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75" r:id="rId4"/>
    <p:sldId id="258" r:id="rId5"/>
    <p:sldId id="260" r:id="rId6"/>
    <p:sldId id="272" r:id="rId7"/>
    <p:sldId id="261" r:id="rId8"/>
    <p:sldId id="271" r:id="rId9"/>
    <p:sldId id="263" r:id="rId10"/>
    <p:sldId id="262" r:id="rId11"/>
    <p:sldId id="264" r:id="rId12"/>
    <p:sldId id="265" r:id="rId13"/>
    <p:sldId id="267" r:id="rId14"/>
    <p:sldId id="268" r:id="rId15"/>
    <p:sldId id="269" r:id="rId16"/>
    <p:sldId id="266" r:id="rId17"/>
    <p:sldId id="273" r:id="rId18"/>
    <p:sldId id="274" r:id="rId19"/>
    <p:sldId id="27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169"/>
    <p:restoredTop sz="94613"/>
  </p:normalViewPr>
  <p:slideViewPr>
    <p:cSldViewPr snapToGrid="0" snapToObjects="1">
      <p:cViewPr varScale="1">
        <p:scale>
          <a:sx n="62" d="100"/>
          <a:sy n="62" d="100"/>
        </p:scale>
        <p:origin x="216" y="9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AECD41-F841-6541-A68C-276F78504164}" type="datetimeFigureOut">
              <a:rPr lang="en-US" smtClean="0"/>
              <a:t>11/12/18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DCD1AF-ADD2-BC47-860C-2DA9D0A7E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187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4E61-25E1-0942-8F34-AE08634CE009}" type="datetimeFigureOut">
              <a:rPr lang="en-US" smtClean="0"/>
              <a:t>11/12/18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96B7A-51D1-9C43-BF05-1D9FA04AB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48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4E61-25E1-0942-8F34-AE08634CE009}" type="datetimeFigureOut">
              <a:rPr lang="en-US" smtClean="0"/>
              <a:t>11/12/18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96B7A-51D1-9C43-BF05-1D9FA04AB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01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4E61-25E1-0942-8F34-AE08634CE009}" type="datetimeFigureOut">
              <a:rPr lang="en-US" smtClean="0"/>
              <a:t>11/12/18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96B7A-51D1-9C43-BF05-1D9FA04AB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119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4E61-25E1-0942-8F34-AE08634CE009}" type="datetimeFigureOut">
              <a:rPr lang="en-US" smtClean="0"/>
              <a:t>11/12/18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96B7A-51D1-9C43-BF05-1D9FA04AB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026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4E61-25E1-0942-8F34-AE08634CE009}" type="datetimeFigureOut">
              <a:rPr lang="en-US" smtClean="0"/>
              <a:t>11/12/18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96B7A-51D1-9C43-BF05-1D9FA04AB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494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4E61-25E1-0942-8F34-AE08634CE009}" type="datetimeFigureOut">
              <a:rPr lang="en-US" smtClean="0"/>
              <a:t>11/12/18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96B7A-51D1-9C43-BF05-1D9FA04AB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241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4E61-25E1-0942-8F34-AE08634CE009}" type="datetimeFigureOut">
              <a:rPr lang="en-US" smtClean="0"/>
              <a:t>11/12/18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96B7A-51D1-9C43-BF05-1D9FA04AB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35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4E61-25E1-0942-8F34-AE08634CE009}" type="datetimeFigureOut">
              <a:rPr lang="en-US" smtClean="0"/>
              <a:t>11/12/18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96B7A-51D1-9C43-BF05-1D9FA04AB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61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4E61-25E1-0942-8F34-AE08634CE009}" type="datetimeFigureOut">
              <a:rPr lang="en-US" smtClean="0"/>
              <a:t>11/12/18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96B7A-51D1-9C43-BF05-1D9FA04AB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59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4E61-25E1-0942-8F34-AE08634CE009}" type="datetimeFigureOut">
              <a:rPr lang="en-US" smtClean="0"/>
              <a:t>11/12/18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96B7A-51D1-9C43-BF05-1D9FA04AB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898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4E61-25E1-0942-8F34-AE08634CE009}" type="datetimeFigureOut">
              <a:rPr lang="en-US" smtClean="0"/>
              <a:t>11/12/18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96B7A-51D1-9C43-BF05-1D9FA04AB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718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4E61-25E1-0942-8F34-AE08634CE009}" type="datetimeFigureOut">
              <a:rPr lang="en-US" smtClean="0"/>
              <a:t>11/12/18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96B7A-51D1-9C43-BF05-1D9FA04AB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998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png"/><Relationship Id="rId5" Type="http://schemas.openxmlformats.org/officeDocument/2006/relationships/image" Target="../media/image19.tiff"/><Relationship Id="rId6" Type="http://schemas.openxmlformats.org/officeDocument/2006/relationships/image" Target="../media/image20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2748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5014" y="1808331"/>
            <a:ext cx="73033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Dementia 42%</a:t>
            </a:r>
            <a:endParaRPr lang="en-US" sz="6000" b="1" dirty="0">
              <a:solidFill>
                <a:schemeClr val="accent2">
                  <a:lumMod val="75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5014" y="3094336"/>
            <a:ext cx="116457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Pain 57%</a:t>
            </a:r>
            <a:endParaRPr lang="en-US" sz="5400" b="1" dirty="0">
              <a:solidFill>
                <a:schemeClr val="accent2">
                  <a:lumMod val="75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5014" y="5527974"/>
            <a:ext cx="101217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Psychological symptoms 70% </a:t>
            </a:r>
            <a:endParaRPr lang="en-US" sz="5400" b="1" dirty="0">
              <a:solidFill>
                <a:schemeClr val="accent2">
                  <a:lumMod val="75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5014" y="4334470"/>
            <a:ext cx="48114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Delirium 66%</a:t>
            </a:r>
            <a:endParaRPr lang="en-US" sz="5400" b="1" dirty="0">
              <a:solidFill>
                <a:schemeClr val="accent2">
                  <a:lumMod val="75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52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1" y="0"/>
            <a:ext cx="11658601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53" y="0"/>
            <a:ext cx="6958739" cy="5315919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92923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001500" cy="6858001"/>
          </a:xfrm>
        </p:spPr>
      </p:pic>
    </p:spTree>
    <p:extLst>
      <p:ext uri="{BB962C8B-B14F-4D97-AF65-F5344CB8AC3E}">
        <p14:creationId xmlns:p14="http://schemas.microsoft.com/office/powerpoint/2010/main" val="172271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69418"/>
            <a:ext cx="12192000" cy="9456142"/>
          </a:xfrm>
        </p:spPr>
      </p:pic>
      <p:sp>
        <p:nvSpPr>
          <p:cNvPr id="6" name="TextBox 5"/>
          <p:cNvSpPr txBox="1"/>
          <p:nvPr/>
        </p:nvSpPr>
        <p:spPr>
          <a:xfrm>
            <a:off x="812006" y="841455"/>
            <a:ext cx="100631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32 patients, 1 had capacity.</a:t>
            </a:r>
            <a:endParaRPr lang="en-US" sz="5400" b="1" dirty="0">
              <a:solidFill>
                <a:schemeClr val="accent2">
                  <a:lumMod val="75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1965901"/>
            <a:ext cx="5005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346 bed days.</a:t>
            </a:r>
            <a:endParaRPr lang="en-US" sz="5400" b="1" dirty="0">
              <a:solidFill>
                <a:schemeClr val="accent2">
                  <a:lumMod val="75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3178175"/>
            <a:ext cx="11163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68 Safety huddles. </a:t>
            </a:r>
            <a:endParaRPr lang="en-US" sz="5400" b="1" dirty="0">
              <a:solidFill>
                <a:schemeClr val="accent2">
                  <a:lumMod val="75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4302621"/>
            <a:ext cx="109013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32 MDTs.</a:t>
            </a:r>
            <a:endParaRPr lang="en-US" sz="5400" b="1" dirty="0">
              <a:solidFill>
                <a:schemeClr val="accent2">
                  <a:lumMod val="75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" y="5514895"/>
            <a:ext cx="109013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10 stakeholder interviews.</a:t>
            </a:r>
            <a:endParaRPr lang="en-US" sz="5400" b="1" dirty="0">
              <a:solidFill>
                <a:schemeClr val="accent2">
                  <a:lumMod val="75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737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658601" cy="6858000"/>
          </a:xfrm>
        </p:spPr>
      </p:pic>
      <p:sp>
        <p:nvSpPr>
          <p:cNvPr id="5" name="TextBox 4"/>
          <p:cNvSpPr txBox="1"/>
          <p:nvPr/>
        </p:nvSpPr>
        <p:spPr>
          <a:xfrm>
            <a:off x="523874" y="574973"/>
            <a:ext cx="11515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Used 0.9 times per patient per day.</a:t>
            </a:r>
            <a:endParaRPr lang="en-US" sz="5400" b="1" dirty="0">
              <a:solidFill>
                <a:schemeClr val="accent2">
                  <a:lumMod val="75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3875" y="1720131"/>
            <a:ext cx="107775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Completed 44% of times observations were taken.</a:t>
            </a:r>
            <a:endParaRPr lang="en-US" sz="5400" b="1" dirty="0">
              <a:solidFill>
                <a:schemeClr val="accent2">
                  <a:lumMod val="75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3875" y="3696285"/>
            <a:ext cx="88344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dirty="0" smtClean="0">
                <a:solidFill>
                  <a:schemeClr val="accent2">
                    <a:lumMod val="7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“Quick and easy to use”.</a:t>
            </a:r>
            <a:endParaRPr lang="en-US" sz="5400" b="1" i="1" dirty="0">
              <a:solidFill>
                <a:schemeClr val="accent2">
                  <a:lumMod val="75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3874" y="4841443"/>
            <a:ext cx="11668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Bank staff less likely to complete.</a:t>
            </a:r>
            <a:endParaRPr lang="en-US" sz="5400" b="1" dirty="0">
              <a:solidFill>
                <a:schemeClr val="accent2">
                  <a:lumMod val="75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79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73" y="1"/>
            <a:ext cx="11757278" cy="6857999"/>
          </a:xfrm>
        </p:spPr>
      </p:pic>
      <p:sp>
        <p:nvSpPr>
          <p:cNvPr id="5" name="TextBox 4"/>
          <p:cNvSpPr txBox="1"/>
          <p:nvPr/>
        </p:nvSpPr>
        <p:spPr>
          <a:xfrm>
            <a:off x="435768" y="617836"/>
            <a:ext cx="94532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27 Participants had </a:t>
            </a:r>
            <a:r>
              <a:rPr lang="en-US" sz="5400" b="1" dirty="0" err="1" smtClean="0">
                <a:solidFill>
                  <a:schemeClr val="accent2">
                    <a:lumMod val="7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carers</a:t>
            </a:r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.</a:t>
            </a:r>
          </a:p>
          <a:p>
            <a:endParaRPr lang="en-US" sz="5400" dirty="0">
              <a:solidFill>
                <a:schemeClr val="tx1">
                  <a:lumMod val="75000"/>
                  <a:lumOff val="25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5768" y="1889423"/>
            <a:ext cx="112918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chemeClr val="accent2">
                    <a:lumMod val="7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cDRT</a:t>
            </a:r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 completed 150 times, 0.41 times per patient per day.</a:t>
            </a:r>
            <a:endParaRPr lang="en-US" sz="5400" b="1" dirty="0">
              <a:solidFill>
                <a:schemeClr val="accent2">
                  <a:lumMod val="75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5768" y="3865879"/>
            <a:ext cx="11291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chemeClr val="accent2">
                    <a:lumMod val="7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Carers</a:t>
            </a:r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 and staff valued the input.</a:t>
            </a:r>
            <a:endParaRPr lang="en-US" sz="5400" b="1" dirty="0">
              <a:solidFill>
                <a:schemeClr val="accent2">
                  <a:lumMod val="75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5768" y="5011339"/>
            <a:ext cx="11291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Transposition rates of </a:t>
            </a:r>
            <a:r>
              <a:rPr lang="en-US" sz="5400" b="1" dirty="0" err="1" smtClean="0">
                <a:solidFill>
                  <a:schemeClr val="accent2">
                    <a:lumMod val="7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cDRT</a:t>
            </a:r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: 24%.</a:t>
            </a:r>
            <a:endParaRPr lang="en-US" sz="5400" b="1" dirty="0">
              <a:solidFill>
                <a:schemeClr val="accent2">
                  <a:lumMod val="75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518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01500" cy="6858001"/>
          </a:xfrm>
        </p:spPr>
      </p:pic>
      <p:sp>
        <p:nvSpPr>
          <p:cNvPr id="5" name="TextBox 4"/>
          <p:cNvSpPr txBox="1"/>
          <p:nvPr/>
        </p:nvSpPr>
        <p:spPr>
          <a:xfrm>
            <a:off x="535780" y="1075287"/>
            <a:ext cx="11291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Distress recorded 52 times.</a:t>
            </a:r>
            <a:endParaRPr lang="en-US" sz="5400" b="1" dirty="0">
              <a:solidFill>
                <a:schemeClr val="accent2">
                  <a:lumMod val="75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5780" y="2150574"/>
            <a:ext cx="11291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DRT2 completed 67 times.</a:t>
            </a:r>
            <a:endParaRPr lang="en-US" sz="5400" b="1" dirty="0">
              <a:solidFill>
                <a:schemeClr val="accent2">
                  <a:lumMod val="75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5780" y="3225861"/>
            <a:ext cx="112918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DRT2 completed when indicated 18 times.</a:t>
            </a:r>
            <a:endParaRPr lang="en-US" sz="5400" b="1" dirty="0">
              <a:solidFill>
                <a:schemeClr val="accent2">
                  <a:lumMod val="75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5780" y="4980187"/>
            <a:ext cx="112918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No associations between distress and MEWS (p=0.36).</a:t>
            </a:r>
            <a:endParaRPr lang="en-US" sz="5400" b="1" dirty="0">
              <a:solidFill>
                <a:schemeClr val="accent2">
                  <a:lumMod val="75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84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926" y="-1260473"/>
            <a:ext cx="13599139" cy="9751330"/>
          </a:xfrm>
        </p:spPr>
      </p:pic>
      <p:sp>
        <p:nvSpPr>
          <p:cNvPr id="5" name="Rectangle 4"/>
          <p:cNvSpPr/>
          <p:nvPr/>
        </p:nvSpPr>
        <p:spPr>
          <a:xfrm>
            <a:off x="523609" y="195559"/>
            <a:ext cx="1161406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“There was more discussion round distress and the </a:t>
            </a:r>
            <a:r>
              <a:rPr lang="en-US" sz="4400" b="1" dirty="0" err="1" smtClean="0">
                <a:solidFill>
                  <a:schemeClr val="accent2">
                    <a:lumMod val="7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behavioural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 and psychological symptoms of dementia, it was like that was on everybody's radar.”</a:t>
            </a:r>
            <a:endParaRPr lang="en-US" sz="4400" b="1" dirty="0">
              <a:solidFill>
                <a:schemeClr val="accent2">
                  <a:lumMod val="75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3609" y="3529028"/>
            <a:ext cx="11291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Never specifically noted at MDT.</a:t>
            </a:r>
            <a:endParaRPr lang="en-US" sz="4400" b="1" dirty="0">
              <a:solidFill>
                <a:schemeClr val="accent2">
                  <a:lumMod val="75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3609" y="4831171"/>
            <a:ext cx="11291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Became an agenda item at huddle.</a:t>
            </a:r>
            <a:endParaRPr lang="en-US" sz="4400" b="1" dirty="0">
              <a:solidFill>
                <a:schemeClr val="accent2">
                  <a:lumMod val="75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6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7818" y="1579357"/>
            <a:ext cx="11700163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 typeface="Arial" charset="0"/>
              <a:buChar char="•"/>
            </a:pPr>
            <a:endParaRPr lang="en-GB" sz="4400" b="1" dirty="0">
              <a:solidFill>
                <a:schemeClr val="accent2">
                  <a:lumMod val="75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  <a:p>
            <a:pPr algn="just"/>
            <a:r>
              <a:rPr lang="en-GB" sz="4400" b="1" dirty="0" smtClean="0">
                <a:solidFill>
                  <a:schemeClr val="accent2">
                    <a:lumMod val="7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What are the key </a:t>
            </a:r>
            <a:r>
              <a:rPr lang="en-GB" sz="4400" b="1" dirty="0">
                <a:solidFill>
                  <a:schemeClr val="accent2">
                    <a:lumMod val="7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process and outcome measures as indicators of </a:t>
            </a:r>
            <a:r>
              <a:rPr lang="en-GB" sz="4400" b="1" dirty="0" smtClean="0">
                <a:solidFill>
                  <a:schemeClr val="accent2">
                    <a:lumMod val="7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the DRT’s </a:t>
            </a:r>
            <a:r>
              <a:rPr lang="en-GB" sz="4400" b="1" dirty="0">
                <a:solidFill>
                  <a:schemeClr val="accent2">
                    <a:lumMod val="7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impact on patient </a:t>
            </a:r>
            <a:r>
              <a:rPr lang="en-GB" sz="4400" b="1" dirty="0" smtClean="0">
                <a:solidFill>
                  <a:schemeClr val="accent2">
                    <a:lumMod val="7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care?</a:t>
            </a:r>
            <a:endParaRPr lang="en-GB" sz="4400" b="1" dirty="0">
              <a:solidFill>
                <a:schemeClr val="accent2">
                  <a:lumMod val="75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  <a:p>
            <a:pPr algn="just"/>
            <a:endParaRPr lang="en-US" sz="3600" b="1" dirty="0">
              <a:solidFill>
                <a:schemeClr val="accent2">
                  <a:lumMod val="75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12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889620" cy="6858000"/>
          </a:xfrm>
        </p:spPr>
      </p:pic>
    </p:spTree>
    <p:extLst>
      <p:ext uri="{BB962C8B-B14F-4D97-AF65-F5344CB8AC3E}">
        <p14:creationId xmlns:p14="http://schemas.microsoft.com/office/powerpoint/2010/main" val="4450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7473" y="-947411"/>
            <a:ext cx="12739473" cy="8248758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1154" y="5391288"/>
            <a:ext cx="1625600" cy="520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1154" y="6211365"/>
            <a:ext cx="1485900" cy="50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35636" y="365125"/>
            <a:ext cx="4156364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Helvetica Light" charset="0"/>
                <a:ea typeface="Helvetica Light" charset="0"/>
                <a:cs typeface="Helvetica Light" charset="0"/>
              </a:rPr>
              <a:t>Dr</a:t>
            </a:r>
            <a:r>
              <a:rPr lang="en-US" sz="2800" b="1" dirty="0" smtClean="0">
                <a:latin typeface="Helvetica Light" charset="0"/>
                <a:ea typeface="Helvetica Light" charset="0"/>
                <a:cs typeface="Helvetica Light" charset="0"/>
              </a:rPr>
              <a:t> G Crowther</a:t>
            </a:r>
          </a:p>
          <a:p>
            <a:r>
              <a:rPr lang="en-US" sz="2800" b="1" dirty="0" err="1" smtClean="0">
                <a:latin typeface="Helvetica Light" charset="0"/>
                <a:ea typeface="Helvetica Light" charset="0"/>
                <a:cs typeface="Helvetica Light" charset="0"/>
              </a:rPr>
              <a:t>Dr</a:t>
            </a:r>
            <a:r>
              <a:rPr lang="en-US" sz="2800" b="1" dirty="0" smtClean="0">
                <a:latin typeface="Helvetica Light" charset="0"/>
                <a:ea typeface="Helvetica Light" charset="0"/>
                <a:cs typeface="Helvetica Light" charset="0"/>
              </a:rPr>
              <a:t> Cathy Brennan</a:t>
            </a:r>
          </a:p>
          <a:p>
            <a:r>
              <a:rPr lang="en-US" sz="2800" b="1" dirty="0" smtClean="0">
                <a:latin typeface="Helvetica Light" charset="0"/>
                <a:ea typeface="Helvetica Light" charset="0"/>
                <a:cs typeface="Helvetica Light" charset="0"/>
              </a:rPr>
              <a:t>Prof Mike Bennett</a:t>
            </a:r>
          </a:p>
          <a:p>
            <a:r>
              <a:rPr lang="en-US" sz="2800" b="1" dirty="0" err="1" smtClean="0">
                <a:latin typeface="Helvetica Light" charset="0"/>
                <a:ea typeface="Helvetica Light" charset="0"/>
                <a:cs typeface="Helvetica Light" charset="0"/>
              </a:rPr>
              <a:t>Dr</a:t>
            </a:r>
            <a:r>
              <a:rPr lang="en-US" sz="2800" b="1" dirty="0" smtClean="0">
                <a:latin typeface="Helvetica Light" charset="0"/>
                <a:ea typeface="Helvetica Light" charset="0"/>
                <a:cs typeface="Helvetica Light" charset="0"/>
              </a:rPr>
              <a:t> Kath Hall</a:t>
            </a:r>
          </a:p>
          <a:p>
            <a:r>
              <a:rPr lang="en-US" sz="2800" b="1" dirty="0" err="1" smtClean="0">
                <a:latin typeface="Helvetica Light" charset="0"/>
                <a:ea typeface="Helvetica Light" charset="0"/>
                <a:cs typeface="Helvetica Light" charset="0"/>
              </a:rPr>
              <a:t>Dr</a:t>
            </a:r>
            <a:r>
              <a:rPr lang="en-US" sz="2800" b="1" dirty="0" smtClean="0">
                <a:latin typeface="Helvetica Light" charset="0"/>
                <a:ea typeface="Helvetica Light" charset="0"/>
                <a:cs typeface="Helvetica Light" charset="0"/>
              </a:rPr>
              <a:t> Abbie Flinders</a:t>
            </a:r>
          </a:p>
          <a:p>
            <a:r>
              <a:rPr lang="en-US" sz="2800" b="1" dirty="0" smtClean="0">
                <a:latin typeface="Helvetica Light" charset="0"/>
                <a:ea typeface="Helvetica Light" charset="0"/>
                <a:cs typeface="Helvetica Light" charset="0"/>
              </a:rPr>
              <a:t>Prof Allan House</a:t>
            </a:r>
          </a:p>
          <a:p>
            <a:endParaRPr lang="en-US" sz="2800" b="1" dirty="0">
              <a:latin typeface="Helvetica Light" charset="0"/>
              <a:ea typeface="Helvetica Light" charset="0"/>
              <a:cs typeface="Helvetica Light" charset="0"/>
            </a:endParaRPr>
          </a:p>
          <a:p>
            <a:r>
              <a:rPr lang="en-US" sz="2800" b="1" dirty="0" smtClean="0">
                <a:latin typeface="Helvetica Light" charset="0"/>
                <a:ea typeface="Helvetica Light" charset="0"/>
                <a:cs typeface="Helvetica Light" charset="0"/>
              </a:rPr>
              <a:t>LYPFT R&amp;D Department</a:t>
            </a:r>
          </a:p>
          <a:p>
            <a:r>
              <a:rPr lang="en-US" sz="2800" b="1" dirty="0" smtClean="0">
                <a:latin typeface="Helvetica Light" charset="0"/>
                <a:ea typeface="Helvetica Light" charset="0"/>
                <a:cs typeface="Helvetica Light" charset="0"/>
              </a:rPr>
              <a:t>LTHT R&amp;D Department</a:t>
            </a:r>
          </a:p>
          <a:p>
            <a:endParaRPr lang="en-US" b="1" dirty="0">
              <a:latin typeface="Helvetica Light" charset="0"/>
              <a:ea typeface="Helvetica Light" charset="0"/>
              <a:cs typeface="Helvetica Light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5385575"/>
            <a:ext cx="3241636" cy="48354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6211365"/>
            <a:ext cx="3241636" cy="43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7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2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9133" y="407213"/>
            <a:ext cx="37209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Agitation</a:t>
            </a:r>
            <a:endParaRPr lang="en-US" sz="5400" b="1" dirty="0">
              <a:solidFill>
                <a:schemeClr val="accent2">
                  <a:lumMod val="75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43105" y="407213"/>
            <a:ext cx="73033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Morbidity</a:t>
            </a:r>
            <a:endParaRPr lang="en-US" sz="5400" b="1" dirty="0">
              <a:solidFill>
                <a:schemeClr val="accent2">
                  <a:lumMod val="75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9133" y="3584415"/>
            <a:ext cx="8022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Length of stay</a:t>
            </a:r>
            <a:endParaRPr lang="en-US" sz="5400" b="1" dirty="0">
              <a:solidFill>
                <a:schemeClr val="accent2">
                  <a:lumMod val="75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94209" y="2168082"/>
            <a:ext cx="73033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400" b="1" dirty="0">
              <a:solidFill>
                <a:schemeClr val="accent2">
                  <a:lumMod val="75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65915" y="3602335"/>
            <a:ext cx="38648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mtClean="0">
                <a:solidFill>
                  <a:schemeClr val="accent2">
                    <a:lumMod val="7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Social care</a:t>
            </a:r>
            <a:endParaRPr lang="en-US" sz="5400" b="1" dirty="0">
              <a:solidFill>
                <a:schemeClr val="accent2">
                  <a:lumMod val="75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3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94270"/>
            <a:ext cx="10515600" cy="5682693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</a:rPr>
              <a:t>D</a:t>
            </a:r>
            <a:endParaRPr lang="en-US" sz="4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</a:rPr>
              <a:t>I</a:t>
            </a:r>
            <a:endParaRPr lang="en-US" sz="4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</a:rPr>
              <a:t>S</a:t>
            </a:r>
            <a:endParaRPr lang="en-US" sz="4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</a:rPr>
              <a:t>T</a:t>
            </a:r>
            <a:endParaRPr lang="en-US" sz="4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</a:rPr>
              <a:t>R</a:t>
            </a:r>
            <a:endParaRPr lang="en-US" sz="4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</a:rPr>
              <a:t>E</a:t>
            </a:r>
            <a:endParaRPr lang="en-US" sz="4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</a:rPr>
              <a:t>S</a:t>
            </a:r>
            <a:endParaRPr lang="en-US" sz="4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</a:rPr>
              <a:t>S</a:t>
            </a:r>
            <a:endParaRPr lang="en-US" sz="4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</a:rPr>
              <a:t>E</a:t>
            </a:r>
            <a:endParaRPr lang="en-US" sz="4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</a:rPr>
              <a:t>D</a:t>
            </a:r>
            <a:endParaRPr lang="en-US" sz="48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494270"/>
            <a:ext cx="10515600" cy="568269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</a:rPr>
              <a:t>D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</a:rPr>
              <a:t>ementia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</a:rPr>
              <a:t>I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</a:rPr>
              <a:t>npatient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</a:rPr>
              <a:t>S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</a:rPr>
              <a:t>tudy 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</a:rPr>
              <a:t>T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</a:rPr>
              <a:t>he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</a:rPr>
              <a:t>R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</a:rPr>
              <a:t>ecognition and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</a:rPr>
              <a:t>E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</a:rPr>
              <a:t>valuation of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</a:rPr>
              <a:t>S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</a:rPr>
              <a:t>igns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</a:rPr>
              <a:t>S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</a:rPr>
              <a:t>ignaling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</a:rPr>
              <a:t>E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</a:rPr>
              <a:t>motional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</a:rPr>
              <a:t>D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</a:rPr>
              <a:t>istress</a:t>
            </a:r>
          </a:p>
          <a:p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879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42554" y="148855"/>
            <a:ext cx="11095264" cy="71964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03478" y="963015"/>
            <a:ext cx="1053433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Healthcare professionals are under </a:t>
            </a:r>
            <a:r>
              <a:rPr lang="en-US" sz="5400" b="1" dirty="0" err="1" smtClean="0">
                <a:solidFill>
                  <a:schemeClr val="accent2">
                    <a:lumMod val="7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recognising</a:t>
            </a:r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 or under reporting symptoms.</a:t>
            </a:r>
            <a:endParaRPr lang="en-US" sz="5400" b="1" dirty="0">
              <a:solidFill>
                <a:schemeClr val="accent2">
                  <a:lumMod val="75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03477" y="3900833"/>
            <a:ext cx="995504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Existing systems to treat symptoms in dementia are rarely used.</a:t>
            </a:r>
            <a:endParaRPr lang="en-US" sz="5400" b="1" dirty="0">
              <a:solidFill>
                <a:schemeClr val="accent2">
                  <a:lumMod val="75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21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026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93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6473" y="0"/>
            <a:ext cx="13189528" cy="773785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93667" y="0"/>
            <a:ext cx="96835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Universally </a:t>
            </a:r>
            <a:r>
              <a:rPr lang="en-US" sz="5400" b="1" dirty="0" err="1" smtClean="0">
                <a:solidFill>
                  <a:schemeClr val="accent2">
                    <a:lumMod val="7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recognsied</a:t>
            </a:r>
            <a:endParaRPr lang="en-US" sz="5400" b="1" dirty="0">
              <a:solidFill>
                <a:schemeClr val="accent2">
                  <a:lumMod val="75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1965" y="3346077"/>
            <a:ext cx="24193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Innate</a:t>
            </a:r>
            <a:endParaRPr lang="en-US" sz="5400" b="1" dirty="0">
              <a:solidFill>
                <a:schemeClr val="accent2">
                  <a:lumMod val="75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524843"/>
            <a:ext cx="96835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 Familiarity</a:t>
            </a:r>
            <a:endParaRPr lang="en-US" sz="5400" b="1" dirty="0">
              <a:solidFill>
                <a:schemeClr val="accent2">
                  <a:lumMod val="75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15125" y="1391741"/>
            <a:ext cx="6025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Staff experience</a:t>
            </a:r>
            <a:endParaRPr lang="en-US" sz="5400" b="1" dirty="0">
              <a:solidFill>
                <a:schemeClr val="accent2">
                  <a:lumMod val="75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73858" y="5514478"/>
            <a:ext cx="32194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Observe</a:t>
            </a:r>
            <a:endParaRPr lang="en-US" sz="5400" b="1" dirty="0">
              <a:solidFill>
                <a:schemeClr val="accent2">
                  <a:lumMod val="75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27017" y="5167312"/>
            <a:ext cx="15335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Ask</a:t>
            </a:r>
            <a:endParaRPr lang="en-US" sz="5400" b="1" dirty="0">
              <a:solidFill>
                <a:schemeClr val="accent2">
                  <a:lumMod val="75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538654" y="3683942"/>
            <a:ext cx="47543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Ask family</a:t>
            </a:r>
            <a:endParaRPr lang="en-US" sz="5400" b="1" dirty="0">
              <a:solidFill>
                <a:schemeClr val="accent2">
                  <a:lumMod val="75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20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071104"/>
          </a:xfrm>
        </p:spPr>
      </p:pic>
      <p:sp>
        <p:nvSpPr>
          <p:cNvPr id="6" name="TextBox 5"/>
          <p:cNvSpPr txBox="1"/>
          <p:nvPr/>
        </p:nvSpPr>
        <p:spPr>
          <a:xfrm>
            <a:off x="1024181" y="3074336"/>
            <a:ext cx="17111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Risk</a:t>
            </a:r>
            <a:endParaRPr lang="en-US" sz="5400" b="1" dirty="0">
              <a:solidFill>
                <a:schemeClr val="accent2">
                  <a:lumMod val="75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0710" y="575230"/>
            <a:ext cx="110994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Clear reporting systems</a:t>
            </a:r>
            <a:endParaRPr lang="en-US" sz="5400" b="1" dirty="0">
              <a:solidFill>
                <a:schemeClr val="accent2">
                  <a:lumMod val="75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50444" y="5110333"/>
            <a:ext cx="110994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Chronicity</a:t>
            </a:r>
            <a:endParaRPr lang="en-US" sz="5400" b="1" dirty="0">
              <a:solidFill>
                <a:schemeClr val="accent2">
                  <a:lumMod val="75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755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13" y="15498"/>
            <a:ext cx="11658601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96" y="1027624"/>
            <a:ext cx="9504825" cy="275396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40177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10" y="0"/>
            <a:ext cx="11757278" cy="6857999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67" y="1038341"/>
            <a:ext cx="8652827" cy="478131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226724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1512</TotalTime>
  <Words>270</Words>
  <Application>Microsoft Macintosh PowerPoint</Application>
  <PresentationFormat>Widescreen</PresentationFormat>
  <Paragraphs>71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Calibri</vt:lpstr>
      <vt:lpstr>Calibri Light</vt:lpstr>
      <vt:lpstr>Helvetica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georgecrowther2@gmail.com</dc:creator>
  <cp:lastModifiedBy>georgecrowther2@gmail.com</cp:lastModifiedBy>
  <cp:revision>34</cp:revision>
  <dcterms:created xsi:type="dcterms:W3CDTF">2017-06-04T13:12:08Z</dcterms:created>
  <dcterms:modified xsi:type="dcterms:W3CDTF">2018-11-12T12:05:01Z</dcterms:modified>
</cp:coreProperties>
</file>