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0DA86A53" w14:textId="77777777" w:rsidR="001C5BD4" w:rsidRDefault="001C5BD4" w:rsidP="007D1638">
      <w:pPr>
        <w:pStyle w:val="NormalWeb"/>
        <w:jc w:val="center"/>
      </w:pPr>
      <w:r>
        <w:rPr>
          <w:noProof/>
        </w:rPr>
        <w:drawing>
          <wp:inline distT="0" distB="0" distL="0" distR="0" wp14:anchorId="1103AB8D" wp14:editId="26F174C6">
            <wp:extent cx="6909066" cy="7568106"/>
            <wp:effectExtent l="0" t="0" r="6350" b="0"/>
            <wp:docPr id="211788767" name="Picture 211788767" descr="An image that says Communications at LYPFT - our year 2025/6 and contains a montage of pictures taken of staff and at events throughout the year.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1788767" name="Picture 211788767" descr="An image that says Communications at LYPFT - our year 2025/6 and contains a montage of pictures taken of staff and at events throughout the year. "/>
                    <pic:cNvPicPr>
                      <a:picLocks noChangeAspect="1" noChangeArrowheads="1"/>
                    </pic:cNvPicPr>
                  </pic:nvPicPr>
                  <pic:blipFill rotWithShape="1">
                    <a:blip r:embed="rId11" cstate="print">
                      <a:extLst>
                        <a:ext uri="{28A0092B-C50C-407E-A947-70E740481C1C}">
                          <a14:useLocalDpi xmlns:a14="http://schemas.microsoft.com/office/drawing/2010/main" val="0"/>
                        </a:ext>
                      </a:extLst>
                    </a:blip>
                    <a:srcRect t="17348" b="5218"/>
                    <a:stretch>
                      <a:fillRect/>
                    </a:stretch>
                  </pic:blipFill>
                  <pic:spPr bwMode="auto">
                    <a:xfrm>
                      <a:off x="0" y="0"/>
                      <a:ext cx="6918102" cy="7578004"/>
                    </a:xfrm>
                    <a:prstGeom prst="rect">
                      <a:avLst/>
                    </a:prstGeom>
                    <a:noFill/>
                    <a:ln>
                      <a:noFill/>
                    </a:ln>
                    <a:extLst>
                      <a:ext uri="{53640926-AAD7-44D8-BBD7-CCE9431645EC}">
                        <a14:shadowObscured xmlns:a14="http://schemas.microsoft.com/office/drawing/2010/main"/>
                      </a:ext>
                    </a:extLst>
                  </pic:spPr>
                </pic:pic>
              </a:graphicData>
            </a:graphic>
          </wp:inline>
        </w:drawing>
      </w:r>
    </w:p>
    <w:p w14:paraId="2FA539B2" w14:textId="77777777" w:rsidR="001C5BD4" w:rsidRDefault="001C5BD4" w:rsidP="33C32648"/>
    <w:p w14:paraId="28A3BE60" w14:textId="20FE023E" w:rsidR="00B35FF1" w:rsidRPr="001C5BD4" w:rsidRDefault="00A812E9" w:rsidP="001C5BD4">
      <w:pPr>
        <w:pStyle w:val="Heading1"/>
        <w:rPr>
          <w:sz w:val="72"/>
          <w:szCs w:val="96"/>
        </w:rPr>
      </w:pPr>
      <w:r w:rsidRPr="001C5BD4">
        <w:rPr>
          <w:sz w:val="72"/>
          <w:szCs w:val="96"/>
        </w:rPr>
        <w:lastRenderedPageBreak/>
        <w:t xml:space="preserve">Contents </w:t>
      </w:r>
    </w:p>
    <w:p w14:paraId="22402E54" w14:textId="77777777" w:rsidR="00A812E9" w:rsidRDefault="00A812E9" w:rsidP="00D6159D">
      <w:pPr>
        <w:rPr>
          <w:rFonts w:ascii="Arial" w:hAnsi="Arial" w:cs="Arial"/>
        </w:rPr>
      </w:pPr>
    </w:p>
    <w:p w14:paraId="517D8C4D" w14:textId="77777777" w:rsidR="00A812E9" w:rsidRDefault="00A812E9" w:rsidP="00D6159D">
      <w:pPr>
        <w:rPr>
          <w:rFonts w:ascii="Arial" w:hAnsi="Arial" w:cs="Arial"/>
        </w:rPr>
      </w:pPr>
    </w:p>
    <w:p w14:paraId="2E86A955" w14:textId="77777777" w:rsidR="00B35FF1" w:rsidRDefault="00B35FF1" w:rsidP="00D6159D">
      <w:pPr>
        <w:rPr>
          <w:rFonts w:ascii="Arial" w:hAnsi="Arial" w:cs="Arial"/>
        </w:rPr>
      </w:pPr>
    </w:p>
    <w:p w14:paraId="24C2CD89" w14:textId="30E3C4DE" w:rsidR="002A4696" w:rsidRPr="001C5BD4" w:rsidRDefault="00A812E9" w:rsidP="001C5BD4">
      <w:pPr>
        <w:ind w:left="720"/>
        <w:rPr>
          <w:rFonts w:ascii="Arial" w:hAnsi="Arial" w:cs="Arial"/>
          <w:sz w:val="28"/>
          <w:szCs w:val="24"/>
        </w:rPr>
      </w:pPr>
      <w:hyperlink w:anchor="_Intro_/_foreword" w:history="1">
        <w:r w:rsidRPr="001C5BD4">
          <w:rPr>
            <w:rStyle w:val="Hyperlink"/>
            <w:rFonts w:ascii="Arial" w:hAnsi="Arial" w:cs="Arial"/>
            <w:sz w:val="28"/>
            <w:szCs w:val="24"/>
          </w:rPr>
          <w:t>Foreword</w:t>
        </w:r>
      </w:hyperlink>
      <w:r w:rsidRPr="001C5BD4">
        <w:rPr>
          <w:rFonts w:ascii="Arial" w:hAnsi="Arial" w:cs="Arial"/>
          <w:sz w:val="28"/>
          <w:szCs w:val="24"/>
        </w:rPr>
        <w:t xml:space="preserve"> </w:t>
      </w:r>
    </w:p>
    <w:p w14:paraId="0FE450A1" w14:textId="77777777" w:rsidR="00A812E9" w:rsidRPr="001C5BD4" w:rsidRDefault="00A812E9" w:rsidP="001C5BD4">
      <w:pPr>
        <w:ind w:left="720"/>
        <w:rPr>
          <w:rFonts w:ascii="Arial" w:hAnsi="Arial" w:cs="Arial"/>
          <w:sz w:val="28"/>
          <w:szCs w:val="24"/>
        </w:rPr>
      </w:pPr>
    </w:p>
    <w:p w14:paraId="0BBFC6CE" w14:textId="77777777" w:rsidR="002A4696" w:rsidRPr="001C5BD4" w:rsidRDefault="002A4696" w:rsidP="001C5BD4">
      <w:pPr>
        <w:ind w:left="720"/>
        <w:rPr>
          <w:rFonts w:ascii="Arial" w:hAnsi="Arial" w:cs="Arial"/>
          <w:sz w:val="28"/>
          <w:szCs w:val="24"/>
        </w:rPr>
      </w:pPr>
    </w:p>
    <w:p w14:paraId="7A846CCB" w14:textId="24CB3887" w:rsidR="002A4696" w:rsidRPr="001C5BD4" w:rsidRDefault="00A812E9" w:rsidP="001C5BD4">
      <w:pPr>
        <w:ind w:left="720"/>
        <w:rPr>
          <w:rFonts w:ascii="Arial" w:hAnsi="Arial" w:cs="Arial"/>
          <w:sz w:val="28"/>
          <w:szCs w:val="24"/>
        </w:rPr>
      </w:pPr>
      <w:hyperlink w:anchor="_Highlights_of_2025/6" w:history="1">
        <w:r w:rsidRPr="001C5BD4">
          <w:rPr>
            <w:rStyle w:val="Hyperlink"/>
            <w:rFonts w:ascii="Arial" w:hAnsi="Arial" w:cs="Arial"/>
            <w:sz w:val="28"/>
            <w:szCs w:val="24"/>
          </w:rPr>
          <w:t>Highlights of 2025/6</w:t>
        </w:r>
      </w:hyperlink>
    </w:p>
    <w:p w14:paraId="11527E7D" w14:textId="77777777" w:rsidR="00E244FD" w:rsidRPr="001C5BD4" w:rsidRDefault="00E244FD" w:rsidP="001C5BD4">
      <w:pPr>
        <w:ind w:left="720"/>
        <w:rPr>
          <w:rFonts w:ascii="Arial" w:hAnsi="Arial" w:cs="Arial"/>
          <w:sz w:val="28"/>
          <w:szCs w:val="24"/>
        </w:rPr>
      </w:pPr>
    </w:p>
    <w:p w14:paraId="224E5EED" w14:textId="77777777" w:rsidR="00E244FD" w:rsidRPr="001C5BD4" w:rsidRDefault="00E244FD" w:rsidP="001C5BD4">
      <w:pPr>
        <w:ind w:left="720"/>
        <w:rPr>
          <w:rFonts w:ascii="Arial" w:hAnsi="Arial" w:cs="Arial"/>
          <w:sz w:val="28"/>
          <w:szCs w:val="24"/>
        </w:rPr>
      </w:pPr>
    </w:p>
    <w:p w14:paraId="10880489" w14:textId="1BF221CF" w:rsidR="00E244FD" w:rsidRPr="001C5BD4" w:rsidRDefault="001C5BD4" w:rsidP="001C5BD4">
      <w:pPr>
        <w:ind w:left="720"/>
        <w:rPr>
          <w:rStyle w:val="Hyperlink"/>
          <w:rFonts w:ascii="Arial" w:hAnsi="Arial" w:cs="Arial"/>
          <w:sz w:val="28"/>
          <w:szCs w:val="24"/>
        </w:rPr>
      </w:pPr>
      <w:r>
        <w:rPr>
          <w:rFonts w:ascii="Arial" w:hAnsi="Arial" w:cs="Arial"/>
          <w:sz w:val="28"/>
          <w:szCs w:val="24"/>
        </w:rPr>
        <w:fldChar w:fldCharType="begin"/>
      </w:r>
      <w:r>
        <w:rPr>
          <w:rFonts w:ascii="Arial" w:hAnsi="Arial" w:cs="Arial"/>
          <w:sz w:val="28"/>
          <w:szCs w:val="24"/>
        </w:rPr>
        <w:instrText>HYPERLINK  \l "_Our_10_strategic"</w:instrText>
      </w:r>
      <w:r>
        <w:rPr>
          <w:rFonts w:ascii="Arial" w:hAnsi="Arial" w:cs="Arial"/>
          <w:sz w:val="28"/>
          <w:szCs w:val="24"/>
        </w:rPr>
      </w:r>
      <w:r>
        <w:rPr>
          <w:rFonts w:ascii="Arial" w:hAnsi="Arial" w:cs="Arial"/>
          <w:sz w:val="28"/>
          <w:szCs w:val="24"/>
        </w:rPr>
        <w:fldChar w:fldCharType="separate"/>
      </w:r>
      <w:r w:rsidR="00A812E9" w:rsidRPr="001C5BD4">
        <w:rPr>
          <w:rStyle w:val="Hyperlink"/>
          <w:rFonts w:ascii="Arial" w:hAnsi="Arial" w:cs="Arial"/>
          <w:sz w:val="28"/>
          <w:szCs w:val="24"/>
        </w:rPr>
        <w:t>Our 10 strategic priorities – how we did</w:t>
      </w:r>
      <w:r w:rsidRPr="001C5BD4">
        <w:rPr>
          <w:rStyle w:val="Hyperlink"/>
          <w:sz w:val="28"/>
          <w:szCs w:val="24"/>
        </w:rPr>
        <w:t xml:space="preserve"> in 2025/6</w:t>
      </w:r>
    </w:p>
    <w:p w14:paraId="46D4F39E" w14:textId="7DF7CCFD" w:rsidR="00E244FD" w:rsidRPr="001C5BD4" w:rsidRDefault="001C5BD4" w:rsidP="001C5BD4">
      <w:pPr>
        <w:ind w:left="720"/>
        <w:rPr>
          <w:rFonts w:ascii="Arial" w:hAnsi="Arial" w:cs="Arial"/>
          <w:sz w:val="28"/>
          <w:szCs w:val="24"/>
        </w:rPr>
      </w:pPr>
      <w:r>
        <w:rPr>
          <w:rFonts w:ascii="Arial" w:hAnsi="Arial" w:cs="Arial"/>
          <w:sz w:val="28"/>
          <w:szCs w:val="24"/>
        </w:rPr>
        <w:fldChar w:fldCharType="end"/>
      </w:r>
    </w:p>
    <w:p w14:paraId="072992E0" w14:textId="77777777" w:rsidR="00E244FD" w:rsidRPr="001C5BD4" w:rsidRDefault="00E244FD" w:rsidP="001C5BD4">
      <w:pPr>
        <w:ind w:left="720"/>
        <w:rPr>
          <w:rFonts w:ascii="Arial" w:hAnsi="Arial" w:cs="Arial"/>
          <w:sz w:val="28"/>
          <w:szCs w:val="24"/>
        </w:rPr>
      </w:pPr>
    </w:p>
    <w:p w14:paraId="18FD41CD" w14:textId="357D923C" w:rsidR="00E244FD" w:rsidRDefault="00A812E9" w:rsidP="001C5BD4">
      <w:pPr>
        <w:ind w:left="720"/>
      </w:pPr>
      <w:hyperlink r:id="rId12" w:anchor="_Forward_look:_" w:history="1">
        <w:r w:rsidRPr="001C5BD4">
          <w:rPr>
            <w:rStyle w:val="Hyperlink"/>
            <w:rFonts w:ascii="Arial" w:hAnsi="Arial" w:cs="Arial"/>
            <w:sz w:val="28"/>
            <w:szCs w:val="24"/>
          </w:rPr>
          <w:t>Forward look: “The future ain’t what it used to be.”</w:t>
        </w:r>
      </w:hyperlink>
    </w:p>
    <w:p w14:paraId="181892A7" w14:textId="77777777" w:rsidR="00B25D1A" w:rsidRDefault="00B25D1A" w:rsidP="001C5BD4">
      <w:pPr>
        <w:ind w:left="720"/>
      </w:pPr>
    </w:p>
    <w:p w14:paraId="0E831099" w14:textId="77777777" w:rsidR="00B25D1A" w:rsidRDefault="00B25D1A" w:rsidP="001C5BD4">
      <w:pPr>
        <w:ind w:left="720"/>
      </w:pPr>
    </w:p>
    <w:p w14:paraId="5BD45023" w14:textId="7B425CC0" w:rsidR="00B25D1A" w:rsidRPr="001C5BD4" w:rsidRDefault="00B25D1A" w:rsidP="001C5BD4">
      <w:pPr>
        <w:ind w:left="720"/>
        <w:rPr>
          <w:rFonts w:ascii="Arial" w:hAnsi="Arial" w:cs="Arial"/>
          <w:sz w:val="28"/>
          <w:szCs w:val="24"/>
        </w:rPr>
      </w:pPr>
      <w:proofErr w:type="gramStart"/>
      <w:r>
        <w:t>Some</w:t>
      </w:r>
      <w:proofErr w:type="gramEnd"/>
      <w:r>
        <w:t xml:space="preserve"> links contained within this report point to our intranet, Staffnet 365. This is only accessible to staff with an nhs.net email account assigned to the Trust. To request versions of any content that is not accessible, please email the comms team at </w:t>
      </w:r>
      <w:hyperlink r:id="rId13" w:history="1">
        <w:r w:rsidRPr="007200CC">
          <w:rPr>
            <w:rStyle w:val="Hyperlink"/>
          </w:rPr>
          <w:t>communications.lypft@nhs.net</w:t>
        </w:r>
      </w:hyperlink>
      <w:r>
        <w:t xml:space="preserve">. </w:t>
      </w:r>
    </w:p>
    <w:p w14:paraId="4CFEF74A" w14:textId="77777777" w:rsidR="00A812E9" w:rsidRPr="001C5BD4" w:rsidRDefault="00A812E9" w:rsidP="001C5BD4">
      <w:pPr>
        <w:ind w:left="720"/>
        <w:rPr>
          <w:rFonts w:ascii="Arial" w:hAnsi="Arial" w:cs="Arial"/>
          <w:sz w:val="28"/>
          <w:szCs w:val="24"/>
        </w:rPr>
      </w:pPr>
    </w:p>
    <w:p w14:paraId="7936B330" w14:textId="77777777" w:rsidR="00A812E9" w:rsidRDefault="00A812E9" w:rsidP="00D6159D">
      <w:pPr>
        <w:rPr>
          <w:rFonts w:ascii="Arial" w:hAnsi="Arial" w:cs="Arial"/>
        </w:rPr>
      </w:pPr>
    </w:p>
    <w:p w14:paraId="019470A1" w14:textId="77777777" w:rsidR="00E244FD" w:rsidRDefault="00E244FD" w:rsidP="00D6159D">
      <w:pPr>
        <w:rPr>
          <w:rFonts w:ascii="Arial" w:hAnsi="Arial" w:cs="Arial"/>
        </w:rPr>
      </w:pPr>
    </w:p>
    <w:p w14:paraId="50578C7A" w14:textId="77777777" w:rsidR="00E244FD" w:rsidRDefault="00E244FD" w:rsidP="00D6159D">
      <w:pPr>
        <w:rPr>
          <w:rFonts w:ascii="Arial" w:hAnsi="Arial" w:cs="Arial"/>
        </w:rPr>
      </w:pPr>
    </w:p>
    <w:p w14:paraId="3F1CE15A" w14:textId="77777777" w:rsidR="00E244FD" w:rsidRDefault="00E244FD" w:rsidP="00D6159D">
      <w:pPr>
        <w:rPr>
          <w:rFonts w:ascii="Arial" w:hAnsi="Arial" w:cs="Arial"/>
        </w:rPr>
      </w:pPr>
    </w:p>
    <w:p w14:paraId="1B09A2E7" w14:textId="77777777" w:rsidR="00E244FD" w:rsidRDefault="00E244FD" w:rsidP="00D6159D">
      <w:pPr>
        <w:rPr>
          <w:rFonts w:ascii="Arial" w:hAnsi="Arial" w:cs="Arial"/>
        </w:rPr>
      </w:pPr>
    </w:p>
    <w:p w14:paraId="36A7B16D" w14:textId="77777777" w:rsidR="00E244FD" w:rsidRDefault="00E244FD" w:rsidP="00D6159D">
      <w:pPr>
        <w:rPr>
          <w:rFonts w:ascii="Arial" w:hAnsi="Arial" w:cs="Arial"/>
        </w:rPr>
      </w:pPr>
    </w:p>
    <w:p w14:paraId="0C73AF9E" w14:textId="77777777" w:rsidR="00E244FD" w:rsidRDefault="00E244FD" w:rsidP="00D6159D">
      <w:pPr>
        <w:rPr>
          <w:rFonts w:ascii="Arial" w:hAnsi="Arial" w:cs="Arial"/>
        </w:rPr>
      </w:pPr>
    </w:p>
    <w:p w14:paraId="1F25391C" w14:textId="77777777" w:rsidR="00E244FD" w:rsidRDefault="00E244FD" w:rsidP="00D6159D">
      <w:pPr>
        <w:rPr>
          <w:rFonts w:ascii="Arial" w:hAnsi="Arial" w:cs="Arial"/>
        </w:rPr>
      </w:pPr>
    </w:p>
    <w:p w14:paraId="681A0989" w14:textId="77777777" w:rsidR="00E244FD" w:rsidRDefault="00E244FD" w:rsidP="00D6159D">
      <w:pPr>
        <w:rPr>
          <w:rFonts w:ascii="Arial" w:hAnsi="Arial" w:cs="Arial"/>
        </w:rPr>
      </w:pPr>
    </w:p>
    <w:p w14:paraId="1A4157FF" w14:textId="77777777" w:rsidR="00E244FD" w:rsidRDefault="00E244FD" w:rsidP="00D6159D">
      <w:pPr>
        <w:rPr>
          <w:rFonts w:ascii="Arial" w:hAnsi="Arial" w:cs="Arial"/>
        </w:rPr>
      </w:pPr>
    </w:p>
    <w:p w14:paraId="518C1BE9" w14:textId="77777777" w:rsidR="00E244FD" w:rsidRDefault="00E244FD" w:rsidP="00D6159D">
      <w:pPr>
        <w:rPr>
          <w:rFonts w:ascii="Arial" w:hAnsi="Arial" w:cs="Arial"/>
        </w:rPr>
      </w:pPr>
    </w:p>
    <w:p w14:paraId="2E764E3D" w14:textId="77777777" w:rsidR="00E244FD" w:rsidRDefault="00E244FD" w:rsidP="00D6159D">
      <w:pPr>
        <w:rPr>
          <w:rFonts w:ascii="Arial" w:hAnsi="Arial" w:cs="Arial"/>
        </w:rPr>
      </w:pPr>
    </w:p>
    <w:p w14:paraId="36DEBC36" w14:textId="77777777" w:rsidR="00E244FD" w:rsidRDefault="00E244FD" w:rsidP="00D6159D">
      <w:pPr>
        <w:rPr>
          <w:rFonts w:ascii="Arial" w:hAnsi="Arial" w:cs="Arial"/>
        </w:rPr>
      </w:pPr>
    </w:p>
    <w:p w14:paraId="572D832D" w14:textId="77777777" w:rsidR="00E244FD" w:rsidRDefault="00E244FD" w:rsidP="00D6159D">
      <w:pPr>
        <w:rPr>
          <w:rFonts w:ascii="Arial" w:hAnsi="Arial" w:cs="Arial"/>
        </w:rPr>
      </w:pPr>
    </w:p>
    <w:p w14:paraId="2323D6E3" w14:textId="77777777" w:rsidR="00E244FD" w:rsidRDefault="00E244FD" w:rsidP="00D6159D">
      <w:pPr>
        <w:rPr>
          <w:rFonts w:ascii="Arial" w:hAnsi="Arial" w:cs="Arial"/>
        </w:rPr>
      </w:pPr>
    </w:p>
    <w:p w14:paraId="2417C653" w14:textId="77777777" w:rsidR="00E244FD" w:rsidRDefault="00E244FD" w:rsidP="00D6159D">
      <w:pPr>
        <w:rPr>
          <w:rFonts w:ascii="Arial" w:hAnsi="Arial" w:cs="Arial"/>
        </w:rPr>
      </w:pPr>
    </w:p>
    <w:p w14:paraId="4D5F5301" w14:textId="77777777" w:rsidR="00E244FD" w:rsidRDefault="00E244FD" w:rsidP="00D6159D">
      <w:pPr>
        <w:rPr>
          <w:rFonts w:ascii="Arial" w:hAnsi="Arial" w:cs="Arial"/>
        </w:rPr>
      </w:pPr>
    </w:p>
    <w:p w14:paraId="694BCECD" w14:textId="77777777" w:rsidR="00E244FD" w:rsidRDefault="00E244FD" w:rsidP="00D6159D">
      <w:pPr>
        <w:rPr>
          <w:rFonts w:ascii="Arial" w:hAnsi="Arial" w:cs="Arial"/>
        </w:rPr>
      </w:pPr>
    </w:p>
    <w:p w14:paraId="4CF91443" w14:textId="77777777" w:rsidR="00E244FD" w:rsidRDefault="00E244FD" w:rsidP="00D6159D">
      <w:pPr>
        <w:rPr>
          <w:rFonts w:ascii="Arial" w:hAnsi="Arial" w:cs="Arial"/>
        </w:rPr>
      </w:pPr>
    </w:p>
    <w:p w14:paraId="1643CD63" w14:textId="77777777" w:rsidR="00E244FD" w:rsidRDefault="00E244FD" w:rsidP="00D6159D">
      <w:pPr>
        <w:rPr>
          <w:rFonts w:ascii="Arial" w:hAnsi="Arial" w:cs="Arial"/>
        </w:rPr>
      </w:pPr>
    </w:p>
    <w:p w14:paraId="099E9CFB" w14:textId="77777777" w:rsidR="00E244FD" w:rsidRDefault="00E244FD" w:rsidP="00D6159D">
      <w:pPr>
        <w:rPr>
          <w:rFonts w:ascii="Arial" w:hAnsi="Arial" w:cs="Arial"/>
        </w:rPr>
      </w:pPr>
    </w:p>
    <w:p w14:paraId="009F9E73" w14:textId="77777777" w:rsidR="00E244FD" w:rsidRDefault="00E244FD" w:rsidP="00D6159D">
      <w:pPr>
        <w:rPr>
          <w:rFonts w:ascii="Arial" w:hAnsi="Arial" w:cs="Arial"/>
        </w:rPr>
      </w:pPr>
    </w:p>
    <w:p w14:paraId="1AA6501A" w14:textId="44F5F652" w:rsidR="00A812E9" w:rsidRDefault="00A812E9">
      <w:pPr>
        <w:rPr>
          <w:rFonts w:ascii="Arial" w:hAnsi="Arial" w:cs="Arial"/>
        </w:rPr>
      </w:pPr>
      <w:r>
        <w:rPr>
          <w:rFonts w:ascii="Arial" w:hAnsi="Arial" w:cs="Arial"/>
        </w:rPr>
        <w:br w:type="page"/>
      </w:r>
    </w:p>
    <w:p w14:paraId="2AF78CB8" w14:textId="77777777" w:rsidR="00E244FD" w:rsidRDefault="00E244FD" w:rsidP="00D6159D">
      <w:pPr>
        <w:rPr>
          <w:rFonts w:ascii="Arial" w:hAnsi="Arial" w:cs="Arial"/>
        </w:rPr>
      </w:pPr>
    </w:p>
    <w:p w14:paraId="46BC5019" w14:textId="583C8CF6" w:rsidR="00B35FF1" w:rsidRPr="00C5689C" w:rsidRDefault="00D8566D" w:rsidP="00B05D9A">
      <w:pPr>
        <w:pStyle w:val="Heading1"/>
        <w:numPr>
          <w:ilvl w:val="0"/>
          <w:numId w:val="23"/>
        </w:numPr>
        <w:rPr>
          <w:sz w:val="72"/>
          <w:szCs w:val="96"/>
        </w:rPr>
      </w:pPr>
      <w:bookmarkStart w:id="0" w:name="_Intro_/_foreword"/>
      <w:bookmarkEnd w:id="0"/>
      <w:r w:rsidRPr="00C5689C">
        <w:rPr>
          <w:sz w:val="72"/>
          <w:szCs w:val="96"/>
        </w:rPr>
        <w:t>F</w:t>
      </w:r>
      <w:r w:rsidR="00B35FF1" w:rsidRPr="00C5689C">
        <w:rPr>
          <w:sz w:val="72"/>
          <w:szCs w:val="96"/>
        </w:rPr>
        <w:t xml:space="preserve">oreword </w:t>
      </w:r>
    </w:p>
    <w:p w14:paraId="22E99618" w14:textId="77777777" w:rsidR="00B35FF1" w:rsidRDefault="00B35FF1" w:rsidP="00D6159D">
      <w:pPr>
        <w:rPr>
          <w:rFonts w:ascii="Arial" w:hAnsi="Arial" w:cs="Arial"/>
        </w:rPr>
      </w:pPr>
    </w:p>
    <w:p w14:paraId="549AA59C" w14:textId="0A6A905C" w:rsidR="00CE293C" w:rsidRDefault="00B05D9A" w:rsidP="00D6159D">
      <w:pPr>
        <w:rPr>
          <w:rFonts w:ascii="Arial" w:hAnsi="Arial" w:cs="Arial"/>
        </w:rPr>
      </w:pPr>
      <w:r>
        <w:rPr>
          <w:rFonts w:ascii="Arial" w:hAnsi="Arial" w:cs="Arial"/>
        </w:rPr>
        <w:t>Comms teams are often criticised for not doing their own PR – shining a light on themselves</w:t>
      </w:r>
      <w:r w:rsidR="00780BFC">
        <w:rPr>
          <w:rFonts w:ascii="Arial" w:hAnsi="Arial" w:cs="Arial"/>
        </w:rPr>
        <w:t xml:space="preserve"> for a change</w:t>
      </w:r>
      <w:r>
        <w:rPr>
          <w:rFonts w:ascii="Arial" w:hAnsi="Arial" w:cs="Arial"/>
        </w:rPr>
        <w:t xml:space="preserve"> </w:t>
      </w:r>
      <w:r w:rsidR="00C5689C">
        <w:rPr>
          <w:rFonts w:ascii="Arial" w:hAnsi="Arial" w:cs="Arial"/>
        </w:rPr>
        <w:t>rather than the people they serve or represent</w:t>
      </w:r>
      <w:r>
        <w:rPr>
          <w:rFonts w:ascii="Arial" w:hAnsi="Arial" w:cs="Arial"/>
        </w:rPr>
        <w:t>.</w:t>
      </w:r>
      <w:r w:rsidR="00C5689C">
        <w:rPr>
          <w:rFonts w:ascii="Arial" w:hAnsi="Arial" w:cs="Arial"/>
        </w:rPr>
        <w:t xml:space="preserve"> </w:t>
      </w:r>
      <w:r w:rsidR="000B4A38">
        <w:rPr>
          <w:rFonts w:ascii="Arial" w:hAnsi="Arial" w:cs="Arial"/>
        </w:rPr>
        <w:t>So,</w:t>
      </w:r>
      <w:r>
        <w:rPr>
          <w:rFonts w:ascii="Arial" w:hAnsi="Arial" w:cs="Arial"/>
        </w:rPr>
        <w:t xml:space="preserve"> </w:t>
      </w:r>
      <w:r w:rsidR="001C5BD4">
        <w:rPr>
          <w:rFonts w:ascii="Arial" w:hAnsi="Arial" w:cs="Arial"/>
        </w:rPr>
        <w:t xml:space="preserve">this is an attempt </w:t>
      </w:r>
      <w:r w:rsidR="00780BFC">
        <w:rPr>
          <w:rFonts w:ascii="Arial" w:hAnsi="Arial" w:cs="Arial"/>
        </w:rPr>
        <w:t>to do just that</w:t>
      </w:r>
      <w:r w:rsidR="00C5689C">
        <w:rPr>
          <w:rFonts w:ascii="Arial" w:hAnsi="Arial" w:cs="Arial"/>
        </w:rPr>
        <w:t xml:space="preserve">. </w:t>
      </w:r>
    </w:p>
    <w:p w14:paraId="7FCD6270" w14:textId="77777777" w:rsidR="00C5689C" w:rsidRDefault="00C5689C" w:rsidP="00D6159D">
      <w:pPr>
        <w:rPr>
          <w:rFonts w:ascii="Arial" w:hAnsi="Arial" w:cs="Arial"/>
        </w:rPr>
      </w:pPr>
    </w:p>
    <w:p w14:paraId="415CCFF3" w14:textId="36528D79" w:rsidR="001C5BD4" w:rsidRDefault="00D052AB" w:rsidP="00D6159D">
      <w:pPr>
        <w:rPr>
          <w:rFonts w:ascii="Arial" w:hAnsi="Arial" w:cs="Arial"/>
        </w:rPr>
      </w:pPr>
      <w:proofErr w:type="gramStart"/>
      <w:r>
        <w:rPr>
          <w:rFonts w:ascii="Arial" w:hAnsi="Arial" w:cs="Arial"/>
        </w:rPr>
        <w:t>S</w:t>
      </w:r>
      <w:r w:rsidR="000B4A38">
        <w:rPr>
          <w:rFonts w:ascii="Arial" w:hAnsi="Arial" w:cs="Arial"/>
        </w:rPr>
        <w:t>ome</w:t>
      </w:r>
      <w:proofErr w:type="gramEnd"/>
      <w:r w:rsidR="000B4A38">
        <w:rPr>
          <w:rFonts w:ascii="Arial" w:hAnsi="Arial" w:cs="Arial"/>
        </w:rPr>
        <w:t xml:space="preserve"> might say </w:t>
      </w:r>
      <w:proofErr w:type="gramStart"/>
      <w:r w:rsidR="000B4A38">
        <w:rPr>
          <w:rFonts w:ascii="Arial" w:hAnsi="Arial" w:cs="Arial"/>
        </w:rPr>
        <w:t>w</w:t>
      </w:r>
      <w:r w:rsidR="00C5689C">
        <w:rPr>
          <w:rFonts w:ascii="Arial" w:hAnsi="Arial" w:cs="Arial"/>
        </w:rPr>
        <w:t>riting</w:t>
      </w:r>
      <w:proofErr w:type="gramEnd"/>
      <w:r w:rsidR="00C5689C">
        <w:rPr>
          <w:rFonts w:ascii="Arial" w:hAnsi="Arial" w:cs="Arial"/>
        </w:rPr>
        <w:t xml:space="preserve"> your own annual report sound</w:t>
      </w:r>
      <w:r w:rsidR="000B4A38">
        <w:rPr>
          <w:rFonts w:ascii="Arial" w:hAnsi="Arial" w:cs="Arial"/>
        </w:rPr>
        <w:t xml:space="preserve">s </w:t>
      </w:r>
      <w:r w:rsidR="00C5689C">
        <w:rPr>
          <w:rFonts w:ascii="Arial" w:hAnsi="Arial" w:cs="Arial"/>
        </w:rPr>
        <w:t>a</w:t>
      </w:r>
      <w:r w:rsidR="000B4A38">
        <w:rPr>
          <w:rFonts w:ascii="Arial" w:hAnsi="Arial" w:cs="Arial"/>
        </w:rPr>
        <w:t xml:space="preserve"> bit </w:t>
      </w:r>
      <w:r>
        <w:rPr>
          <w:rFonts w:ascii="Arial" w:hAnsi="Arial" w:cs="Arial"/>
        </w:rPr>
        <w:t xml:space="preserve">of a </w:t>
      </w:r>
      <w:r w:rsidR="00C5689C">
        <w:rPr>
          <w:rFonts w:ascii="Arial" w:hAnsi="Arial" w:cs="Arial"/>
        </w:rPr>
        <w:t>dull and dry</w:t>
      </w:r>
      <w:r>
        <w:rPr>
          <w:rFonts w:ascii="Arial" w:hAnsi="Arial" w:cs="Arial"/>
        </w:rPr>
        <w:t xml:space="preserve"> way of doing your own PR</w:t>
      </w:r>
      <w:r w:rsidR="000B4A38">
        <w:rPr>
          <w:rFonts w:ascii="Arial" w:hAnsi="Arial" w:cs="Arial"/>
        </w:rPr>
        <w:t>.</w:t>
      </w:r>
      <w:r w:rsidR="00780BFC">
        <w:rPr>
          <w:rFonts w:ascii="Arial" w:hAnsi="Arial" w:cs="Arial"/>
        </w:rPr>
        <w:t xml:space="preserve"> Whilst that depends on how you write</w:t>
      </w:r>
      <w:r w:rsidR="001C5BD4">
        <w:rPr>
          <w:rFonts w:ascii="Arial" w:hAnsi="Arial" w:cs="Arial"/>
        </w:rPr>
        <w:t xml:space="preserve"> it</w:t>
      </w:r>
      <w:r w:rsidR="00780BFC">
        <w:rPr>
          <w:rFonts w:ascii="Arial" w:hAnsi="Arial" w:cs="Arial"/>
        </w:rPr>
        <w:t>,</w:t>
      </w:r>
      <w:r w:rsidR="004E384A">
        <w:rPr>
          <w:rFonts w:ascii="Arial" w:hAnsi="Arial" w:cs="Arial"/>
        </w:rPr>
        <w:t xml:space="preserve"> I would also say</w:t>
      </w:r>
      <w:r w:rsidR="00780BFC">
        <w:rPr>
          <w:rFonts w:ascii="Arial" w:hAnsi="Arial" w:cs="Arial"/>
        </w:rPr>
        <w:t xml:space="preserve"> the journey is as important as the destination! </w:t>
      </w:r>
    </w:p>
    <w:p w14:paraId="140B4836" w14:textId="77777777" w:rsidR="001C5BD4" w:rsidRDefault="001C5BD4" w:rsidP="00D6159D">
      <w:pPr>
        <w:rPr>
          <w:rFonts w:ascii="Arial" w:hAnsi="Arial" w:cs="Arial"/>
        </w:rPr>
      </w:pPr>
    </w:p>
    <w:p w14:paraId="08FEEFD9" w14:textId="0FD6A12F" w:rsidR="00C5689C" w:rsidRDefault="00780BFC" w:rsidP="00D6159D">
      <w:pPr>
        <w:rPr>
          <w:rFonts w:ascii="Arial" w:hAnsi="Arial" w:cs="Arial"/>
        </w:rPr>
      </w:pPr>
      <w:r w:rsidRPr="1903E3CA">
        <w:rPr>
          <w:rFonts w:ascii="Arial" w:hAnsi="Arial" w:cs="Arial"/>
        </w:rPr>
        <w:t xml:space="preserve">In other words, the process to get the </w:t>
      </w:r>
      <w:proofErr w:type="gramStart"/>
      <w:r w:rsidRPr="1903E3CA">
        <w:rPr>
          <w:rFonts w:ascii="Arial" w:hAnsi="Arial" w:cs="Arial"/>
        </w:rPr>
        <w:t>end product</w:t>
      </w:r>
      <w:proofErr w:type="gramEnd"/>
      <w:r w:rsidRPr="1903E3CA">
        <w:rPr>
          <w:rFonts w:ascii="Arial" w:hAnsi="Arial" w:cs="Arial"/>
        </w:rPr>
        <w:t xml:space="preserve"> i</w:t>
      </w:r>
      <w:r w:rsidR="00C5689C" w:rsidRPr="1903E3CA">
        <w:rPr>
          <w:rFonts w:ascii="Arial" w:hAnsi="Arial" w:cs="Arial"/>
        </w:rPr>
        <w:t>s a great exercise for the whole team to contribute to. Because let’s face it, we’</w:t>
      </w:r>
      <w:r w:rsidRPr="1903E3CA">
        <w:rPr>
          <w:rFonts w:ascii="Arial" w:hAnsi="Arial" w:cs="Arial"/>
        </w:rPr>
        <w:t>ve</w:t>
      </w:r>
      <w:r w:rsidR="00C5689C" w:rsidRPr="1903E3CA">
        <w:rPr>
          <w:rFonts w:ascii="Arial" w:hAnsi="Arial" w:cs="Arial"/>
        </w:rPr>
        <w:t xml:space="preserve"> all slept </w:t>
      </w:r>
      <w:proofErr w:type="gramStart"/>
      <w:r w:rsidR="00C5689C" w:rsidRPr="1903E3CA">
        <w:rPr>
          <w:rFonts w:ascii="Arial" w:hAnsi="Arial" w:cs="Arial"/>
        </w:rPr>
        <w:t>a few</w:t>
      </w:r>
      <w:proofErr w:type="gramEnd"/>
      <w:r w:rsidR="00C5689C" w:rsidRPr="1903E3CA">
        <w:rPr>
          <w:rFonts w:ascii="Arial" w:hAnsi="Arial" w:cs="Arial"/>
        </w:rPr>
        <w:t xml:space="preserve"> times during and since 2025/6, so its brilliant to be reminded of all the hard work and success stories of the year. </w:t>
      </w:r>
      <w:r w:rsidR="3536C4F2" w:rsidRPr="1903E3CA">
        <w:rPr>
          <w:rFonts w:ascii="Arial" w:hAnsi="Arial" w:cs="Arial"/>
        </w:rPr>
        <w:t>It's</w:t>
      </w:r>
      <w:r w:rsidRPr="1903E3CA">
        <w:rPr>
          <w:rFonts w:ascii="Arial" w:hAnsi="Arial" w:cs="Arial"/>
        </w:rPr>
        <w:t xml:space="preserve"> shocking how much </w:t>
      </w:r>
      <w:r w:rsidR="00730D00">
        <w:rPr>
          <w:rFonts w:ascii="Arial" w:hAnsi="Arial" w:cs="Arial"/>
        </w:rPr>
        <w:t xml:space="preserve">of my own work </w:t>
      </w:r>
      <w:r w:rsidRPr="1903E3CA">
        <w:rPr>
          <w:rFonts w:ascii="Arial" w:hAnsi="Arial" w:cs="Arial"/>
        </w:rPr>
        <w:t>I’d forgotten</w:t>
      </w:r>
      <w:r w:rsidR="00730D00">
        <w:rPr>
          <w:rFonts w:ascii="Arial" w:hAnsi="Arial" w:cs="Arial"/>
        </w:rPr>
        <w:t xml:space="preserve"> about</w:t>
      </w:r>
      <w:r w:rsidRPr="1903E3CA">
        <w:rPr>
          <w:rFonts w:ascii="Arial" w:hAnsi="Arial" w:cs="Arial"/>
        </w:rPr>
        <w:t xml:space="preserve">. </w:t>
      </w:r>
    </w:p>
    <w:p w14:paraId="2CDF3061" w14:textId="77777777" w:rsidR="00C5689C" w:rsidRDefault="00C5689C" w:rsidP="00D6159D">
      <w:pPr>
        <w:rPr>
          <w:rFonts w:ascii="Arial" w:hAnsi="Arial" w:cs="Arial"/>
        </w:rPr>
      </w:pPr>
    </w:p>
    <w:p w14:paraId="6A44ED90" w14:textId="36516D9A" w:rsidR="00C5689C" w:rsidRDefault="00C5689C" w:rsidP="00D6159D">
      <w:pPr>
        <w:rPr>
          <w:rFonts w:ascii="Arial" w:hAnsi="Arial" w:cs="Arial"/>
        </w:rPr>
      </w:pPr>
      <w:r>
        <w:rPr>
          <w:rFonts w:ascii="Arial" w:hAnsi="Arial" w:cs="Arial"/>
        </w:rPr>
        <w:t xml:space="preserve">One </w:t>
      </w:r>
      <w:r w:rsidR="00B26440">
        <w:rPr>
          <w:rFonts w:ascii="Arial" w:hAnsi="Arial" w:cs="Arial"/>
        </w:rPr>
        <w:t xml:space="preserve">very pleasing </w:t>
      </w:r>
      <w:r>
        <w:rPr>
          <w:rFonts w:ascii="Arial" w:hAnsi="Arial" w:cs="Arial"/>
        </w:rPr>
        <w:t xml:space="preserve">phrase I hear </w:t>
      </w:r>
      <w:r w:rsidR="000B4A38">
        <w:rPr>
          <w:rFonts w:ascii="Arial" w:hAnsi="Arial" w:cs="Arial"/>
        </w:rPr>
        <w:t>from colleagues</w:t>
      </w:r>
      <w:r>
        <w:rPr>
          <w:rFonts w:ascii="Arial" w:hAnsi="Arial" w:cs="Arial"/>
        </w:rPr>
        <w:t xml:space="preserve">, especially from the </w:t>
      </w:r>
      <w:r w:rsidR="00B26440">
        <w:rPr>
          <w:rFonts w:ascii="Arial" w:hAnsi="Arial" w:cs="Arial"/>
        </w:rPr>
        <w:t xml:space="preserve">longer serving </w:t>
      </w:r>
      <w:r>
        <w:rPr>
          <w:rFonts w:ascii="Arial" w:hAnsi="Arial" w:cs="Arial"/>
        </w:rPr>
        <w:t>veterans within the team</w:t>
      </w:r>
      <w:r w:rsidR="00B26440">
        <w:rPr>
          <w:rFonts w:ascii="Arial" w:hAnsi="Arial" w:cs="Arial"/>
        </w:rPr>
        <w:t>,</w:t>
      </w:r>
      <w:r>
        <w:rPr>
          <w:rFonts w:ascii="Arial" w:hAnsi="Arial" w:cs="Arial"/>
        </w:rPr>
        <w:t xml:space="preserve"> is that “things are so much better now because . . .” followed by an example of how we’ve made improvements to the way the team works, the quality of the work we do, and the impact we have supporting the Trust. </w:t>
      </w:r>
    </w:p>
    <w:p w14:paraId="2789F123" w14:textId="77777777" w:rsidR="00C5689C" w:rsidRDefault="00C5689C" w:rsidP="00D6159D">
      <w:pPr>
        <w:rPr>
          <w:rFonts w:ascii="Arial" w:hAnsi="Arial" w:cs="Arial"/>
        </w:rPr>
      </w:pPr>
    </w:p>
    <w:p w14:paraId="65B7D2BB" w14:textId="3FBAD4EA" w:rsidR="00780BFC" w:rsidRDefault="00C5689C" w:rsidP="000B4A38">
      <w:pPr>
        <w:rPr>
          <w:rFonts w:ascii="Arial" w:hAnsi="Arial" w:cs="Arial"/>
        </w:rPr>
      </w:pPr>
      <w:r>
        <w:rPr>
          <w:rFonts w:ascii="Arial" w:hAnsi="Arial" w:cs="Arial"/>
        </w:rPr>
        <w:t xml:space="preserve">I like to think one of the reasons for this is the fact that we have a strategy in place. </w:t>
      </w:r>
      <w:r w:rsidR="00A066B7">
        <w:rPr>
          <w:rFonts w:ascii="Arial" w:hAnsi="Arial" w:cs="Arial"/>
        </w:rPr>
        <w:t xml:space="preserve">Whilst they can be cumbersome documents, </w:t>
      </w:r>
      <w:r w:rsidR="00B26440">
        <w:rPr>
          <w:rFonts w:ascii="Arial" w:hAnsi="Arial" w:cs="Arial"/>
        </w:rPr>
        <w:t xml:space="preserve">strategies </w:t>
      </w:r>
      <w:r w:rsidR="00A066B7">
        <w:rPr>
          <w:rFonts w:ascii="Arial" w:hAnsi="Arial" w:cs="Arial"/>
        </w:rPr>
        <w:t>give you clarity on what’s important</w:t>
      </w:r>
      <w:r w:rsidR="00B26440">
        <w:rPr>
          <w:rFonts w:ascii="Arial" w:hAnsi="Arial" w:cs="Arial"/>
        </w:rPr>
        <w:t xml:space="preserve"> and where to put your time and energy. They also</w:t>
      </w:r>
      <w:r w:rsidR="00A066B7">
        <w:rPr>
          <w:rFonts w:ascii="Arial" w:hAnsi="Arial" w:cs="Arial"/>
        </w:rPr>
        <w:t xml:space="preserve"> give you permission to say things like “sorry that’s not one of our strategic priorities”, or “here’s the guide on how you can do this yourself”. </w:t>
      </w:r>
    </w:p>
    <w:p w14:paraId="4FB1521B" w14:textId="77777777" w:rsidR="00780BFC" w:rsidRDefault="00780BFC" w:rsidP="000B4A38">
      <w:pPr>
        <w:rPr>
          <w:rFonts w:ascii="Arial" w:hAnsi="Arial" w:cs="Arial"/>
        </w:rPr>
      </w:pPr>
    </w:p>
    <w:p w14:paraId="5A667495" w14:textId="476E78E0" w:rsidR="000B4A38" w:rsidRDefault="001C5BD4" w:rsidP="000B4A38">
      <w:pPr>
        <w:rPr>
          <w:rFonts w:ascii="Arial" w:hAnsi="Arial" w:cs="Arial"/>
        </w:rPr>
      </w:pPr>
      <w:r>
        <w:rPr>
          <w:rFonts w:ascii="Arial" w:hAnsi="Arial" w:cs="Arial"/>
        </w:rPr>
        <w:t>Our</w:t>
      </w:r>
      <w:r w:rsidR="000B4A38">
        <w:rPr>
          <w:rFonts w:ascii="Arial" w:hAnsi="Arial" w:cs="Arial"/>
        </w:rPr>
        <w:t xml:space="preserve"> strategy has five aims</w:t>
      </w:r>
      <w:r w:rsidR="00D6672F">
        <w:rPr>
          <w:rFonts w:ascii="Arial" w:hAnsi="Arial" w:cs="Arial"/>
        </w:rPr>
        <w:t>. They are</w:t>
      </w:r>
      <w:r w:rsidR="000B4A38">
        <w:rPr>
          <w:rFonts w:ascii="Arial" w:hAnsi="Arial" w:cs="Arial"/>
        </w:rPr>
        <w:t>:</w:t>
      </w:r>
    </w:p>
    <w:p w14:paraId="4EE80822" w14:textId="2868E002" w:rsidR="00C5689C" w:rsidRDefault="000B4A38" w:rsidP="00D6159D">
      <w:pPr>
        <w:rPr>
          <w:rFonts w:ascii="Arial" w:hAnsi="Arial" w:cs="Arial"/>
        </w:rPr>
      </w:pPr>
      <w:r>
        <w:rPr>
          <w:rFonts w:ascii="Arial" w:hAnsi="Arial" w:cs="Arial"/>
        </w:rPr>
        <w:t xml:space="preserve"> </w:t>
      </w:r>
    </w:p>
    <w:p w14:paraId="3B637E14" w14:textId="07499FF8" w:rsidR="000B4A38" w:rsidRPr="004B76A0" w:rsidRDefault="000B4A38" w:rsidP="000B4A38">
      <w:pPr>
        <w:widowControl/>
        <w:numPr>
          <w:ilvl w:val="0"/>
          <w:numId w:val="24"/>
        </w:numPr>
        <w:autoSpaceDE/>
        <w:autoSpaceDN/>
        <w:rPr>
          <w:rFonts w:eastAsia="Calibri"/>
        </w:rPr>
      </w:pPr>
      <w:r w:rsidRPr="004B76A0">
        <w:rPr>
          <w:rFonts w:eastAsia="Calibri"/>
        </w:rPr>
        <w:t>We provide</w:t>
      </w:r>
      <w:r>
        <w:rPr>
          <w:rFonts w:eastAsia="Calibri"/>
        </w:rPr>
        <w:t xml:space="preserve"> an</w:t>
      </w:r>
      <w:r w:rsidRPr="004B76A0">
        <w:rPr>
          <w:rFonts w:eastAsia="Calibri"/>
        </w:rPr>
        <w:t xml:space="preserve"> </w:t>
      </w:r>
      <w:r>
        <w:rPr>
          <w:rFonts w:eastAsia="Calibri"/>
        </w:rPr>
        <w:t xml:space="preserve">outstanding </w:t>
      </w:r>
      <w:r w:rsidRPr="004B76A0">
        <w:rPr>
          <w:rFonts w:eastAsia="Calibri"/>
        </w:rPr>
        <w:t>communications service to the Trust that improves the health and lives of the communities we serve</w:t>
      </w:r>
      <w:r w:rsidRPr="004B76A0">
        <w:t>.</w:t>
      </w:r>
      <w:r>
        <w:t xml:space="preserve"> </w:t>
      </w:r>
    </w:p>
    <w:p w14:paraId="49B37268" w14:textId="7E119660" w:rsidR="000B4A38" w:rsidRPr="004B76A0" w:rsidRDefault="000B4A38" w:rsidP="000B4A38">
      <w:pPr>
        <w:widowControl/>
        <w:numPr>
          <w:ilvl w:val="0"/>
          <w:numId w:val="24"/>
        </w:numPr>
        <w:autoSpaceDE/>
        <w:autoSpaceDN/>
        <w:rPr>
          <w:rFonts w:eastAsia="Calibri"/>
        </w:rPr>
      </w:pPr>
      <w:bookmarkStart w:id="1" w:name="_Hlk156824329"/>
      <w:r w:rsidRPr="004B76A0">
        <w:rPr>
          <w:rFonts w:eastAsia="Calibri"/>
        </w:rPr>
        <w:t>We</w:t>
      </w:r>
      <w:r>
        <w:rPr>
          <w:rFonts w:eastAsia="Calibri"/>
        </w:rPr>
        <w:t xml:space="preserve"> tell </w:t>
      </w:r>
      <w:proofErr w:type="gramStart"/>
      <w:r>
        <w:rPr>
          <w:rFonts w:eastAsia="Calibri"/>
        </w:rPr>
        <w:t>great stories</w:t>
      </w:r>
      <w:proofErr w:type="gramEnd"/>
      <w:r w:rsidR="00A066B7">
        <w:rPr>
          <w:rFonts w:eastAsia="Calibri"/>
        </w:rPr>
        <w:t>.</w:t>
      </w:r>
      <w:r>
        <w:rPr>
          <w:rFonts w:eastAsia="Calibri"/>
        </w:rPr>
        <w:t xml:space="preserve"> </w:t>
      </w:r>
      <w:bookmarkEnd w:id="1"/>
    </w:p>
    <w:p w14:paraId="14719565" w14:textId="1729AA28" w:rsidR="000B4A38" w:rsidRPr="000B4A38" w:rsidRDefault="000B4A38" w:rsidP="00DA2C91">
      <w:pPr>
        <w:widowControl/>
        <w:numPr>
          <w:ilvl w:val="0"/>
          <w:numId w:val="24"/>
        </w:numPr>
        <w:autoSpaceDE/>
        <w:autoSpaceDN/>
        <w:rPr>
          <w:rFonts w:eastAsia="Calibri"/>
        </w:rPr>
      </w:pPr>
      <w:r w:rsidRPr="000B4A38">
        <w:rPr>
          <w:rFonts w:eastAsia="Calibri"/>
        </w:rPr>
        <w:t>We promote and protect our brand in line with our values of integrity, caring and keeping it simple.</w:t>
      </w:r>
    </w:p>
    <w:p w14:paraId="27FAEB9E" w14:textId="367AA8F1" w:rsidR="000B4A38" w:rsidRPr="004B76A0" w:rsidRDefault="000B4A38" w:rsidP="001101C1">
      <w:pPr>
        <w:widowControl/>
        <w:numPr>
          <w:ilvl w:val="0"/>
          <w:numId w:val="24"/>
        </w:numPr>
        <w:autoSpaceDE/>
        <w:autoSpaceDN/>
      </w:pPr>
      <w:r w:rsidRPr="000B4A38">
        <w:rPr>
          <w:rFonts w:eastAsia="Calibri"/>
        </w:rPr>
        <w:t>We support and enable all our people to be great communicators through advice, guidance, consultancy and training.</w:t>
      </w:r>
    </w:p>
    <w:p w14:paraId="602DC1E5" w14:textId="77777777" w:rsidR="000B4A38" w:rsidRPr="004B76A0" w:rsidRDefault="000B4A38" w:rsidP="000B4A38">
      <w:pPr>
        <w:widowControl/>
        <w:numPr>
          <w:ilvl w:val="0"/>
          <w:numId w:val="24"/>
        </w:numPr>
        <w:autoSpaceDE/>
        <w:autoSpaceDN/>
      </w:pPr>
      <w:r w:rsidRPr="004B76A0">
        <w:rPr>
          <w:rFonts w:eastAsia="Calibri"/>
        </w:rPr>
        <w:t xml:space="preserve">We warn and inform – leading on communications that saves lives and prevents harm before, during and after serious incidents. </w:t>
      </w:r>
    </w:p>
    <w:p w14:paraId="39C04C2D" w14:textId="77777777" w:rsidR="00C5689C" w:rsidRDefault="00C5689C" w:rsidP="00D6159D">
      <w:pPr>
        <w:rPr>
          <w:rFonts w:ascii="Arial" w:hAnsi="Arial" w:cs="Arial"/>
        </w:rPr>
      </w:pPr>
    </w:p>
    <w:p w14:paraId="6193810F" w14:textId="7555473B" w:rsidR="00780BFC" w:rsidRDefault="000B4A38" w:rsidP="00D6159D">
      <w:pPr>
        <w:rPr>
          <w:rFonts w:ascii="Arial" w:hAnsi="Arial" w:cs="Arial"/>
        </w:rPr>
      </w:pPr>
      <w:r>
        <w:rPr>
          <w:rFonts w:ascii="Arial" w:hAnsi="Arial" w:cs="Arial"/>
        </w:rPr>
        <w:t>How we</w:t>
      </w:r>
      <w:r w:rsidR="00D6672F">
        <w:rPr>
          <w:rFonts w:ascii="Arial" w:hAnsi="Arial" w:cs="Arial"/>
        </w:rPr>
        <w:t xml:space="preserve"> operationally</w:t>
      </w:r>
      <w:r>
        <w:rPr>
          <w:rFonts w:ascii="Arial" w:hAnsi="Arial" w:cs="Arial"/>
        </w:rPr>
        <w:t xml:space="preserve"> deliver on those aims is set out in our 10 strategic </w:t>
      </w:r>
      <w:proofErr w:type="gramStart"/>
      <w:r>
        <w:rPr>
          <w:rFonts w:ascii="Arial" w:hAnsi="Arial" w:cs="Arial"/>
        </w:rPr>
        <w:t>objectives</w:t>
      </w:r>
      <w:proofErr w:type="gramEnd"/>
      <w:r>
        <w:rPr>
          <w:rFonts w:ascii="Arial" w:hAnsi="Arial" w:cs="Arial"/>
        </w:rPr>
        <w:t xml:space="preserve"> </w:t>
      </w:r>
      <w:r w:rsidR="00780BFC">
        <w:rPr>
          <w:rFonts w:ascii="Arial" w:hAnsi="Arial" w:cs="Arial"/>
        </w:rPr>
        <w:t xml:space="preserve">– and you can read more on how we did </w:t>
      </w:r>
      <w:r w:rsidR="00D6672F">
        <w:rPr>
          <w:rFonts w:ascii="Arial" w:hAnsi="Arial" w:cs="Arial"/>
        </w:rPr>
        <w:t xml:space="preserve">on them </w:t>
      </w:r>
      <w:r w:rsidR="00780BFC">
        <w:rPr>
          <w:rFonts w:ascii="Arial" w:hAnsi="Arial" w:cs="Arial"/>
        </w:rPr>
        <w:t xml:space="preserve">during 2025/6 in </w:t>
      </w:r>
      <w:hyperlink w:anchor="_Our_10_strategic" w:history="1">
        <w:r w:rsidR="00780BFC" w:rsidRPr="001C5BD4">
          <w:rPr>
            <w:rStyle w:val="Hyperlink"/>
            <w:rFonts w:ascii="Arial" w:hAnsi="Arial" w:cs="Arial"/>
          </w:rPr>
          <w:t>Section</w:t>
        </w:r>
        <w:r w:rsidRPr="001C5BD4">
          <w:rPr>
            <w:rStyle w:val="Hyperlink"/>
            <w:rFonts w:ascii="Arial" w:hAnsi="Arial" w:cs="Arial"/>
          </w:rPr>
          <w:t xml:space="preserve"> 3</w:t>
        </w:r>
        <w:r w:rsidR="00780BFC" w:rsidRPr="001C5BD4">
          <w:rPr>
            <w:rStyle w:val="Hyperlink"/>
            <w:rFonts w:ascii="Arial" w:hAnsi="Arial" w:cs="Arial"/>
          </w:rPr>
          <w:t xml:space="preserve"> of this report</w:t>
        </w:r>
      </w:hyperlink>
      <w:r>
        <w:rPr>
          <w:rFonts w:ascii="Arial" w:hAnsi="Arial" w:cs="Arial"/>
        </w:rPr>
        <w:t>.</w:t>
      </w:r>
    </w:p>
    <w:p w14:paraId="6F34C81B" w14:textId="77777777" w:rsidR="00780BFC" w:rsidRDefault="00780BFC" w:rsidP="00D6159D">
      <w:pPr>
        <w:rPr>
          <w:rFonts w:ascii="Arial" w:hAnsi="Arial" w:cs="Arial"/>
        </w:rPr>
      </w:pPr>
    </w:p>
    <w:p w14:paraId="37684E83" w14:textId="75395CA0" w:rsidR="000B4A38" w:rsidRDefault="00780BFC" w:rsidP="00D6159D">
      <w:pPr>
        <w:rPr>
          <w:rFonts w:ascii="Arial" w:hAnsi="Arial" w:cs="Arial"/>
        </w:rPr>
      </w:pPr>
      <w:r>
        <w:rPr>
          <w:rFonts w:ascii="Arial" w:hAnsi="Arial" w:cs="Arial"/>
        </w:rPr>
        <w:t xml:space="preserve">I remember once hearing </w:t>
      </w:r>
      <w:r w:rsidR="00A2575D">
        <w:rPr>
          <w:rFonts w:ascii="Arial" w:hAnsi="Arial" w:cs="Arial"/>
        </w:rPr>
        <w:t>(</w:t>
      </w:r>
      <w:r>
        <w:rPr>
          <w:rFonts w:ascii="Arial" w:hAnsi="Arial" w:cs="Arial"/>
        </w:rPr>
        <w:t>from a wise</w:t>
      </w:r>
      <w:r w:rsidR="001C5BD4">
        <w:rPr>
          <w:rFonts w:ascii="Arial" w:hAnsi="Arial" w:cs="Arial"/>
        </w:rPr>
        <w:t>r</w:t>
      </w:r>
      <w:r>
        <w:rPr>
          <w:rFonts w:ascii="Arial" w:hAnsi="Arial" w:cs="Arial"/>
        </w:rPr>
        <w:t xml:space="preserve"> comms pro </w:t>
      </w:r>
      <w:r w:rsidR="00A2575D">
        <w:rPr>
          <w:rFonts w:ascii="Arial" w:hAnsi="Arial" w:cs="Arial"/>
        </w:rPr>
        <w:t xml:space="preserve">than I) </w:t>
      </w:r>
      <w:r>
        <w:rPr>
          <w:rFonts w:ascii="Arial" w:hAnsi="Arial" w:cs="Arial"/>
        </w:rPr>
        <w:t>that the purpose of strategy is to be “intentional”, rather than being constantly reactive to other people’s demands or just responding</w:t>
      </w:r>
      <w:r w:rsidR="00A066B7">
        <w:rPr>
          <w:rFonts w:ascii="Arial" w:hAnsi="Arial" w:cs="Arial"/>
        </w:rPr>
        <w:t xml:space="preserve"> chaotically</w:t>
      </w:r>
      <w:r>
        <w:rPr>
          <w:rFonts w:ascii="Arial" w:hAnsi="Arial" w:cs="Arial"/>
        </w:rPr>
        <w:t xml:space="preserve"> to stuff that happens</w:t>
      </w:r>
      <w:r w:rsidR="00A2575D">
        <w:rPr>
          <w:rFonts w:ascii="Arial" w:hAnsi="Arial" w:cs="Arial"/>
        </w:rPr>
        <w:t xml:space="preserve"> around you</w:t>
      </w:r>
      <w:r>
        <w:rPr>
          <w:rFonts w:ascii="Arial" w:hAnsi="Arial" w:cs="Arial"/>
        </w:rPr>
        <w:t xml:space="preserve">. </w:t>
      </w:r>
      <w:r w:rsidR="00A066B7">
        <w:rPr>
          <w:rFonts w:ascii="Arial" w:hAnsi="Arial" w:cs="Arial"/>
        </w:rPr>
        <w:t xml:space="preserve">We’ve probably all worked in teams like that at </w:t>
      </w:r>
      <w:proofErr w:type="gramStart"/>
      <w:r w:rsidR="00A066B7">
        <w:rPr>
          <w:rFonts w:ascii="Arial" w:hAnsi="Arial" w:cs="Arial"/>
        </w:rPr>
        <w:t>some</w:t>
      </w:r>
      <w:proofErr w:type="gramEnd"/>
      <w:r w:rsidR="00A066B7">
        <w:rPr>
          <w:rFonts w:ascii="Arial" w:hAnsi="Arial" w:cs="Arial"/>
        </w:rPr>
        <w:t xml:space="preserve"> point. </w:t>
      </w:r>
    </w:p>
    <w:p w14:paraId="002A5497" w14:textId="77777777" w:rsidR="00780BFC" w:rsidRDefault="00780BFC" w:rsidP="00D6159D">
      <w:pPr>
        <w:rPr>
          <w:rFonts w:ascii="Arial" w:hAnsi="Arial" w:cs="Arial"/>
        </w:rPr>
      </w:pPr>
    </w:p>
    <w:p w14:paraId="6E3952B4" w14:textId="5AB4A0AF" w:rsidR="00780BFC" w:rsidRDefault="00780BFC" w:rsidP="00D6159D">
      <w:pPr>
        <w:rPr>
          <w:rFonts w:ascii="Arial" w:hAnsi="Arial" w:cs="Arial"/>
        </w:rPr>
      </w:pPr>
      <w:r>
        <w:rPr>
          <w:rFonts w:ascii="Arial" w:hAnsi="Arial" w:cs="Arial"/>
        </w:rPr>
        <w:t>I would go on to say that a</w:t>
      </w:r>
      <w:r w:rsidR="00A066B7">
        <w:rPr>
          <w:rFonts w:ascii="Arial" w:hAnsi="Arial" w:cs="Arial"/>
        </w:rPr>
        <w:t>ny</w:t>
      </w:r>
      <w:r>
        <w:rPr>
          <w:rFonts w:ascii="Arial" w:hAnsi="Arial" w:cs="Arial"/>
        </w:rPr>
        <w:t xml:space="preserve"> comms strategy can only be as good as the organisation’s strategy. In other words, you’ve got to know what’s important to</w:t>
      </w:r>
      <w:r w:rsidR="00A066B7">
        <w:rPr>
          <w:rFonts w:ascii="Arial" w:hAnsi="Arial" w:cs="Arial"/>
        </w:rPr>
        <w:t xml:space="preserve"> your</w:t>
      </w:r>
      <w:r>
        <w:rPr>
          <w:rFonts w:ascii="Arial" w:hAnsi="Arial" w:cs="Arial"/>
        </w:rPr>
        <w:t xml:space="preserve"> top team,</w:t>
      </w:r>
      <w:r w:rsidR="00A066B7">
        <w:rPr>
          <w:rFonts w:ascii="Arial" w:hAnsi="Arial" w:cs="Arial"/>
        </w:rPr>
        <w:t xml:space="preserve"> figure out how your team can apply </w:t>
      </w:r>
      <w:r w:rsidR="00A066B7">
        <w:rPr>
          <w:rFonts w:ascii="Arial" w:hAnsi="Arial" w:cs="Arial"/>
        </w:rPr>
        <w:lastRenderedPageBreak/>
        <w:t xml:space="preserve">themselves to best support </w:t>
      </w:r>
      <w:r w:rsidR="00870573">
        <w:rPr>
          <w:rFonts w:ascii="Arial" w:hAnsi="Arial" w:cs="Arial"/>
        </w:rPr>
        <w:t>them</w:t>
      </w:r>
      <w:r w:rsidR="00A066B7">
        <w:rPr>
          <w:rFonts w:ascii="Arial" w:hAnsi="Arial" w:cs="Arial"/>
        </w:rPr>
        <w:t>, and then</w:t>
      </w:r>
      <w:r>
        <w:rPr>
          <w:rFonts w:ascii="Arial" w:hAnsi="Arial" w:cs="Arial"/>
        </w:rPr>
        <w:t xml:space="preserve"> create the conditions for success. </w:t>
      </w:r>
    </w:p>
    <w:p w14:paraId="70AF0109" w14:textId="77777777" w:rsidR="00780BFC" w:rsidRDefault="00780BFC" w:rsidP="00D6159D">
      <w:pPr>
        <w:rPr>
          <w:rFonts w:ascii="Arial" w:hAnsi="Arial" w:cs="Arial"/>
        </w:rPr>
      </w:pPr>
    </w:p>
    <w:p w14:paraId="0876975A" w14:textId="22132C8B" w:rsidR="00A066B7" w:rsidRDefault="00780BFC" w:rsidP="00D6159D">
      <w:pPr>
        <w:rPr>
          <w:rFonts w:ascii="Arial" w:hAnsi="Arial" w:cs="Arial"/>
        </w:rPr>
      </w:pPr>
      <w:r>
        <w:rPr>
          <w:rFonts w:ascii="Arial" w:hAnsi="Arial" w:cs="Arial"/>
        </w:rPr>
        <w:t xml:space="preserve">In our team, we’ve done </w:t>
      </w:r>
      <w:proofErr w:type="gramStart"/>
      <w:r>
        <w:rPr>
          <w:rFonts w:ascii="Arial" w:hAnsi="Arial" w:cs="Arial"/>
        </w:rPr>
        <w:t>a lot of</w:t>
      </w:r>
      <w:proofErr w:type="gramEnd"/>
      <w:r>
        <w:rPr>
          <w:rFonts w:ascii="Arial" w:hAnsi="Arial" w:cs="Arial"/>
        </w:rPr>
        <w:t xml:space="preserve"> work behind the scenes to create those conditions – whether it be developing procedures, </w:t>
      </w:r>
      <w:r w:rsidR="00A066B7">
        <w:rPr>
          <w:rFonts w:ascii="Arial" w:hAnsi="Arial" w:cs="Arial"/>
        </w:rPr>
        <w:t xml:space="preserve">improving </w:t>
      </w:r>
      <w:r>
        <w:rPr>
          <w:rFonts w:ascii="Arial" w:hAnsi="Arial" w:cs="Arial"/>
        </w:rPr>
        <w:t xml:space="preserve">workflow </w:t>
      </w:r>
      <w:r w:rsidR="00A066B7">
        <w:rPr>
          <w:rFonts w:ascii="Arial" w:hAnsi="Arial" w:cs="Arial"/>
        </w:rPr>
        <w:t xml:space="preserve">and project </w:t>
      </w:r>
      <w:r>
        <w:rPr>
          <w:rFonts w:ascii="Arial" w:hAnsi="Arial" w:cs="Arial"/>
        </w:rPr>
        <w:t xml:space="preserve">allocation, </w:t>
      </w:r>
      <w:r w:rsidR="001C5BD4">
        <w:rPr>
          <w:rFonts w:ascii="Arial" w:hAnsi="Arial" w:cs="Arial"/>
        </w:rPr>
        <w:t xml:space="preserve">running </w:t>
      </w:r>
      <w:r w:rsidR="00C60C31">
        <w:rPr>
          <w:rFonts w:ascii="Arial" w:hAnsi="Arial" w:cs="Arial"/>
        </w:rPr>
        <w:t xml:space="preserve">comms </w:t>
      </w:r>
      <w:r w:rsidR="001C5BD4">
        <w:rPr>
          <w:rFonts w:ascii="Arial" w:hAnsi="Arial" w:cs="Arial"/>
        </w:rPr>
        <w:t xml:space="preserve">planning sessions, creating </w:t>
      </w:r>
      <w:r>
        <w:rPr>
          <w:rFonts w:ascii="Arial" w:hAnsi="Arial" w:cs="Arial"/>
        </w:rPr>
        <w:t xml:space="preserve">training guides </w:t>
      </w:r>
      <w:proofErr w:type="gramStart"/>
      <w:r>
        <w:rPr>
          <w:rFonts w:ascii="Arial" w:hAnsi="Arial" w:cs="Arial"/>
        </w:rPr>
        <w:t>etc</w:t>
      </w:r>
      <w:proofErr w:type="gramEnd"/>
      <w:r>
        <w:rPr>
          <w:rFonts w:ascii="Arial" w:hAnsi="Arial" w:cs="Arial"/>
        </w:rPr>
        <w:t xml:space="preserve"> </w:t>
      </w:r>
      <w:proofErr w:type="gramStart"/>
      <w:r>
        <w:rPr>
          <w:rFonts w:ascii="Arial" w:hAnsi="Arial" w:cs="Arial"/>
        </w:rPr>
        <w:t>etc.</w:t>
      </w:r>
      <w:proofErr w:type="gramEnd"/>
      <w:r>
        <w:rPr>
          <w:rFonts w:ascii="Arial" w:hAnsi="Arial" w:cs="Arial"/>
        </w:rPr>
        <w:t xml:space="preserve"> </w:t>
      </w:r>
    </w:p>
    <w:p w14:paraId="303AA095" w14:textId="77777777" w:rsidR="00A066B7" w:rsidRDefault="00A066B7" w:rsidP="00D6159D">
      <w:pPr>
        <w:rPr>
          <w:rFonts w:ascii="Arial" w:hAnsi="Arial" w:cs="Arial"/>
        </w:rPr>
      </w:pPr>
    </w:p>
    <w:p w14:paraId="035F82B2" w14:textId="77777777" w:rsidR="00C60C31" w:rsidRDefault="00780BFC" w:rsidP="00D6159D">
      <w:pPr>
        <w:rPr>
          <w:rFonts w:ascii="Arial" w:hAnsi="Arial" w:cs="Arial"/>
        </w:rPr>
      </w:pPr>
      <w:r>
        <w:rPr>
          <w:rFonts w:ascii="Arial" w:hAnsi="Arial" w:cs="Arial"/>
        </w:rPr>
        <w:t xml:space="preserve">But we </w:t>
      </w:r>
      <w:r w:rsidR="00A066B7">
        <w:rPr>
          <w:rFonts w:ascii="Arial" w:hAnsi="Arial" w:cs="Arial"/>
        </w:rPr>
        <w:t xml:space="preserve">did it. And by doing it, we’ve made space and time to do </w:t>
      </w:r>
      <w:proofErr w:type="gramStart"/>
      <w:r w:rsidR="00A066B7">
        <w:rPr>
          <w:rFonts w:ascii="Arial" w:hAnsi="Arial" w:cs="Arial"/>
        </w:rPr>
        <w:t>some</w:t>
      </w:r>
      <w:proofErr w:type="gramEnd"/>
      <w:r w:rsidR="00A066B7">
        <w:rPr>
          <w:rFonts w:ascii="Arial" w:hAnsi="Arial" w:cs="Arial"/>
        </w:rPr>
        <w:t xml:space="preserve"> great stuff </w:t>
      </w:r>
      <w:r>
        <w:rPr>
          <w:rFonts w:ascii="Arial" w:hAnsi="Arial" w:cs="Arial"/>
        </w:rPr>
        <w:t>– the evidence you’ll hopefully see for yourselves here.</w:t>
      </w:r>
    </w:p>
    <w:p w14:paraId="78C4FB2B" w14:textId="77777777" w:rsidR="00C60C31" w:rsidRDefault="00C60C31" w:rsidP="00D6159D">
      <w:pPr>
        <w:rPr>
          <w:rFonts w:ascii="Arial" w:hAnsi="Arial" w:cs="Arial"/>
        </w:rPr>
      </w:pPr>
    </w:p>
    <w:p w14:paraId="6C9FBBAD" w14:textId="4872016E" w:rsidR="00C60C31" w:rsidRDefault="009555C6" w:rsidP="00D6159D">
      <w:pPr>
        <w:rPr>
          <w:rFonts w:ascii="Arial" w:hAnsi="Arial" w:cs="Arial"/>
        </w:rPr>
      </w:pPr>
      <w:r>
        <w:rPr>
          <w:rFonts w:ascii="Arial" w:hAnsi="Arial" w:cs="Arial"/>
          <w:noProof/>
        </w:rPr>
        <w:drawing>
          <wp:inline distT="0" distB="0" distL="0" distR="0" wp14:anchorId="58ADA47D" wp14:editId="43A4B19F">
            <wp:extent cx="2538827" cy="1941107"/>
            <wp:effectExtent l="0" t="0" r="0" b="2540"/>
            <wp:docPr id="633301664" name="Picture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33301664" name="Picture 633301664"/>
                    <pic:cNvPicPr/>
                  </pic:nvPicPr>
                  <pic:blipFill>
                    <a:blip r:embed="rId14" cstate="print">
                      <a:extLst>
                        <a:ext uri="{28A0092B-C50C-407E-A947-70E740481C1C}">
                          <a14:useLocalDpi xmlns:a14="http://schemas.microsoft.com/office/drawing/2010/main" val="0"/>
                        </a:ext>
                      </a:extLst>
                    </a:blip>
                    <a:stretch>
                      <a:fillRect/>
                    </a:stretch>
                  </pic:blipFill>
                  <pic:spPr>
                    <a:xfrm>
                      <a:off x="0" y="0"/>
                      <a:ext cx="2549105" cy="1948965"/>
                    </a:xfrm>
                    <a:prstGeom prst="rect">
                      <a:avLst/>
                    </a:prstGeom>
                  </pic:spPr>
                </pic:pic>
              </a:graphicData>
            </a:graphic>
          </wp:inline>
        </w:drawing>
      </w:r>
    </w:p>
    <w:p w14:paraId="1830D145" w14:textId="77777777" w:rsidR="009B6EF0" w:rsidRDefault="009B6EF0" w:rsidP="00D6159D">
      <w:pPr>
        <w:rPr>
          <w:rFonts w:ascii="Arial" w:hAnsi="Arial" w:cs="Arial"/>
          <w:b/>
          <w:bCs/>
        </w:rPr>
      </w:pPr>
    </w:p>
    <w:p w14:paraId="6411A0E7" w14:textId="7354D308" w:rsidR="00C60C31" w:rsidRPr="009B6EF0" w:rsidRDefault="00C60C31" w:rsidP="00D6159D">
      <w:pPr>
        <w:rPr>
          <w:rFonts w:ascii="Arial" w:hAnsi="Arial" w:cs="Arial"/>
          <w:b/>
          <w:bCs/>
        </w:rPr>
      </w:pPr>
      <w:r w:rsidRPr="009B6EF0">
        <w:rPr>
          <w:rFonts w:ascii="Arial" w:hAnsi="Arial" w:cs="Arial"/>
          <w:b/>
          <w:bCs/>
        </w:rPr>
        <w:t>Oliver Tipper</w:t>
      </w:r>
    </w:p>
    <w:p w14:paraId="43310058" w14:textId="4C24ADFB" w:rsidR="00780BFC" w:rsidRPr="009B6EF0" w:rsidRDefault="00C60C31" w:rsidP="00D6159D">
      <w:pPr>
        <w:rPr>
          <w:rFonts w:ascii="Arial" w:hAnsi="Arial" w:cs="Arial"/>
          <w:b/>
          <w:bCs/>
        </w:rPr>
      </w:pPr>
      <w:r w:rsidRPr="009B6EF0">
        <w:rPr>
          <w:rFonts w:ascii="Arial" w:hAnsi="Arial" w:cs="Arial"/>
          <w:b/>
          <w:bCs/>
        </w:rPr>
        <w:t>Head of Communications</w:t>
      </w:r>
      <w:r w:rsidR="00780BFC" w:rsidRPr="009B6EF0">
        <w:rPr>
          <w:rFonts w:ascii="Arial" w:hAnsi="Arial" w:cs="Arial"/>
          <w:b/>
          <w:bCs/>
        </w:rPr>
        <w:t xml:space="preserve"> </w:t>
      </w:r>
    </w:p>
    <w:p w14:paraId="7C84BC2E" w14:textId="77777777" w:rsidR="000B4A38" w:rsidRDefault="000B4A38" w:rsidP="00D6159D">
      <w:pPr>
        <w:rPr>
          <w:rFonts w:ascii="Arial" w:hAnsi="Arial" w:cs="Arial"/>
        </w:rPr>
      </w:pPr>
    </w:p>
    <w:p w14:paraId="1D7A2E74" w14:textId="77777777" w:rsidR="009B6EF0" w:rsidRDefault="009B6EF0" w:rsidP="00D6159D">
      <w:pPr>
        <w:rPr>
          <w:rFonts w:ascii="Arial" w:hAnsi="Arial" w:cs="Arial"/>
        </w:rPr>
      </w:pPr>
    </w:p>
    <w:p w14:paraId="1A833718" w14:textId="5FE1E6DA" w:rsidR="000B4A38" w:rsidRDefault="000B4A38" w:rsidP="000B4A38">
      <w:pPr>
        <w:rPr>
          <w:rFonts w:ascii="Arial" w:hAnsi="Arial" w:cs="Arial"/>
        </w:rPr>
      </w:pPr>
      <w:r>
        <w:rPr>
          <w:rFonts w:ascii="Arial" w:hAnsi="Arial" w:cs="Arial"/>
        </w:rPr>
        <w:t xml:space="preserve"> </w:t>
      </w:r>
    </w:p>
    <w:p w14:paraId="78622A55" w14:textId="77777777" w:rsidR="000B4A38" w:rsidRDefault="000B4A38">
      <w:pPr>
        <w:rPr>
          <w:rFonts w:ascii="Arial" w:hAnsi="Arial" w:cs="Arial"/>
        </w:rPr>
      </w:pPr>
      <w:r>
        <w:rPr>
          <w:rFonts w:ascii="Arial" w:hAnsi="Arial" w:cs="Arial"/>
        </w:rPr>
        <w:br w:type="page"/>
      </w:r>
    </w:p>
    <w:p w14:paraId="659352F1" w14:textId="77777777" w:rsidR="00B35FF1" w:rsidRDefault="00B35FF1" w:rsidP="000B4A38">
      <w:pPr>
        <w:rPr>
          <w:rFonts w:ascii="Arial" w:hAnsi="Arial" w:cs="Arial"/>
        </w:rPr>
      </w:pPr>
    </w:p>
    <w:p w14:paraId="238F04C7" w14:textId="7745B817" w:rsidR="00B35FF1" w:rsidRPr="00F66BF7" w:rsidRDefault="00B35FF1" w:rsidP="00C57F9C">
      <w:pPr>
        <w:pStyle w:val="Heading1"/>
        <w:numPr>
          <w:ilvl w:val="0"/>
          <w:numId w:val="23"/>
        </w:numPr>
        <w:rPr>
          <w:sz w:val="72"/>
          <w:szCs w:val="96"/>
        </w:rPr>
      </w:pPr>
      <w:bookmarkStart w:id="2" w:name="_Highlights_of_2025/6"/>
      <w:bookmarkEnd w:id="2"/>
      <w:r w:rsidRPr="00F66BF7">
        <w:rPr>
          <w:sz w:val="72"/>
          <w:szCs w:val="96"/>
        </w:rPr>
        <w:t xml:space="preserve">Highlights </w:t>
      </w:r>
      <w:r w:rsidR="005A6820" w:rsidRPr="00F66BF7">
        <w:rPr>
          <w:sz w:val="72"/>
          <w:szCs w:val="96"/>
        </w:rPr>
        <w:t>of 2025/6</w:t>
      </w:r>
    </w:p>
    <w:p w14:paraId="62C132E9" w14:textId="77777777" w:rsidR="00CE293C" w:rsidRDefault="00CE293C" w:rsidP="00D6159D">
      <w:pPr>
        <w:rPr>
          <w:rFonts w:ascii="Arial" w:hAnsi="Arial" w:cs="Arial"/>
        </w:rPr>
      </w:pPr>
    </w:p>
    <w:p w14:paraId="77AF29A0" w14:textId="05A8716F" w:rsidR="00483889" w:rsidRPr="00F66BF7" w:rsidRDefault="00577EEB" w:rsidP="00C57F9C">
      <w:pPr>
        <w:pStyle w:val="Heading2"/>
        <w:numPr>
          <w:ilvl w:val="0"/>
          <w:numId w:val="28"/>
        </w:numPr>
        <w:rPr>
          <w:rFonts w:ascii="Arial" w:hAnsi="Arial" w:cs="Arial"/>
          <w:b/>
          <w:bCs/>
          <w:sz w:val="40"/>
          <w:szCs w:val="40"/>
        </w:rPr>
      </w:pPr>
      <w:r w:rsidRPr="00F66BF7">
        <w:rPr>
          <w:b/>
          <w:bCs/>
          <w:sz w:val="44"/>
          <w:szCs w:val="44"/>
        </w:rPr>
        <w:t xml:space="preserve">Celebrating </w:t>
      </w:r>
      <w:r w:rsidR="00112FC9" w:rsidRPr="00F66BF7">
        <w:rPr>
          <w:b/>
          <w:bCs/>
          <w:sz w:val="44"/>
          <w:szCs w:val="44"/>
        </w:rPr>
        <w:t>our</w:t>
      </w:r>
      <w:r w:rsidR="005A6820" w:rsidRPr="00F66BF7">
        <w:rPr>
          <w:b/>
          <w:bCs/>
          <w:sz w:val="44"/>
          <w:szCs w:val="44"/>
        </w:rPr>
        <w:t xml:space="preserve"> work</w:t>
      </w:r>
      <w:r w:rsidR="00112FC9" w:rsidRPr="00F66BF7">
        <w:rPr>
          <w:b/>
          <w:bCs/>
          <w:sz w:val="44"/>
          <w:szCs w:val="44"/>
        </w:rPr>
        <w:t xml:space="preserve"> and our people </w:t>
      </w:r>
    </w:p>
    <w:p w14:paraId="0317F597" w14:textId="46EFCA24" w:rsidR="00D8566D" w:rsidRDefault="00816DEA" w:rsidP="00D6159D">
      <w:pPr>
        <w:rPr>
          <w:rFonts w:ascii="Arial" w:hAnsi="Arial" w:cs="Arial"/>
        </w:rPr>
      </w:pPr>
      <w:r>
        <w:rPr>
          <w:rFonts w:ascii="Arial" w:hAnsi="Arial" w:cs="Arial"/>
        </w:rPr>
        <w:t xml:space="preserve">Here is just a small selection of </w:t>
      </w:r>
      <w:proofErr w:type="gramStart"/>
      <w:r>
        <w:rPr>
          <w:rFonts w:ascii="Arial" w:hAnsi="Arial" w:cs="Arial"/>
        </w:rPr>
        <w:t>some of</w:t>
      </w:r>
      <w:proofErr w:type="gramEnd"/>
      <w:r>
        <w:rPr>
          <w:rFonts w:ascii="Arial" w:hAnsi="Arial" w:cs="Arial"/>
        </w:rPr>
        <w:t xml:space="preserve"> our</w:t>
      </w:r>
      <w:r w:rsidR="005A6820" w:rsidRPr="1BD856FD">
        <w:rPr>
          <w:rFonts w:ascii="Arial" w:hAnsi="Arial" w:cs="Arial"/>
        </w:rPr>
        <w:t xml:space="preserve"> favourite stories </w:t>
      </w:r>
      <w:r>
        <w:rPr>
          <w:rFonts w:ascii="Arial" w:hAnsi="Arial" w:cs="Arial"/>
        </w:rPr>
        <w:t xml:space="preserve">that we’ve worked between April 2025 and March 2026. </w:t>
      </w:r>
    </w:p>
    <w:p w14:paraId="2778FE87" w14:textId="77777777" w:rsidR="00816DEA" w:rsidRDefault="00816DEA" w:rsidP="00D6159D">
      <w:pPr>
        <w:rPr>
          <w:rFonts w:ascii="Arial" w:hAnsi="Arial" w:cs="Arial"/>
        </w:rPr>
      </w:pPr>
    </w:p>
    <w:p w14:paraId="7847B957" w14:textId="5583E4AA" w:rsidR="00F50336" w:rsidRDefault="00F50336" w:rsidP="00F50336">
      <w:pPr>
        <w:spacing w:line="259" w:lineRule="auto"/>
        <w:rPr>
          <w:rFonts w:ascii="Arial" w:hAnsi="Arial" w:cs="Arial"/>
          <w:b/>
        </w:rPr>
      </w:pPr>
      <w:r w:rsidRPr="7889872C">
        <w:rPr>
          <w:rFonts w:ascii="Arial" w:hAnsi="Arial" w:cs="Arial"/>
          <w:b/>
        </w:rPr>
        <w:t xml:space="preserve">Carrying </w:t>
      </w:r>
      <w:r w:rsidR="00F84A1C">
        <w:rPr>
          <w:rFonts w:ascii="Arial" w:hAnsi="Arial" w:cs="Arial"/>
          <w:b/>
        </w:rPr>
        <w:t>the</w:t>
      </w:r>
      <w:r w:rsidRPr="7889872C">
        <w:rPr>
          <w:rFonts w:ascii="Arial" w:hAnsi="Arial" w:cs="Arial"/>
          <w:b/>
        </w:rPr>
        <w:t xml:space="preserve"> message of hope </w:t>
      </w:r>
    </w:p>
    <w:p w14:paraId="319429EA" w14:textId="6504B150" w:rsidR="00F50336" w:rsidRDefault="00F50336" w:rsidP="00F50336">
      <w:pPr>
        <w:pStyle w:val="NormalWeb"/>
        <w:jc w:val="center"/>
      </w:pPr>
      <w:r>
        <w:rPr>
          <w:noProof/>
        </w:rPr>
        <w:drawing>
          <wp:inline distT="0" distB="0" distL="0" distR="0" wp14:anchorId="7F7A4309" wp14:editId="3B4DA0CB">
            <wp:extent cx="5723759" cy="3819525"/>
            <wp:effectExtent l="0" t="0" r="0" b="0"/>
            <wp:docPr id="2077930313" name="Picture 2077930313" descr="Photograph of four people wearing matching blue &quot;Baton of Hope Tour 2025&quot; t-shirts standing outdoors near a sign for The Becklin Centre Reception. Two individuals hold a baton, symbolizing a relay or awareness event, while one person holds a photo, indicating a personal connection or tribut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77930313" name="Picture 2077930313" descr="Photograph of four people wearing matching blue &quot;Baton of Hope Tour 2025&quot; t-shirts standing outdoors near a sign for The Becklin Centre Reception. Two individuals hold a baton, symbolizing a relay or awareness event, while one person holds a photo, indicating a personal connection or tribute."/>
                    <pic:cNvPicPr>
                      <a:picLocks noChangeAspect="1" noChangeArrowheads="1"/>
                    </pic:cNvPicPr>
                  </pic:nvPicPr>
                  <pic:blipFill>
                    <a:blip r:embed="rId15" cstate="print">
                      <a:extLst>
                        <a:ext uri="{28A0092B-C50C-407E-A947-70E740481C1C}">
                          <a14:useLocalDpi xmlns:a14="http://schemas.microsoft.com/office/drawing/2010/main" val="0"/>
                        </a:ext>
                      </a:extLst>
                    </a:blip>
                    <a:srcRect/>
                    <a:stretch>
                      <a:fillRect/>
                    </a:stretch>
                  </pic:blipFill>
                  <pic:spPr bwMode="auto">
                    <a:xfrm>
                      <a:off x="0" y="0"/>
                      <a:ext cx="5734240" cy="3826519"/>
                    </a:xfrm>
                    <a:prstGeom prst="rect">
                      <a:avLst/>
                    </a:prstGeom>
                    <a:noFill/>
                    <a:ln>
                      <a:noFill/>
                    </a:ln>
                  </pic:spPr>
                </pic:pic>
              </a:graphicData>
            </a:graphic>
          </wp:inline>
        </w:drawing>
      </w:r>
    </w:p>
    <w:p w14:paraId="3BF35BE9" w14:textId="692549B5" w:rsidR="00F50336" w:rsidRDefault="00F50336" w:rsidP="00F50336">
      <w:pPr>
        <w:rPr>
          <w:rFonts w:ascii="Arial" w:hAnsi="Arial" w:cs="Arial"/>
        </w:rPr>
      </w:pPr>
      <w:r w:rsidRPr="2F79EEA1">
        <w:rPr>
          <w:rFonts w:ascii="Arial" w:hAnsi="Arial" w:cs="Arial"/>
        </w:rPr>
        <w:t>We will only ever win the battle against suicide if people can reach out before reaching that breaking point. That was the message from Steve Taylor</w:t>
      </w:r>
      <w:r w:rsidR="00C57F9C">
        <w:rPr>
          <w:rFonts w:ascii="Arial" w:hAnsi="Arial" w:cs="Arial"/>
        </w:rPr>
        <w:t xml:space="preserve"> (pictured second from the right)</w:t>
      </w:r>
      <w:r w:rsidRPr="2F79EEA1">
        <w:rPr>
          <w:rFonts w:ascii="Arial" w:hAnsi="Arial" w:cs="Arial"/>
        </w:rPr>
        <w:t xml:space="preserve"> - who works in our Digital Data and Technology Team - when he </w:t>
      </w:r>
      <w:proofErr w:type="gramStart"/>
      <w:r w:rsidRPr="2F79EEA1">
        <w:rPr>
          <w:rFonts w:ascii="Arial" w:hAnsi="Arial" w:cs="Arial"/>
        </w:rPr>
        <w:t>opened up</w:t>
      </w:r>
      <w:proofErr w:type="gramEnd"/>
      <w:r w:rsidRPr="2F79EEA1">
        <w:rPr>
          <w:rFonts w:ascii="Arial" w:hAnsi="Arial" w:cs="Arial"/>
        </w:rPr>
        <w:t xml:space="preserve"> to us about losing a colleague to suicide. </w:t>
      </w:r>
    </w:p>
    <w:p w14:paraId="0219DF7A" w14:textId="77777777" w:rsidR="00F50336" w:rsidRDefault="00F50336" w:rsidP="00F50336">
      <w:pPr>
        <w:rPr>
          <w:rFonts w:ascii="Arial" w:hAnsi="Arial" w:cs="Arial"/>
        </w:rPr>
      </w:pPr>
    </w:p>
    <w:p w14:paraId="359EF907" w14:textId="74B6B605" w:rsidR="00F50336" w:rsidRDefault="00F50336" w:rsidP="00F50336">
      <w:pPr>
        <w:rPr>
          <w:rFonts w:ascii="Arial" w:hAnsi="Arial" w:cs="Arial"/>
        </w:rPr>
      </w:pPr>
      <w:r w:rsidRPr="2F79EEA1">
        <w:rPr>
          <w:rFonts w:ascii="Arial" w:hAnsi="Arial" w:cs="Arial"/>
        </w:rPr>
        <w:t>Marking World Suicide Prevention Day in September</w:t>
      </w:r>
      <w:r>
        <w:rPr>
          <w:rFonts w:ascii="Arial" w:hAnsi="Arial" w:cs="Arial"/>
        </w:rPr>
        <w:t xml:space="preserve"> 2025</w:t>
      </w:r>
      <w:r w:rsidRPr="2F79EEA1">
        <w:rPr>
          <w:rFonts w:ascii="Arial" w:hAnsi="Arial" w:cs="Arial"/>
        </w:rPr>
        <w:t>, he carried the Baton of Hope through the streets of Leeds as it toured the country spreading a message of hope and awareness. The day's events were expertly captured on video by our Trust's videography team alongside interviews with Steve, our CEO Sara Munro and our People Wellbeing Lead Judith Barnes.</w:t>
      </w:r>
    </w:p>
    <w:p w14:paraId="2EC453BE" w14:textId="77777777" w:rsidR="00F50336" w:rsidRDefault="00F50336" w:rsidP="00F50336">
      <w:pPr>
        <w:rPr>
          <w:rFonts w:ascii="Arial" w:hAnsi="Arial" w:cs="Arial"/>
        </w:rPr>
      </w:pPr>
    </w:p>
    <w:p w14:paraId="484E7AF2" w14:textId="48DD9974" w:rsidR="00F50336" w:rsidRDefault="00F50336" w:rsidP="00F50336">
      <w:pPr>
        <w:rPr>
          <w:rFonts w:ascii="Arial" w:hAnsi="Arial" w:cs="Arial"/>
        </w:rPr>
      </w:pPr>
      <w:r>
        <w:rPr>
          <w:rFonts w:ascii="Arial" w:hAnsi="Arial" w:cs="Arial"/>
        </w:rPr>
        <w:t xml:space="preserve">Read more and watch a video featuring Steve </w:t>
      </w:r>
      <w:hyperlink r:id="rId16" w:history="1">
        <w:r w:rsidRPr="00F50336">
          <w:rPr>
            <w:rStyle w:val="Hyperlink"/>
            <w:rFonts w:ascii="Arial" w:hAnsi="Arial" w:cs="Arial"/>
          </w:rPr>
          <w:t>on our website</w:t>
        </w:r>
      </w:hyperlink>
      <w:r>
        <w:rPr>
          <w:rFonts w:ascii="Arial" w:hAnsi="Arial" w:cs="Arial"/>
        </w:rPr>
        <w:t xml:space="preserve">. </w:t>
      </w:r>
    </w:p>
    <w:p w14:paraId="0024C621" w14:textId="77777777" w:rsidR="00F50336" w:rsidRDefault="00F50336" w:rsidP="00F50336">
      <w:pPr>
        <w:rPr>
          <w:rFonts w:ascii="Arial" w:hAnsi="Arial" w:cs="Arial"/>
        </w:rPr>
      </w:pPr>
    </w:p>
    <w:p w14:paraId="370B567C" w14:textId="77777777" w:rsidR="00F50336" w:rsidRDefault="00F50336" w:rsidP="00D6159D">
      <w:pPr>
        <w:rPr>
          <w:rFonts w:ascii="Arial" w:hAnsi="Arial" w:cs="Arial"/>
        </w:rPr>
      </w:pPr>
    </w:p>
    <w:p w14:paraId="1987A5BF" w14:textId="4830BC1E" w:rsidR="00D8566D" w:rsidRPr="00D8566D" w:rsidRDefault="00816DEA" w:rsidP="1BD856FD">
      <w:pPr>
        <w:spacing w:line="259" w:lineRule="auto"/>
        <w:rPr>
          <w:rFonts w:ascii="Arial" w:hAnsi="Arial" w:cs="Arial"/>
          <w:b/>
          <w:bCs/>
        </w:rPr>
      </w:pPr>
      <w:r>
        <w:rPr>
          <w:rFonts w:ascii="Arial" w:hAnsi="Arial" w:cs="Arial"/>
          <w:b/>
          <w:bCs/>
        </w:rPr>
        <w:t>A</w:t>
      </w:r>
      <w:r w:rsidR="7DA3358B" w:rsidRPr="1BD856FD">
        <w:rPr>
          <w:rFonts w:ascii="Arial" w:hAnsi="Arial" w:cs="Arial"/>
          <w:b/>
          <w:bCs/>
        </w:rPr>
        <w:t xml:space="preserve">n </w:t>
      </w:r>
      <w:r w:rsidR="00D8566D" w:rsidRPr="1BD856FD">
        <w:rPr>
          <w:rFonts w:ascii="Arial" w:hAnsi="Arial" w:cs="Arial"/>
          <w:b/>
          <w:bCs/>
        </w:rPr>
        <w:t xml:space="preserve">MBE for </w:t>
      </w:r>
      <w:r w:rsidR="03A4023E" w:rsidRPr="1BD856FD">
        <w:rPr>
          <w:rFonts w:ascii="Arial" w:hAnsi="Arial" w:cs="Arial"/>
          <w:b/>
          <w:bCs/>
        </w:rPr>
        <w:t>our</w:t>
      </w:r>
      <w:r w:rsidR="00D8566D" w:rsidRPr="1BD856FD">
        <w:rPr>
          <w:rFonts w:ascii="Arial" w:hAnsi="Arial" w:cs="Arial"/>
          <w:b/>
          <w:bCs/>
        </w:rPr>
        <w:t xml:space="preserve"> campaigning doc </w:t>
      </w:r>
    </w:p>
    <w:p w14:paraId="485CE9BC" w14:textId="01A93702" w:rsidR="7E7817FA" w:rsidRDefault="7E7817FA" w:rsidP="7E7817FA">
      <w:pPr>
        <w:rPr>
          <w:rFonts w:ascii="Arial" w:hAnsi="Arial" w:cs="Arial"/>
        </w:rPr>
      </w:pPr>
    </w:p>
    <w:p w14:paraId="4AFD77A2" w14:textId="77777777" w:rsidR="00816DEA" w:rsidRDefault="00D8566D" w:rsidP="7E7817FA">
      <w:pPr>
        <w:rPr>
          <w:rFonts w:ascii="Arial" w:hAnsi="Arial" w:cs="Arial"/>
        </w:rPr>
      </w:pPr>
      <w:r>
        <w:rPr>
          <w:noProof/>
        </w:rPr>
        <w:drawing>
          <wp:anchor distT="0" distB="0" distL="114300" distR="114300" simplePos="0" relativeHeight="251651072" behindDoc="0" locked="0" layoutInCell="1" allowOverlap="1" wp14:anchorId="47E31196" wp14:editId="2D62D4FE">
            <wp:simplePos x="0" y="0"/>
            <wp:positionH relativeFrom="column">
              <wp:posOffset>6350</wp:posOffset>
            </wp:positionH>
            <wp:positionV relativeFrom="paragraph">
              <wp:posOffset>20320</wp:posOffset>
            </wp:positionV>
            <wp:extent cx="2745740" cy="3200400"/>
            <wp:effectExtent l="0" t="0" r="0" b="0"/>
            <wp:wrapSquare wrapText="bothSides"/>
            <wp:docPr id="1"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a:extLst>
                        <a:ext uri="{C183D7F6-B498-43B3-948B-1728B52AA6E4}">
                          <adec:decorative xmlns:adec="http://schemas.microsoft.com/office/drawing/2017/decorative" val="1"/>
                        </a:ext>
                      </a:extLst>
                    </pic:cNvPr>
                    <pic:cNvPicPr>
                      <a:picLocks noChangeAspect="1" noChangeArrowheads="1"/>
                    </pic:cNvPicPr>
                  </pic:nvPicPr>
                  <pic:blipFill rotWithShape="1">
                    <a:blip r:embed="rId17" cstate="print">
                      <a:extLst>
                        <a:ext uri="{28A0092B-C50C-407E-A947-70E740481C1C}">
                          <a14:useLocalDpi xmlns:a14="http://schemas.microsoft.com/office/drawing/2010/main" val="0"/>
                        </a:ext>
                      </a:extLst>
                    </a:blip>
                    <a:srcRect l="20718" t="5386" r="11740" b="15884"/>
                    <a:stretch>
                      <a:fillRect/>
                    </a:stretch>
                  </pic:blipFill>
                  <pic:spPr bwMode="auto">
                    <a:xfrm>
                      <a:off x="0" y="0"/>
                      <a:ext cx="2745740" cy="3200400"/>
                    </a:xfrm>
                    <a:prstGeom prst="rect">
                      <a:avLst/>
                    </a:prstGeom>
                    <a:noFill/>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Pr="00D8566D">
        <w:rPr>
          <w:rFonts w:ascii="Arial" w:hAnsi="Arial" w:cs="Arial"/>
        </w:rPr>
        <w:t xml:space="preserve">Dr Matt Gaskell, Clinical Lead and Consultant Psychologist at the NHS Northern Gambling Service </w:t>
      </w:r>
      <w:r>
        <w:rPr>
          <w:rFonts w:ascii="Arial" w:hAnsi="Arial" w:cs="Arial"/>
        </w:rPr>
        <w:t>w</w:t>
      </w:r>
      <w:r w:rsidRPr="00D8566D">
        <w:rPr>
          <w:rFonts w:ascii="Arial" w:hAnsi="Arial" w:cs="Arial"/>
        </w:rPr>
        <w:t>as</w:t>
      </w:r>
      <w:r>
        <w:rPr>
          <w:rFonts w:ascii="Arial" w:hAnsi="Arial" w:cs="Arial"/>
        </w:rPr>
        <w:t xml:space="preserve"> made a </w:t>
      </w:r>
      <w:r w:rsidRPr="00D8566D">
        <w:rPr>
          <w:rFonts w:ascii="Arial" w:hAnsi="Arial" w:cs="Arial"/>
        </w:rPr>
        <w:t>Member of the Order of the British Empire</w:t>
      </w:r>
      <w:r>
        <w:rPr>
          <w:rFonts w:ascii="Arial" w:hAnsi="Arial" w:cs="Arial"/>
        </w:rPr>
        <w:t xml:space="preserve"> (MBE)</w:t>
      </w:r>
      <w:r w:rsidRPr="00D8566D">
        <w:rPr>
          <w:rFonts w:ascii="Arial" w:hAnsi="Arial" w:cs="Arial"/>
        </w:rPr>
        <w:t xml:space="preserve"> for ‘Services to People Experiencing Gambling Harm’ in this year’s King’s Birthday Honours.</w:t>
      </w:r>
    </w:p>
    <w:p w14:paraId="47BF8A43" w14:textId="77777777" w:rsidR="00816DEA" w:rsidRDefault="00816DEA" w:rsidP="7E7817FA">
      <w:pPr>
        <w:rPr>
          <w:rFonts w:ascii="Arial" w:hAnsi="Arial" w:cs="Arial"/>
        </w:rPr>
      </w:pPr>
    </w:p>
    <w:p w14:paraId="6FB00E62" w14:textId="78E36C52" w:rsidR="00D8566D" w:rsidRDefault="41532D73" w:rsidP="7E7817FA">
      <w:pPr>
        <w:rPr>
          <w:rFonts w:ascii="Arial" w:hAnsi="Arial" w:cs="Arial"/>
        </w:rPr>
      </w:pPr>
      <w:r w:rsidRPr="33C32648">
        <w:rPr>
          <w:rFonts w:ascii="Arial" w:hAnsi="Arial" w:cs="Arial"/>
        </w:rPr>
        <w:t>We had to work closely with the Cabinet Office</w:t>
      </w:r>
      <w:r w:rsidR="13E1A7BB" w:rsidRPr="33C32648">
        <w:rPr>
          <w:rFonts w:ascii="Arial" w:hAnsi="Arial" w:cs="Arial"/>
        </w:rPr>
        <w:t>,</w:t>
      </w:r>
      <w:r w:rsidRPr="33C32648">
        <w:rPr>
          <w:rFonts w:ascii="Arial" w:hAnsi="Arial" w:cs="Arial"/>
        </w:rPr>
        <w:t xml:space="preserve"> which tightly controls the awarding of the King’s Honours</w:t>
      </w:r>
      <w:r w:rsidR="7524CCB6" w:rsidRPr="33C32648">
        <w:rPr>
          <w:rFonts w:ascii="Arial" w:hAnsi="Arial" w:cs="Arial"/>
        </w:rPr>
        <w:t xml:space="preserve"> and how they are announced</w:t>
      </w:r>
      <w:r w:rsidRPr="33C32648">
        <w:rPr>
          <w:rFonts w:ascii="Arial" w:hAnsi="Arial" w:cs="Arial"/>
        </w:rPr>
        <w:t xml:space="preserve">, </w:t>
      </w:r>
      <w:r w:rsidR="5BD9F7E4" w:rsidRPr="33C32648">
        <w:rPr>
          <w:rFonts w:ascii="Arial" w:hAnsi="Arial" w:cs="Arial"/>
        </w:rPr>
        <w:t xml:space="preserve">to </w:t>
      </w:r>
      <w:r w:rsidRPr="33C32648">
        <w:rPr>
          <w:rFonts w:ascii="Arial" w:hAnsi="Arial" w:cs="Arial"/>
        </w:rPr>
        <w:t xml:space="preserve">ensure our story </w:t>
      </w:r>
      <w:r w:rsidR="0C57CBE9" w:rsidRPr="33C32648">
        <w:rPr>
          <w:rFonts w:ascii="Arial" w:hAnsi="Arial" w:cs="Arial"/>
        </w:rPr>
        <w:t>was consistent with theirs, and the timing was right</w:t>
      </w:r>
      <w:r w:rsidRPr="33C32648">
        <w:rPr>
          <w:rFonts w:ascii="Arial" w:hAnsi="Arial" w:cs="Arial"/>
        </w:rPr>
        <w:t xml:space="preserve">. </w:t>
      </w:r>
      <w:r w:rsidR="0560AE69" w:rsidRPr="33C32648">
        <w:rPr>
          <w:rFonts w:ascii="Arial" w:hAnsi="Arial" w:cs="Arial"/>
        </w:rPr>
        <w:t>Can you imagine if</w:t>
      </w:r>
      <w:r w:rsidR="2A2992F0" w:rsidRPr="33C32648">
        <w:rPr>
          <w:rFonts w:ascii="Arial" w:hAnsi="Arial" w:cs="Arial"/>
        </w:rPr>
        <w:t>, like with certain budgetary reports,</w:t>
      </w:r>
      <w:r w:rsidR="0560AE69" w:rsidRPr="33C32648">
        <w:rPr>
          <w:rFonts w:ascii="Arial" w:hAnsi="Arial" w:cs="Arial"/>
        </w:rPr>
        <w:t xml:space="preserve"> we pressed the button too soon!?</w:t>
      </w:r>
    </w:p>
    <w:p w14:paraId="3D0BD3C1" w14:textId="1DFBDFCD" w:rsidR="00D8566D" w:rsidRDefault="00D8566D" w:rsidP="7E7817FA">
      <w:pPr>
        <w:rPr>
          <w:rFonts w:ascii="Arial" w:hAnsi="Arial" w:cs="Arial"/>
        </w:rPr>
      </w:pPr>
    </w:p>
    <w:p w14:paraId="3C861349" w14:textId="4F0E372F" w:rsidR="00D8566D" w:rsidRDefault="41532D73" w:rsidP="00D8566D">
      <w:pPr>
        <w:rPr>
          <w:rFonts w:ascii="Arial" w:hAnsi="Arial" w:cs="Arial"/>
        </w:rPr>
      </w:pPr>
      <w:r w:rsidRPr="7E7817FA">
        <w:rPr>
          <w:rFonts w:ascii="Arial" w:hAnsi="Arial" w:cs="Arial"/>
        </w:rPr>
        <w:t xml:space="preserve">Matt was typically magnanimous in his acceptance, dedicating </w:t>
      </w:r>
      <w:r w:rsidR="00D8566D" w:rsidRPr="7E7817FA">
        <w:rPr>
          <w:rFonts w:ascii="Arial" w:hAnsi="Arial" w:cs="Arial"/>
        </w:rPr>
        <w:t>it “to all those affected by preventable gambling-related harm, to the brilliant people who advocate for new gambling legislation, and to many amazing colleagues with whom I have worked over the years treating addictive behaviour.”</w:t>
      </w:r>
    </w:p>
    <w:p w14:paraId="19493F1A" w14:textId="77777777" w:rsidR="00D8566D" w:rsidRDefault="00D8566D" w:rsidP="00D8566D">
      <w:pPr>
        <w:rPr>
          <w:rFonts w:ascii="Arial" w:hAnsi="Arial" w:cs="Arial"/>
        </w:rPr>
      </w:pPr>
    </w:p>
    <w:p w14:paraId="57A16953" w14:textId="56C75D2F" w:rsidR="00D8566D" w:rsidRDefault="00D8566D" w:rsidP="00D8566D">
      <w:pPr>
        <w:rPr>
          <w:rFonts w:ascii="Arial" w:hAnsi="Arial" w:cs="Arial"/>
        </w:rPr>
      </w:pPr>
      <w:hyperlink r:id="rId18" w:history="1">
        <w:r w:rsidRPr="00D8566D">
          <w:rPr>
            <w:rStyle w:val="Hyperlink"/>
            <w:rFonts w:ascii="Arial" w:hAnsi="Arial" w:cs="Arial"/>
          </w:rPr>
          <w:t>Read the full story on our website</w:t>
        </w:r>
      </w:hyperlink>
      <w:r>
        <w:rPr>
          <w:rFonts w:ascii="Arial" w:hAnsi="Arial" w:cs="Arial"/>
        </w:rPr>
        <w:t xml:space="preserve">. </w:t>
      </w:r>
    </w:p>
    <w:p w14:paraId="259A2F8A" w14:textId="05D8174C" w:rsidR="00D8566D" w:rsidRDefault="00D8566D" w:rsidP="00D8566D">
      <w:pPr>
        <w:rPr>
          <w:rFonts w:ascii="Arial" w:hAnsi="Arial" w:cs="Arial"/>
        </w:rPr>
      </w:pPr>
    </w:p>
    <w:p w14:paraId="4C1450C8" w14:textId="38740A5D" w:rsidR="00816DEA" w:rsidRDefault="00F93A3D" w:rsidP="7E7817FA">
      <w:pPr>
        <w:spacing w:line="259" w:lineRule="auto"/>
        <w:rPr>
          <w:rFonts w:ascii="Arial" w:hAnsi="Arial" w:cs="Arial"/>
          <w:b/>
          <w:bCs/>
        </w:rPr>
      </w:pPr>
      <w:r>
        <w:rPr>
          <w:noProof/>
        </w:rPr>
        <w:drawing>
          <wp:anchor distT="0" distB="0" distL="114300" distR="114300" simplePos="0" relativeHeight="251652096" behindDoc="0" locked="0" layoutInCell="1" allowOverlap="1" wp14:anchorId="16C1CA85" wp14:editId="201BEF40">
            <wp:simplePos x="0" y="0"/>
            <wp:positionH relativeFrom="column">
              <wp:posOffset>4435475</wp:posOffset>
            </wp:positionH>
            <wp:positionV relativeFrom="paragraph">
              <wp:posOffset>192405</wp:posOffset>
            </wp:positionV>
            <wp:extent cx="2332990" cy="3114040"/>
            <wp:effectExtent l="0" t="0" r="0" b="0"/>
            <wp:wrapSquare wrapText="bothSides"/>
            <wp:docPr id="245812849" name="drawing">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45812849" name="drawing">
                      <a:extLst>
                        <a:ext uri="{C183D7F6-B498-43B3-948B-1728B52AA6E4}">
                          <adec:decorative xmlns:adec="http://schemas.microsoft.com/office/drawing/2017/decorative" val="1"/>
                        </a:ext>
                      </a:extLst>
                    </pic:cNvPr>
                    <pic:cNvPicPr/>
                  </pic:nvPicPr>
                  <pic:blipFill>
                    <a:blip r:embed="rId19">
                      <a:extLst>
                        <a:ext uri="{28A0092B-C50C-407E-A947-70E740481C1C}">
                          <a14:useLocalDpi xmlns:a14="http://schemas.microsoft.com/office/drawing/2010/main"/>
                        </a:ext>
                      </a:extLst>
                    </a:blip>
                    <a:stretch>
                      <a:fillRect/>
                    </a:stretch>
                  </pic:blipFill>
                  <pic:spPr>
                    <a:xfrm>
                      <a:off x="0" y="0"/>
                      <a:ext cx="2332990" cy="3114040"/>
                    </a:xfrm>
                    <a:prstGeom prst="rect">
                      <a:avLst/>
                    </a:prstGeom>
                  </pic:spPr>
                </pic:pic>
              </a:graphicData>
            </a:graphic>
            <wp14:sizeRelH relativeFrom="page">
              <wp14:pctWidth>0</wp14:pctWidth>
            </wp14:sizeRelH>
            <wp14:sizeRelV relativeFrom="page">
              <wp14:pctHeight>0</wp14:pctHeight>
            </wp14:sizeRelV>
          </wp:anchor>
        </w:drawing>
      </w:r>
    </w:p>
    <w:p w14:paraId="41E060F5" w14:textId="53387883" w:rsidR="00D8566D" w:rsidRDefault="2DB32B40" w:rsidP="7E7817FA">
      <w:pPr>
        <w:spacing w:line="259" w:lineRule="auto"/>
        <w:rPr>
          <w:rFonts w:ascii="Arial" w:hAnsi="Arial" w:cs="Arial"/>
        </w:rPr>
      </w:pPr>
      <w:r w:rsidRPr="7E7817FA">
        <w:rPr>
          <w:rFonts w:ascii="Arial" w:hAnsi="Arial" w:cs="Arial"/>
          <w:b/>
          <w:bCs/>
        </w:rPr>
        <w:t>Turning an annual report into a great showcase</w:t>
      </w:r>
    </w:p>
    <w:p w14:paraId="03C520A2" w14:textId="221BC038" w:rsidR="00D8566D" w:rsidRDefault="185F72E8" w:rsidP="7E7817FA">
      <w:pPr>
        <w:rPr>
          <w:rFonts w:ascii="Arial" w:hAnsi="Arial" w:cs="Arial"/>
        </w:rPr>
      </w:pPr>
      <w:r w:rsidRPr="7E7817FA">
        <w:rPr>
          <w:rFonts w:ascii="Arial" w:hAnsi="Arial" w:cs="Arial"/>
        </w:rPr>
        <w:t xml:space="preserve">When the Infection Prevention and Control Team’s annual report landed on our desk, it would have been easy to </w:t>
      </w:r>
      <w:r w:rsidR="3F49B01D" w:rsidRPr="7E7817FA">
        <w:rPr>
          <w:rFonts w:ascii="Arial" w:hAnsi="Arial" w:cs="Arial"/>
        </w:rPr>
        <w:t xml:space="preserve">overlook it. </w:t>
      </w:r>
    </w:p>
    <w:p w14:paraId="399B4BE3" w14:textId="77777777" w:rsidR="00816DEA" w:rsidRDefault="00816DEA" w:rsidP="7E7817FA"/>
    <w:p w14:paraId="7780ED07" w14:textId="3807542B" w:rsidR="00D8566D" w:rsidRDefault="3F49B01D" w:rsidP="7E7817FA">
      <w:r w:rsidRPr="7E7817FA">
        <w:rPr>
          <w:rFonts w:ascii="Arial" w:hAnsi="Arial" w:cs="Arial"/>
        </w:rPr>
        <w:t xml:space="preserve">But we found </w:t>
      </w:r>
      <w:proofErr w:type="gramStart"/>
      <w:r w:rsidRPr="7E7817FA">
        <w:rPr>
          <w:rFonts w:ascii="Arial" w:hAnsi="Arial" w:cs="Arial"/>
        </w:rPr>
        <w:t>a great story</w:t>
      </w:r>
      <w:proofErr w:type="gramEnd"/>
      <w:r w:rsidRPr="7E7817FA">
        <w:rPr>
          <w:rFonts w:ascii="Arial" w:hAnsi="Arial" w:cs="Arial"/>
        </w:rPr>
        <w:t xml:space="preserve"> </w:t>
      </w:r>
      <w:r w:rsidR="1EAED2AD" w:rsidRPr="7E7817FA">
        <w:rPr>
          <w:rFonts w:ascii="Arial" w:hAnsi="Arial" w:cs="Arial"/>
        </w:rPr>
        <w:t xml:space="preserve">inside it, </w:t>
      </w:r>
      <w:r w:rsidRPr="7E7817FA">
        <w:rPr>
          <w:rFonts w:ascii="Arial" w:hAnsi="Arial" w:cs="Arial"/>
        </w:rPr>
        <w:t xml:space="preserve">and we worked it up into </w:t>
      </w:r>
      <w:r w:rsidR="0009C276" w:rsidRPr="7E7817FA">
        <w:rPr>
          <w:rFonts w:ascii="Arial" w:hAnsi="Arial" w:cs="Arial"/>
        </w:rPr>
        <w:t>an</w:t>
      </w:r>
      <w:r w:rsidRPr="7E7817FA">
        <w:rPr>
          <w:rFonts w:ascii="Arial" w:hAnsi="Arial" w:cs="Arial"/>
        </w:rPr>
        <w:t xml:space="preserve"> in</w:t>
      </w:r>
      <w:r w:rsidR="4D67ED34" w:rsidRPr="7E7817FA">
        <w:rPr>
          <w:rFonts w:ascii="Arial" w:hAnsi="Arial" w:cs="Arial"/>
        </w:rPr>
        <w:t>-</w:t>
      </w:r>
      <w:r w:rsidRPr="7E7817FA">
        <w:rPr>
          <w:rFonts w:ascii="Arial" w:hAnsi="Arial" w:cs="Arial"/>
        </w:rPr>
        <w:t>person interview with lead nurse Gugu Ncube</w:t>
      </w:r>
      <w:r w:rsidR="1D9F3314" w:rsidRPr="7E7817FA">
        <w:rPr>
          <w:rFonts w:ascii="Arial" w:hAnsi="Arial" w:cs="Arial"/>
        </w:rPr>
        <w:t xml:space="preserve"> (pictured)</w:t>
      </w:r>
      <w:r w:rsidR="0B4DF3E3" w:rsidRPr="7E7817FA">
        <w:rPr>
          <w:rFonts w:ascii="Arial" w:hAnsi="Arial" w:cs="Arial"/>
        </w:rPr>
        <w:t xml:space="preserve">, </w:t>
      </w:r>
      <w:r w:rsidR="79D9D768" w:rsidRPr="7E7817FA">
        <w:rPr>
          <w:rFonts w:ascii="Arial" w:hAnsi="Arial" w:cs="Arial"/>
        </w:rPr>
        <w:t xml:space="preserve">also </w:t>
      </w:r>
      <w:r w:rsidR="0B4DF3E3" w:rsidRPr="7E7817FA">
        <w:rPr>
          <w:rFonts w:ascii="Arial" w:hAnsi="Arial" w:cs="Arial"/>
        </w:rPr>
        <w:t>featuring a case study from</w:t>
      </w:r>
      <w:r w:rsidR="00F93A3D">
        <w:rPr>
          <w:rFonts w:ascii="Arial" w:hAnsi="Arial" w:cs="Arial"/>
        </w:rPr>
        <w:t xml:space="preserve"> Older People’s Infection Control</w:t>
      </w:r>
      <w:r w:rsidR="0B4DF3E3" w:rsidRPr="7E7817FA">
        <w:rPr>
          <w:rFonts w:ascii="Arial" w:hAnsi="Arial" w:cs="Arial"/>
        </w:rPr>
        <w:t xml:space="preserve"> </w:t>
      </w:r>
      <w:r w:rsidR="42E56F69" w:rsidRPr="7E7817FA">
        <w:rPr>
          <w:rFonts w:ascii="Arial" w:hAnsi="Arial" w:cs="Arial"/>
        </w:rPr>
        <w:t>Link Champion Colleen Liddon</w:t>
      </w:r>
      <w:r w:rsidR="7EABD26A" w:rsidRPr="7E7817FA">
        <w:rPr>
          <w:rFonts w:ascii="Arial" w:hAnsi="Arial" w:cs="Arial"/>
        </w:rPr>
        <w:t xml:space="preserve">. </w:t>
      </w:r>
    </w:p>
    <w:p w14:paraId="06F1FFEE" w14:textId="03C9F1FB" w:rsidR="7E7817FA" w:rsidRDefault="7E7817FA" w:rsidP="7E7817FA">
      <w:pPr>
        <w:rPr>
          <w:rFonts w:ascii="Arial" w:hAnsi="Arial" w:cs="Arial"/>
        </w:rPr>
      </w:pPr>
    </w:p>
    <w:p w14:paraId="1F484D53" w14:textId="46814804" w:rsidR="7E7817FA" w:rsidRDefault="7CAA151A" w:rsidP="7E7817FA">
      <w:pPr>
        <w:rPr>
          <w:rFonts w:ascii="Arial" w:hAnsi="Arial" w:cs="Arial"/>
        </w:rPr>
      </w:pPr>
      <w:r w:rsidRPr="1BD856FD">
        <w:rPr>
          <w:rFonts w:ascii="Arial" w:hAnsi="Arial" w:cs="Arial"/>
        </w:rPr>
        <w:t xml:space="preserve">Read the interview in full </w:t>
      </w:r>
      <w:hyperlink r:id="rId20">
        <w:r w:rsidRPr="1BD856FD">
          <w:rPr>
            <w:rStyle w:val="Hyperlink"/>
            <w:rFonts w:ascii="Arial" w:hAnsi="Arial" w:cs="Arial"/>
          </w:rPr>
          <w:t>on Staffnet News</w:t>
        </w:r>
      </w:hyperlink>
      <w:r w:rsidRPr="1BD856FD">
        <w:rPr>
          <w:rFonts w:ascii="Arial" w:hAnsi="Arial" w:cs="Arial"/>
        </w:rPr>
        <w:t xml:space="preserve">. </w:t>
      </w:r>
    </w:p>
    <w:p w14:paraId="3449F430" w14:textId="3310B427" w:rsidR="1BD856FD" w:rsidRDefault="1BD856FD" w:rsidP="1BD856FD">
      <w:pPr>
        <w:rPr>
          <w:rFonts w:ascii="Arial" w:hAnsi="Arial" w:cs="Arial"/>
        </w:rPr>
      </w:pPr>
    </w:p>
    <w:p w14:paraId="5DCA8A5D" w14:textId="07AC2A81" w:rsidR="7E7817FA" w:rsidRDefault="7E7817FA" w:rsidP="7E7817FA">
      <w:pPr>
        <w:rPr>
          <w:rFonts w:ascii="Arial" w:hAnsi="Arial" w:cs="Arial"/>
        </w:rPr>
      </w:pPr>
    </w:p>
    <w:p w14:paraId="3DB50CA4" w14:textId="77777777" w:rsidR="00816DEA" w:rsidRDefault="00816DEA" w:rsidP="7E7817FA">
      <w:pPr>
        <w:rPr>
          <w:rFonts w:ascii="Arial" w:hAnsi="Arial" w:cs="Arial"/>
        </w:rPr>
      </w:pPr>
    </w:p>
    <w:p w14:paraId="14ACB927" w14:textId="77777777" w:rsidR="00816DEA" w:rsidRDefault="00816DEA" w:rsidP="7E7817FA">
      <w:pPr>
        <w:rPr>
          <w:rFonts w:ascii="Arial" w:hAnsi="Arial" w:cs="Arial"/>
        </w:rPr>
      </w:pPr>
    </w:p>
    <w:p w14:paraId="7A31BA8A" w14:textId="77777777" w:rsidR="00816DEA" w:rsidRDefault="00816DEA" w:rsidP="7E7817FA">
      <w:pPr>
        <w:rPr>
          <w:rFonts w:ascii="Arial" w:hAnsi="Arial" w:cs="Arial"/>
        </w:rPr>
      </w:pPr>
    </w:p>
    <w:p w14:paraId="1911577C" w14:textId="77777777" w:rsidR="00F50336" w:rsidRDefault="00F50336" w:rsidP="7E7817FA">
      <w:pPr>
        <w:rPr>
          <w:rFonts w:ascii="Arial" w:hAnsi="Arial" w:cs="Arial"/>
        </w:rPr>
      </w:pPr>
    </w:p>
    <w:p w14:paraId="7F7F17EB" w14:textId="77777777" w:rsidR="00F50336" w:rsidRDefault="00F50336" w:rsidP="7E7817FA">
      <w:pPr>
        <w:rPr>
          <w:rFonts w:ascii="Arial" w:hAnsi="Arial" w:cs="Arial"/>
        </w:rPr>
      </w:pPr>
    </w:p>
    <w:p w14:paraId="389285CF" w14:textId="77777777" w:rsidR="00F50336" w:rsidRDefault="00F50336" w:rsidP="7E7817FA">
      <w:pPr>
        <w:rPr>
          <w:rFonts w:ascii="Arial" w:hAnsi="Arial" w:cs="Arial"/>
        </w:rPr>
      </w:pPr>
    </w:p>
    <w:p w14:paraId="4F176405" w14:textId="77777777" w:rsidR="00F50336" w:rsidRDefault="00F50336" w:rsidP="7E7817FA">
      <w:pPr>
        <w:rPr>
          <w:rFonts w:ascii="Arial" w:hAnsi="Arial" w:cs="Arial"/>
        </w:rPr>
      </w:pPr>
    </w:p>
    <w:p w14:paraId="626D41A9" w14:textId="77777777" w:rsidR="00816DEA" w:rsidRDefault="00816DEA" w:rsidP="7E7817FA">
      <w:pPr>
        <w:rPr>
          <w:rFonts w:ascii="Arial" w:hAnsi="Arial" w:cs="Arial"/>
        </w:rPr>
      </w:pPr>
    </w:p>
    <w:p w14:paraId="72966849" w14:textId="77777777" w:rsidR="00816DEA" w:rsidRDefault="00816DEA" w:rsidP="7E7817FA">
      <w:pPr>
        <w:rPr>
          <w:rFonts w:ascii="Arial" w:hAnsi="Arial" w:cs="Arial"/>
        </w:rPr>
      </w:pPr>
    </w:p>
    <w:p w14:paraId="0F7C7B62" w14:textId="2FC781CC" w:rsidR="7E7817FA" w:rsidRDefault="0E0CF7CD" w:rsidP="39636A32">
      <w:pPr>
        <w:spacing w:line="259" w:lineRule="auto"/>
        <w:rPr>
          <w:b/>
          <w:bCs/>
        </w:rPr>
      </w:pPr>
      <w:r w:rsidRPr="39636A32">
        <w:rPr>
          <w:b/>
          <w:bCs/>
        </w:rPr>
        <w:t xml:space="preserve">Wishing a long serving colleague well into retirement </w:t>
      </w:r>
    </w:p>
    <w:p w14:paraId="10E22082" w14:textId="77777777" w:rsidR="00816DEA" w:rsidRDefault="00816DEA" w:rsidP="39636A32">
      <w:pPr>
        <w:spacing w:line="259" w:lineRule="auto"/>
      </w:pPr>
    </w:p>
    <w:p w14:paraId="383D221D" w14:textId="7D0616C8" w:rsidR="0E0CF7CD" w:rsidRDefault="00816DEA" w:rsidP="00F84A1C">
      <w:pPr>
        <w:rPr>
          <w:rFonts w:ascii="Arial" w:eastAsia="Arial" w:hAnsi="Arial" w:cs="Arial"/>
          <w:szCs w:val="24"/>
        </w:rPr>
      </w:pPr>
      <w:r>
        <w:rPr>
          <w:noProof/>
        </w:rPr>
        <w:drawing>
          <wp:anchor distT="0" distB="0" distL="114300" distR="114300" simplePos="0" relativeHeight="251655168" behindDoc="0" locked="0" layoutInCell="1" allowOverlap="1" wp14:anchorId="4C87C053" wp14:editId="64FF91C2">
            <wp:simplePos x="0" y="0"/>
            <wp:positionH relativeFrom="column">
              <wp:posOffset>5715</wp:posOffset>
            </wp:positionH>
            <wp:positionV relativeFrom="paragraph">
              <wp:posOffset>13970</wp:posOffset>
            </wp:positionV>
            <wp:extent cx="2505075" cy="2728595"/>
            <wp:effectExtent l="0" t="0" r="9525" b="0"/>
            <wp:wrapSquare wrapText="bothSides"/>
            <wp:docPr id="1650204970" name="drawing">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50204970" name="drawing">
                      <a:extLst>
                        <a:ext uri="{C183D7F6-B498-43B3-948B-1728B52AA6E4}">
                          <adec:decorative xmlns:adec="http://schemas.microsoft.com/office/drawing/2017/decorative" val="1"/>
                        </a:ext>
                      </a:extLst>
                    </pic:cNvPr>
                    <pic:cNvPicPr/>
                  </pic:nvPicPr>
                  <pic:blipFill rotWithShape="1">
                    <a:blip r:embed="rId21">
                      <a:extLst>
                        <a:ext uri="{BEBA8EAE-BF5A-486C-A8C5-ECC9F3942E4B}">
                          <a14:imgProps xmlns:a14="http://schemas.microsoft.com/office/drawing/2010/main">
                            <a14:imgLayer r:embed="rId22">
                              <a14:imgEffect>
                                <a14:brightnessContrast bright="20000" contrast="-20000"/>
                              </a14:imgEffect>
                            </a14:imgLayer>
                          </a14:imgProps>
                        </a:ext>
                        <a:ext uri="{28A0092B-C50C-407E-A947-70E740481C1C}">
                          <a14:useLocalDpi xmlns:a14="http://schemas.microsoft.com/office/drawing/2010/main"/>
                        </a:ext>
                      </a:extLst>
                    </a:blip>
                    <a:srcRect l="14000" t="17200" r="10000"/>
                    <a:stretch>
                      <a:fillRect/>
                    </a:stretch>
                  </pic:blipFill>
                  <pic:spPr bwMode="auto">
                    <a:xfrm>
                      <a:off x="0" y="0"/>
                      <a:ext cx="2505075" cy="2728595"/>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0E0CF7CD">
        <w:t xml:space="preserve">It feels great to be part of </w:t>
      </w:r>
      <w:r w:rsidR="1278349B">
        <w:t xml:space="preserve">a very </w:t>
      </w:r>
      <w:r w:rsidR="0E0CF7CD">
        <w:t>personal</w:t>
      </w:r>
      <w:r w:rsidR="240C86EC">
        <w:t xml:space="preserve"> tribute – especially a surprise one</w:t>
      </w:r>
      <w:r w:rsidR="0E0CF7CD">
        <w:t>. Which is why we’ve included this story marking the</w:t>
      </w:r>
      <w:r w:rsidR="0E0CF7CD" w:rsidRPr="39636A32">
        <w:rPr>
          <w:rFonts w:ascii="Arial" w:eastAsia="Arial" w:hAnsi="Arial" w:cs="Arial"/>
          <w:szCs w:val="24"/>
        </w:rPr>
        <w:t xml:space="preserve"> retirement of Debbie Thrush from Community &amp; Wellbeing Services</w:t>
      </w:r>
      <w:r w:rsidR="7E8598D4" w:rsidRPr="39636A32">
        <w:rPr>
          <w:rFonts w:ascii="Arial" w:eastAsia="Arial" w:hAnsi="Arial" w:cs="Arial"/>
          <w:szCs w:val="24"/>
        </w:rPr>
        <w:t xml:space="preserve">. </w:t>
      </w:r>
    </w:p>
    <w:p w14:paraId="2FFEBD11" w14:textId="77777777" w:rsidR="00F50336" w:rsidRDefault="00F50336" w:rsidP="00F84A1C"/>
    <w:p w14:paraId="71703ED8" w14:textId="5E8059E9" w:rsidR="7E8598D4" w:rsidRDefault="7E8598D4" w:rsidP="00F84A1C">
      <w:pPr>
        <w:rPr>
          <w:rFonts w:ascii="Arial" w:eastAsia="Arial" w:hAnsi="Arial" w:cs="Arial"/>
          <w:szCs w:val="24"/>
        </w:rPr>
      </w:pPr>
      <w:r w:rsidRPr="39636A32">
        <w:rPr>
          <w:rFonts w:ascii="Arial" w:eastAsia="Arial" w:hAnsi="Arial" w:cs="Arial"/>
          <w:szCs w:val="24"/>
        </w:rPr>
        <w:t xml:space="preserve">It was written on the QT with contributions from her close colleagues – and then sprung on her as (hopefully) a pleasant surprise. </w:t>
      </w:r>
    </w:p>
    <w:p w14:paraId="1E0B29FA" w14:textId="531100DC" w:rsidR="39636A32" w:rsidRDefault="39636A32" w:rsidP="00F84A1C">
      <w:pPr>
        <w:rPr>
          <w:rFonts w:ascii="Arial" w:eastAsia="Arial" w:hAnsi="Arial" w:cs="Arial"/>
          <w:szCs w:val="24"/>
        </w:rPr>
      </w:pPr>
    </w:p>
    <w:p w14:paraId="6361A677" w14:textId="77777777" w:rsidR="00F50336" w:rsidRDefault="7E8598D4" w:rsidP="00F84A1C">
      <w:pPr>
        <w:rPr>
          <w:rFonts w:ascii="Arial" w:eastAsia="Arial" w:hAnsi="Arial" w:cs="Arial"/>
          <w:szCs w:val="24"/>
        </w:rPr>
      </w:pPr>
      <w:r w:rsidRPr="554F4005">
        <w:rPr>
          <w:rFonts w:ascii="Arial" w:eastAsia="Arial" w:hAnsi="Arial" w:cs="Arial"/>
          <w:szCs w:val="24"/>
        </w:rPr>
        <w:t xml:space="preserve">The biggest challenge we faced was finding a nice picture of her – which we eventually did </w:t>
      </w:r>
      <w:r w:rsidR="536DD594" w:rsidRPr="554F4005">
        <w:rPr>
          <w:rFonts w:ascii="Arial" w:eastAsia="Arial" w:hAnsi="Arial" w:cs="Arial"/>
          <w:szCs w:val="24"/>
        </w:rPr>
        <w:t xml:space="preserve">although it does look like she’s out enjoying a </w:t>
      </w:r>
      <w:r w:rsidR="19163E06" w:rsidRPr="554F4005">
        <w:rPr>
          <w:rFonts w:ascii="Arial" w:eastAsia="Arial" w:hAnsi="Arial" w:cs="Arial"/>
          <w:szCs w:val="24"/>
        </w:rPr>
        <w:t>cheeky</w:t>
      </w:r>
      <w:r w:rsidR="536DD594" w:rsidRPr="554F4005">
        <w:rPr>
          <w:rFonts w:ascii="Arial" w:eastAsia="Arial" w:hAnsi="Arial" w:cs="Arial"/>
          <w:szCs w:val="24"/>
        </w:rPr>
        <w:t xml:space="preserve"> Nando’s. </w:t>
      </w:r>
    </w:p>
    <w:p w14:paraId="7E2E98C6" w14:textId="77777777" w:rsidR="00F50336" w:rsidRDefault="00F50336" w:rsidP="00F84A1C">
      <w:pPr>
        <w:rPr>
          <w:rFonts w:ascii="Arial" w:eastAsia="Arial" w:hAnsi="Arial" w:cs="Arial"/>
          <w:szCs w:val="24"/>
        </w:rPr>
      </w:pPr>
    </w:p>
    <w:p w14:paraId="39550B60" w14:textId="343C08E9" w:rsidR="536DD594" w:rsidRDefault="536DD594" w:rsidP="00F84A1C">
      <w:pPr>
        <w:rPr>
          <w:rFonts w:ascii="Arial" w:eastAsia="Arial" w:hAnsi="Arial" w:cs="Arial"/>
          <w:szCs w:val="24"/>
        </w:rPr>
      </w:pPr>
      <w:hyperlink r:id="rId23">
        <w:r w:rsidRPr="0D8DAC1D">
          <w:rPr>
            <w:rStyle w:val="Hyperlink"/>
            <w:rFonts w:ascii="Arial" w:eastAsia="Arial" w:hAnsi="Arial" w:cs="Arial"/>
            <w:szCs w:val="24"/>
          </w:rPr>
          <w:t xml:space="preserve">Read </w:t>
        </w:r>
        <w:r w:rsidR="579B9F00" w:rsidRPr="0D8DAC1D">
          <w:rPr>
            <w:rStyle w:val="Hyperlink"/>
            <w:rFonts w:ascii="Arial" w:eastAsia="Arial" w:hAnsi="Arial" w:cs="Arial"/>
            <w:szCs w:val="24"/>
          </w:rPr>
          <w:t>the full tribute</w:t>
        </w:r>
        <w:r w:rsidRPr="0D8DAC1D">
          <w:rPr>
            <w:rStyle w:val="Hyperlink"/>
            <w:rFonts w:ascii="Arial" w:eastAsia="Arial" w:hAnsi="Arial" w:cs="Arial"/>
            <w:szCs w:val="24"/>
          </w:rPr>
          <w:t xml:space="preserve"> on Staffnet News.</w:t>
        </w:r>
      </w:hyperlink>
    </w:p>
    <w:p w14:paraId="7A98EA62" w14:textId="128F0B15" w:rsidR="536DD594" w:rsidRDefault="536DD594" w:rsidP="39636A32">
      <w:pPr>
        <w:spacing w:line="259" w:lineRule="auto"/>
        <w:rPr>
          <w:rFonts w:ascii="Arial" w:eastAsia="Arial" w:hAnsi="Arial" w:cs="Arial"/>
          <w:szCs w:val="24"/>
        </w:rPr>
      </w:pPr>
      <w:r w:rsidRPr="39636A32">
        <w:rPr>
          <w:rFonts w:ascii="Arial" w:eastAsia="Arial" w:hAnsi="Arial" w:cs="Arial"/>
          <w:szCs w:val="24"/>
        </w:rPr>
        <w:t xml:space="preserve"> </w:t>
      </w:r>
    </w:p>
    <w:p w14:paraId="360BE691" w14:textId="77777777" w:rsidR="00816DEA" w:rsidRDefault="00816DEA" w:rsidP="00D6159D">
      <w:pPr>
        <w:rPr>
          <w:rFonts w:ascii="Arial" w:hAnsi="Arial" w:cs="Arial"/>
        </w:rPr>
      </w:pPr>
    </w:p>
    <w:p w14:paraId="12E7D5B9" w14:textId="77777777" w:rsidR="00F50336" w:rsidRDefault="00F50336" w:rsidP="00F50336">
      <w:pPr>
        <w:rPr>
          <w:rFonts w:ascii="Arial" w:hAnsi="Arial" w:cs="Arial"/>
          <w:b/>
          <w:bCs/>
        </w:rPr>
      </w:pPr>
    </w:p>
    <w:p w14:paraId="65C9315D" w14:textId="77777777" w:rsidR="00F50336" w:rsidRDefault="00F50336" w:rsidP="00F50336">
      <w:pPr>
        <w:rPr>
          <w:rFonts w:ascii="Arial" w:hAnsi="Arial" w:cs="Arial"/>
          <w:b/>
          <w:bCs/>
        </w:rPr>
      </w:pPr>
    </w:p>
    <w:p w14:paraId="24039EA3" w14:textId="62FED89F" w:rsidR="00112FC9" w:rsidRDefault="73347D24" w:rsidP="00F50336">
      <w:pPr>
        <w:rPr>
          <w:rFonts w:ascii="Arial" w:hAnsi="Arial" w:cs="Arial"/>
          <w:b/>
          <w:bCs/>
        </w:rPr>
      </w:pPr>
      <w:r w:rsidRPr="11614D34">
        <w:rPr>
          <w:rFonts w:ascii="Arial" w:hAnsi="Arial" w:cs="Arial"/>
          <w:b/>
          <w:bCs/>
        </w:rPr>
        <w:t xml:space="preserve">Celebrating improvement in services not often in the spotlight </w:t>
      </w:r>
    </w:p>
    <w:p w14:paraId="7780B7E5" w14:textId="08CCD998" w:rsidR="11614D34" w:rsidRDefault="11614D34" w:rsidP="11614D34">
      <w:pPr>
        <w:rPr>
          <w:rFonts w:ascii="Arial" w:hAnsi="Arial" w:cs="Arial"/>
        </w:rPr>
      </w:pPr>
    </w:p>
    <w:p w14:paraId="0E998816" w14:textId="4107F45C" w:rsidR="222AEBBF" w:rsidRDefault="222AEBBF" w:rsidP="00F84A1C">
      <w:r>
        <w:rPr>
          <w:noProof/>
        </w:rPr>
        <w:drawing>
          <wp:anchor distT="0" distB="0" distL="114300" distR="114300" simplePos="0" relativeHeight="251653120" behindDoc="0" locked="0" layoutInCell="1" allowOverlap="1" wp14:anchorId="43013FED" wp14:editId="1C3C202B">
            <wp:simplePos x="0" y="0"/>
            <wp:positionH relativeFrom="column">
              <wp:posOffset>4119880</wp:posOffset>
            </wp:positionH>
            <wp:positionV relativeFrom="paragraph">
              <wp:posOffset>6350</wp:posOffset>
            </wp:positionV>
            <wp:extent cx="2854960" cy="2668905"/>
            <wp:effectExtent l="0" t="0" r="2540" b="0"/>
            <wp:wrapSquare wrapText="bothSides"/>
            <wp:docPr id="217849543" name="drawing">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7849543" name="drawing">
                      <a:extLst>
                        <a:ext uri="{C183D7F6-B498-43B3-948B-1728B52AA6E4}">
                          <adec:decorative xmlns:adec="http://schemas.microsoft.com/office/drawing/2017/decorative" val="1"/>
                        </a:ext>
                      </a:extLst>
                    </pic:cNvPr>
                    <pic:cNvPicPr/>
                  </pic:nvPicPr>
                  <pic:blipFill rotWithShape="1">
                    <a:blip r:embed="rId24">
                      <a:extLst>
                        <a:ext uri="{28A0092B-C50C-407E-A947-70E740481C1C}">
                          <a14:useLocalDpi xmlns:a14="http://schemas.microsoft.com/office/drawing/2010/main"/>
                        </a:ext>
                      </a:extLst>
                    </a:blip>
                    <a:srcRect l="5586" r="14678"/>
                    <a:stretch>
                      <a:fillRect/>
                    </a:stretch>
                  </pic:blipFill>
                  <pic:spPr bwMode="auto">
                    <a:xfrm>
                      <a:off x="0" y="0"/>
                      <a:ext cx="2854960" cy="2668905"/>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Pr="11614D34">
        <w:rPr>
          <w:rFonts w:ascii="Arial" w:hAnsi="Arial" w:cs="Arial"/>
        </w:rPr>
        <w:t xml:space="preserve">Our Learning Disability and Pharmacy teams don’t get a light shone on them as often as others. Which is why it was rewarding to work on this story </w:t>
      </w:r>
      <w:r w:rsidR="3B7F719C" w:rsidRPr="11614D34">
        <w:rPr>
          <w:rFonts w:ascii="Arial" w:hAnsi="Arial" w:cs="Arial"/>
        </w:rPr>
        <w:t>about m</w:t>
      </w:r>
      <w:r w:rsidR="73347D24" w:rsidRPr="11614D34">
        <w:rPr>
          <w:rFonts w:ascii="Arial" w:hAnsi="Arial" w:cs="Arial"/>
        </w:rPr>
        <w:t xml:space="preserve">edicines management for people with profound learning and physical disabilities. </w:t>
      </w:r>
    </w:p>
    <w:p w14:paraId="46898072" w14:textId="2E761D50" w:rsidR="11614D34" w:rsidRDefault="11614D34" w:rsidP="00F84A1C">
      <w:pPr>
        <w:rPr>
          <w:rFonts w:ascii="Arial" w:hAnsi="Arial" w:cs="Arial"/>
        </w:rPr>
      </w:pPr>
    </w:p>
    <w:p w14:paraId="785E2BC6" w14:textId="77777777" w:rsidR="00F50336" w:rsidRDefault="00E9733B" w:rsidP="00F84A1C">
      <w:pPr>
        <w:rPr>
          <w:rFonts w:ascii="Arial" w:hAnsi="Arial" w:cs="Arial"/>
        </w:rPr>
      </w:pPr>
      <w:r w:rsidRPr="0D8DAC1D">
        <w:rPr>
          <w:rFonts w:ascii="Arial" w:hAnsi="Arial" w:cs="Arial"/>
        </w:rPr>
        <w:t>It describes how t</w:t>
      </w:r>
      <w:r w:rsidR="2A1D9D69" w:rsidRPr="0D8DAC1D">
        <w:rPr>
          <w:rFonts w:ascii="Arial" w:hAnsi="Arial" w:cs="Arial"/>
        </w:rPr>
        <w:t>he Trust’s</w:t>
      </w:r>
      <w:r w:rsidR="73347D24" w:rsidRPr="0D8DAC1D">
        <w:rPr>
          <w:rFonts w:ascii="Arial" w:hAnsi="Arial" w:cs="Arial"/>
        </w:rPr>
        <w:t xml:space="preserve"> </w:t>
      </w:r>
      <w:r w:rsidR="0E652EC2" w:rsidRPr="0D8DAC1D">
        <w:rPr>
          <w:rFonts w:ascii="Arial" w:hAnsi="Arial" w:cs="Arial"/>
        </w:rPr>
        <w:t>P</w:t>
      </w:r>
      <w:r w:rsidR="73347D24" w:rsidRPr="0D8DAC1D">
        <w:rPr>
          <w:rFonts w:ascii="Arial" w:hAnsi="Arial" w:cs="Arial"/>
        </w:rPr>
        <w:t xml:space="preserve">harmacy </w:t>
      </w:r>
      <w:r w:rsidR="516FD29B" w:rsidRPr="0D8DAC1D">
        <w:rPr>
          <w:rFonts w:ascii="Arial" w:hAnsi="Arial" w:cs="Arial"/>
        </w:rPr>
        <w:t>T</w:t>
      </w:r>
      <w:r w:rsidR="73347D24" w:rsidRPr="0D8DAC1D">
        <w:rPr>
          <w:rFonts w:ascii="Arial" w:hAnsi="Arial" w:cs="Arial"/>
        </w:rPr>
        <w:t xml:space="preserve">eam </w:t>
      </w:r>
      <w:r w:rsidR="718EDDA1" w:rsidRPr="0D8DAC1D">
        <w:rPr>
          <w:rFonts w:ascii="Arial" w:hAnsi="Arial" w:cs="Arial"/>
        </w:rPr>
        <w:t xml:space="preserve">improved </w:t>
      </w:r>
      <w:r w:rsidR="73347D24" w:rsidRPr="0D8DAC1D">
        <w:rPr>
          <w:rFonts w:ascii="Arial" w:hAnsi="Arial" w:cs="Arial"/>
        </w:rPr>
        <w:t xml:space="preserve">support </w:t>
      </w:r>
      <w:r w:rsidR="05EBAB44" w:rsidRPr="0D8DAC1D">
        <w:rPr>
          <w:rFonts w:ascii="Arial" w:hAnsi="Arial" w:cs="Arial"/>
        </w:rPr>
        <w:t>our</w:t>
      </w:r>
      <w:r w:rsidR="73347D24" w:rsidRPr="0D8DAC1D">
        <w:rPr>
          <w:rFonts w:ascii="Arial" w:hAnsi="Arial" w:cs="Arial"/>
        </w:rPr>
        <w:t xml:space="preserve"> Learning Disability Respite Service at Woodland Square thanks to a collaboration with a local GP. </w:t>
      </w:r>
      <w:r w:rsidR="1BA1014D" w:rsidRPr="0D8DAC1D">
        <w:rPr>
          <w:rFonts w:ascii="Arial" w:hAnsi="Arial" w:cs="Arial"/>
        </w:rPr>
        <w:t xml:space="preserve">It features </w:t>
      </w:r>
      <w:r w:rsidR="73347D24" w:rsidRPr="0D8DAC1D">
        <w:rPr>
          <w:rFonts w:ascii="Arial" w:hAnsi="Arial" w:cs="Arial"/>
        </w:rPr>
        <w:t>Jo Stayte (Advanced Clinical Pharmacist pictured left) and Emma Barlow (Pharmacy Technician pictured right).</w:t>
      </w:r>
      <w:r w:rsidR="4E16F71F" w:rsidRPr="0D8DAC1D">
        <w:rPr>
          <w:rFonts w:ascii="Arial" w:hAnsi="Arial" w:cs="Arial"/>
        </w:rPr>
        <w:t xml:space="preserve"> </w:t>
      </w:r>
    </w:p>
    <w:p w14:paraId="6B420F19" w14:textId="77777777" w:rsidR="00F50336" w:rsidRDefault="00F50336" w:rsidP="00F84A1C">
      <w:pPr>
        <w:rPr>
          <w:rFonts w:ascii="Arial" w:hAnsi="Arial" w:cs="Arial"/>
        </w:rPr>
      </w:pPr>
    </w:p>
    <w:p w14:paraId="590F8A70" w14:textId="4FC2479C" w:rsidR="1BA1014D" w:rsidRDefault="4E16F71F" w:rsidP="00F84A1C">
      <w:pPr>
        <w:rPr>
          <w:rFonts w:ascii="Arial" w:hAnsi="Arial" w:cs="Arial"/>
        </w:rPr>
      </w:pPr>
      <w:hyperlink r:id="rId25">
        <w:r w:rsidRPr="0D8DAC1D">
          <w:rPr>
            <w:rStyle w:val="Hyperlink"/>
            <w:rFonts w:ascii="Arial" w:hAnsi="Arial" w:cs="Arial"/>
          </w:rPr>
          <w:t>Read it on our website.</w:t>
        </w:r>
      </w:hyperlink>
      <w:r w:rsidRPr="0D8DAC1D">
        <w:rPr>
          <w:rFonts w:ascii="Arial" w:hAnsi="Arial" w:cs="Arial"/>
        </w:rPr>
        <w:t xml:space="preserve"> </w:t>
      </w:r>
    </w:p>
    <w:p w14:paraId="1D639AD2" w14:textId="01CD929B" w:rsidR="11614D34" w:rsidRDefault="11614D34" w:rsidP="11614D34">
      <w:pPr>
        <w:rPr>
          <w:rFonts w:ascii="Arial" w:hAnsi="Arial" w:cs="Arial"/>
        </w:rPr>
      </w:pPr>
    </w:p>
    <w:p w14:paraId="422F8C18" w14:textId="77777777" w:rsidR="00816DEA" w:rsidRDefault="00816DEA" w:rsidP="11614D34">
      <w:pPr>
        <w:rPr>
          <w:rFonts w:ascii="Arial" w:hAnsi="Arial" w:cs="Arial"/>
        </w:rPr>
      </w:pPr>
    </w:p>
    <w:p w14:paraId="64FB09AA" w14:textId="77777777" w:rsidR="00816DEA" w:rsidRDefault="00816DEA" w:rsidP="11614D34">
      <w:pPr>
        <w:rPr>
          <w:rFonts w:ascii="Arial" w:hAnsi="Arial" w:cs="Arial"/>
        </w:rPr>
      </w:pPr>
    </w:p>
    <w:p w14:paraId="3B26F3E7" w14:textId="535351ED" w:rsidR="11614D34" w:rsidRDefault="11614D34" w:rsidP="11614D34">
      <w:pPr>
        <w:rPr>
          <w:rFonts w:ascii="Arial" w:hAnsi="Arial" w:cs="Arial"/>
        </w:rPr>
      </w:pPr>
    </w:p>
    <w:p w14:paraId="70033E63" w14:textId="77777777" w:rsidR="00F50336" w:rsidRDefault="00F50336" w:rsidP="11614D34">
      <w:pPr>
        <w:rPr>
          <w:rFonts w:ascii="Arial" w:hAnsi="Arial" w:cs="Arial"/>
        </w:rPr>
      </w:pPr>
    </w:p>
    <w:p w14:paraId="2FAA4AEB" w14:textId="77777777" w:rsidR="00F50336" w:rsidRDefault="00F50336" w:rsidP="11614D34">
      <w:pPr>
        <w:rPr>
          <w:rFonts w:ascii="Arial" w:hAnsi="Arial" w:cs="Arial"/>
        </w:rPr>
      </w:pPr>
    </w:p>
    <w:p w14:paraId="18C5D189" w14:textId="77777777" w:rsidR="00F84A1C" w:rsidRDefault="00F84A1C" w:rsidP="11614D34">
      <w:pPr>
        <w:rPr>
          <w:rFonts w:ascii="Arial" w:hAnsi="Arial" w:cs="Arial"/>
        </w:rPr>
      </w:pPr>
    </w:p>
    <w:p w14:paraId="770E6B51" w14:textId="77777777" w:rsidR="00F50336" w:rsidRDefault="00F50336" w:rsidP="11614D34">
      <w:pPr>
        <w:rPr>
          <w:rFonts w:ascii="Arial" w:hAnsi="Arial" w:cs="Arial"/>
        </w:rPr>
      </w:pPr>
    </w:p>
    <w:p w14:paraId="1F90B147" w14:textId="77777777" w:rsidR="00F50336" w:rsidRDefault="00F50336" w:rsidP="11614D34">
      <w:pPr>
        <w:rPr>
          <w:rFonts w:ascii="Arial" w:hAnsi="Arial" w:cs="Arial"/>
        </w:rPr>
      </w:pPr>
    </w:p>
    <w:p w14:paraId="5788E20C" w14:textId="1240A3C5" w:rsidR="11614D34" w:rsidRDefault="00C57F9C" w:rsidP="0D8DAC1D">
      <w:pPr>
        <w:rPr>
          <w:rFonts w:ascii="Arial" w:hAnsi="Arial" w:cs="Arial"/>
          <w:b/>
          <w:bCs/>
        </w:rPr>
      </w:pPr>
      <w:r>
        <w:rPr>
          <w:rFonts w:ascii="Arial" w:hAnsi="Arial" w:cs="Arial"/>
          <w:b/>
          <w:bCs/>
        </w:rPr>
        <w:lastRenderedPageBreak/>
        <w:t xml:space="preserve">Turning </w:t>
      </w:r>
      <w:r w:rsidR="4371A062" w:rsidRPr="1BD856FD">
        <w:rPr>
          <w:rFonts w:ascii="Arial" w:hAnsi="Arial" w:cs="Arial"/>
          <w:b/>
          <w:bCs/>
        </w:rPr>
        <w:t xml:space="preserve">our annual general meeting </w:t>
      </w:r>
      <w:r>
        <w:rPr>
          <w:rFonts w:ascii="Arial" w:hAnsi="Arial" w:cs="Arial"/>
          <w:b/>
          <w:bCs/>
        </w:rPr>
        <w:t xml:space="preserve">into a </w:t>
      </w:r>
      <w:r w:rsidR="00A066B7">
        <w:rPr>
          <w:rFonts w:ascii="Arial" w:hAnsi="Arial" w:cs="Arial"/>
          <w:b/>
          <w:bCs/>
        </w:rPr>
        <w:t>hot ticket</w:t>
      </w:r>
    </w:p>
    <w:p w14:paraId="1093AC5C" w14:textId="3E269FD7" w:rsidR="069FFE92" w:rsidRDefault="069FFE92" w:rsidP="069FFE92">
      <w:pPr>
        <w:rPr>
          <w:rFonts w:ascii="Arial" w:hAnsi="Arial" w:cs="Arial"/>
        </w:rPr>
      </w:pPr>
    </w:p>
    <w:p w14:paraId="2C88DAF6" w14:textId="6A0D1002" w:rsidR="4371A062" w:rsidRDefault="4371A062" w:rsidP="069FFE92">
      <w:pPr>
        <w:rPr>
          <w:rFonts w:ascii="Arial" w:hAnsi="Arial" w:cs="Arial"/>
        </w:rPr>
      </w:pPr>
      <w:r>
        <w:rPr>
          <w:noProof/>
        </w:rPr>
        <w:drawing>
          <wp:anchor distT="0" distB="0" distL="114300" distR="114300" simplePos="0" relativeHeight="251654144" behindDoc="0" locked="0" layoutInCell="1" allowOverlap="1" wp14:anchorId="5D6F79B2" wp14:editId="386095DB">
            <wp:simplePos x="0" y="0"/>
            <wp:positionH relativeFrom="column">
              <wp:align>left</wp:align>
            </wp:positionH>
            <wp:positionV relativeFrom="paragraph">
              <wp:posOffset>0</wp:posOffset>
            </wp:positionV>
            <wp:extent cx="3371850" cy="2249415"/>
            <wp:effectExtent l="0" t="0" r="0" b="0"/>
            <wp:wrapSquare wrapText="bothSides"/>
            <wp:docPr id="1392354835" name="drawing">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92354835" name="drawing">
                      <a:extLst>
                        <a:ext uri="{C183D7F6-B498-43B3-948B-1728B52AA6E4}">
                          <adec:decorative xmlns:adec="http://schemas.microsoft.com/office/drawing/2017/decorative" val="1"/>
                        </a:ext>
                      </a:extLst>
                    </pic:cNvPr>
                    <pic:cNvPicPr/>
                  </pic:nvPicPr>
                  <pic:blipFill>
                    <a:blip r:embed="rId26">
                      <a:extLst>
                        <a:ext uri="{28A0092B-C50C-407E-A947-70E740481C1C}">
                          <a14:useLocalDpi xmlns:a14="http://schemas.microsoft.com/office/drawing/2010/main"/>
                        </a:ext>
                      </a:extLst>
                    </a:blip>
                    <a:stretch>
                      <a:fillRect/>
                    </a:stretch>
                  </pic:blipFill>
                  <pic:spPr>
                    <a:xfrm>
                      <a:off x="0" y="0"/>
                      <a:ext cx="3371850" cy="2249415"/>
                    </a:xfrm>
                    <a:prstGeom prst="rect">
                      <a:avLst/>
                    </a:prstGeom>
                  </pic:spPr>
                </pic:pic>
              </a:graphicData>
            </a:graphic>
            <wp14:sizeRelH relativeFrom="page">
              <wp14:pctWidth>0</wp14:pctWidth>
            </wp14:sizeRelH>
            <wp14:sizeRelV relativeFrom="page">
              <wp14:pctHeight>0</wp14:pctHeight>
            </wp14:sizeRelV>
          </wp:anchor>
        </w:drawing>
      </w:r>
      <w:r w:rsidRPr="069FFE92">
        <w:rPr>
          <w:rFonts w:ascii="Arial" w:hAnsi="Arial" w:cs="Arial"/>
        </w:rPr>
        <w:t xml:space="preserve">Every year the Trust </w:t>
      </w:r>
      <w:proofErr w:type="gramStart"/>
      <w:r w:rsidR="09BA6EC3" w:rsidRPr="069FFE92">
        <w:rPr>
          <w:rFonts w:ascii="Arial" w:hAnsi="Arial" w:cs="Arial"/>
        </w:rPr>
        <w:t xml:space="preserve">is required </w:t>
      </w:r>
      <w:r w:rsidRPr="069FFE92">
        <w:rPr>
          <w:rFonts w:ascii="Arial" w:hAnsi="Arial" w:cs="Arial"/>
        </w:rPr>
        <w:t>to</w:t>
      </w:r>
      <w:proofErr w:type="gramEnd"/>
      <w:r w:rsidRPr="069FFE92">
        <w:rPr>
          <w:rFonts w:ascii="Arial" w:hAnsi="Arial" w:cs="Arial"/>
        </w:rPr>
        <w:t xml:space="preserve"> host its Annual General Meeting in public as part of its constitution as a Foundation Trust</w:t>
      </w:r>
      <w:r w:rsidR="2E91370C" w:rsidRPr="069FFE92">
        <w:rPr>
          <w:rFonts w:ascii="Arial" w:hAnsi="Arial" w:cs="Arial"/>
        </w:rPr>
        <w:t xml:space="preserve">, fulfilling </w:t>
      </w:r>
      <w:r w:rsidR="15D9080B" w:rsidRPr="069FFE92">
        <w:rPr>
          <w:rFonts w:ascii="Arial" w:hAnsi="Arial" w:cs="Arial"/>
        </w:rPr>
        <w:t xml:space="preserve">its </w:t>
      </w:r>
      <w:r w:rsidR="0C622EFA" w:rsidRPr="069FFE92">
        <w:rPr>
          <w:rFonts w:ascii="Arial" w:hAnsi="Arial" w:cs="Arial"/>
        </w:rPr>
        <w:t xml:space="preserve">accountability </w:t>
      </w:r>
      <w:r w:rsidR="28B682B5" w:rsidRPr="069FFE92">
        <w:rPr>
          <w:rFonts w:ascii="Arial" w:hAnsi="Arial" w:cs="Arial"/>
        </w:rPr>
        <w:t xml:space="preserve">obligations </w:t>
      </w:r>
      <w:r w:rsidR="0C622EFA" w:rsidRPr="069FFE92">
        <w:rPr>
          <w:rFonts w:ascii="Arial" w:hAnsi="Arial" w:cs="Arial"/>
        </w:rPr>
        <w:t xml:space="preserve">to </w:t>
      </w:r>
      <w:r w:rsidR="13123C98" w:rsidRPr="069FFE92">
        <w:rPr>
          <w:rFonts w:ascii="Arial" w:hAnsi="Arial" w:cs="Arial"/>
        </w:rPr>
        <w:t>the</w:t>
      </w:r>
      <w:r w:rsidR="0C622EFA" w:rsidRPr="069FFE92">
        <w:rPr>
          <w:rFonts w:ascii="Arial" w:hAnsi="Arial" w:cs="Arial"/>
        </w:rPr>
        <w:t xml:space="preserve"> Council of Governors and</w:t>
      </w:r>
      <w:r w:rsidR="6716AC36" w:rsidRPr="069FFE92">
        <w:rPr>
          <w:rFonts w:ascii="Arial" w:hAnsi="Arial" w:cs="Arial"/>
        </w:rPr>
        <w:t xml:space="preserve"> Foundation Trust</w:t>
      </w:r>
      <w:r w:rsidR="0C622EFA" w:rsidRPr="069FFE92">
        <w:rPr>
          <w:rFonts w:ascii="Arial" w:hAnsi="Arial" w:cs="Arial"/>
        </w:rPr>
        <w:t xml:space="preserve"> members</w:t>
      </w:r>
      <w:r w:rsidRPr="069FFE92">
        <w:rPr>
          <w:rFonts w:ascii="Arial" w:hAnsi="Arial" w:cs="Arial"/>
        </w:rPr>
        <w:t xml:space="preserve">. </w:t>
      </w:r>
    </w:p>
    <w:p w14:paraId="01CCECF8" w14:textId="77777777" w:rsidR="00816DEA" w:rsidRDefault="00816DEA" w:rsidP="069FFE92"/>
    <w:p w14:paraId="777B7FAE" w14:textId="4F104393" w:rsidR="4371A062" w:rsidRDefault="5A99DDCC" w:rsidP="2CB9EAED">
      <w:pPr>
        <w:rPr>
          <w:rFonts w:ascii="Arial" w:hAnsi="Arial" w:cs="Arial"/>
        </w:rPr>
      </w:pPr>
      <w:r w:rsidRPr="2CB9EAED">
        <w:rPr>
          <w:rFonts w:ascii="Arial" w:hAnsi="Arial" w:cs="Arial"/>
        </w:rPr>
        <w:t>It would be easy to tick the box and simply run a standard</w:t>
      </w:r>
      <w:r w:rsidR="747ACCEF" w:rsidRPr="2CB9EAED">
        <w:rPr>
          <w:rFonts w:ascii="Arial" w:hAnsi="Arial" w:cs="Arial"/>
        </w:rPr>
        <w:t xml:space="preserve"> hour-long</w:t>
      </w:r>
      <w:r w:rsidRPr="2CB9EAED">
        <w:rPr>
          <w:rFonts w:ascii="Arial" w:hAnsi="Arial" w:cs="Arial"/>
        </w:rPr>
        <w:t xml:space="preserve"> AGM</w:t>
      </w:r>
      <w:r w:rsidR="47B8100D" w:rsidRPr="2CB9EAED">
        <w:rPr>
          <w:rFonts w:ascii="Arial" w:hAnsi="Arial" w:cs="Arial"/>
        </w:rPr>
        <w:t xml:space="preserve">. </w:t>
      </w:r>
      <w:r w:rsidR="0F11BAC1" w:rsidRPr="2CB9EAED">
        <w:rPr>
          <w:rFonts w:ascii="Arial" w:hAnsi="Arial" w:cs="Arial"/>
        </w:rPr>
        <w:t xml:space="preserve">The Communications Team works with the Trust’s Corporate Governance </w:t>
      </w:r>
      <w:r w:rsidR="16FD4387" w:rsidRPr="2CB9EAED">
        <w:rPr>
          <w:rFonts w:ascii="Arial" w:hAnsi="Arial" w:cs="Arial"/>
        </w:rPr>
        <w:t xml:space="preserve">and Patient Experience </w:t>
      </w:r>
      <w:r w:rsidR="0F11BAC1" w:rsidRPr="2CB9EAED">
        <w:rPr>
          <w:rFonts w:ascii="Arial" w:hAnsi="Arial" w:cs="Arial"/>
        </w:rPr>
        <w:t>Team</w:t>
      </w:r>
      <w:r w:rsidR="446FC6B5" w:rsidRPr="2CB9EAED">
        <w:rPr>
          <w:rFonts w:ascii="Arial" w:hAnsi="Arial" w:cs="Arial"/>
        </w:rPr>
        <w:t>s</w:t>
      </w:r>
      <w:r w:rsidR="0F11BAC1" w:rsidRPr="2CB9EAED">
        <w:rPr>
          <w:rFonts w:ascii="Arial" w:hAnsi="Arial" w:cs="Arial"/>
        </w:rPr>
        <w:t xml:space="preserve"> to go further. W</w:t>
      </w:r>
      <w:r w:rsidR="4371A062" w:rsidRPr="2CB9EAED">
        <w:rPr>
          <w:rFonts w:ascii="Arial" w:hAnsi="Arial" w:cs="Arial"/>
        </w:rPr>
        <w:t xml:space="preserve">e use </w:t>
      </w:r>
      <w:r w:rsidR="07F82C14" w:rsidRPr="2CB9EAED">
        <w:rPr>
          <w:rFonts w:ascii="Arial" w:hAnsi="Arial" w:cs="Arial"/>
        </w:rPr>
        <w:t xml:space="preserve">it </w:t>
      </w:r>
      <w:r w:rsidR="14B6B4C2" w:rsidRPr="2CB9EAED">
        <w:rPr>
          <w:rFonts w:ascii="Arial" w:hAnsi="Arial" w:cs="Arial"/>
        </w:rPr>
        <w:t xml:space="preserve">as an </w:t>
      </w:r>
      <w:r w:rsidR="4371A062" w:rsidRPr="2CB9EAED">
        <w:rPr>
          <w:rFonts w:ascii="Arial" w:hAnsi="Arial" w:cs="Arial"/>
        </w:rPr>
        <w:t xml:space="preserve">opportunity to invite </w:t>
      </w:r>
      <w:r w:rsidR="48DBE185" w:rsidRPr="2CB9EAED">
        <w:rPr>
          <w:rFonts w:ascii="Arial" w:hAnsi="Arial" w:cs="Arial"/>
        </w:rPr>
        <w:t>staff to share the things that have made them proud over the year</w:t>
      </w:r>
      <w:r w:rsidR="6D55BB9B" w:rsidRPr="2CB9EAED">
        <w:rPr>
          <w:rFonts w:ascii="Arial" w:hAnsi="Arial" w:cs="Arial"/>
        </w:rPr>
        <w:t xml:space="preserve"> – involving people with lived experience of our </w:t>
      </w:r>
      <w:r w:rsidR="7F79E573" w:rsidRPr="2CB9EAED">
        <w:rPr>
          <w:rFonts w:ascii="Arial" w:hAnsi="Arial" w:cs="Arial"/>
        </w:rPr>
        <w:t>services too</w:t>
      </w:r>
      <w:r w:rsidR="48DBE185" w:rsidRPr="2CB9EAED">
        <w:rPr>
          <w:rFonts w:ascii="Arial" w:hAnsi="Arial" w:cs="Arial"/>
        </w:rPr>
        <w:t xml:space="preserve">. </w:t>
      </w:r>
    </w:p>
    <w:p w14:paraId="47FE418A" w14:textId="266B7F23" w:rsidR="069FFE92" w:rsidRDefault="069FFE92" w:rsidP="069FFE92">
      <w:pPr>
        <w:rPr>
          <w:rFonts w:ascii="Arial" w:hAnsi="Arial" w:cs="Arial"/>
        </w:rPr>
      </w:pPr>
    </w:p>
    <w:p w14:paraId="2DC92AAC" w14:textId="593B88BE" w:rsidR="23ECA6EA" w:rsidRDefault="23ECA6EA" w:rsidP="069FFE92">
      <w:pPr>
        <w:rPr>
          <w:rFonts w:ascii="Arial" w:hAnsi="Arial" w:cs="Arial"/>
        </w:rPr>
      </w:pPr>
      <w:r w:rsidRPr="069FFE92">
        <w:rPr>
          <w:rFonts w:ascii="Arial" w:hAnsi="Arial" w:cs="Arial"/>
        </w:rPr>
        <w:t>Around 70 people attend our</w:t>
      </w:r>
      <w:r w:rsidR="48DBE185" w:rsidRPr="069FFE92">
        <w:rPr>
          <w:rFonts w:ascii="Arial" w:hAnsi="Arial" w:cs="Arial"/>
        </w:rPr>
        <w:t xml:space="preserve"> latest one o</w:t>
      </w:r>
      <w:r w:rsidR="4371A062" w:rsidRPr="069FFE92">
        <w:rPr>
          <w:rFonts w:ascii="Arial" w:hAnsi="Arial" w:cs="Arial"/>
        </w:rPr>
        <w:t>n Tuesday 29 July 2025</w:t>
      </w:r>
      <w:r w:rsidR="06123DF9" w:rsidRPr="069FFE92">
        <w:rPr>
          <w:rFonts w:ascii="Arial" w:hAnsi="Arial" w:cs="Arial"/>
        </w:rPr>
        <w:t xml:space="preserve"> where we</w:t>
      </w:r>
      <w:r w:rsidR="01FB507E" w:rsidRPr="069FFE92">
        <w:rPr>
          <w:rFonts w:ascii="Arial" w:hAnsi="Arial" w:cs="Arial"/>
        </w:rPr>
        <w:t xml:space="preserve"> heard about how we’re making our sites more accessible, how we</w:t>
      </w:r>
      <w:r w:rsidR="066EC8E1" w:rsidRPr="069FFE92">
        <w:rPr>
          <w:rFonts w:ascii="Arial" w:hAnsi="Arial" w:cs="Arial"/>
        </w:rPr>
        <w:t>’re</w:t>
      </w:r>
      <w:r w:rsidR="01FB507E" w:rsidRPr="069FFE92">
        <w:rPr>
          <w:rFonts w:ascii="Arial" w:hAnsi="Arial" w:cs="Arial"/>
        </w:rPr>
        <w:t xml:space="preserve"> using artificial intelligence in our practice, cultural competency and group therapy work in the community, and</w:t>
      </w:r>
      <w:r w:rsidR="5DDC445E" w:rsidRPr="069FFE92">
        <w:rPr>
          <w:rFonts w:ascii="Arial" w:hAnsi="Arial" w:cs="Arial"/>
        </w:rPr>
        <w:t xml:space="preserve"> the importance of</w:t>
      </w:r>
      <w:r w:rsidR="01FB507E" w:rsidRPr="069FFE92">
        <w:rPr>
          <w:rFonts w:ascii="Arial" w:hAnsi="Arial" w:cs="Arial"/>
        </w:rPr>
        <w:t xml:space="preserve"> </w:t>
      </w:r>
      <w:r w:rsidR="40C2B959" w:rsidRPr="069FFE92">
        <w:rPr>
          <w:rFonts w:ascii="Arial" w:hAnsi="Arial" w:cs="Arial"/>
        </w:rPr>
        <w:t>nutrition and patient mealtimes</w:t>
      </w:r>
      <w:r w:rsidR="1BBD823F" w:rsidRPr="069FFE92">
        <w:rPr>
          <w:rFonts w:ascii="Arial" w:hAnsi="Arial" w:cs="Arial"/>
        </w:rPr>
        <w:t xml:space="preserve">. </w:t>
      </w:r>
    </w:p>
    <w:p w14:paraId="2B96C389" w14:textId="78108F87" w:rsidR="069FFE92" w:rsidRDefault="069FFE92" w:rsidP="069FFE92">
      <w:pPr>
        <w:rPr>
          <w:rFonts w:ascii="Arial" w:hAnsi="Arial" w:cs="Arial"/>
        </w:rPr>
      </w:pPr>
    </w:p>
    <w:p w14:paraId="43429CA0" w14:textId="6B0F6B31" w:rsidR="33D1CB92" w:rsidRDefault="33D1CB92" w:rsidP="069FFE92">
      <w:hyperlink r:id="rId27">
        <w:r w:rsidRPr="069FFE92">
          <w:rPr>
            <w:rStyle w:val="Hyperlink"/>
          </w:rPr>
          <w:t>Review the day on our website</w:t>
        </w:r>
      </w:hyperlink>
      <w:r>
        <w:t xml:space="preserve">. </w:t>
      </w:r>
    </w:p>
    <w:p w14:paraId="397D191B" w14:textId="5AD90151" w:rsidR="069FFE92" w:rsidRDefault="069FFE92" w:rsidP="069FFE92">
      <w:pPr>
        <w:rPr>
          <w:rFonts w:ascii="Arial" w:hAnsi="Arial" w:cs="Arial"/>
        </w:rPr>
      </w:pPr>
    </w:p>
    <w:p w14:paraId="5BD0DF67" w14:textId="77777777" w:rsidR="00112FC9" w:rsidRDefault="00112FC9" w:rsidP="00D6159D">
      <w:pPr>
        <w:rPr>
          <w:rFonts w:ascii="Arial" w:hAnsi="Arial" w:cs="Arial"/>
        </w:rPr>
      </w:pPr>
    </w:p>
    <w:p w14:paraId="5EEBE39E" w14:textId="71201790" w:rsidR="000C1222" w:rsidRDefault="00816DEA" w:rsidP="0A49F14C">
      <w:pPr>
        <w:rPr>
          <w:rFonts w:ascii="Arial" w:eastAsia="Arial" w:hAnsi="Arial" w:cs="Arial"/>
          <w:b/>
          <w:bCs/>
          <w:szCs w:val="24"/>
        </w:rPr>
      </w:pPr>
      <w:r>
        <w:rPr>
          <w:rFonts w:ascii="Arial" w:eastAsia="Arial" w:hAnsi="Arial" w:cs="Arial"/>
          <w:b/>
          <w:bCs/>
          <w:szCs w:val="24"/>
        </w:rPr>
        <w:t xml:space="preserve">Industry awards – </w:t>
      </w:r>
      <w:r w:rsidR="00E57BB9">
        <w:rPr>
          <w:rFonts w:ascii="Arial" w:eastAsia="Arial" w:hAnsi="Arial" w:cs="Arial"/>
          <w:b/>
          <w:bCs/>
          <w:szCs w:val="24"/>
        </w:rPr>
        <w:t>highlights from the year</w:t>
      </w:r>
      <w:r>
        <w:rPr>
          <w:rFonts w:ascii="Arial" w:eastAsia="Arial" w:hAnsi="Arial" w:cs="Arial"/>
          <w:b/>
          <w:bCs/>
          <w:szCs w:val="24"/>
        </w:rPr>
        <w:t xml:space="preserve"> </w:t>
      </w:r>
    </w:p>
    <w:p w14:paraId="1363206F" w14:textId="37B5C3C2" w:rsidR="000C1222" w:rsidRDefault="00816DEA" w:rsidP="00816DEA">
      <w:pPr>
        <w:rPr>
          <w:rFonts w:ascii="Arial" w:eastAsia="Arial" w:hAnsi="Arial" w:cs="Arial"/>
          <w:b/>
          <w:bCs/>
          <w:szCs w:val="24"/>
        </w:rPr>
      </w:pPr>
      <w:r>
        <w:rPr>
          <w:rFonts w:ascii="Arial" w:eastAsia="Arial" w:hAnsi="Arial" w:cs="Arial"/>
          <w:szCs w:val="24"/>
        </w:rPr>
        <w:t xml:space="preserve">We love supporting our staff and teams when they get nominated for an industry award. This includes sharing </w:t>
      </w:r>
      <w:proofErr w:type="gramStart"/>
      <w:r>
        <w:rPr>
          <w:rFonts w:ascii="Arial" w:eastAsia="Arial" w:hAnsi="Arial" w:cs="Arial"/>
          <w:szCs w:val="24"/>
        </w:rPr>
        <w:t>expertise</w:t>
      </w:r>
      <w:proofErr w:type="gramEnd"/>
      <w:r>
        <w:rPr>
          <w:rFonts w:ascii="Arial" w:eastAsia="Arial" w:hAnsi="Arial" w:cs="Arial"/>
          <w:szCs w:val="24"/>
        </w:rPr>
        <w:t xml:space="preserve"> on how to enter right through to amplifying their success stories. </w:t>
      </w:r>
    </w:p>
    <w:p w14:paraId="46BADCC1" w14:textId="3B9A1E4B" w:rsidR="000C1222" w:rsidRDefault="000C1222" w:rsidP="0A49F14C">
      <w:pPr>
        <w:rPr>
          <w:rFonts w:ascii="Arial" w:eastAsia="Arial" w:hAnsi="Arial" w:cs="Arial"/>
          <w:szCs w:val="24"/>
        </w:rPr>
      </w:pPr>
    </w:p>
    <w:p w14:paraId="11682242" w14:textId="66606B9E" w:rsidR="000C1222" w:rsidRDefault="5F2598C4" w:rsidP="0A49F14C">
      <w:pPr>
        <w:rPr>
          <w:rFonts w:ascii="Arial" w:eastAsia="Arial" w:hAnsi="Arial" w:cs="Arial"/>
          <w:szCs w:val="24"/>
        </w:rPr>
      </w:pPr>
      <w:r w:rsidRPr="0A49F14C">
        <w:rPr>
          <w:rFonts w:ascii="Arial" w:eastAsia="Arial" w:hAnsi="Arial" w:cs="Arial"/>
          <w:szCs w:val="24"/>
        </w:rPr>
        <w:t>Over 20 award nominations and shortlists were supported during the year, across programmes including the Positive Practice in Mental Health Awards, National Diversity Awards, National BAME Health &amp; Care Awards, Nursing Times Workforce Awards, Skills for Health, National Learning Disability Awards, and West Yorkshire Adversity, Trauma and Resilience Awards.</w:t>
      </w:r>
    </w:p>
    <w:p w14:paraId="1A7C74F8" w14:textId="77777777" w:rsidR="00816DEA" w:rsidRDefault="00816DEA" w:rsidP="0A49F14C">
      <w:pPr>
        <w:rPr>
          <w:rFonts w:ascii="Arial" w:eastAsia="Arial" w:hAnsi="Arial" w:cs="Arial"/>
          <w:szCs w:val="24"/>
        </w:rPr>
      </w:pPr>
    </w:p>
    <w:p w14:paraId="0CBAAC90" w14:textId="7307414D" w:rsidR="00816DEA" w:rsidRDefault="00E57BB9" w:rsidP="0A49F14C">
      <w:pPr>
        <w:rPr>
          <w:rFonts w:ascii="Arial" w:eastAsia="Arial" w:hAnsi="Arial" w:cs="Arial"/>
          <w:szCs w:val="24"/>
        </w:rPr>
      </w:pPr>
      <w:r>
        <w:rPr>
          <w:rFonts w:ascii="Arial" w:eastAsia="Arial" w:hAnsi="Arial" w:cs="Arial"/>
          <w:noProof/>
          <w:szCs w:val="24"/>
        </w:rPr>
        <w:drawing>
          <wp:anchor distT="0" distB="0" distL="114300" distR="114300" simplePos="0" relativeHeight="251656192" behindDoc="0" locked="0" layoutInCell="1" allowOverlap="1" wp14:anchorId="396E8BE0" wp14:editId="7F866FBD">
            <wp:simplePos x="0" y="0"/>
            <wp:positionH relativeFrom="margin">
              <wp:align>right</wp:align>
            </wp:positionH>
            <wp:positionV relativeFrom="paragraph">
              <wp:posOffset>10160</wp:posOffset>
            </wp:positionV>
            <wp:extent cx="2085340" cy="2167890"/>
            <wp:effectExtent l="0" t="0" r="0" b="3810"/>
            <wp:wrapSquare wrapText="bothSides"/>
            <wp:docPr id="1938037813" name="Picture 10">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38037813" name="Picture 10">
                      <a:extLst>
                        <a:ext uri="{C183D7F6-B498-43B3-948B-1728B52AA6E4}">
                          <adec:decorative xmlns:adec="http://schemas.microsoft.com/office/drawing/2017/decorative" val="1"/>
                        </a:ext>
                      </a:extLst>
                    </pic:cNvPr>
                    <pic:cNvPicPr/>
                  </pic:nvPicPr>
                  <pic:blipFill>
                    <a:blip r:embed="rId28" cstate="print">
                      <a:extLst>
                        <a:ext uri="{28A0092B-C50C-407E-A947-70E740481C1C}">
                          <a14:useLocalDpi xmlns:a14="http://schemas.microsoft.com/office/drawing/2010/main" val="0"/>
                        </a:ext>
                      </a:extLst>
                    </a:blip>
                    <a:stretch>
                      <a:fillRect/>
                    </a:stretch>
                  </pic:blipFill>
                  <pic:spPr>
                    <a:xfrm flipH="1">
                      <a:off x="0" y="0"/>
                      <a:ext cx="2085340" cy="2167890"/>
                    </a:xfrm>
                    <a:prstGeom prst="rect">
                      <a:avLst/>
                    </a:prstGeom>
                  </pic:spPr>
                </pic:pic>
              </a:graphicData>
            </a:graphic>
            <wp14:sizeRelH relativeFrom="page">
              <wp14:pctWidth>0</wp14:pctWidth>
            </wp14:sizeRelH>
            <wp14:sizeRelV relativeFrom="page">
              <wp14:pctHeight>0</wp14:pctHeight>
            </wp14:sizeRelV>
          </wp:anchor>
        </w:drawing>
      </w:r>
      <w:r w:rsidR="00816DEA">
        <w:rPr>
          <w:rFonts w:ascii="Arial" w:eastAsia="Arial" w:hAnsi="Arial" w:cs="Arial"/>
          <w:szCs w:val="24"/>
        </w:rPr>
        <w:t xml:space="preserve">Here’s </w:t>
      </w:r>
      <w:proofErr w:type="gramStart"/>
      <w:r w:rsidR="00816DEA">
        <w:rPr>
          <w:rFonts w:ascii="Arial" w:eastAsia="Arial" w:hAnsi="Arial" w:cs="Arial"/>
          <w:szCs w:val="24"/>
        </w:rPr>
        <w:t xml:space="preserve">a </w:t>
      </w:r>
      <w:r w:rsidR="0046216E">
        <w:rPr>
          <w:rFonts w:ascii="Arial" w:eastAsia="Arial" w:hAnsi="Arial" w:cs="Arial"/>
          <w:szCs w:val="24"/>
        </w:rPr>
        <w:t>few</w:t>
      </w:r>
      <w:r w:rsidR="00816DEA">
        <w:rPr>
          <w:rFonts w:ascii="Arial" w:eastAsia="Arial" w:hAnsi="Arial" w:cs="Arial"/>
          <w:szCs w:val="24"/>
        </w:rPr>
        <w:t xml:space="preserve"> of</w:t>
      </w:r>
      <w:proofErr w:type="gramEnd"/>
      <w:r w:rsidR="00816DEA">
        <w:rPr>
          <w:rFonts w:ascii="Arial" w:eastAsia="Arial" w:hAnsi="Arial" w:cs="Arial"/>
          <w:szCs w:val="24"/>
        </w:rPr>
        <w:t xml:space="preserve"> our success stories:</w:t>
      </w:r>
    </w:p>
    <w:p w14:paraId="1C07541C" w14:textId="40D1E108" w:rsidR="00816DEA" w:rsidRDefault="00816DEA" w:rsidP="0A49F14C">
      <w:pPr>
        <w:rPr>
          <w:rFonts w:ascii="Arial" w:eastAsia="Arial" w:hAnsi="Arial" w:cs="Arial"/>
          <w:szCs w:val="24"/>
        </w:rPr>
      </w:pPr>
    </w:p>
    <w:p w14:paraId="462F2538" w14:textId="408A3047" w:rsidR="00E57BB9" w:rsidRPr="00E57BB9" w:rsidRDefault="5F2598C4" w:rsidP="00E57BB9">
      <w:pPr>
        <w:rPr>
          <w:rFonts w:ascii="Arial" w:eastAsia="Arial" w:hAnsi="Arial" w:cs="Arial"/>
          <w:szCs w:val="24"/>
        </w:rPr>
      </w:pPr>
      <w:r w:rsidRPr="00E57BB9">
        <w:rPr>
          <w:rFonts w:ascii="Arial" w:eastAsia="Arial" w:hAnsi="Arial" w:cs="Arial"/>
          <w:szCs w:val="24"/>
        </w:rPr>
        <w:t>Nasser Mohammed</w:t>
      </w:r>
      <w:r w:rsidR="00E57BB9">
        <w:rPr>
          <w:rFonts w:ascii="Arial" w:eastAsia="Arial" w:hAnsi="Arial" w:cs="Arial"/>
          <w:szCs w:val="24"/>
        </w:rPr>
        <w:t xml:space="preserve"> (pictured)</w:t>
      </w:r>
      <w:r w:rsidRPr="00E57BB9">
        <w:rPr>
          <w:rFonts w:ascii="Arial" w:eastAsia="Arial" w:hAnsi="Arial" w:cs="Arial"/>
          <w:szCs w:val="24"/>
        </w:rPr>
        <w:t xml:space="preserve">, </w:t>
      </w:r>
      <w:r w:rsidR="00E57BB9" w:rsidRPr="00E57BB9">
        <w:rPr>
          <w:rFonts w:ascii="Arial" w:eastAsia="Arial" w:hAnsi="Arial" w:cs="Arial"/>
          <w:szCs w:val="24"/>
        </w:rPr>
        <w:t xml:space="preserve">Accessible Information Designer with our Easy on the I Service, </w:t>
      </w:r>
      <w:r w:rsidRPr="00E57BB9">
        <w:rPr>
          <w:rFonts w:ascii="Arial" w:eastAsia="Arial" w:hAnsi="Arial" w:cs="Arial"/>
          <w:szCs w:val="24"/>
        </w:rPr>
        <w:t>won Apprentice of the Year at the Our Health Heroes Awards 2025</w:t>
      </w:r>
      <w:r w:rsidR="00E57BB9" w:rsidRPr="00E57BB9">
        <w:rPr>
          <w:rFonts w:ascii="Arial" w:eastAsia="Arial" w:hAnsi="Arial" w:cs="Arial"/>
          <w:szCs w:val="24"/>
        </w:rPr>
        <w:t>, and picked up a highly commended in the Spark of Innovation Award, Stars of Learning Disabilities and Autism Awards.</w:t>
      </w:r>
    </w:p>
    <w:p w14:paraId="48141540" w14:textId="1E8AE1C8" w:rsidR="000C1222" w:rsidRDefault="000C1222" w:rsidP="00816DEA">
      <w:pPr>
        <w:rPr>
          <w:rFonts w:ascii="Arial" w:eastAsia="Arial" w:hAnsi="Arial" w:cs="Arial"/>
          <w:szCs w:val="24"/>
        </w:rPr>
      </w:pPr>
    </w:p>
    <w:p w14:paraId="466FA237" w14:textId="4939EE1C" w:rsidR="00816DEA" w:rsidRDefault="00E57BB9" w:rsidP="00816DEA">
      <w:pPr>
        <w:rPr>
          <w:rFonts w:ascii="Arial" w:eastAsia="Arial" w:hAnsi="Arial" w:cs="Arial"/>
          <w:szCs w:val="24"/>
        </w:rPr>
      </w:pPr>
      <w:r>
        <w:rPr>
          <w:rFonts w:ascii="Arial" w:eastAsia="Arial" w:hAnsi="Arial" w:cs="Arial"/>
          <w:szCs w:val="24"/>
        </w:rPr>
        <w:t xml:space="preserve">Our Pathway Development Service was highly commended in the Positive Practice in Mental </w:t>
      </w:r>
      <w:r w:rsidR="00F50336">
        <w:rPr>
          <w:rFonts w:ascii="Arial" w:eastAsia="Arial" w:hAnsi="Arial" w:cs="Arial"/>
          <w:szCs w:val="24"/>
        </w:rPr>
        <w:t>Health</w:t>
      </w:r>
      <w:r>
        <w:rPr>
          <w:rFonts w:ascii="Arial" w:eastAsia="Arial" w:hAnsi="Arial" w:cs="Arial"/>
          <w:szCs w:val="24"/>
        </w:rPr>
        <w:t xml:space="preserve"> Awards. </w:t>
      </w:r>
    </w:p>
    <w:p w14:paraId="175DF093" w14:textId="77777777" w:rsidR="00E57BB9" w:rsidRDefault="00E57BB9" w:rsidP="00E57BB9">
      <w:pPr>
        <w:rPr>
          <w:rFonts w:ascii="Arial" w:eastAsia="Arial" w:hAnsi="Arial" w:cs="Arial"/>
          <w:b/>
          <w:bCs/>
          <w:szCs w:val="24"/>
        </w:rPr>
      </w:pPr>
    </w:p>
    <w:p w14:paraId="560DE00D" w14:textId="0C02FA0B" w:rsidR="1BD856FD" w:rsidRDefault="00E57BB9">
      <w:r w:rsidRPr="00E57BB9">
        <w:rPr>
          <w:rFonts w:ascii="Arial" w:eastAsia="Arial" w:hAnsi="Arial" w:cs="Arial"/>
          <w:szCs w:val="24"/>
        </w:rPr>
        <w:t>Our Service User Network (SUN) and Patient and Carer Experience Team (PCET) were shortlisted for the West Yorkshire Adversity, Trauma and Resilience (ATR) Awards, recognising contributions to connection, belonging and co</w:t>
      </w:r>
      <w:r w:rsidRPr="00E57BB9">
        <w:rPr>
          <w:rFonts w:ascii="Arial" w:eastAsia="Arial" w:hAnsi="Arial" w:cs="Arial"/>
          <w:szCs w:val="24"/>
        </w:rPr>
        <w:noBreakHyphen/>
        <w:t>production.</w:t>
      </w:r>
    </w:p>
    <w:p w14:paraId="389F44FA" w14:textId="46CFDA57" w:rsidR="1BD856FD" w:rsidRDefault="1BD856FD" w:rsidP="1BD856FD">
      <w:pPr>
        <w:rPr>
          <w:rFonts w:ascii="Arial" w:hAnsi="Arial" w:cs="Arial"/>
        </w:rPr>
      </w:pPr>
    </w:p>
    <w:p w14:paraId="586B3D06" w14:textId="53F68D54" w:rsidR="005A6820" w:rsidRPr="00F66BF7" w:rsidRDefault="48184A97" w:rsidP="00C57F9C">
      <w:pPr>
        <w:pStyle w:val="Heading2"/>
        <w:numPr>
          <w:ilvl w:val="0"/>
          <w:numId w:val="28"/>
        </w:numPr>
        <w:rPr>
          <w:rFonts w:ascii="Arial" w:hAnsi="Arial" w:cs="Arial"/>
          <w:b/>
          <w:bCs/>
          <w:sz w:val="44"/>
          <w:szCs w:val="44"/>
        </w:rPr>
      </w:pPr>
      <w:r w:rsidRPr="00F66BF7">
        <w:rPr>
          <w:b/>
          <w:bCs/>
          <w:sz w:val="44"/>
          <w:szCs w:val="44"/>
        </w:rPr>
        <w:t xml:space="preserve">Bringing you </w:t>
      </w:r>
      <w:r w:rsidR="005A6820" w:rsidRPr="00F66BF7">
        <w:rPr>
          <w:b/>
          <w:bCs/>
          <w:sz w:val="44"/>
          <w:szCs w:val="44"/>
        </w:rPr>
        <w:t xml:space="preserve">the big news </w:t>
      </w:r>
    </w:p>
    <w:p w14:paraId="4B80959E" w14:textId="77777777" w:rsidR="00033AB7" w:rsidRDefault="00033AB7" w:rsidP="00D6159D">
      <w:pPr>
        <w:rPr>
          <w:rFonts w:ascii="Arial" w:hAnsi="Arial" w:cs="Arial"/>
        </w:rPr>
      </w:pPr>
    </w:p>
    <w:p w14:paraId="1BDCD396" w14:textId="5CD097E1" w:rsidR="4F44FDC7" w:rsidRDefault="00E57BB9" w:rsidP="0D8DAC1D">
      <w:pPr>
        <w:rPr>
          <w:rFonts w:ascii="Arial" w:hAnsi="Arial" w:cs="Arial"/>
        </w:rPr>
      </w:pPr>
      <w:r>
        <w:rPr>
          <w:rFonts w:ascii="Arial" w:hAnsi="Arial" w:cs="Arial"/>
        </w:rPr>
        <w:t>As trusted advisors to our senior leaders, we have</w:t>
      </w:r>
      <w:r w:rsidR="3E074A90" w:rsidRPr="1BD856FD">
        <w:rPr>
          <w:rFonts w:ascii="Arial" w:hAnsi="Arial" w:cs="Arial"/>
        </w:rPr>
        <w:t xml:space="preserve"> the unique privilege of working on </w:t>
      </w:r>
      <w:proofErr w:type="gramStart"/>
      <w:r w:rsidR="3E074A90" w:rsidRPr="1BD856FD">
        <w:rPr>
          <w:rFonts w:ascii="Arial" w:hAnsi="Arial" w:cs="Arial"/>
        </w:rPr>
        <w:t>some of</w:t>
      </w:r>
      <w:proofErr w:type="gramEnd"/>
      <w:r w:rsidR="3E074A90" w:rsidRPr="1BD856FD">
        <w:rPr>
          <w:rFonts w:ascii="Arial" w:hAnsi="Arial" w:cs="Arial"/>
        </w:rPr>
        <w:t xml:space="preserve"> the most consequential announcements </w:t>
      </w:r>
      <w:r w:rsidR="3D2249CD" w:rsidRPr="1BD856FD">
        <w:rPr>
          <w:rFonts w:ascii="Arial" w:hAnsi="Arial" w:cs="Arial"/>
        </w:rPr>
        <w:t>the Trust makes</w:t>
      </w:r>
      <w:r w:rsidR="4F44FDC7" w:rsidRPr="1BD856FD">
        <w:rPr>
          <w:rFonts w:ascii="Arial" w:hAnsi="Arial" w:cs="Arial"/>
        </w:rPr>
        <w:t xml:space="preserve">. We keep confidences, work behind the scenes and create content that sensitively communicates difficult issues. Here are </w:t>
      </w:r>
      <w:proofErr w:type="gramStart"/>
      <w:r w:rsidR="4F44FDC7" w:rsidRPr="1BD856FD">
        <w:rPr>
          <w:rFonts w:ascii="Arial" w:hAnsi="Arial" w:cs="Arial"/>
        </w:rPr>
        <w:t>a few</w:t>
      </w:r>
      <w:proofErr w:type="gramEnd"/>
      <w:r w:rsidR="4F44FDC7" w:rsidRPr="1BD856FD">
        <w:rPr>
          <w:rFonts w:ascii="Arial" w:hAnsi="Arial" w:cs="Arial"/>
        </w:rPr>
        <w:t xml:space="preserve"> highlights on how we’ve done that from last year. </w:t>
      </w:r>
    </w:p>
    <w:p w14:paraId="2024DDCD" w14:textId="7D5336F6" w:rsidR="0D8DAC1D" w:rsidRDefault="0D8DAC1D" w:rsidP="0D8DAC1D">
      <w:pPr>
        <w:rPr>
          <w:rFonts w:ascii="Arial" w:hAnsi="Arial" w:cs="Arial"/>
        </w:rPr>
      </w:pPr>
    </w:p>
    <w:p w14:paraId="6257ED2A" w14:textId="6CCF296E" w:rsidR="0B37C8E6" w:rsidRDefault="0B37C8E6" w:rsidP="6232113F">
      <w:pPr>
        <w:spacing w:line="259" w:lineRule="auto"/>
        <w:rPr>
          <w:rFonts w:asciiTheme="majorHAnsi" w:eastAsiaTheme="majorEastAsia" w:hAnsiTheme="majorHAnsi" w:cstheme="majorBidi"/>
          <w:b/>
          <w:szCs w:val="24"/>
        </w:rPr>
      </w:pPr>
      <w:r w:rsidRPr="3BDE44CF">
        <w:rPr>
          <w:rFonts w:asciiTheme="majorHAnsi" w:eastAsiaTheme="majorEastAsia" w:hAnsiTheme="majorHAnsi" w:cstheme="majorBidi"/>
          <w:b/>
          <w:szCs w:val="24"/>
        </w:rPr>
        <w:t>Our merger with Leeds Community Healthcare</w:t>
      </w:r>
    </w:p>
    <w:p w14:paraId="0F815361" w14:textId="77777777" w:rsidR="00E57BB9" w:rsidRDefault="00E57BB9" w:rsidP="7889872C">
      <w:pPr>
        <w:rPr>
          <w:rFonts w:asciiTheme="majorHAnsi" w:eastAsiaTheme="majorEastAsia" w:hAnsiTheme="majorHAnsi" w:cstheme="majorBidi"/>
          <w:szCs w:val="24"/>
        </w:rPr>
      </w:pPr>
      <w:r>
        <w:rPr>
          <w:rFonts w:asciiTheme="majorHAnsi" w:eastAsiaTheme="majorEastAsia" w:hAnsiTheme="majorHAnsi" w:cstheme="majorBidi"/>
          <w:szCs w:val="24"/>
        </w:rPr>
        <w:t xml:space="preserve">This was undoubtedly the biggest news of the year – that our Trust was planning to merge with its physical health counterpart </w:t>
      </w:r>
      <w:r w:rsidR="0B37C8E6" w:rsidRPr="3BDE44CF">
        <w:rPr>
          <w:rFonts w:asciiTheme="majorHAnsi" w:eastAsiaTheme="majorEastAsia" w:hAnsiTheme="majorHAnsi" w:cstheme="majorBidi"/>
          <w:szCs w:val="24"/>
        </w:rPr>
        <w:t>Leeds Community Healthcare</w:t>
      </w:r>
      <w:r>
        <w:rPr>
          <w:rFonts w:asciiTheme="majorHAnsi" w:eastAsiaTheme="majorEastAsia" w:hAnsiTheme="majorHAnsi" w:cstheme="majorBidi"/>
          <w:szCs w:val="24"/>
        </w:rPr>
        <w:t xml:space="preserve"> NHS Trust. </w:t>
      </w:r>
    </w:p>
    <w:p w14:paraId="16020FE9" w14:textId="77777777" w:rsidR="00E57BB9" w:rsidRDefault="00E57BB9" w:rsidP="7889872C">
      <w:pPr>
        <w:rPr>
          <w:rFonts w:asciiTheme="majorHAnsi" w:eastAsiaTheme="majorEastAsia" w:hAnsiTheme="majorHAnsi" w:cstheme="majorBidi"/>
          <w:szCs w:val="24"/>
        </w:rPr>
      </w:pPr>
    </w:p>
    <w:p w14:paraId="5B870099" w14:textId="3689AEBD" w:rsidR="00E57BB9" w:rsidRDefault="00E57BB9" w:rsidP="7889872C">
      <w:pPr>
        <w:rPr>
          <w:rFonts w:asciiTheme="majorHAnsi" w:eastAsiaTheme="majorEastAsia" w:hAnsiTheme="majorHAnsi" w:cstheme="majorBidi"/>
          <w:szCs w:val="24"/>
        </w:rPr>
      </w:pPr>
      <w:r>
        <w:rPr>
          <w:rFonts w:asciiTheme="majorHAnsi" w:eastAsiaTheme="majorEastAsia" w:hAnsiTheme="majorHAnsi" w:cstheme="majorBidi"/>
          <w:szCs w:val="24"/>
        </w:rPr>
        <w:t xml:space="preserve">We had to </w:t>
      </w:r>
      <w:proofErr w:type="gramStart"/>
      <w:r>
        <w:rPr>
          <w:rFonts w:asciiTheme="majorHAnsi" w:eastAsiaTheme="majorEastAsia" w:hAnsiTheme="majorHAnsi" w:cstheme="majorBidi"/>
          <w:szCs w:val="24"/>
        </w:rPr>
        <w:t>work</w:t>
      </w:r>
      <w:proofErr w:type="gramEnd"/>
      <w:r>
        <w:rPr>
          <w:rFonts w:asciiTheme="majorHAnsi" w:eastAsiaTheme="majorEastAsia" w:hAnsiTheme="majorHAnsi" w:cstheme="majorBidi"/>
          <w:szCs w:val="24"/>
        </w:rPr>
        <w:t xml:space="preserve"> with senior leaders across the Leeds health system under strict confidentiality and put a range of comms and engagement plans in </w:t>
      </w:r>
      <w:r w:rsidR="00F50336">
        <w:rPr>
          <w:rFonts w:asciiTheme="majorHAnsi" w:eastAsiaTheme="majorEastAsia" w:hAnsiTheme="majorHAnsi" w:cstheme="majorBidi"/>
          <w:szCs w:val="24"/>
        </w:rPr>
        <w:t>place,</w:t>
      </w:r>
      <w:r>
        <w:rPr>
          <w:rFonts w:asciiTheme="majorHAnsi" w:eastAsiaTheme="majorEastAsia" w:hAnsiTheme="majorHAnsi" w:cstheme="majorBidi"/>
          <w:szCs w:val="24"/>
        </w:rPr>
        <w:t xml:space="preserve"> so the announcement landed well in November 2025. </w:t>
      </w:r>
    </w:p>
    <w:p w14:paraId="4EC7CA5B" w14:textId="77777777" w:rsidR="00E57BB9" w:rsidRDefault="00E57BB9" w:rsidP="7889872C">
      <w:pPr>
        <w:rPr>
          <w:rFonts w:asciiTheme="majorHAnsi" w:eastAsiaTheme="majorEastAsia" w:hAnsiTheme="majorHAnsi" w:cstheme="majorBidi"/>
          <w:szCs w:val="24"/>
        </w:rPr>
      </w:pPr>
    </w:p>
    <w:p w14:paraId="2931EF76" w14:textId="2143C6DE" w:rsidR="7889872C" w:rsidRDefault="00E57BB9" w:rsidP="7889872C">
      <w:pPr>
        <w:rPr>
          <w:rFonts w:ascii="Arial" w:hAnsi="Arial" w:cs="Arial"/>
          <w:highlight w:val="yellow"/>
        </w:rPr>
      </w:pPr>
      <w:r>
        <w:rPr>
          <w:rFonts w:asciiTheme="majorHAnsi" w:eastAsiaTheme="majorEastAsia" w:hAnsiTheme="majorHAnsi" w:cstheme="majorBidi"/>
          <w:szCs w:val="24"/>
        </w:rPr>
        <w:t xml:space="preserve">Since </w:t>
      </w:r>
      <w:r w:rsidR="00F50336">
        <w:rPr>
          <w:rFonts w:asciiTheme="majorHAnsi" w:eastAsiaTheme="majorEastAsia" w:hAnsiTheme="majorHAnsi" w:cstheme="majorBidi"/>
          <w:szCs w:val="24"/>
        </w:rPr>
        <w:t>then,</w:t>
      </w:r>
      <w:r>
        <w:rPr>
          <w:rFonts w:asciiTheme="majorHAnsi" w:eastAsiaTheme="majorEastAsia" w:hAnsiTheme="majorHAnsi" w:cstheme="majorBidi"/>
          <w:szCs w:val="24"/>
        </w:rPr>
        <w:t xml:space="preserve"> we’ve been busy </w:t>
      </w:r>
      <w:r w:rsidR="0B37C8E6" w:rsidRPr="3BDE44CF">
        <w:rPr>
          <w:rFonts w:asciiTheme="majorHAnsi" w:eastAsiaTheme="majorEastAsia" w:hAnsiTheme="majorHAnsi" w:cstheme="majorBidi"/>
          <w:szCs w:val="24"/>
        </w:rPr>
        <w:t>making sure staff, service users and stakeholders are kept in the loop about the merger, and the who, what, when, where</w:t>
      </w:r>
      <w:r w:rsidR="00D63C8D">
        <w:rPr>
          <w:rFonts w:asciiTheme="majorHAnsi" w:eastAsiaTheme="majorEastAsia" w:hAnsiTheme="majorHAnsi" w:cstheme="majorBidi"/>
          <w:szCs w:val="24"/>
        </w:rPr>
        <w:t xml:space="preserve"> and</w:t>
      </w:r>
      <w:r w:rsidR="0B37C8E6" w:rsidRPr="3BDE44CF">
        <w:rPr>
          <w:rFonts w:asciiTheme="majorHAnsi" w:eastAsiaTheme="majorEastAsia" w:hAnsiTheme="majorHAnsi" w:cstheme="majorBidi"/>
          <w:szCs w:val="24"/>
        </w:rPr>
        <w:t xml:space="preserve"> why of it all.</w:t>
      </w:r>
      <w:r>
        <w:rPr>
          <w:rFonts w:asciiTheme="majorHAnsi" w:eastAsiaTheme="majorEastAsia" w:hAnsiTheme="majorHAnsi" w:cstheme="majorBidi"/>
          <w:szCs w:val="24"/>
        </w:rPr>
        <w:t xml:space="preserve"> </w:t>
      </w:r>
    </w:p>
    <w:p w14:paraId="2C0B5439" w14:textId="77777777" w:rsidR="005A6820" w:rsidRDefault="005A6820" w:rsidP="00A51915">
      <w:pPr>
        <w:rPr>
          <w:rFonts w:ascii="Arial" w:hAnsi="Arial" w:cs="Arial"/>
        </w:rPr>
      </w:pPr>
    </w:p>
    <w:p w14:paraId="7E20F851" w14:textId="249CBB4D" w:rsidR="1BD856FD" w:rsidRDefault="1BD856FD" w:rsidP="1BD856FD">
      <w:pPr>
        <w:rPr>
          <w:rFonts w:ascii="Arial" w:hAnsi="Arial" w:cs="Arial"/>
        </w:rPr>
      </w:pPr>
    </w:p>
    <w:p w14:paraId="39EAB416" w14:textId="0F7D96AB" w:rsidR="005A6820" w:rsidRPr="00A51915" w:rsidRDefault="29AAF416" w:rsidP="0D8DAC1D">
      <w:pPr>
        <w:rPr>
          <w:rFonts w:ascii="Arial" w:hAnsi="Arial" w:cs="Arial"/>
          <w:b/>
          <w:bCs/>
        </w:rPr>
      </w:pPr>
      <w:r w:rsidRPr="2CB9EAED">
        <w:rPr>
          <w:rFonts w:ascii="Arial" w:hAnsi="Arial" w:cs="Arial"/>
          <w:b/>
          <w:bCs/>
        </w:rPr>
        <w:t>S</w:t>
      </w:r>
      <w:r w:rsidR="00485398" w:rsidRPr="2CB9EAED">
        <w:rPr>
          <w:rFonts w:ascii="Arial" w:hAnsi="Arial" w:cs="Arial"/>
          <w:b/>
          <w:bCs/>
        </w:rPr>
        <w:t>upreme Court ruling</w:t>
      </w:r>
      <w:r w:rsidR="56D6C0CE" w:rsidRPr="2CB9EAED">
        <w:rPr>
          <w:rFonts w:ascii="Arial" w:hAnsi="Arial" w:cs="Arial"/>
          <w:b/>
          <w:bCs/>
        </w:rPr>
        <w:t xml:space="preserve"> on</w:t>
      </w:r>
      <w:r w:rsidR="00485398" w:rsidRPr="2CB9EAED">
        <w:rPr>
          <w:rFonts w:ascii="Arial" w:hAnsi="Arial" w:cs="Arial"/>
          <w:b/>
          <w:bCs/>
        </w:rPr>
        <w:t xml:space="preserve"> </w:t>
      </w:r>
      <w:r w:rsidR="27C63916" w:rsidRPr="2CB9EAED">
        <w:rPr>
          <w:rFonts w:ascii="Arial" w:hAnsi="Arial" w:cs="Arial"/>
          <w:b/>
          <w:bCs/>
        </w:rPr>
        <w:t>definition of sex</w:t>
      </w:r>
      <w:r w:rsidR="00485398" w:rsidRPr="2CB9EAED">
        <w:rPr>
          <w:rFonts w:ascii="Arial" w:hAnsi="Arial" w:cs="Arial"/>
          <w:b/>
          <w:bCs/>
        </w:rPr>
        <w:t xml:space="preserve"> </w:t>
      </w:r>
    </w:p>
    <w:p w14:paraId="348B0AB3" w14:textId="0C33EDDE" w:rsidR="09CFF3B7" w:rsidRDefault="09CFF3B7" w:rsidP="0D8DAC1D">
      <w:pPr>
        <w:rPr>
          <w:rFonts w:ascii="Arial" w:hAnsi="Arial" w:cs="Arial"/>
        </w:rPr>
      </w:pPr>
      <w:r w:rsidRPr="0D8DAC1D">
        <w:rPr>
          <w:rFonts w:ascii="Arial" w:hAnsi="Arial" w:cs="Arial"/>
        </w:rPr>
        <w:t>One of the most controversial events of the year was the UK Supreme Court</w:t>
      </w:r>
      <w:r w:rsidR="190C772C" w:rsidRPr="0D8DAC1D">
        <w:rPr>
          <w:rFonts w:ascii="Arial" w:hAnsi="Arial" w:cs="Arial"/>
        </w:rPr>
        <w:t>’s</w:t>
      </w:r>
      <w:r w:rsidRPr="0D8DAC1D">
        <w:rPr>
          <w:rFonts w:ascii="Arial" w:hAnsi="Arial" w:cs="Arial"/>
        </w:rPr>
        <w:t xml:space="preserve"> ruling in April 2025 that people’s sex is defined by biological sex under equalities law. </w:t>
      </w:r>
      <w:r w:rsidR="3681ADA0" w:rsidRPr="0D8DAC1D">
        <w:rPr>
          <w:rFonts w:ascii="Arial" w:hAnsi="Arial" w:cs="Arial"/>
        </w:rPr>
        <w:t>It</w:t>
      </w:r>
      <w:r w:rsidRPr="0D8DAC1D">
        <w:rPr>
          <w:rFonts w:ascii="Arial" w:hAnsi="Arial" w:cs="Arial"/>
        </w:rPr>
        <w:t xml:space="preserve"> mark</w:t>
      </w:r>
      <w:r w:rsidR="3EA42818" w:rsidRPr="0D8DAC1D">
        <w:rPr>
          <w:rFonts w:ascii="Arial" w:hAnsi="Arial" w:cs="Arial"/>
        </w:rPr>
        <w:t>ed</w:t>
      </w:r>
      <w:r w:rsidRPr="0D8DAC1D">
        <w:rPr>
          <w:rFonts w:ascii="Arial" w:hAnsi="Arial" w:cs="Arial"/>
        </w:rPr>
        <w:t xml:space="preserve"> the culmination of a long-running legal battle which ha</w:t>
      </w:r>
      <w:r w:rsidR="73BAA1CE" w:rsidRPr="0D8DAC1D">
        <w:rPr>
          <w:rFonts w:ascii="Arial" w:hAnsi="Arial" w:cs="Arial"/>
        </w:rPr>
        <w:t>d, and still has,</w:t>
      </w:r>
      <w:r w:rsidRPr="0D8DAC1D">
        <w:rPr>
          <w:rFonts w:ascii="Arial" w:hAnsi="Arial" w:cs="Arial"/>
        </w:rPr>
        <w:t xml:space="preserve"> </w:t>
      </w:r>
      <w:r w:rsidR="20ADD740" w:rsidRPr="0D8DAC1D">
        <w:rPr>
          <w:rFonts w:ascii="Arial" w:hAnsi="Arial" w:cs="Arial"/>
        </w:rPr>
        <w:t xml:space="preserve">major </w:t>
      </w:r>
      <w:r w:rsidRPr="0D8DAC1D">
        <w:rPr>
          <w:rFonts w:ascii="Arial" w:hAnsi="Arial" w:cs="Arial"/>
        </w:rPr>
        <w:t>implications for how sex-based rights apply across the country, and specifically for public sector bodies including the NHS.</w:t>
      </w:r>
    </w:p>
    <w:p w14:paraId="3F6C8286" w14:textId="6F36037B" w:rsidR="0D8DAC1D" w:rsidRDefault="0D8DAC1D" w:rsidP="0D8DAC1D">
      <w:pPr>
        <w:rPr>
          <w:rFonts w:ascii="Arial" w:hAnsi="Arial" w:cs="Arial"/>
        </w:rPr>
      </w:pPr>
    </w:p>
    <w:p w14:paraId="6C98B0D0" w14:textId="0A725A2D" w:rsidR="3531668D" w:rsidRDefault="3531668D" w:rsidP="0D8DAC1D">
      <w:pPr>
        <w:rPr>
          <w:rFonts w:ascii="Arial" w:hAnsi="Arial" w:cs="Arial"/>
        </w:rPr>
      </w:pPr>
      <w:r w:rsidRPr="2CB9EAED">
        <w:rPr>
          <w:rFonts w:ascii="Arial" w:hAnsi="Arial" w:cs="Arial"/>
        </w:rPr>
        <w:t xml:space="preserve">The announcement was a shock to </w:t>
      </w:r>
      <w:proofErr w:type="gramStart"/>
      <w:r w:rsidRPr="2CB9EAED">
        <w:rPr>
          <w:rFonts w:ascii="Arial" w:hAnsi="Arial" w:cs="Arial"/>
        </w:rPr>
        <w:t>many</w:t>
      </w:r>
      <w:proofErr w:type="gramEnd"/>
      <w:r w:rsidRPr="2CB9EAED">
        <w:rPr>
          <w:rFonts w:ascii="Arial" w:hAnsi="Arial" w:cs="Arial"/>
        </w:rPr>
        <w:t>, and polarised communities across the country. As a Trust that celebrates diversity and champions inclusion, we were asked to support a response</w:t>
      </w:r>
      <w:r w:rsidR="403F0180" w:rsidRPr="2CB9EAED">
        <w:rPr>
          <w:rFonts w:ascii="Arial" w:hAnsi="Arial" w:cs="Arial"/>
        </w:rPr>
        <w:t xml:space="preserve"> statement</w:t>
      </w:r>
      <w:r w:rsidRPr="2CB9EAED">
        <w:rPr>
          <w:rFonts w:ascii="Arial" w:hAnsi="Arial" w:cs="Arial"/>
        </w:rPr>
        <w:t xml:space="preserve">. That response can still be </w:t>
      </w:r>
      <w:r w:rsidR="4B8394D6" w:rsidRPr="2CB9EAED">
        <w:rPr>
          <w:rFonts w:ascii="Arial" w:hAnsi="Arial" w:cs="Arial"/>
        </w:rPr>
        <w:t xml:space="preserve">found </w:t>
      </w:r>
      <w:hyperlink r:id="rId29">
        <w:r w:rsidRPr="2CB9EAED">
          <w:rPr>
            <w:rStyle w:val="Hyperlink"/>
            <w:rFonts w:ascii="Arial" w:hAnsi="Arial" w:cs="Arial"/>
          </w:rPr>
          <w:t>on our website here</w:t>
        </w:r>
      </w:hyperlink>
      <w:r w:rsidRPr="2CB9EAED">
        <w:rPr>
          <w:rFonts w:ascii="Arial" w:hAnsi="Arial" w:cs="Arial"/>
        </w:rPr>
        <w:t xml:space="preserve">. </w:t>
      </w:r>
    </w:p>
    <w:p w14:paraId="35E3A103" w14:textId="7F9AB1A3" w:rsidR="0D8DAC1D" w:rsidRDefault="0D8DAC1D" w:rsidP="0D8DAC1D">
      <w:pPr>
        <w:rPr>
          <w:rFonts w:ascii="Arial" w:hAnsi="Arial" w:cs="Arial"/>
        </w:rPr>
      </w:pPr>
    </w:p>
    <w:p w14:paraId="57AC7393" w14:textId="535DD29C" w:rsidR="3531668D" w:rsidRDefault="3531668D" w:rsidP="2CB9EAED">
      <w:pPr>
        <w:spacing w:line="259" w:lineRule="auto"/>
        <w:rPr>
          <w:rFonts w:ascii="Arial" w:hAnsi="Arial" w:cs="Arial"/>
        </w:rPr>
      </w:pPr>
      <w:r w:rsidRPr="2CB9EAED">
        <w:rPr>
          <w:rFonts w:ascii="Arial" w:hAnsi="Arial" w:cs="Arial"/>
        </w:rPr>
        <w:t xml:space="preserve">We were one of </w:t>
      </w:r>
      <w:r w:rsidR="1B26E698" w:rsidRPr="2CB9EAED">
        <w:rPr>
          <w:rFonts w:ascii="Arial" w:hAnsi="Arial" w:cs="Arial"/>
        </w:rPr>
        <w:t xml:space="preserve">only </w:t>
      </w:r>
      <w:proofErr w:type="gramStart"/>
      <w:r w:rsidR="1B26E698" w:rsidRPr="2CB9EAED">
        <w:rPr>
          <w:rFonts w:ascii="Arial" w:hAnsi="Arial" w:cs="Arial"/>
        </w:rPr>
        <w:t xml:space="preserve">a </w:t>
      </w:r>
      <w:r w:rsidRPr="2CB9EAED">
        <w:rPr>
          <w:rFonts w:ascii="Arial" w:hAnsi="Arial" w:cs="Arial"/>
        </w:rPr>
        <w:t>few</w:t>
      </w:r>
      <w:proofErr w:type="gramEnd"/>
      <w:r w:rsidRPr="2CB9EAED">
        <w:rPr>
          <w:rFonts w:ascii="Arial" w:hAnsi="Arial" w:cs="Arial"/>
        </w:rPr>
        <w:t xml:space="preserve"> public service organisations that chose to speak publicly about the ruling. And we’ve experienced </w:t>
      </w:r>
      <w:proofErr w:type="gramStart"/>
      <w:r w:rsidRPr="2CB9EAED">
        <w:rPr>
          <w:rFonts w:ascii="Arial" w:hAnsi="Arial" w:cs="Arial"/>
        </w:rPr>
        <w:t>some</w:t>
      </w:r>
      <w:proofErr w:type="gramEnd"/>
      <w:r w:rsidRPr="2CB9EAED">
        <w:rPr>
          <w:rFonts w:ascii="Arial" w:hAnsi="Arial" w:cs="Arial"/>
        </w:rPr>
        <w:t xml:space="preserve"> backlash for it</w:t>
      </w:r>
      <w:r w:rsidR="34855B21" w:rsidRPr="2CB9EAED">
        <w:rPr>
          <w:rFonts w:ascii="Arial" w:hAnsi="Arial" w:cs="Arial"/>
        </w:rPr>
        <w:t xml:space="preserve"> since</w:t>
      </w:r>
      <w:r w:rsidRPr="2CB9EAED">
        <w:rPr>
          <w:rFonts w:ascii="Arial" w:hAnsi="Arial" w:cs="Arial"/>
        </w:rPr>
        <w:t xml:space="preserve">. </w:t>
      </w:r>
      <w:r w:rsidR="6FD2E4C7" w:rsidRPr="2CB9EAED">
        <w:rPr>
          <w:rFonts w:ascii="Arial" w:hAnsi="Arial" w:cs="Arial"/>
        </w:rPr>
        <w:t>T</w:t>
      </w:r>
      <w:r w:rsidR="056598F9" w:rsidRPr="2CB9EAED">
        <w:rPr>
          <w:rFonts w:ascii="Arial" w:hAnsi="Arial" w:cs="Arial"/>
        </w:rPr>
        <w:t>he NHS and other public bodies are still grappling with the implications</w:t>
      </w:r>
      <w:r w:rsidR="2F6322D8" w:rsidRPr="2CB9EAED">
        <w:rPr>
          <w:rFonts w:ascii="Arial" w:hAnsi="Arial" w:cs="Arial"/>
        </w:rPr>
        <w:t xml:space="preserve"> of the ruling</w:t>
      </w:r>
      <w:r w:rsidR="056598F9" w:rsidRPr="2CB9EAED">
        <w:rPr>
          <w:rFonts w:ascii="Arial" w:hAnsi="Arial" w:cs="Arial"/>
        </w:rPr>
        <w:t xml:space="preserve">. </w:t>
      </w:r>
    </w:p>
    <w:p w14:paraId="7A4AD5E1" w14:textId="45643EE1" w:rsidR="0D8DAC1D" w:rsidRDefault="0D8DAC1D" w:rsidP="0D8DAC1D">
      <w:pPr>
        <w:rPr>
          <w:rFonts w:ascii="Arial" w:hAnsi="Arial" w:cs="Arial"/>
        </w:rPr>
      </w:pPr>
    </w:p>
    <w:p w14:paraId="50D27293" w14:textId="77777777" w:rsidR="00485398" w:rsidRDefault="00485398" w:rsidP="00A51915">
      <w:pPr>
        <w:rPr>
          <w:rFonts w:ascii="Arial" w:hAnsi="Arial" w:cs="Arial"/>
        </w:rPr>
      </w:pPr>
    </w:p>
    <w:p w14:paraId="070A1AE9" w14:textId="06C6BCBC" w:rsidR="00485398" w:rsidRPr="00A51915" w:rsidRDefault="00112FC9" w:rsidP="0D8DAC1D">
      <w:pPr>
        <w:rPr>
          <w:rFonts w:ascii="Arial" w:hAnsi="Arial" w:cs="Arial"/>
          <w:b/>
          <w:bCs/>
        </w:rPr>
      </w:pPr>
      <w:r w:rsidRPr="0D8DAC1D">
        <w:rPr>
          <w:rFonts w:ascii="Arial" w:hAnsi="Arial" w:cs="Arial"/>
          <w:b/>
          <w:bCs/>
        </w:rPr>
        <w:t xml:space="preserve">Launch of </w:t>
      </w:r>
      <w:r w:rsidR="337342BA" w:rsidRPr="0D8DAC1D">
        <w:rPr>
          <w:rFonts w:ascii="Arial" w:hAnsi="Arial" w:cs="Arial"/>
          <w:b/>
          <w:bCs/>
        </w:rPr>
        <w:t xml:space="preserve">the </w:t>
      </w:r>
      <w:r w:rsidRPr="0D8DAC1D">
        <w:rPr>
          <w:rFonts w:ascii="Arial" w:hAnsi="Arial" w:cs="Arial"/>
          <w:b/>
          <w:bCs/>
        </w:rPr>
        <w:t>National Oversight Framework</w:t>
      </w:r>
      <w:r w:rsidR="241CE2FE" w:rsidRPr="0D8DAC1D">
        <w:rPr>
          <w:rFonts w:ascii="Arial" w:hAnsi="Arial" w:cs="Arial"/>
          <w:b/>
          <w:bCs/>
        </w:rPr>
        <w:t xml:space="preserve"> (NOF)</w:t>
      </w:r>
    </w:p>
    <w:p w14:paraId="2006060F" w14:textId="436757AF" w:rsidR="14F502DF" w:rsidRDefault="14F502DF" w:rsidP="0D8DAC1D">
      <w:pPr>
        <w:rPr>
          <w:rFonts w:ascii="Arial" w:hAnsi="Arial" w:cs="Arial"/>
        </w:rPr>
      </w:pPr>
      <w:r w:rsidRPr="2CB9EAED">
        <w:rPr>
          <w:rFonts w:ascii="Arial" w:hAnsi="Arial" w:cs="Arial"/>
        </w:rPr>
        <w:t xml:space="preserve">Communicating clearly about data can be hard. Especially when that data is </w:t>
      </w:r>
      <w:r w:rsidR="1234D3EE" w:rsidRPr="2CB9EAED">
        <w:rPr>
          <w:rFonts w:ascii="Arial" w:hAnsi="Arial" w:cs="Arial"/>
        </w:rPr>
        <w:t>politically charged</w:t>
      </w:r>
      <w:r w:rsidR="620E6CCF" w:rsidRPr="2CB9EAED">
        <w:rPr>
          <w:rFonts w:ascii="Arial" w:hAnsi="Arial" w:cs="Arial"/>
        </w:rPr>
        <w:t>, critical</w:t>
      </w:r>
      <w:r w:rsidRPr="2CB9EAED">
        <w:rPr>
          <w:rFonts w:ascii="Arial" w:hAnsi="Arial" w:cs="Arial"/>
        </w:rPr>
        <w:t xml:space="preserve"> and competitive. And so it was with the new National Oversight Framework which effe</w:t>
      </w:r>
      <w:r w:rsidR="05AAA97C" w:rsidRPr="2CB9EAED">
        <w:rPr>
          <w:rFonts w:ascii="Arial" w:hAnsi="Arial" w:cs="Arial"/>
        </w:rPr>
        <w:t xml:space="preserve">ctively put NHS trusts into a league table of performance based on a small set of metrics. </w:t>
      </w:r>
    </w:p>
    <w:p w14:paraId="3E505B61" w14:textId="1AAA3D2C" w:rsidR="0D8DAC1D" w:rsidRDefault="0D8DAC1D" w:rsidP="0D8DAC1D">
      <w:pPr>
        <w:rPr>
          <w:rFonts w:ascii="Arial" w:hAnsi="Arial" w:cs="Arial"/>
        </w:rPr>
      </w:pPr>
    </w:p>
    <w:p w14:paraId="643769DE" w14:textId="7CC04B7B" w:rsidR="05AAA97C" w:rsidRDefault="05AAA97C" w:rsidP="0D8DAC1D">
      <w:pPr>
        <w:rPr>
          <w:rFonts w:ascii="Arial" w:hAnsi="Arial" w:cs="Arial"/>
        </w:rPr>
      </w:pPr>
      <w:r w:rsidRPr="1BD856FD">
        <w:rPr>
          <w:rFonts w:ascii="Arial" w:hAnsi="Arial" w:cs="Arial"/>
        </w:rPr>
        <w:t xml:space="preserve">The NOF was launched in September 2025 to </w:t>
      </w:r>
      <w:r w:rsidR="65C6E26A" w:rsidRPr="1BD856FD">
        <w:rPr>
          <w:rFonts w:ascii="Arial" w:hAnsi="Arial" w:cs="Arial"/>
        </w:rPr>
        <w:t xml:space="preserve">ministerial </w:t>
      </w:r>
      <w:r w:rsidRPr="1BD856FD">
        <w:rPr>
          <w:rFonts w:ascii="Arial" w:hAnsi="Arial" w:cs="Arial"/>
        </w:rPr>
        <w:t>fanfare lauding it as a new way for patients and the public to judge the quality of services they were receiving from their local NHS trusts</w:t>
      </w:r>
      <w:r w:rsidR="248D63D7" w:rsidRPr="1BD856FD">
        <w:rPr>
          <w:rFonts w:ascii="Arial" w:hAnsi="Arial" w:cs="Arial"/>
        </w:rPr>
        <w:t xml:space="preserve">. </w:t>
      </w:r>
    </w:p>
    <w:p w14:paraId="363946D8" w14:textId="030F7A23" w:rsidR="0D8DAC1D" w:rsidRDefault="0D8DAC1D" w:rsidP="0D8DAC1D">
      <w:pPr>
        <w:rPr>
          <w:rFonts w:ascii="Arial" w:hAnsi="Arial" w:cs="Arial"/>
        </w:rPr>
      </w:pPr>
    </w:p>
    <w:p w14:paraId="501FFEFA" w14:textId="6B6F7479" w:rsidR="248D63D7" w:rsidRDefault="248D63D7" w:rsidP="0D8DAC1D">
      <w:pPr>
        <w:rPr>
          <w:rFonts w:ascii="Arial" w:hAnsi="Arial" w:cs="Arial"/>
        </w:rPr>
      </w:pPr>
      <w:r w:rsidRPr="0D8DAC1D">
        <w:rPr>
          <w:rFonts w:ascii="Arial" w:hAnsi="Arial" w:cs="Arial"/>
        </w:rPr>
        <w:t xml:space="preserve">This put pressure on the Trust’s senior </w:t>
      </w:r>
      <w:r w:rsidR="00CA8C34" w:rsidRPr="0D8DAC1D">
        <w:rPr>
          <w:rFonts w:ascii="Arial" w:hAnsi="Arial" w:cs="Arial"/>
        </w:rPr>
        <w:t>leadership,</w:t>
      </w:r>
      <w:r w:rsidRPr="0D8DAC1D">
        <w:rPr>
          <w:rFonts w:ascii="Arial" w:hAnsi="Arial" w:cs="Arial"/>
        </w:rPr>
        <w:t xml:space="preserve"> so it was important we supported communications in a proportionate and sensible way. Patients and the public will have to judge for themselves on whether it helps them hold the Trust to account for performance. </w:t>
      </w:r>
    </w:p>
    <w:p w14:paraId="15FCD676" w14:textId="77777777" w:rsidR="00112FC9" w:rsidRDefault="00112FC9" w:rsidP="00A51915">
      <w:pPr>
        <w:rPr>
          <w:rFonts w:ascii="Arial" w:hAnsi="Arial" w:cs="Arial"/>
        </w:rPr>
      </w:pPr>
    </w:p>
    <w:p w14:paraId="103A15BF" w14:textId="0EE21E09" w:rsidR="00112FC9" w:rsidRPr="00A51915" w:rsidRDefault="00F50336" w:rsidP="1BD856FD">
      <w:pPr>
        <w:rPr>
          <w:rFonts w:asciiTheme="majorHAnsi" w:eastAsiaTheme="majorEastAsia" w:hAnsiTheme="majorHAnsi" w:cstheme="majorBidi"/>
          <w:b/>
          <w:szCs w:val="24"/>
        </w:rPr>
      </w:pPr>
      <w:r>
        <w:rPr>
          <w:rFonts w:asciiTheme="majorHAnsi" w:eastAsiaTheme="majorEastAsia" w:hAnsiTheme="majorHAnsi" w:cstheme="majorBidi"/>
          <w:noProof/>
          <w:szCs w:val="24"/>
        </w:rPr>
        <w:drawing>
          <wp:anchor distT="0" distB="0" distL="114300" distR="114300" simplePos="0" relativeHeight="251657216" behindDoc="0" locked="0" layoutInCell="1" allowOverlap="1" wp14:anchorId="524BCA33" wp14:editId="4DF0D49E">
            <wp:simplePos x="0" y="0"/>
            <wp:positionH relativeFrom="margin">
              <wp:posOffset>4378325</wp:posOffset>
            </wp:positionH>
            <wp:positionV relativeFrom="paragraph">
              <wp:posOffset>7620</wp:posOffset>
            </wp:positionV>
            <wp:extent cx="2533650" cy="2533650"/>
            <wp:effectExtent l="0" t="0" r="0" b="0"/>
            <wp:wrapSquare wrapText="bothSides"/>
            <wp:docPr id="2065874284" name="Picture 1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65874284" name="Picture 11">
                      <a:extLst>
                        <a:ext uri="{C183D7F6-B498-43B3-948B-1728B52AA6E4}">
                          <adec:decorative xmlns:adec="http://schemas.microsoft.com/office/drawing/2017/decorative" val="1"/>
                        </a:ext>
                      </a:extLst>
                    </pic:cNvPr>
                    <pic:cNvPicPr>
                      <a:picLocks noChangeAspect="1" noChangeArrowheads="1"/>
                    </pic:cNvPicPr>
                  </pic:nvPicPr>
                  <pic:blipFill>
                    <a:blip r:embed="rId30" cstate="print">
                      <a:extLst>
                        <a:ext uri="{28A0092B-C50C-407E-A947-70E740481C1C}">
                          <a14:useLocalDpi xmlns:a14="http://schemas.microsoft.com/office/drawing/2010/main" val="0"/>
                        </a:ext>
                      </a:extLst>
                    </a:blip>
                    <a:srcRect/>
                    <a:stretch>
                      <a:fillRect/>
                    </a:stretch>
                  </pic:blipFill>
                  <pic:spPr bwMode="auto">
                    <a:xfrm>
                      <a:off x="0" y="0"/>
                      <a:ext cx="2533650" cy="2533650"/>
                    </a:xfrm>
                    <a:prstGeom prst="rect">
                      <a:avLst/>
                    </a:prstGeom>
                    <a:noFill/>
                  </pic:spPr>
                </pic:pic>
              </a:graphicData>
            </a:graphic>
            <wp14:sizeRelH relativeFrom="page">
              <wp14:pctWidth>0</wp14:pctWidth>
            </wp14:sizeRelH>
            <wp14:sizeRelV relativeFrom="page">
              <wp14:pctHeight>0</wp14:pctHeight>
            </wp14:sizeRelV>
          </wp:anchor>
        </w:drawing>
      </w:r>
      <w:r w:rsidR="00112FC9" w:rsidRPr="3BDE44CF">
        <w:rPr>
          <w:rFonts w:asciiTheme="majorHAnsi" w:eastAsiaTheme="majorEastAsia" w:hAnsiTheme="majorHAnsi" w:cstheme="majorBidi"/>
          <w:b/>
          <w:szCs w:val="24"/>
        </w:rPr>
        <w:t>Temporary closure of</w:t>
      </w:r>
      <w:r w:rsidR="00F66BF7">
        <w:rPr>
          <w:rFonts w:asciiTheme="majorHAnsi" w:eastAsiaTheme="majorEastAsia" w:hAnsiTheme="majorHAnsi" w:cstheme="majorBidi"/>
          <w:b/>
          <w:szCs w:val="24"/>
        </w:rPr>
        <w:t xml:space="preserve"> </w:t>
      </w:r>
      <w:r w:rsidR="00112FC9" w:rsidRPr="3BDE44CF">
        <w:rPr>
          <w:rFonts w:asciiTheme="majorHAnsi" w:eastAsiaTheme="majorEastAsia" w:hAnsiTheme="majorHAnsi" w:cstheme="majorBidi"/>
          <w:b/>
          <w:szCs w:val="24"/>
        </w:rPr>
        <w:t>Crisis House</w:t>
      </w:r>
    </w:p>
    <w:p w14:paraId="35DD16DF" w14:textId="3F91D25D" w:rsidR="30ED4806" w:rsidRDefault="30ED4806" w:rsidP="6232113F">
      <w:pPr>
        <w:rPr>
          <w:rFonts w:asciiTheme="majorHAnsi" w:eastAsiaTheme="majorEastAsia" w:hAnsiTheme="majorHAnsi" w:cstheme="majorBidi"/>
          <w:b/>
          <w:szCs w:val="24"/>
          <w:highlight w:val="yellow"/>
        </w:rPr>
      </w:pPr>
      <w:r w:rsidRPr="3BDE44CF">
        <w:rPr>
          <w:rFonts w:asciiTheme="majorHAnsi" w:eastAsiaTheme="majorEastAsia" w:hAnsiTheme="majorHAnsi" w:cstheme="majorBidi"/>
          <w:szCs w:val="24"/>
        </w:rPr>
        <w:t xml:space="preserve"> </w:t>
      </w:r>
    </w:p>
    <w:p w14:paraId="60C4E921" w14:textId="0B2576C5" w:rsidR="30ED4806" w:rsidRDefault="30ED4806" w:rsidP="3BDE44CF">
      <w:pPr>
        <w:rPr>
          <w:rFonts w:asciiTheme="majorHAnsi" w:eastAsiaTheme="majorEastAsia" w:hAnsiTheme="majorHAnsi" w:cstheme="majorBidi"/>
          <w:szCs w:val="24"/>
        </w:rPr>
      </w:pPr>
      <w:r w:rsidRPr="3BDE44CF">
        <w:rPr>
          <w:rFonts w:asciiTheme="majorHAnsi" w:eastAsiaTheme="majorEastAsia" w:hAnsiTheme="majorHAnsi" w:cstheme="majorBidi"/>
          <w:szCs w:val="24"/>
        </w:rPr>
        <w:t xml:space="preserve">The Leeds Oasis Crisis House </w:t>
      </w:r>
      <w:r w:rsidR="00F50336">
        <w:rPr>
          <w:rFonts w:asciiTheme="majorHAnsi" w:eastAsiaTheme="majorEastAsia" w:hAnsiTheme="majorHAnsi" w:cstheme="majorBidi"/>
          <w:szCs w:val="24"/>
        </w:rPr>
        <w:t xml:space="preserve">(pictured) </w:t>
      </w:r>
      <w:r w:rsidRPr="3BDE44CF">
        <w:rPr>
          <w:rFonts w:asciiTheme="majorHAnsi" w:eastAsiaTheme="majorEastAsia" w:hAnsiTheme="majorHAnsi" w:cstheme="majorBidi"/>
          <w:szCs w:val="24"/>
        </w:rPr>
        <w:t xml:space="preserve">provides care for people who don't need a hospital stay. Following refurbishment, residents are enjoying a new garden summerhouse, our staff have </w:t>
      </w:r>
      <w:proofErr w:type="gramStart"/>
      <w:r w:rsidRPr="3BDE44CF">
        <w:rPr>
          <w:rFonts w:asciiTheme="majorHAnsi" w:eastAsiaTheme="majorEastAsia" w:hAnsiTheme="majorHAnsi" w:cstheme="majorBidi"/>
          <w:szCs w:val="24"/>
        </w:rPr>
        <w:t>additional</w:t>
      </w:r>
      <w:proofErr w:type="gramEnd"/>
      <w:r w:rsidRPr="3BDE44CF">
        <w:rPr>
          <w:rFonts w:asciiTheme="majorHAnsi" w:eastAsiaTheme="majorEastAsia" w:hAnsiTheme="majorHAnsi" w:cstheme="majorBidi"/>
          <w:szCs w:val="24"/>
        </w:rPr>
        <w:t xml:space="preserve"> workspace, and there's even an extra bedroom.</w:t>
      </w:r>
    </w:p>
    <w:p w14:paraId="77C1AFF6" w14:textId="2B59D1B6" w:rsidR="30ED4806" w:rsidRDefault="30ED4806" w:rsidP="3BDE44CF">
      <w:pPr>
        <w:rPr>
          <w:rFonts w:asciiTheme="majorHAnsi" w:eastAsiaTheme="majorEastAsia" w:hAnsiTheme="majorHAnsi" w:cstheme="majorBidi"/>
          <w:szCs w:val="24"/>
        </w:rPr>
      </w:pPr>
    </w:p>
    <w:p w14:paraId="644D86C0" w14:textId="7CAF5745" w:rsidR="30ED4806" w:rsidRDefault="30ED4806" w:rsidP="6232113F">
      <w:pPr>
        <w:rPr>
          <w:rFonts w:asciiTheme="majorHAnsi" w:eastAsiaTheme="majorEastAsia" w:hAnsiTheme="majorHAnsi" w:cstheme="majorBidi"/>
          <w:szCs w:val="24"/>
        </w:rPr>
      </w:pPr>
      <w:r w:rsidRPr="3BDE44CF">
        <w:rPr>
          <w:rFonts w:asciiTheme="majorHAnsi" w:eastAsiaTheme="majorEastAsia" w:hAnsiTheme="majorHAnsi" w:cstheme="majorBidi"/>
          <w:szCs w:val="24"/>
        </w:rPr>
        <w:t xml:space="preserve">But Oasis had to be closed while the work was </w:t>
      </w:r>
      <w:proofErr w:type="gramStart"/>
      <w:r w:rsidRPr="3BDE44CF">
        <w:rPr>
          <w:rFonts w:asciiTheme="majorHAnsi" w:eastAsiaTheme="majorEastAsia" w:hAnsiTheme="majorHAnsi" w:cstheme="majorBidi"/>
          <w:szCs w:val="24"/>
        </w:rPr>
        <w:t>carried out</w:t>
      </w:r>
      <w:proofErr w:type="gramEnd"/>
      <w:r w:rsidRPr="3BDE44CF">
        <w:rPr>
          <w:rFonts w:asciiTheme="majorHAnsi" w:eastAsiaTheme="majorEastAsia" w:hAnsiTheme="majorHAnsi" w:cstheme="majorBidi"/>
          <w:szCs w:val="24"/>
        </w:rPr>
        <w:t>, which meant working up a plan with our crisis service and partners at Leeds Survivor-Led Crisis Service to communicate with those affected. With service users and partners informed of alternative arrangements, the works went smoothly and Oasis reopened in October 2025.</w:t>
      </w:r>
    </w:p>
    <w:p w14:paraId="300BE84A" w14:textId="701F7AD5" w:rsidR="6232113F" w:rsidRDefault="6232113F" w:rsidP="6232113F">
      <w:pPr>
        <w:rPr>
          <w:rFonts w:ascii="Arial" w:hAnsi="Arial" w:cs="Arial"/>
          <w:b/>
          <w:bCs/>
          <w:highlight w:val="yellow"/>
        </w:rPr>
      </w:pPr>
    </w:p>
    <w:p w14:paraId="3FC713F5" w14:textId="77777777" w:rsidR="00112FC9" w:rsidRDefault="00112FC9" w:rsidP="00A51915">
      <w:pPr>
        <w:rPr>
          <w:rFonts w:ascii="Arial" w:hAnsi="Arial" w:cs="Arial"/>
        </w:rPr>
      </w:pPr>
    </w:p>
    <w:p w14:paraId="1176048C" w14:textId="2F9873AE" w:rsidR="00112FC9" w:rsidRPr="00A51915" w:rsidRDefault="6A41E36E" w:rsidP="0D8DAC1D">
      <w:pPr>
        <w:rPr>
          <w:rFonts w:ascii="Arial" w:hAnsi="Arial" w:cs="Arial"/>
          <w:b/>
          <w:bCs/>
        </w:rPr>
      </w:pPr>
      <w:r w:rsidRPr="0D8DAC1D">
        <w:rPr>
          <w:rFonts w:ascii="Arial" w:hAnsi="Arial" w:cs="Arial"/>
          <w:b/>
          <w:bCs/>
        </w:rPr>
        <w:t>A l</w:t>
      </w:r>
      <w:r w:rsidR="4023C497" w:rsidRPr="0D8DAC1D">
        <w:rPr>
          <w:rFonts w:ascii="Arial" w:hAnsi="Arial" w:cs="Arial"/>
          <w:b/>
          <w:bCs/>
        </w:rPr>
        <w:t xml:space="preserve">ocal response to </w:t>
      </w:r>
      <w:r w:rsidR="556CEAD1" w:rsidRPr="0D8DAC1D">
        <w:rPr>
          <w:rFonts w:ascii="Arial" w:hAnsi="Arial" w:cs="Arial"/>
          <w:b/>
          <w:bCs/>
        </w:rPr>
        <w:t xml:space="preserve">the </w:t>
      </w:r>
      <w:r w:rsidR="4023C497" w:rsidRPr="0D8DAC1D">
        <w:rPr>
          <w:rFonts w:ascii="Arial" w:hAnsi="Arial" w:cs="Arial"/>
          <w:b/>
          <w:bCs/>
        </w:rPr>
        <w:t>n</w:t>
      </w:r>
      <w:r w:rsidR="6264C9ED" w:rsidRPr="0D8DAC1D">
        <w:rPr>
          <w:rFonts w:ascii="Arial" w:hAnsi="Arial" w:cs="Arial"/>
          <w:b/>
          <w:bCs/>
        </w:rPr>
        <w:t xml:space="preserve">ational </w:t>
      </w:r>
      <w:r w:rsidR="5307CD1C" w:rsidRPr="0D8DAC1D">
        <w:rPr>
          <w:rFonts w:ascii="Arial" w:hAnsi="Arial" w:cs="Arial"/>
          <w:b/>
          <w:bCs/>
        </w:rPr>
        <w:t>re</w:t>
      </w:r>
      <w:r w:rsidR="6264C9ED" w:rsidRPr="0D8DAC1D">
        <w:rPr>
          <w:rFonts w:ascii="Arial" w:hAnsi="Arial" w:cs="Arial"/>
          <w:b/>
          <w:bCs/>
        </w:rPr>
        <w:t xml:space="preserve">view of Gender Services </w:t>
      </w:r>
    </w:p>
    <w:p w14:paraId="46E1B404" w14:textId="5A6D5C26" w:rsidR="6264C9ED" w:rsidRDefault="6264C9ED" w:rsidP="0D8DAC1D">
      <w:pPr>
        <w:spacing w:line="259" w:lineRule="auto"/>
        <w:rPr>
          <w:rFonts w:ascii="Arial" w:hAnsi="Arial" w:cs="Arial"/>
        </w:rPr>
      </w:pPr>
      <w:r w:rsidRPr="0D8DAC1D">
        <w:rPr>
          <w:rFonts w:ascii="Arial" w:hAnsi="Arial" w:cs="Arial"/>
        </w:rPr>
        <w:t xml:space="preserve">Rightly or wrongly, the profile of gender identity clinics in England is </w:t>
      </w:r>
      <w:proofErr w:type="gramStart"/>
      <w:r w:rsidRPr="0D8DAC1D">
        <w:rPr>
          <w:rFonts w:ascii="Arial" w:hAnsi="Arial" w:cs="Arial"/>
        </w:rPr>
        <w:t>very high</w:t>
      </w:r>
      <w:proofErr w:type="gramEnd"/>
      <w:r w:rsidRPr="0D8DAC1D">
        <w:rPr>
          <w:rFonts w:ascii="Arial" w:hAnsi="Arial" w:cs="Arial"/>
        </w:rPr>
        <w:t xml:space="preserve">. Therefore, when a national review was published in December 2025, it was important that we supported our own Gender Identity Service </w:t>
      </w:r>
      <w:r w:rsidR="1BCEF32E" w:rsidRPr="0D8DAC1D">
        <w:rPr>
          <w:rFonts w:ascii="Arial" w:hAnsi="Arial" w:cs="Arial"/>
        </w:rPr>
        <w:t>with a compassionate response that spoke to the concerns of its service users and those on its (</w:t>
      </w:r>
      <w:proofErr w:type="gramStart"/>
      <w:r w:rsidR="1BCEF32E" w:rsidRPr="0D8DAC1D">
        <w:rPr>
          <w:rFonts w:ascii="Arial" w:hAnsi="Arial" w:cs="Arial"/>
        </w:rPr>
        <w:t>very long</w:t>
      </w:r>
      <w:proofErr w:type="gramEnd"/>
      <w:r w:rsidR="1BCEF32E" w:rsidRPr="0D8DAC1D">
        <w:rPr>
          <w:rFonts w:ascii="Arial" w:hAnsi="Arial" w:cs="Arial"/>
        </w:rPr>
        <w:t>) waiting list.</w:t>
      </w:r>
    </w:p>
    <w:p w14:paraId="528E81CA" w14:textId="299B1AC0" w:rsidR="0D8DAC1D" w:rsidRDefault="0D8DAC1D" w:rsidP="0D8DAC1D">
      <w:pPr>
        <w:spacing w:line="259" w:lineRule="auto"/>
        <w:rPr>
          <w:rFonts w:ascii="Arial" w:hAnsi="Arial" w:cs="Arial"/>
        </w:rPr>
      </w:pPr>
    </w:p>
    <w:p w14:paraId="3CE5BEAC" w14:textId="4AF2BFD6" w:rsidR="1BCEF32E" w:rsidRDefault="1BCEF32E" w:rsidP="0D8DAC1D">
      <w:pPr>
        <w:spacing w:line="259" w:lineRule="auto"/>
        <w:rPr>
          <w:rFonts w:ascii="Arial" w:hAnsi="Arial" w:cs="Arial"/>
        </w:rPr>
      </w:pPr>
      <w:r w:rsidRPr="1BD856FD">
        <w:rPr>
          <w:rFonts w:ascii="Arial" w:hAnsi="Arial" w:cs="Arial"/>
        </w:rPr>
        <w:t>By staying in touch with our national colleagues who were leading the review and its comms plan, we were able to prepare for the publication of the report. We prepare</w:t>
      </w:r>
      <w:r w:rsidR="27A9FF3B" w:rsidRPr="1BD856FD">
        <w:rPr>
          <w:rFonts w:ascii="Arial" w:hAnsi="Arial" w:cs="Arial"/>
        </w:rPr>
        <w:t>d</w:t>
      </w:r>
      <w:r w:rsidRPr="1BD856FD">
        <w:rPr>
          <w:rFonts w:ascii="Arial" w:hAnsi="Arial" w:cs="Arial"/>
        </w:rPr>
        <w:t xml:space="preserve"> key messages that spoke to what we knew would be the main concerns of our service users, namely </w:t>
      </w:r>
      <w:r w:rsidR="0A5BBFC2" w:rsidRPr="1BD856FD">
        <w:rPr>
          <w:rFonts w:ascii="Arial" w:hAnsi="Arial" w:cs="Arial"/>
        </w:rPr>
        <w:t xml:space="preserve">hormone prescribing and waiting times. </w:t>
      </w:r>
    </w:p>
    <w:p w14:paraId="5E35AFF5" w14:textId="585E577E" w:rsidR="0D8DAC1D" w:rsidRDefault="0D8DAC1D" w:rsidP="0D8DAC1D">
      <w:pPr>
        <w:spacing w:line="259" w:lineRule="auto"/>
        <w:rPr>
          <w:rFonts w:ascii="Arial" w:hAnsi="Arial" w:cs="Arial"/>
        </w:rPr>
      </w:pPr>
    </w:p>
    <w:p w14:paraId="380ECC1A" w14:textId="09985A16" w:rsidR="0A5BBFC2" w:rsidRDefault="0A5BBFC2" w:rsidP="0D8DAC1D">
      <w:pPr>
        <w:spacing w:line="259" w:lineRule="auto"/>
        <w:rPr>
          <w:rFonts w:ascii="Arial" w:hAnsi="Arial" w:cs="Arial"/>
        </w:rPr>
      </w:pPr>
      <w:r w:rsidRPr="1BD856FD">
        <w:rPr>
          <w:rFonts w:ascii="Arial" w:hAnsi="Arial" w:cs="Arial"/>
        </w:rPr>
        <w:t xml:space="preserve">We also provided a method by which service users could field questions to us, </w:t>
      </w:r>
      <w:r w:rsidR="25C0BC1A" w:rsidRPr="1BD856FD">
        <w:rPr>
          <w:rFonts w:ascii="Arial" w:hAnsi="Arial" w:cs="Arial"/>
        </w:rPr>
        <w:t>to</w:t>
      </w:r>
      <w:r w:rsidRPr="1BD856FD">
        <w:rPr>
          <w:rFonts w:ascii="Arial" w:hAnsi="Arial" w:cs="Arial"/>
        </w:rPr>
        <w:t xml:space="preserve"> try and take </w:t>
      </w:r>
      <w:proofErr w:type="gramStart"/>
      <w:r w:rsidRPr="1BD856FD">
        <w:rPr>
          <w:rFonts w:ascii="Arial" w:hAnsi="Arial" w:cs="Arial"/>
        </w:rPr>
        <w:t>some</w:t>
      </w:r>
      <w:proofErr w:type="gramEnd"/>
      <w:r w:rsidRPr="1BD856FD">
        <w:rPr>
          <w:rFonts w:ascii="Arial" w:hAnsi="Arial" w:cs="Arial"/>
        </w:rPr>
        <w:t xml:space="preserve"> pressure off the very much under pressure Leeds Gender Identity Service</w:t>
      </w:r>
      <w:r w:rsidR="00BA48AB" w:rsidRPr="1BD856FD">
        <w:rPr>
          <w:rFonts w:ascii="Arial" w:hAnsi="Arial" w:cs="Arial"/>
        </w:rPr>
        <w:t xml:space="preserve">. </w:t>
      </w:r>
    </w:p>
    <w:p w14:paraId="781CFE52" w14:textId="2B45B79F" w:rsidR="0D8DAC1D" w:rsidRDefault="0D8DAC1D" w:rsidP="0D8DAC1D">
      <w:pPr>
        <w:rPr>
          <w:rFonts w:ascii="Arial" w:hAnsi="Arial" w:cs="Arial"/>
        </w:rPr>
      </w:pPr>
    </w:p>
    <w:p w14:paraId="13878E5B" w14:textId="77777777" w:rsidR="00112FC9" w:rsidRPr="00112FC9" w:rsidRDefault="00112FC9" w:rsidP="00A51915">
      <w:pPr>
        <w:pStyle w:val="ListParagraph"/>
        <w:rPr>
          <w:rFonts w:ascii="Arial" w:hAnsi="Arial" w:cs="Arial"/>
        </w:rPr>
      </w:pPr>
    </w:p>
    <w:p w14:paraId="0EF319D3" w14:textId="25D55EA6" w:rsidR="1EC5EE84" w:rsidRDefault="1EC5EE84" w:rsidP="0D8DAC1D">
      <w:pPr>
        <w:spacing w:line="259" w:lineRule="auto"/>
        <w:rPr>
          <w:rFonts w:ascii="Arial" w:hAnsi="Arial" w:cs="Arial"/>
          <w:b/>
          <w:bCs/>
        </w:rPr>
      </w:pPr>
      <w:r w:rsidRPr="0D8DAC1D">
        <w:rPr>
          <w:rFonts w:ascii="Arial" w:hAnsi="Arial" w:cs="Arial"/>
          <w:b/>
          <w:bCs/>
        </w:rPr>
        <w:t xml:space="preserve">Supporting the </w:t>
      </w:r>
      <w:r w:rsidR="00112FC9" w:rsidRPr="0D8DAC1D">
        <w:rPr>
          <w:rFonts w:ascii="Arial" w:hAnsi="Arial" w:cs="Arial"/>
          <w:b/>
          <w:bCs/>
        </w:rPr>
        <w:t xml:space="preserve">Mutually Agreed Resignation Scheme </w:t>
      </w:r>
    </w:p>
    <w:p w14:paraId="42305526" w14:textId="3BCEB1A9" w:rsidR="4E5851F2" w:rsidRDefault="4E5851F2" w:rsidP="0D8DAC1D">
      <w:pPr>
        <w:rPr>
          <w:rFonts w:ascii="Arial" w:hAnsi="Arial" w:cs="Arial"/>
        </w:rPr>
      </w:pPr>
      <w:r w:rsidRPr="2CB9EAED">
        <w:rPr>
          <w:rFonts w:ascii="Arial" w:hAnsi="Arial" w:cs="Arial"/>
        </w:rPr>
        <w:t>The Trust</w:t>
      </w:r>
      <w:r w:rsidR="0CFCCE48" w:rsidRPr="2CB9EAED">
        <w:rPr>
          <w:rFonts w:ascii="Arial" w:hAnsi="Arial" w:cs="Arial"/>
        </w:rPr>
        <w:t xml:space="preserve">, like </w:t>
      </w:r>
      <w:proofErr w:type="gramStart"/>
      <w:r w:rsidR="0CFCCE48" w:rsidRPr="2CB9EAED">
        <w:rPr>
          <w:rFonts w:ascii="Arial" w:hAnsi="Arial" w:cs="Arial"/>
        </w:rPr>
        <w:t>many</w:t>
      </w:r>
      <w:proofErr w:type="gramEnd"/>
      <w:r w:rsidR="0CFCCE48" w:rsidRPr="2CB9EAED">
        <w:rPr>
          <w:rFonts w:ascii="Arial" w:hAnsi="Arial" w:cs="Arial"/>
        </w:rPr>
        <w:t xml:space="preserve"> others, </w:t>
      </w:r>
      <w:r w:rsidRPr="2CB9EAED">
        <w:rPr>
          <w:rFonts w:ascii="Arial" w:hAnsi="Arial" w:cs="Arial"/>
        </w:rPr>
        <w:t>fac</w:t>
      </w:r>
      <w:r w:rsidR="6662FAE8" w:rsidRPr="2CB9EAED">
        <w:rPr>
          <w:rFonts w:ascii="Arial" w:hAnsi="Arial" w:cs="Arial"/>
        </w:rPr>
        <w:t>ed</w:t>
      </w:r>
      <w:r w:rsidRPr="2CB9EAED">
        <w:rPr>
          <w:rFonts w:ascii="Arial" w:hAnsi="Arial" w:cs="Arial"/>
        </w:rPr>
        <w:t xml:space="preserve"> significant financial challenges to achieve national NHS efficiency requirements</w:t>
      </w:r>
      <w:r w:rsidR="4457442C" w:rsidRPr="2CB9EAED">
        <w:rPr>
          <w:rFonts w:ascii="Arial" w:hAnsi="Arial" w:cs="Arial"/>
        </w:rPr>
        <w:t xml:space="preserve"> – needing to </w:t>
      </w:r>
      <w:r w:rsidRPr="2CB9EAED">
        <w:rPr>
          <w:rFonts w:ascii="Arial" w:hAnsi="Arial" w:cs="Arial"/>
        </w:rPr>
        <w:t xml:space="preserve">achieve an £18.5m cost improvement programme in 2025/26 to achieve our statutory duty to break even. </w:t>
      </w:r>
    </w:p>
    <w:p w14:paraId="3D466D05" w14:textId="0E196DDB" w:rsidR="0D8DAC1D" w:rsidRDefault="0D8DAC1D" w:rsidP="0D8DAC1D">
      <w:pPr>
        <w:rPr>
          <w:rFonts w:ascii="Arial" w:hAnsi="Arial" w:cs="Arial"/>
        </w:rPr>
      </w:pPr>
    </w:p>
    <w:p w14:paraId="5670611F" w14:textId="286B57FF" w:rsidR="626B4AAF" w:rsidRDefault="626B4AAF" w:rsidP="0D8DAC1D">
      <w:pPr>
        <w:rPr>
          <w:rFonts w:ascii="Arial" w:hAnsi="Arial" w:cs="Arial"/>
        </w:rPr>
      </w:pPr>
      <w:r w:rsidRPr="2CB9EAED">
        <w:rPr>
          <w:rFonts w:ascii="Arial" w:hAnsi="Arial" w:cs="Arial"/>
        </w:rPr>
        <w:t>To help achieve this, the Trust ran a Mutually Agreed Resignation Scheme. Our challenge</w:t>
      </w:r>
      <w:r w:rsidR="069FBFE5" w:rsidRPr="2CB9EAED">
        <w:rPr>
          <w:rFonts w:ascii="Arial" w:hAnsi="Arial" w:cs="Arial"/>
        </w:rPr>
        <w:t xml:space="preserve"> in comms</w:t>
      </w:r>
      <w:r w:rsidRPr="2CB9EAED">
        <w:rPr>
          <w:rFonts w:ascii="Arial" w:hAnsi="Arial" w:cs="Arial"/>
        </w:rPr>
        <w:t xml:space="preserve"> was to </w:t>
      </w:r>
      <w:r w:rsidR="3AE759A8" w:rsidRPr="2CB9EAED">
        <w:rPr>
          <w:rFonts w:ascii="Arial" w:hAnsi="Arial" w:cs="Arial"/>
        </w:rPr>
        <w:t>position this</w:t>
      </w:r>
      <w:r w:rsidR="3B272B21" w:rsidRPr="2CB9EAED">
        <w:rPr>
          <w:rFonts w:ascii="Arial" w:hAnsi="Arial" w:cs="Arial"/>
        </w:rPr>
        <w:t xml:space="preserve"> news as a positive opportunity for staff to exit the organisation and</w:t>
      </w:r>
      <w:r w:rsidR="3AE759A8" w:rsidRPr="2CB9EAED">
        <w:rPr>
          <w:rFonts w:ascii="Arial" w:hAnsi="Arial" w:cs="Arial"/>
        </w:rPr>
        <w:t xml:space="preserve"> </w:t>
      </w:r>
      <w:r w:rsidRPr="2CB9EAED">
        <w:rPr>
          <w:rFonts w:ascii="Arial" w:hAnsi="Arial" w:cs="Arial"/>
        </w:rPr>
        <w:t xml:space="preserve">ensure </w:t>
      </w:r>
      <w:proofErr w:type="gramStart"/>
      <w:r w:rsidRPr="2CB9EAED">
        <w:rPr>
          <w:rFonts w:ascii="Arial" w:hAnsi="Arial" w:cs="Arial"/>
        </w:rPr>
        <w:t>equitable</w:t>
      </w:r>
      <w:proofErr w:type="gramEnd"/>
      <w:r w:rsidRPr="2CB9EAED">
        <w:rPr>
          <w:rFonts w:ascii="Arial" w:hAnsi="Arial" w:cs="Arial"/>
        </w:rPr>
        <w:t xml:space="preserve"> communication across the entire </w:t>
      </w:r>
      <w:r w:rsidR="6A644156" w:rsidRPr="2CB9EAED">
        <w:rPr>
          <w:rFonts w:ascii="Arial" w:hAnsi="Arial" w:cs="Arial"/>
        </w:rPr>
        <w:t>organisation,</w:t>
      </w:r>
      <w:r w:rsidRPr="2CB9EAED">
        <w:rPr>
          <w:rFonts w:ascii="Arial" w:hAnsi="Arial" w:cs="Arial"/>
        </w:rPr>
        <w:t xml:space="preserve"> so nobody felt excluded from th</w:t>
      </w:r>
      <w:r w:rsidR="47FAC39B" w:rsidRPr="2CB9EAED">
        <w:rPr>
          <w:rFonts w:ascii="Arial" w:hAnsi="Arial" w:cs="Arial"/>
        </w:rPr>
        <w:t>e</w:t>
      </w:r>
      <w:r w:rsidRPr="2CB9EAED">
        <w:rPr>
          <w:rFonts w:ascii="Arial" w:hAnsi="Arial" w:cs="Arial"/>
        </w:rPr>
        <w:t xml:space="preserve"> opportunity. </w:t>
      </w:r>
    </w:p>
    <w:p w14:paraId="60441017" w14:textId="615BE70C" w:rsidR="0D8DAC1D" w:rsidRDefault="0D8DAC1D" w:rsidP="0D8DAC1D">
      <w:pPr>
        <w:rPr>
          <w:rFonts w:ascii="Arial" w:hAnsi="Arial" w:cs="Arial"/>
        </w:rPr>
      </w:pPr>
    </w:p>
    <w:p w14:paraId="44A4CE16" w14:textId="76861508" w:rsidR="4E5851F2" w:rsidRDefault="3E0E792A" w:rsidP="1BD856FD">
      <w:pPr>
        <w:rPr>
          <w:rFonts w:ascii="Arial" w:hAnsi="Arial" w:cs="Arial"/>
        </w:rPr>
      </w:pPr>
      <w:r w:rsidRPr="1BD856FD">
        <w:rPr>
          <w:rFonts w:ascii="Arial" w:hAnsi="Arial" w:cs="Arial"/>
        </w:rPr>
        <w:t xml:space="preserve">We </w:t>
      </w:r>
      <w:proofErr w:type="gramStart"/>
      <w:r w:rsidRPr="1BD856FD">
        <w:rPr>
          <w:rFonts w:ascii="Arial" w:hAnsi="Arial" w:cs="Arial"/>
        </w:rPr>
        <w:t>worked</w:t>
      </w:r>
      <w:proofErr w:type="gramEnd"/>
      <w:r w:rsidRPr="1BD856FD">
        <w:rPr>
          <w:rFonts w:ascii="Arial" w:hAnsi="Arial" w:cs="Arial"/>
        </w:rPr>
        <w:t xml:space="preserve"> closely with our People and Organisational Development colleagues on </w:t>
      </w:r>
      <w:r w:rsidR="726E2513" w:rsidRPr="1BD856FD">
        <w:rPr>
          <w:rFonts w:ascii="Arial" w:hAnsi="Arial" w:cs="Arial"/>
        </w:rPr>
        <w:t>a big announcement piece,</w:t>
      </w:r>
      <w:r w:rsidR="41C413E0" w:rsidRPr="1BD856FD">
        <w:rPr>
          <w:rFonts w:ascii="Arial" w:hAnsi="Arial" w:cs="Arial"/>
        </w:rPr>
        <w:t xml:space="preserve"> a presentation,</w:t>
      </w:r>
      <w:r w:rsidR="726E2513" w:rsidRPr="1BD856FD">
        <w:rPr>
          <w:rFonts w:ascii="Arial" w:hAnsi="Arial" w:cs="Arial"/>
        </w:rPr>
        <w:t xml:space="preserve"> recorded webinars which we shared using YouTube, managers’ briefings</w:t>
      </w:r>
      <w:r w:rsidR="201E6540" w:rsidRPr="1BD856FD">
        <w:rPr>
          <w:rFonts w:ascii="Arial" w:hAnsi="Arial" w:cs="Arial"/>
        </w:rPr>
        <w:t xml:space="preserve"> and </w:t>
      </w:r>
      <w:proofErr w:type="gramStart"/>
      <w:r w:rsidR="201E6540" w:rsidRPr="1BD856FD">
        <w:rPr>
          <w:rFonts w:ascii="Arial" w:hAnsi="Arial" w:cs="Arial"/>
        </w:rPr>
        <w:t>many</w:t>
      </w:r>
      <w:proofErr w:type="gramEnd"/>
      <w:r w:rsidR="726E2513" w:rsidRPr="1BD856FD">
        <w:rPr>
          <w:rFonts w:ascii="Arial" w:hAnsi="Arial" w:cs="Arial"/>
        </w:rPr>
        <w:t xml:space="preserve"> </w:t>
      </w:r>
      <w:proofErr w:type="gramStart"/>
      <w:r w:rsidR="726E2513" w:rsidRPr="1BD856FD">
        <w:rPr>
          <w:rFonts w:ascii="Arial" w:hAnsi="Arial" w:cs="Arial"/>
        </w:rPr>
        <w:t>frequently</w:t>
      </w:r>
      <w:proofErr w:type="gramEnd"/>
      <w:r w:rsidR="726E2513" w:rsidRPr="1BD856FD">
        <w:rPr>
          <w:rFonts w:ascii="Arial" w:hAnsi="Arial" w:cs="Arial"/>
        </w:rPr>
        <w:t xml:space="preserve"> asked questions</w:t>
      </w:r>
      <w:r w:rsidR="04C17329" w:rsidRPr="1BD856FD">
        <w:rPr>
          <w:rFonts w:ascii="Arial" w:hAnsi="Arial" w:cs="Arial"/>
        </w:rPr>
        <w:t xml:space="preserve">. The content on Staffnet alone </w:t>
      </w:r>
      <w:r w:rsidR="6CA840B6" w:rsidRPr="1BD856FD">
        <w:rPr>
          <w:rFonts w:ascii="Arial" w:hAnsi="Arial" w:cs="Arial"/>
        </w:rPr>
        <w:t>has been</w:t>
      </w:r>
      <w:r w:rsidR="04C17329" w:rsidRPr="1BD856FD">
        <w:rPr>
          <w:rFonts w:ascii="Arial" w:hAnsi="Arial" w:cs="Arial"/>
        </w:rPr>
        <w:t xml:space="preserve"> viewed 2,800 times by around 1,300 individual staff</w:t>
      </w:r>
      <w:proofErr w:type="gramStart"/>
      <w:r w:rsidR="00BA48AB" w:rsidRPr="1BD856FD">
        <w:rPr>
          <w:rFonts w:ascii="Arial" w:hAnsi="Arial" w:cs="Arial"/>
        </w:rPr>
        <w:t xml:space="preserve">. </w:t>
      </w:r>
      <w:r w:rsidR="4E5851F2" w:rsidRPr="1BD856FD">
        <w:rPr>
          <w:rFonts w:ascii="Arial" w:hAnsi="Arial" w:cs="Arial"/>
        </w:rPr>
        <w:t xml:space="preserve"> </w:t>
      </w:r>
      <w:proofErr w:type="gramEnd"/>
    </w:p>
    <w:p w14:paraId="6F61AF10" w14:textId="6A96B11A" w:rsidR="4E5851F2" w:rsidRDefault="4E5851F2" w:rsidP="0D8DAC1D">
      <w:r w:rsidRPr="0D8DAC1D">
        <w:rPr>
          <w:rFonts w:ascii="Arial" w:hAnsi="Arial" w:cs="Arial"/>
        </w:rPr>
        <w:t xml:space="preserve"> </w:t>
      </w:r>
    </w:p>
    <w:p w14:paraId="79D2BFBB" w14:textId="53687D2B" w:rsidR="0D8DAC1D" w:rsidRDefault="0D8DAC1D" w:rsidP="0D8DAC1D">
      <w:pPr>
        <w:rPr>
          <w:rFonts w:ascii="Arial" w:hAnsi="Arial" w:cs="Arial"/>
        </w:rPr>
      </w:pPr>
    </w:p>
    <w:p w14:paraId="24FB9216" w14:textId="4E070E16" w:rsidR="0D8DAC1D" w:rsidRDefault="6062B97B" w:rsidP="1BD856FD">
      <w:pPr>
        <w:spacing w:line="259" w:lineRule="auto"/>
        <w:rPr>
          <w:rFonts w:ascii="Arial" w:hAnsi="Arial" w:cs="Arial"/>
          <w:b/>
          <w:bCs/>
        </w:rPr>
      </w:pPr>
      <w:r w:rsidRPr="1BD856FD">
        <w:rPr>
          <w:rFonts w:ascii="Arial" w:hAnsi="Arial" w:cs="Arial"/>
          <w:b/>
          <w:bCs/>
        </w:rPr>
        <w:lastRenderedPageBreak/>
        <w:t xml:space="preserve">When inspectors call, we tell our story </w:t>
      </w:r>
    </w:p>
    <w:p w14:paraId="3BFA6317" w14:textId="4A8DC38C" w:rsidR="6062B97B" w:rsidRDefault="6062B97B" w:rsidP="0D8DAC1D">
      <w:pPr>
        <w:rPr>
          <w:rFonts w:ascii="Arial" w:hAnsi="Arial" w:cs="Arial"/>
        </w:rPr>
      </w:pPr>
      <w:r w:rsidRPr="1BD856FD">
        <w:rPr>
          <w:rFonts w:ascii="Arial" w:hAnsi="Arial" w:cs="Arial"/>
        </w:rPr>
        <w:t xml:space="preserve">The Care Quality Commission (CQC) is the public authority charged with assessing the quality of NHS </w:t>
      </w:r>
      <w:r w:rsidR="00E21B3D" w:rsidRPr="1BD856FD">
        <w:rPr>
          <w:rFonts w:ascii="Arial" w:hAnsi="Arial" w:cs="Arial"/>
        </w:rPr>
        <w:t>services and</w:t>
      </w:r>
      <w:r w:rsidRPr="1BD856FD">
        <w:rPr>
          <w:rFonts w:ascii="Arial" w:hAnsi="Arial" w:cs="Arial"/>
        </w:rPr>
        <w:t xml:space="preserve"> then reporting that to the public. </w:t>
      </w:r>
    </w:p>
    <w:p w14:paraId="59FA6967" w14:textId="4D37523B" w:rsidR="0D8DAC1D" w:rsidRDefault="0D8DAC1D" w:rsidP="0D8DAC1D">
      <w:pPr>
        <w:rPr>
          <w:rFonts w:ascii="Arial" w:hAnsi="Arial" w:cs="Arial"/>
        </w:rPr>
      </w:pPr>
    </w:p>
    <w:p w14:paraId="6BB53020" w14:textId="0D131E60" w:rsidR="6062B97B" w:rsidRDefault="6062B97B" w:rsidP="0D8DAC1D">
      <w:pPr>
        <w:rPr>
          <w:rFonts w:ascii="Arial" w:hAnsi="Arial" w:cs="Arial"/>
        </w:rPr>
      </w:pPr>
      <w:r w:rsidRPr="1BD856FD">
        <w:rPr>
          <w:rFonts w:ascii="Arial" w:hAnsi="Arial" w:cs="Arial"/>
        </w:rPr>
        <w:t xml:space="preserve">Therefore, </w:t>
      </w:r>
      <w:r w:rsidR="1B9F6FBF" w:rsidRPr="1BD856FD">
        <w:rPr>
          <w:rFonts w:ascii="Arial" w:hAnsi="Arial" w:cs="Arial"/>
        </w:rPr>
        <w:t>it's</w:t>
      </w:r>
      <w:r w:rsidRPr="1BD856FD">
        <w:rPr>
          <w:rFonts w:ascii="Arial" w:hAnsi="Arial" w:cs="Arial"/>
        </w:rPr>
        <w:t xml:space="preserve"> important that we </w:t>
      </w:r>
      <w:proofErr w:type="gramStart"/>
      <w:r w:rsidRPr="1BD856FD">
        <w:rPr>
          <w:rFonts w:ascii="Arial" w:hAnsi="Arial" w:cs="Arial"/>
        </w:rPr>
        <w:t>work</w:t>
      </w:r>
      <w:proofErr w:type="gramEnd"/>
      <w:r w:rsidRPr="1BD856FD">
        <w:rPr>
          <w:rFonts w:ascii="Arial" w:hAnsi="Arial" w:cs="Arial"/>
        </w:rPr>
        <w:t xml:space="preserve"> professionally with them and the services they inspect to ensure the public receives the right messages about that service. </w:t>
      </w:r>
    </w:p>
    <w:p w14:paraId="28280D5D" w14:textId="583091CB" w:rsidR="0D8DAC1D" w:rsidRDefault="0D8DAC1D" w:rsidP="0D8DAC1D">
      <w:pPr>
        <w:rPr>
          <w:rFonts w:ascii="Arial" w:hAnsi="Arial" w:cs="Arial"/>
        </w:rPr>
      </w:pPr>
    </w:p>
    <w:p w14:paraId="0800973F" w14:textId="7E58E5D8" w:rsidR="0D8DAC1D" w:rsidRDefault="6062B97B" w:rsidP="0D8DAC1D">
      <w:pPr>
        <w:rPr>
          <w:rFonts w:ascii="Arial" w:hAnsi="Arial" w:cs="Arial"/>
        </w:rPr>
      </w:pPr>
      <w:r w:rsidRPr="1BD856FD">
        <w:rPr>
          <w:rFonts w:ascii="Arial" w:hAnsi="Arial" w:cs="Arial"/>
        </w:rPr>
        <w:t xml:space="preserve">Happily, we were able to report </w:t>
      </w:r>
      <w:proofErr w:type="gramStart"/>
      <w:r w:rsidRPr="1BD856FD">
        <w:rPr>
          <w:rFonts w:ascii="Arial" w:hAnsi="Arial" w:cs="Arial"/>
        </w:rPr>
        <w:t>some</w:t>
      </w:r>
      <w:proofErr w:type="gramEnd"/>
      <w:r w:rsidRPr="1BD856FD">
        <w:rPr>
          <w:rFonts w:ascii="Arial" w:hAnsi="Arial" w:cs="Arial"/>
        </w:rPr>
        <w:t xml:space="preserve"> good news about our young people’s mental health inpatient units in Leeds and York </w:t>
      </w:r>
      <w:r w:rsidR="00F66BF7">
        <w:rPr>
          <w:rFonts w:ascii="Arial" w:hAnsi="Arial" w:cs="Arial"/>
        </w:rPr>
        <w:t xml:space="preserve">(pictured below) </w:t>
      </w:r>
      <w:r w:rsidRPr="1BD856FD">
        <w:rPr>
          <w:rFonts w:ascii="Arial" w:hAnsi="Arial" w:cs="Arial"/>
        </w:rPr>
        <w:t>– which were rated as “good” following inspections in October 2025.</w:t>
      </w:r>
      <w:r w:rsidR="4D433A99" w:rsidRPr="1BD856FD">
        <w:rPr>
          <w:rFonts w:ascii="Arial" w:hAnsi="Arial" w:cs="Arial"/>
        </w:rPr>
        <w:t xml:space="preserve"> </w:t>
      </w:r>
      <w:r w:rsidRPr="1BD856FD">
        <w:rPr>
          <w:rFonts w:ascii="Arial" w:hAnsi="Arial" w:cs="Arial"/>
        </w:rPr>
        <w:t>They reported that “young people were positive about the service, and they thought staff were kind and helpful and that they could speak to them when they needed to.”</w:t>
      </w:r>
    </w:p>
    <w:p w14:paraId="47C1678C" w14:textId="77777777" w:rsidR="00F66BF7" w:rsidRDefault="00F66BF7" w:rsidP="0D8DAC1D">
      <w:pPr>
        <w:rPr>
          <w:rFonts w:ascii="Arial" w:hAnsi="Arial" w:cs="Arial"/>
        </w:rPr>
      </w:pPr>
    </w:p>
    <w:p w14:paraId="0203A232" w14:textId="7C8F2C3A" w:rsidR="6062B97B" w:rsidRDefault="6062B97B" w:rsidP="0D8DAC1D">
      <w:pPr>
        <w:rPr>
          <w:rFonts w:ascii="Arial" w:hAnsi="Arial" w:cs="Arial"/>
        </w:rPr>
      </w:pPr>
      <w:hyperlink r:id="rId31">
        <w:r w:rsidRPr="0D8DAC1D">
          <w:rPr>
            <w:rStyle w:val="Hyperlink"/>
            <w:rFonts w:ascii="Arial" w:hAnsi="Arial" w:cs="Arial"/>
          </w:rPr>
          <w:t>Read the full story on our website</w:t>
        </w:r>
      </w:hyperlink>
      <w:r w:rsidRPr="0D8DAC1D">
        <w:rPr>
          <w:rFonts w:ascii="Arial" w:hAnsi="Arial" w:cs="Arial"/>
        </w:rPr>
        <w:t xml:space="preserve">. </w:t>
      </w:r>
    </w:p>
    <w:p w14:paraId="19C8595D" w14:textId="77777777" w:rsidR="00112FC9" w:rsidRDefault="00112FC9" w:rsidP="00D6159D">
      <w:pPr>
        <w:rPr>
          <w:rFonts w:ascii="Arial" w:hAnsi="Arial" w:cs="Arial"/>
        </w:rPr>
      </w:pPr>
    </w:p>
    <w:p w14:paraId="2EA92981" w14:textId="77777777" w:rsidR="00F66BF7" w:rsidRDefault="00F66BF7" w:rsidP="00D6159D">
      <w:pPr>
        <w:rPr>
          <w:rFonts w:ascii="Arial" w:hAnsi="Arial" w:cs="Arial"/>
        </w:rPr>
      </w:pPr>
    </w:p>
    <w:p w14:paraId="57C7EAFB" w14:textId="148F2CBA" w:rsidR="002A428F" w:rsidRDefault="00F66BF7" w:rsidP="00F66BF7">
      <w:pPr>
        <w:jc w:val="center"/>
        <w:rPr>
          <w:rFonts w:ascii="Arial" w:hAnsi="Arial" w:cs="Arial"/>
        </w:rPr>
      </w:pPr>
      <w:r>
        <w:rPr>
          <w:noProof/>
        </w:rPr>
        <w:drawing>
          <wp:inline distT="0" distB="0" distL="0" distR="0" wp14:anchorId="53B39544" wp14:editId="0D2D9E47">
            <wp:extent cx="6721297" cy="3778885"/>
            <wp:effectExtent l="0" t="0" r="3810" b="0"/>
            <wp:docPr id="1243154589" name="Picture 1243154589">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43154589" name="Picture 1243154589">
                      <a:extLst>
                        <a:ext uri="{C183D7F6-B498-43B3-948B-1728B52AA6E4}">
                          <adec:decorative xmlns:adec="http://schemas.microsoft.com/office/drawing/2017/decorative" val="1"/>
                        </a:ext>
                      </a:extLst>
                    </pic:cNvPr>
                    <pic:cNvPicPr>
                      <a:picLocks noChangeAspect="1" noChangeArrowheads="1"/>
                    </pic:cNvPicPr>
                  </pic:nvPicPr>
                  <pic:blipFill>
                    <a:blip r:embed="rId32">
                      <a:extLst>
                        <a:ext uri="{28A0092B-C50C-407E-A947-70E740481C1C}">
                          <a14:useLocalDpi xmlns:a14="http://schemas.microsoft.com/office/drawing/2010/main" val="0"/>
                        </a:ext>
                      </a:extLst>
                    </a:blip>
                    <a:srcRect/>
                    <a:stretch>
                      <a:fillRect/>
                    </a:stretch>
                  </pic:blipFill>
                  <pic:spPr bwMode="auto">
                    <a:xfrm>
                      <a:off x="0" y="0"/>
                      <a:ext cx="6726367" cy="3781736"/>
                    </a:xfrm>
                    <a:prstGeom prst="rect">
                      <a:avLst/>
                    </a:prstGeom>
                    <a:noFill/>
                    <a:ln>
                      <a:noFill/>
                    </a:ln>
                  </pic:spPr>
                </pic:pic>
              </a:graphicData>
            </a:graphic>
          </wp:inline>
        </w:drawing>
      </w:r>
    </w:p>
    <w:p w14:paraId="358DDEDA" w14:textId="77777777" w:rsidR="00112FC9" w:rsidRDefault="00112FC9" w:rsidP="00D6159D">
      <w:pPr>
        <w:rPr>
          <w:rFonts w:ascii="Arial" w:hAnsi="Arial" w:cs="Arial"/>
        </w:rPr>
      </w:pPr>
    </w:p>
    <w:p w14:paraId="6DF962FB" w14:textId="61902C3C" w:rsidR="1BD856FD" w:rsidRDefault="1BD856FD">
      <w:r>
        <w:br w:type="page"/>
      </w:r>
    </w:p>
    <w:p w14:paraId="0A56B766" w14:textId="7AB3A944" w:rsidR="1BD856FD" w:rsidRDefault="1BD856FD" w:rsidP="1BD856FD">
      <w:pPr>
        <w:rPr>
          <w:rFonts w:ascii="Arial" w:hAnsi="Arial" w:cs="Arial"/>
        </w:rPr>
      </w:pPr>
    </w:p>
    <w:p w14:paraId="1A4CDCB2" w14:textId="51D4193A" w:rsidR="005A6820" w:rsidRPr="00F66BF7" w:rsidRDefault="00112FC9" w:rsidP="00C57F9C">
      <w:pPr>
        <w:pStyle w:val="Heading2"/>
        <w:numPr>
          <w:ilvl w:val="0"/>
          <w:numId w:val="28"/>
        </w:numPr>
        <w:rPr>
          <w:rFonts w:ascii="Arial" w:hAnsi="Arial" w:cs="Arial"/>
          <w:b/>
          <w:bCs/>
          <w:sz w:val="44"/>
          <w:szCs w:val="44"/>
        </w:rPr>
      </w:pPr>
      <w:r w:rsidRPr="00F66BF7">
        <w:rPr>
          <w:b/>
          <w:bCs/>
          <w:sz w:val="44"/>
          <w:szCs w:val="44"/>
        </w:rPr>
        <w:t xml:space="preserve">Campaigns with </w:t>
      </w:r>
      <w:proofErr w:type="gramStart"/>
      <w:r w:rsidRPr="00F66BF7">
        <w:rPr>
          <w:b/>
          <w:bCs/>
          <w:sz w:val="44"/>
          <w:szCs w:val="44"/>
        </w:rPr>
        <w:t>clout</w:t>
      </w:r>
      <w:proofErr w:type="gramEnd"/>
      <w:r w:rsidRPr="00F66BF7">
        <w:rPr>
          <w:b/>
          <w:bCs/>
          <w:sz w:val="44"/>
          <w:szCs w:val="44"/>
        </w:rPr>
        <w:t xml:space="preserve"> </w:t>
      </w:r>
    </w:p>
    <w:p w14:paraId="69F2018F" w14:textId="737C4652" w:rsidR="00112FC9" w:rsidRDefault="00F66BF7" w:rsidP="00D6159D">
      <w:pPr>
        <w:rPr>
          <w:rFonts w:ascii="Arial" w:hAnsi="Arial" w:cs="Arial"/>
        </w:rPr>
      </w:pPr>
      <w:r w:rsidRPr="00F66BF7">
        <w:rPr>
          <w:rFonts w:ascii="Arial" w:hAnsi="Arial" w:cs="Arial"/>
          <w:noProof/>
        </w:rPr>
        <w:drawing>
          <wp:anchor distT="0" distB="0" distL="114300" distR="114300" simplePos="0" relativeHeight="251658240" behindDoc="0" locked="0" layoutInCell="1" allowOverlap="1" wp14:anchorId="2B5BF437" wp14:editId="12415DD2">
            <wp:simplePos x="0" y="0"/>
            <wp:positionH relativeFrom="column">
              <wp:posOffset>3693795</wp:posOffset>
            </wp:positionH>
            <wp:positionV relativeFrom="paragraph">
              <wp:posOffset>172085</wp:posOffset>
            </wp:positionV>
            <wp:extent cx="3281045" cy="3237230"/>
            <wp:effectExtent l="0" t="0" r="0" b="1270"/>
            <wp:wrapSquare wrapText="bothSides"/>
            <wp:docPr id="1669835504" name="Picture 1" descr="Dr Cocoa Mudgal posing in a Flu Fighter poster.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69835504" name="Picture 1" descr="Dr Cocoa Mudgal posing in a Flu Fighter poster. "/>
                    <pic:cNvPicPr/>
                  </pic:nvPicPr>
                  <pic:blipFill>
                    <a:blip r:embed="rId33">
                      <a:extLst>
                        <a:ext uri="{28A0092B-C50C-407E-A947-70E740481C1C}">
                          <a14:useLocalDpi xmlns:a14="http://schemas.microsoft.com/office/drawing/2010/main" val="0"/>
                        </a:ext>
                      </a:extLst>
                    </a:blip>
                    <a:stretch>
                      <a:fillRect/>
                    </a:stretch>
                  </pic:blipFill>
                  <pic:spPr>
                    <a:xfrm>
                      <a:off x="0" y="0"/>
                      <a:ext cx="3281045" cy="3237230"/>
                    </a:xfrm>
                    <a:prstGeom prst="rect">
                      <a:avLst/>
                    </a:prstGeom>
                  </pic:spPr>
                </pic:pic>
              </a:graphicData>
            </a:graphic>
            <wp14:sizeRelH relativeFrom="page">
              <wp14:pctWidth>0</wp14:pctWidth>
            </wp14:sizeRelH>
            <wp14:sizeRelV relativeFrom="page">
              <wp14:pctHeight>0</wp14:pctHeight>
            </wp14:sizeRelV>
          </wp:anchor>
        </w:drawing>
      </w:r>
    </w:p>
    <w:p w14:paraId="6F86C02F" w14:textId="537F2F09" w:rsidR="00F66BF7" w:rsidRPr="00A84525" w:rsidRDefault="00A84525" w:rsidP="7D843963">
      <w:pPr>
        <w:rPr>
          <w:rFonts w:ascii="Arial" w:hAnsi="Arial" w:cs="Arial"/>
          <w:b/>
          <w:bCs/>
        </w:rPr>
      </w:pPr>
      <w:r w:rsidRPr="00A84525">
        <w:rPr>
          <w:rFonts w:ascii="Arial" w:hAnsi="Arial" w:cs="Arial"/>
          <w:b/>
          <w:bCs/>
        </w:rPr>
        <w:t>W</w:t>
      </w:r>
      <w:r w:rsidR="3F5F569E" w:rsidRPr="00A84525">
        <w:rPr>
          <w:rFonts w:ascii="Arial" w:hAnsi="Arial" w:cs="Arial"/>
          <w:b/>
          <w:bCs/>
        </w:rPr>
        <w:t>inter vaccinations</w:t>
      </w:r>
      <w:r w:rsidRPr="00A84525">
        <w:rPr>
          <w:rFonts w:ascii="Arial" w:hAnsi="Arial" w:cs="Arial"/>
          <w:b/>
          <w:bCs/>
        </w:rPr>
        <w:t xml:space="preserve"> </w:t>
      </w:r>
      <w:r w:rsidR="00582E52">
        <w:rPr>
          <w:rFonts w:ascii="Arial" w:hAnsi="Arial" w:cs="Arial"/>
          <w:b/>
          <w:bCs/>
        </w:rPr>
        <w:t>-</w:t>
      </w:r>
      <w:r w:rsidRPr="00A84525">
        <w:rPr>
          <w:rFonts w:ascii="Arial" w:hAnsi="Arial" w:cs="Arial"/>
          <w:b/>
          <w:bCs/>
        </w:rPr>
        <w:t xml:space="preserve"> </w:t>
      </w:r>
      <w:r w:rsidR="00F66BF7" w:rsidRPr="00A84525">
        <w:rPr>
          <w:rFonts w:ascii="Arial" w:hAnsi="Arial" w:cs="Arial"/>
          <w:b/>
          <w:bCs/>
        </w:rPr>
        <w:t xml:space="preserve">Kapow! </w:t>
      </w:r>
    </w:p>
    <w:p w14:paraId="3626E4C8" w14:textId="77777777" w:rsidR="00F66BF7" w:rsidRDefault="00F66BF7" w:rsidP="7D843963">
      <w:pPr>
        <w:rPr>
          <w:rFonts w:ascii="Arial" w:hAnsi="Arial" w:cs="Arial"/>
        </w:rPr>
      </w:pPr>
    </w:p>
    <w:p w14:paraId="2D7A4D80" w14:textId="065E104D" w:rsidR="00F66BF7" w:rsidRDefault="00F66BF7" w:rsidP="7D843963">
      <w:pPr>
        <w:rPr>
          <w:rFonts w:ascii="Arial" w:hAnsi="Arial" w:cs="Arial"/>
        </w:rPr>
      </w:pPr>
      <w:r>
        <w:rPr>
          <w:rFonts w:ascii="Arial" w:hAnsi="Arial" w:cs="Arial"/>
        </w:rPr>
        <w:t>O</w:t>
      </w:r>
      <w:r w:rsidR="3F5F569E" w:rsidRPr="7D843963">
        <w:rPr>
          <w:rFonts w:ascii="Arial" w:hAnsi="Arial" w:cs="Arial"/>
        </w:rPr>
        <w:t xml:space="preserve">ur fun superhero themed flu campaign took our vaccinations programme to new heights over winter, ensuring getting protected was simple, easy, safe and effective. </w:t>
      </w:r>
    </w:p>
    <w:p w14:paraId="27EF0DBF" w14:textId="678D3BDB" w:rsidR="00F66BF7" w:rsidRDefault="00F66BF7" w:rsidP="7D843963">
      <w:pPr>
        <w:rPr>
          <w:rFonts w:ascii="Arial" w:hAnsi="Arial" w:cs="Arial"/>
        </w:rPr>
      </w:pPr>
    </w:p>
    <w:p w14:paraId="33C0A09D" w14:textId="4378E4B0" w:rsidR="3F5F569E" w:rsidRDefault="3F5F569E" w:rsidP="7D843963">
      <w:pPr>
        <w:rPr>
          <w:rFonts w:ascii="Arial" w:hAnsi="Arial" w:cs="Arial"/>
        </w:rPr>
      </w:pPr>
      <w:r w:rsidRPr="7D843963">
        <w:rPr>
          <w:rFonts w:ascii="Arial" w:hAnsi="Arial" w:cs="Arial"/>
        </w:rPr>
        <w:t>An eye-catching poster campaign, powered by our graphic design service, alongside a steady stream of engaging staff communications, motivated 38% of colleagues to have their jab, smashing our target and setting the bar high for next year.</w:t>
      </w:r>
    </w:p>
    <w:p w14:paraId="495B96CD" w14:textId="77777777" w:rsidR="00F66BF7" w:rsidRDefault="00F66BF7" w:rsidP="7D843963">
      <w:pPr>
        <w:rPr>
          <w:rFonts w:ascii="Arial" w:hAnsi="Arial" w:cs="Arial"/>
        </w:rPr>
      </w:pPr>
    </w:p>
    <w:p w14:paraId="51DA0B0C" w14:textId="5446A057" w:rsidR="3F5F569E" w:rsidRDefault="3F5F569E" w:rsidP="384BD3FA">
      <w:pPr>
        <w:spacing w:line="259" w:lineRule="auto"/>
      </w:pPr>
      <w:hyperlink r:id="rId34">
        <w:r w:rsidRPr="384BD3FA">
          <w:rPr>
            <w:rStyle w:val="Hyperlink"/>
            <w:rFonts w:ascii="Arial" w:hAnsi="Arial" w:cs="Arial"/>
          </w:rPr>
          <w:t>Read about it on Staffnet</w:t>
        </w:r>
      </w:hyperlink>
    </w:p>
    <w:p w14:paraId="1CE80884" w14:textId="77777777" w:rsidR="00112FC9" w:rsidRDefault="00112FC9" w:rsidP="00D6159D">
      <w:pPr>
        <w:rPr>
          <w:rFonts w:ascii="Arial" w:hAnsi="Arial" w:cs="Arial"/>
        </w:rPr>
      </w:pPr>
    </w:p>
    <w:p w14:paraId="2A5E38A4" w14:textId="77777777" w:rsidR="00F66BF7" w:rsidRDefault="00F66BF7" w:rsidP="00D6159D">
      <w:pPr>
        <w:rPr>
          <w:rFonts w:ascii="Arial" w:hAnsi="Arial" w:cs="Arial"/>
        </w:rPr>
      </w:pPr>
    </w:p>
    <w:p w14:paraId="2077B415" w14:textId="77777777" w:rsidR="00F66BF7" w:rsidRDefault="00F66BF7" w:rsidP="00D6159D">
      <w:pPr>
        <w:rPr>
          <w:rFonts w:ascii="Arial" w:hAnsi="Arial" w:cs="Arial"/>
        </w:rPr>
      </w:pPr>
    </w:p>
    <w:p w14:paraId="05BFC50D" w14:textId="29A341BD" w:rsidR="00F66BF7" w:rsidRDefault="00F66BF7" w:rsidP="0A49F14C">
      <w:pPr>
        <w:rPr>
          <w:rFonts w:ascii="Arial" w:eastAsia="Arial" w:hAnsi="Arial" w:cs="Arial"/>
          <w:b/>
          <w:bCs/>
          <w:szCs w:val="24"/>
        </w:rPr>
      </w:pPr>
    </w:p>
    <w:p w14:paraId="032D1117" w14:textId="1E8C74AE" w:rsidR="6D731E99" w:rsidRDefault="6D731E99" w:rsidP="0A49F14C">
      <w:pPr>
        <w:rPr>
          <w:rFonts w:ascii="Arial" w:eastAsia="Arial" w:hAnsi="Arial" w:cs="Arial"/>
          <w:b/>
          <w:bCs/>
          <w:szCs w:val="24"/>
        </w:rPr>
      </w:pPr>
      <w:r w:rsidRPr="0A49F14C">
        <w:rPr>
          <w:rFonts w:ascii="Arial" w:eastAsia="Arial" w:hAnsi="Arial" w:cs="Arial"/>
          <w:b/>
          <w:bCs/>
          <w:szCs w:val="24"/>
        </w:rPr>
        <w:t>National Apprenticeship Week 2026</w:t>
      </w:r>
    </w:p>
    <w:p w14:paraId="5E30722E" w14:textId="039E261B" w:rsidR="0A49F14C" w:rsidRDefault="0A49F14C" w:rsidP="0A49F14C">
      <w:pPr>
        <w:rPr>
          <w:rFonts w:ascii="Arial" w:eastAsia="Arial" w:hAnsi="Arial" w:cs="Arial"/>
          <w:szCs w:val="24"/>
        </w:rPr>
      </w:pPr>
    </w:p>
    <w:p w14:paraId="4F9BDFC2" w14:textId="7BBFA671" w:rsidR="6D731E99" w:rsidRDefault="6D731E99" w:rsidP="0A49F14C">
      <w:pPr>
        <w:rPr>
          <w:rFonts w:ascii="Arial" w:eastAsia="Arial" w:hAnsi="Arial" w:cs="Arial"/>
          <w:szCs w:val="24"/>
        </w:rPr>
      </w:pPr>
      <w:r w:rsidRPr="0A49F14C">
        <w:rPr>
          <w:rFonts w:ascii="Arial" w:eastAsia="Arial" w:hAnsi="Arial" w:cs="Arial"/>
          <w:szCs w:val="24"/>
        </w:rPr>
        <w:t xml:space="preserve">National Apprenticeship Week 2026 activity </w:t>
      </w:r>
      <w:proofErr w:type="gramStart"/>
      <w:r w:rsidRPr="0A49F14C">
        <w:rPr>
          <w:rFonts w:ascii="Arial" w:eastAsia="Arial" w:hAnsi="Arial" w:cs="Arial"/>
          <w:szCs w:val="24"/>
        </w:rPr>
        <w:t>showcased</w:t>
      </w:r>
      <w:proofErr w:type="gramEnd"/>
      <w:r w:rsidRPr="0A49F14C">
        <w:rPr>
          <w:rFonts w:ascii="Arial" w:eastAsia="Arial" w:hAnsi="Arial" w:cs="Arial"/>
          <w:szCs w:val="24"/>
        </w:rPr>
        <w:t xml:space="preserve"> apprenticeships at LYPFT as an accessible and valuable route into NHS careers, highlighting career progression, learning opportunities and the experiences of current staff and apprentices. Communications focused on people</w:t>
      </w:r>
      <w:r>
        <w:noBreakHyphen/>
      </w:r>
      <w:r w:rsidRPr="0A49F14C">
        <w:rPr>
          <w:rFonts w:ascii="Arial" w:eastAsia="Arial" w:hAnsi="Arial" w:cs="Arial"/>
          <w:szCs w:val="24"/>
        </w:rPr>
        <w:t>led storytelling, aligned with the wider recruitment and retention approach.</w:t>
      </w:r>
    </w:p>
    <w:p w14:paraId="7E09E245" w14:textId="555F0B01" w:rsidR="0A49F14C" w:rsidRDefault="0A49F14C" w:rsidP="0A49F14C">
      <w:pPr>
        <w:rPr>
          <w:rFonts w:ascii="Arial" w:eastAsia="Arial" w:hAnsi="Arial" w:cs="Arial"/>
          <w:b/>
          <w:bCs/>
          <w:szCs w:val="24"/>
        </w:rPr>
      </w:pPr>
    </w:p>
    <w:p w14:paraId="17BF3BCA" w14:textId="65288F15" w:rsidR="6D731E99" w:rsidRPr="00F50336" w:rsidRDefault="00565A07" w:rsidP="0A49F14C">
      <w:pPr>
        <w:rPr>
          <w:rFonts w:ascii="Arial" w:eastAsia="Arial" w:hAnsi="Arial" w:cs="Arial"/>
          <w:szCs w:val="24"/>
        </w:rPr>
      </w:pPr>
      <w:r w:rsidRPr="00F50336">
        <w:rPr>
          <w:rFonts w:ascii="Arial" w:eastAsia="Arial" w:hAnsi="Arial" w:cs="Arial"/>
          <w:noProof/>
          <w:szCs w:val="24"/>
        </w:rPr>
        <w:drawing>
          <wp:anchor distT="0" distB="0" distL="114300" distR="114300" simplePos="0" relativeHeight="251659264" behindDoc="0" locked="0" layoutInCell="1" allowOverlap="1" wp14:anchorId="0BCBC7FA" wp14:editId="4CD6EBB5">
            <wp:simplePos x="0" y="0"/>
            <wp:positionH relativeFrom="column">
              <wp:posOffset>4191635</wp:posOffset>
            </wp:positionH>
            <wp:positionV relativeFrom="paragraph">
              <wp:posOffset>10160</wp:posOffset>
            </wp:positionV>
            <wp:extent cx="2714625" cy="2536190"/>
            <wp:effectExtent l="0" t="0" r="9525" b="0"/>
            <wp:wrapSquare wrapText="bothSides"/>
            <wp:docPr id="50252041" name="Picture 12" descr="Photograph of two men standing indoors, one wearing a gray suit and blue tie holding a certificate labeled &quot;Apprenticeships Winner,&quot; and the other in a blue shirt holding a glass award.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0252041" name="Picture 12" descr="Photograph of two men standing indoors, one wearing a gray suit and blue tie holding a certificate labeled &quot;Apprenticeships Winner,&quot; and the other in a blue shirt holding a glass award. "/>
                    <pic:cNvPicPr>
                      <a:picLocks noChangeAspect="1" noChangeArrowheads="1"/>
                    </pic:cNvPicPr>
                  </pic:nvPicPr>
                  <pic:blipFill>
                    <a:blip r:embed="rId35" cstate="print">
                      <a:extLst>
                        <a:ext uri="{28A0092B-C50C-407E-A947-70E740481C1C}">
                          <a14:useLocalDpi xmlns:a14="http://schemas.microsoft.com/office/drawing/2010/main" val="0"/>
                        </a:ext>
                      </a:extLst>
                    </a:blip>
                    <a:srcRect/>
                    <a:stretch>
                      <a:fillRect/>
                    </a:stretch>
                  </pic:blipFill>
                  <pic:spPr bwMode="auto">
                    <a:xfrm>
                      <a:off x="0" y="0"/>
                      <a:ext cx="2714625" cy="2536190"/>
                    </a:xfrm>
                    <a:prstGeom prst="rect">
                      <a:avLst/>
                    </a:prstGeom>
                    <a:noFill/>
                  </pic:spPr>
                </pic:pic>
              </a:graphicData>
            </a:graphic>
            <wp14:sizeRelH relativeFrom="page">
              <wp14:pctWidth>0</wp14:pctWidth>
            </wp14:sizeRelH>
            <wp14:sizeRelV relativeFrom="page">
              <wp14:pctHeight>0</wp14:pctHeight>
            </wp14:sizeRelV>
          </wp:anchor>
        </w:drawing>
      </w:r>
      <w:r w:rsidR="6D731E99" w:rsidRPr="00F50336">
        <w:rPr>
          <w:rFonts w:ascii="Arial" w:eastAsia="Arial" w:hAnsi="Arial" w:cs="Arial"/>
          <w:szCs w:val="24"/>
        </w:rPr>
        <w:t>Key results highlights</w:t>
      </w:r>
    </w:p>
    <w:p w14:paraId="145F2184" w14:textId="1BF0AB42" w:rsidR="6D731E99" w:rsidRPr="00F50336" w:rsidRDefault="6D731E99" w:rsidP="0A49F14C">
      <w:pPr>
        <w:numPr>
          <w:ilvl w:val="0"/>
          <w:numId w:val="2"/>
        </w:numPr>
        <w:rPr>
          <w:rFonts w:ascii="Arial" w:eastAsia="Arial" w:hAnsi="Arial" w:cs="Arial"/>
          <w:szCs w:val="24"/>
        </w:rPr>
      </w:pPr>
      <w:r w:rsidRPr="00F50336">
        <w:rPr>
          <w:rFonts w:ascii="Arial" w:eastAsia="Arial" w:hAnsi="Arial" w:cs="Arial"/>
          <w:szCs w:val="24"/>
        </w:rPr>
        <w:t>Content achieved over 15,700 impressions and reached nearly 10,000 people across social media during the week.</w:t>
      </w:r>
    </w:p>
    <w:p w14:paraId="7C187FB8" w14:textId="53FEFAC2" w:rsidR="6D731E99" w:rsidRPr="00F50336" w:rsidRDefault="6D731E99" w:rsidP="0A49F14C">
      <w:pPr>
        <w:numPr>
          <w:ilvl w:val="0"/>
          <w:numId w:val="2"/>
        </w:numPr>
        <w:rPr>
          <w:rFonts w:ascii="Arial" w:eastAsia="Arial" w:hAnsi="Arial" w:cs="Arial"/>
          <w:szCs w:val="24"/>
        </w:rPr>
      </w:pPr>
      <w:r w:rsidRPr="00F50336">
        <w:rPr>
          <w:rFonts w:ascii="Arial" w:eastAsia="Arial" w:hAnsi="Arial" w:cs="Arial"/>
          <w:szCs w:val="24"/>
        </w:rPr>
        <w:t>LinkedIn and Instagram delivered the strongest engagement rates, particularly for short</w:t>
      </w:r>
      <w:r w:rsidRPr="00F50336">
        <w:noBreakHyphen/>
      </w:r>
      <w:r w:rsidRPr="00F50336">
        <w:rPr>
          <w:rFonts w:ascii="Arial" w:eastAsia="Arial" w:hAnsi="Arial" w:cs="Arial"/>
          <w:szCs w:val="24"/>
        </w:rPr>
        <w:t>form video and staff</w:t>
      </w:r>
      <w:r w:rsidRPr="00F50336">
        <w:noBreakHyphen/>
      </w:r>
      <w:r w:rsidRPr="00F50336">
        <w:rPr>
          <w:rFonts w:ascii="Arial" w:eastAsia="Arial" w:hAnsi="Arial" w:cs="Arial"/>
          <w:szCs w:val="24"/>
        </w:rPr>
        <w:t>led content.</w:t>
      </w:r>
    </w:p>
    <w:p w14:paraId="342D58E6" w14:textId="5D0975B7" w:rsidR="6D731E99" w:rsidRPr="00F50336" w:rsidRDefault="6D731E99" w:rsidP="0A49F14C">
      <w:pPr>
        <w:numPr>
          <w:ilvl w:val="0"/>
          <w:numId w:val="2"/>
        </w:numPr>
        <w:rPr>
          <w:rFonts w:ascii="Arial" w:eastAsia="Arial" w:hAnsi="Arial" w:cs="Arial"/>
          <w:szCs w:val="24"/>
        </w:rPr>
      </w:pPr>
      <w:r w:rsidRPr="00F50336">
        <w:rPr>
          <w:rFonts w:ascii="Arial" w:eastAsia="Arial" w:hAnsi="Arial" w:cs="Arial"/>
          <w:szCs w:val="24"/>
        </w:rPr>
        <w:t>The best</w:t>
      </w:r>
      <w:r w:rsidRPr="00F50336">
        <w:noBreakHyphen/>
      </w:r>
      <w:r w:rsidRPr="00F50336">
        <w:rPr>
          <w:rFonts w:ascii="Arial" w:eastAsia="Arial" w:hAnsi="Arial" w:cs="Arial"/>
          <w:szCs w:val="24"/>
        </w:rPr>
        <w:t>performing posts featured apprentice stories, reinforcing the effectiveness of authentic, real</w:t>
      </w:r>
      <w:r w:rsidRPr="00F50336">
        <w:noBreakHyphen/>
      </w:r>
      <w:r w:rsidRPr="00F50336">
        <w:rPr>
          <w:rFonts w:ascii="Arial" w:eastAsia="Arial" w:hAnsi="Arial" w:cs="Arial"/>
          <w:szCs w:val="24"/>
        </w:rPr>
        <w:t>life experiences in promoting apprenticeships.</w:t>
      </w:r>
    </w:p>
    <w:p w14:paraId="7BC4155D" w14:textId="0D8049B6" w:rsidR="0A49F14C" w:rsidRDefault="0A49F14C" w:rsidP="0A49F14C">
      <w:pPr>
        <w:spacing w:line="259" w:lineRule="auto"/>
        <w:rPr>
          <w:rFonts w:ascii="Arial" w:eastAsia="Arial" w:hAnsi="Arial" w:cs="Arial"/>
          <w:szCs w:val="24"/>
        </w:rPr>
      </w:pPr>
    </w:p>
    <w:p w14:paraId="313DBF37" w14:textId="28549341" w:rsidR="0DF1E31E" w:rsidRDefault="0DF1E31E" w:rsidP="0A49F14C">
      <w:pPr>
        <w:spacing w:line="259" w:lineRule="auto"/>
      </w:pPr>
      <w:r w:rsidRPr="0A49F14C">
        <w:rPr>
          <w:rFonts w:ascii="Arial" w:eastAsia="Arial" w:hAnsi="Arial" w:cs="Arial"/>
          <w:szCs w:val="24"/>
        </w:rPr>
        <w:t>I</w:t>
      </w:r>
      <w:r w:rsidR="6D731E99" w:rsidRPr="0A49F14C">
        <w:rPr>
          <w:rFonts w:ascii="Arial" w:eastAsia="Arial" w:hAnsi="Arial" w:cs="Arial"/>
          <w:szCs w:val="24"/>
        </w:rPr>
        <w:t>nsights from National Apprenticeship Week 2026 will inform future workforce campaigns, with continued focus on staff stories, short</w:t>
      </w:r>
      <w:r>
        <w:noBreakHyphen/>
      </w:r>
      <w:r w:rsidR="6D731E99" w:rsidRPr="0A49F14C">
        <w:rPr>
          <w:rFonts w:ascii="Arial" w:eastAsia="Arial" w:hAnsi="Arial" w:cs="Arial"/>
          <w:szCs w:val="24"/>
        </w:rPr>
        <w:t>form video and clear career</w:t>
      </w:r>
      <w:r>
        <w:noBreakHyphen/>
      </w:r>
      <w:r w:rsidR="6D731E99" w:rsidRPr="0A49F14C">
        <w:rPr>
          <w:rFonts w:ascii="Arial" w:eastAsia="Arial" w:hAnsi="Arial" w:cs="Arial"/>
          <w:szCs w:val="24"/>
        </w:rPr>
        <w:t>progression messaging to support apprenticeship recruitment and engagement throughout the year.</w:t>
      </w:r>
    </w:p>
    <w:p w14:paraId="496505FE" w14:textId="77777777" w:rsidR="00F66BF7" w:rsidRDefault="00F66BF7" w:rsidP="0A49F14C">
      <w:pPr>
        <w:rPr>
          <w:rFonts w:ascii="Arial" w:eastAsia="Arial" w:hAnsi="Arial" w:cs="Arial"/>
          <w:szCs w:val="24"/>
        </w:rPr>
      </w:pPr>
    </w:p>
    <w:p w14:paraId="26BA9F93" w14:textId="20797ABF" w:rsidR="372C9544" w:rsidRDefault="372C9544" w:rsidP="0A49F14C">
      <w:pPr>
        <w:rPr>
          <w:rFonts w:ascii="Arial" w:eastAsia="Arial" w:hAnsi="Arial" w:cs="Arial"/>
          <w:b/>
          <w:bCs/>
          <w:szCs w:val="24"/>
        </w:rPr>
      </w:pPr>
      <w:r w:rsidRPr="0A49F14C">
        <w:rPr>
          <w:rFonts w:ascii="Arial" w:eastAsia="Arial" w:hAnsi="Arial" w:cs="Arial"/>
          <w:b/>
          <w:bCs/>
          <w:szCs w:val="24"/>
        </w:rPr>
        <w:t>Volunteers’ Week 2025</w:t>
      </w:r>
    </w:p>
    <w:p w14:paraId="1BAD29B2" w14:textId="77777777" w:rsidR="00A84525" w:rsidRDefault="00A84525" w:rsidP="0A49F14C">
      <w:pPr>
        <w:rPr>
          <w:rFonts w:ascii="Arial" w:eastAsia="Arial" w:hAnsi="Arial" w:cs="Arial"/>
          <w:b/>
          <w:bCs/>
          <w:szCs w:val="24"/>
        </w:rPr>
      </w:pPr>
    </w:p>
    <w:p w14:paraId="6FE886E3" w14:textId="49242936" w:rsidR="00A84525" w:rsidRDefault="00A84525" w:rsidP="00F50336">
      <w:pPr>
        <w:jc w:val="center"/>
        <w:rPr>
          <w:rFonts w:ascii="Arial" w:eastAsia="Arial" w:hAnsi="Arial" w:cs="Arial"/>
          <w:szCs w:val="24"/>
        </w:rPr>
      </w:pPr>
      <w:r>
        <w:rPr>
          <w:noProof/>
        </w:rPr>
        <w:drawing>
          <wp:inline distT="0" distB="0" distL="0" distR="0" wp14:anchorId="0B4DD4A9" wp14:editId="662A3E12">
            <wp:extent cx="5738646" cy="3676650"/>
            <wp:effectExtent l="0" t="0" r="0" b="0"/>
            <wp:docPr id="1386298558" name="Picture 2" descr="Photograph of a group of seven people standing outdoors around a vertical banner that reads &quot;Thank You, Volunteers&quot; with colorful star outlines and NHS Leeds and York Partnership logos. The group includes a person with a guide dog wearing a yellow harness, indicating appreciation for volunteers during Volunteers Week.&#10;&#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86298558" name="Picture 2" descr="Photograph of a group of seven people standing outdoors around a vertical banner that reads &quot;Thank You, Volunteers&quot; with colorful star outlines and NHS Leeds and York Partnership logos. The group includes a person with a guide dog wearing a yellow harness, indicating appreciation for volunteers during Volunteers Week.&#10;&#10;"/>
                    <pic:cNvPicPr>
                      <a:picLocks noChangeAspect="1" noChangeArrowheads="1"/>
                    </pic:cNvPicPr>
                  </pic:nvPicPr>
                  <pic:blipFill rotWithShape="1">
                    <a:blip r:embed="rId36">
                      <a:extLst>
                        <a:ext uri="{28A0092B-C50C-407E-A947-70E740481C1C}">
                          <a14:useLocalDpi xmlns:a14="http://schemas.microsoft.com/office/drawing/2010/main" val="0"/>
                        </a:ext>
                      </a:extLst>
                    </a:blip>
                    <a:srcRect t="6173" b="7793"/>
                    <a:stretch>
                      <a:fillRect/>
                    </a:stretch>
                  </pic:blipFill>
                  <pic:spPr bwMode="auto">
                    <a:xfrm>
                      <a:off x="0" y="0"/>
                      <a:ext cx="5748296" cy="3682833"/>
                    </a:xfrm>
                    <a:prstGeom prst="rect">
                      <a:avLst/>
                    </a:prstGeom>
                    <a:noFill/>
                    <a:ln>
                      <a:noFill/>
                    </a:ln>
                    <a:extLst>
                      <a:ext uri="{53640926-AAD7-44D8-BBD7-CCE9431645EC}">
                        <a14:shadowObscured xmlns:a14="http://schemas.microsoft.com/office/drawing/2010/main"/>
                      </a:ext>
                    </a:extLst>
                  </pic:spPr>
                </pic:pic>
              </a:graphicData>
            </a:graphic>
          </wp:inline>
        </w:drawing>
      </w:r>
    </w:p>
    <w:p w14:paraId="73E86EC4" w14:textId="77777777" w:rsidR="00A84525" w:rsidRDefault="00A84525" w:rsidP="0A49F14C">
      <w:pPr>
        <w:rPr>
          <w:rFonts w:ascii="Arial" w:eastAsia="Arial" w:hAnsi="Arial" w:cs="Arial"/>
          <w:szCs w:val="24"/>
        </w:rPr>
      </w:pPr>
    </w:p>
    <w:p w14:paraId="117675F0" w14:textId="468B9538" w:rsidR="372C9544" w:rsidRDefault="372C9544" w:rsidP="0A49F14C">
      <w:pPr>
        <w:rPr>
          <w:rFonts w:ascii="Arial" w:eastAsia="Arial" w:hAnsi="Arial" w:cs="Arial"/>
          <w:szCs w:val="24"/>
        </w:rPr>
      </w:pPr>
      <w:r w:rsidRPr="0A49F14C">
        <w:rPr>
          <w:rFonts w:ascii="Arial" w:eastAsia="Arial" w:hAnsi="Arial" w:cs="Arial"/>
          <w:szCs w:val="24"/>
        </w:rPr>
        <w:t>Volunteers’ Week 2025 activity focused on celebrating and thanking the Trust’s volunteers, while raising awareness of the vital role volunteering plays across LYPFT. Content centred on lived experience, inclusion and real volunteer stories, supported through social media, the Trust website and internal communications, including Sara’s All Staff Huddle.</w:t>
      </w:r>
    </w:p>
    <w:p w14:paraId="04748059" w14:textId="00D37BBC" w:rsidR="0A49F14C" w:rsidRDefault="0A49F14C" w:rsidP="0A49F14C">
      <w:pPr>
        <w:rPr>
          <w:rFonts w:ascii="Arial" w:eastAsia="Arial" w:hAnsi="Arial" w:cs="Arial"/>
          <w:b/>
          <w:bCs/>
          <w:szCs w:val="24"/>
        </w:rPr>
      </w:pPr>
    </w:p>
    <w:p w14:paraId="405D7C02" w14:textId="0C909851" w:rsidR="372C9544" w:rsidRPr="00F50336" w:rsidRDefault="372C9544" w:rsidP="0A49F14C">
      <w:pPr>
        <w:rPr>
          <w:rFonts w:ascii="Arial" w:eastAsia="Arial" w:hAnsi="Arial" w:cs="Arial"/>
          <w:szCs w:val="24"/>
        </w:rPr>
      </w:pPr>
      <w:r w:rsidRPr="00F50336">
        <w:rPr>
          <w:rFonts w:ascii="Arial" w:eastAsia="Arial" w:hAnsi="Arial" w:cs="Arial"/>
          <w:szCs w:val="24"/>
        </w:rPr>
        <w:t>Key results highlights</w:t>
      </w:r>
    </w:p>
    <w:p w14:paraId="63B5513E" w14:textId="4F915381" w:rsidR="372C9544" w:rsidRPr="00F50336" w:rsidRDefault="372C9544" w:rsidP="0A49F14C">
      <w:pPr>
        <w:numPr>
          <w:ilvl w:val="0"/>
          <w:numId w:val="1"/>
        </w:numPr>
        <w:rPr>
          <w:rFonts w:ascii="Arial" w:eastAsia="Arial" w:hAnsi="Arial" w:cs="Arial"/>
          <w:szCs w:val="24"/>
        </w:rPr>
      </w:pPr>
      <w:r w:rsidRPr="00F50336">
        <w:rPr>
          <w:rFonts w:ascii="Arial" w:eastAsia="Arial" w:hAnsi="Arial" w:cs="Arial"/>
          <w:szCs w:val="24"/>
        </w:rPr>
        <w:t>Social media activity generated strong reach and engagement across platforms, with over 16,000 impressions across Facebook, LinkedIn and Instagram during the week, driven primarily by people</w:t>
      </w:r>
      <w:r w:rsidRPr="00F50336">
        <w:noBreakHyphen/>
      </w:r>
      <w:r w:rsidRPr="00F50336">
        <w:rPr>
          <w:rFonts w:ascii="Arial" w:eastAsia="Arial" w:hAnsi="Arial" w:cs="Arial"/>
          <w:szCs w:val="24"/>
        </w:rPr>
        <w:t>led stories.</w:t>
      </w:r>
    </w:p>
    <w:p w14:paraId="1A2C8543" w14:textId="4947F79F" w:rsidR="372C9544" w:rsidRPr="00F50336" w:rsidRDefault="372C9544" w:rsidP="0A49F14C">
      <w:pPr>
        <w:numPr>
          <w:ilvl w:val="0"/>
          <w:numId w:val="1"/>
        </w:numPr>
        <w:rPr>
          <w:rFonts w:ascii="Arial" w:eastAsia="Arial" w:hAnsi="Arial" w:cs="Arial"/>
          <w:szCs w:val="24"/>
        </w:rPr>
      </w:pPr>
      <w:r w:rsidRPr="00F50336">
        <w:rPr>
          <w:rFonts w:ascii="Arial" w:eastAsia="Arial" w:hAnsi="Arial" w:cs="Arial"/>
          <w:szCs w:val="24"/>
        </w:rPr>
        <w:t xml:space="preserve">Instagram Reels performed particularly well, achieving engagement rates of up to 3.8%, </w:t>
      </w:r>
      <w:proofErr w:type="gramStart"/>
      <w:r w:rsidRPr="00F50336">
        <w:rPr>
          <w:rFonts w:ascii="Arial" w:eastAsia="Arial" w:hAnsi="Arial" w:cs="Arial"/>
          <w:szCs w:val="24"/>
        </w:rPr>
        <w:t>demonstrating</w:t>
      </w:r>
      <w:proofErr w:type="gramEnd"/>
      <w:r w:rsidRPr="00F50336">
        <w:rPr>
          <w:rFonts w:ascii="Arial" w:eastAsia="Arial" w:hAnsi="Arial" w:cs="Arial"/>
          <w:szCs w:val="24"/>
        </w:rPr>
        <w:t xml:space="preserve"> strong interest in short</w:t>
      </w:r>
      <w:r w:rsidRPr="00F50336">
        <w:noBreakHyphen/>
      </w:r>
      <w:r w:rsidRPr="00F50336">
        <w:rPr>
          <w:rFonts w:ascii="Arial" w:eastAsia="Arial" w:hAnsi="Arial" w:cs="Arial"/>
          <w:szCs w:val="24"/>
        </w:rPr>
        <w:t>form, volunteer</w:t>
      </w:r>
      <w:r w:rsidRPr="00F50336">
        <w:noBreakHyphen/>
      </w:r>
      <w:r w:rsidRPr="00F50336">
        <w:rPr>
          <w:rFonts w:ascii="Arial" w:eastAsia="Arial" w:hAnsi="Arial" w:cs="Arial"/>
          <w:szCs w:val="24"/>
        </w:rPr>
        <w:t>led video content.</w:t>
      </w:r>
    </w:p>
    <w:p w14:paraId="2D85AF1D" w14:textId="5481A0E8" w:rsidR="372C9544" w:rsidRPr="00F50336" w:rsidRDefault="372C9544" w:rsidP="0A49F14C">
      <w:pPr>
        <w:numPr>
          <w:ilvl w:val="0"/>
          <w:numId w:val="1"/>
        </w:numPr>
        <w:rPr>
          <w:rFonts w:ascii="Arial" w:eastAsia="Arial" w:hAnsi="Arial" w:cs="Arial"/>
          <w:szCs w:val="24"/>
        </w:rPr>
      </w:pPr>
      <w:r w:rsidRPr="00F50336">
        <w:rPr>
          <w:rFonts w:ascii="Arial" w:eastAsia="Arial" w:hAnsi="Arial" w:cs="Arial"/>
          <w:szCs w:val="24"/>
        </w:rPr>
        <w:t>Facebook posts achieved the highest overall reach, with individual posts reaching 3,600+ people, while LinkedIn content supported professional and recruitment</w:t>
      </w:r>
      <w:r w:rsidRPr="00F50336">
        <w:noBreakHyphen/>
      </w:r>
      <w:r w:rsidRPr="00F50336">
        <w:rPr>
          <w:rFonts w:ascii="Arial" w:eastAsia="Arial" w:hAnsi="Arial" w:cs="Arial"/>
          <w:szCs w:val="24"/>
        </w:rPr>
        <w:t>focused visibility.</w:t>
      </w:r>
    </w:p>
    <w:p w14:paraId="52254049" w14:textId="00BACAB7" w:rsidR="372C9544" w:rsidRPr="00F50336" w:rsidRDefault="372C9544" w:rsidP="0A49F14C">
      <w:pPr>
        <w:numPr>
          <w:ilvl w:val="0"/>
          <w:numId w:val="1"/>
        </w:numPr>
        <w:rPr>
          <w:rFonts w:ascii="Arial" w:eastAsia="Arial" w:hAnsi="Arial" w:cs="Arial"/>
          <w:szCs w:val="24"/>
        </w:rPr>
      </w:pPr>
      <w:r w:rsidRPr="00F50336">
        <w:rPr>
          <w:rFonts w:ascii="Arial" w:eastAsia="Arial" w:hAnsi="Arial" w:cs="Arial"/>
          <w:szCs w:val="24"/>
        </w:rPr>
        <w:t>Content highlighted the contribution of 133 active volunteers, including long</w:t>
      </w:r>
      <w:r w:rsidRPr="00F50336">
        <w:noBreakHyphen/>
      </w:r>
      <w:r w:rsidRPr="00F50336">
        <w:rPr>
          <w:rFonts w:ascii="Arial" w:eastAsia="Arial" w:hAnsi="Arial" w:cs="Arial"/>
          <w:szCs w:val="24"/>
        </w:rPr>
        <w:t>serving volunteers and the increasing involvement of Lived Experience Partners in services and recruitment.</w:t>
      </w:r>
    </w:p>
    <w:p w14:paraId="147FD640" w14:textId="4CCDDE9B" w:rsidR="0A49F14C" w:rsidRDefault="0A49F14C" w:rsidP="0A49F14C">
      <w:pPr>
        <w:rPr>
          <w:rFonts w:ascii="Arial" w:eastAsia="Arial" w:hAnsi="Arial" w:cs="Arial"/>
          <w:szCs w:val="24"/>
        </w:rPr>
      </w:pPr>
    </w:p>
    <w:p w14:paraId="2B7DF7AC" w14:textId="2D5D3990" w:rsidR="372C9544" w:rsidRDefault="372C9544" w:rsidP="0A49F14C">
      <w:pPr>
        <w:rPr>
          <w:rFonts w:ascii="Arial" w:eastAsia="Arial" w:hAnsi="Arial" w:cs="Arial"/>
          <w:szCs w:val="24"/>
        </w:rPr>
      </w:pPr>
      <w:r w:rsidRPr="0A49F14C">
        <w:rPr>
          <w:rFonts w:ascii="Arial" w:eastAsia="Arial" w:hAnsi="Arial" w:cs="Arial"/>
          <w:szCs w:val="24"/>
        </w:rPr>
        <w:t>Looking ahead, we will continue to build on this approach by sharing more volunteer stories across digital and internal channels, using insight from social performance to shape content, and supporting both volunteer recognition and future volunteering recruitment across the Trust.</w:t>
      </w:r>
    </w:p>
    <w:p w14:paraId="5515A9C8" w14:textId="239D40B9" w:rsidR="0A49F14C" w:rsidRDefault="0A49F14C" w:rsidP="0A49F14C">
      <w:pPr>
        <w:rPr>
          <w:rFonts w:ascii="Arial" w:eastAsia="Arial" w:hAnsi="Arial" w:cs="Arial"/>
          <w:szCs w:val="24"/>
        </w:rPr>
      </w:pPr>
    </w:p>
    <w:p w14:paraId="4DAC2FD7" w14:textId="5A7F357E" w:rsidR="0A49F14C" w:rsidRDefault="0A49F14C" w:rsidP="0A49F14C">
      <w:pPr>
        <w:rPr>
          <w:rFonts w:ascii="Arial" w:hAnsi="Arial" w:cs="Arial"/>
        </w:rPr>
      </w:pPr>
    </w:p>
    <w:p w14:paraId="1AF42C33" w14:textId="2D8DD7D9" w:rsidR="2FBB9E67" w:rsidRDefault="2FBB9E67" w:rsidP="4F8CF7F9">
      <w:pPr>
        <w:rPr>
          <w:rFonts w:ascii="Arial" w:hAnsi="Arial" w:cs="Arial"/>
          <w:b/>
          <w:bCs/>
        </w:rPr>
      </w:pPr>
      <w:r w:rsidRPr="4F8CF7F9">
        <w:rPr>
          <w:rFonts w:ascii="Arial" w:hAnsi="Arial" w:cs="Arial"/>
          <w:b/>
          <w:bCs/>
        </w:rPr>
        <w:lastRenderedPageBreak/>
        <w:t xml:space="preserve">The </w:t>
      </w:r>
      <w:r w:rsidR="00C57F9C">
        <w:rPr>
          <w:rFonts w:ascii="Arial" w:hAnsi="Arial" w:cs="Arial"/>
          <w:b/>
          <w:bCs/>
        </w:rPr>
        <w:t xml:space="preserve">(staff) </w:t>
      </w:r>
      <w:r w:rsidRPr="4F8CF7F9">
        <w:rPr>
          <w:rFonts w:ascii="Arial" w:hAnsi="Arial" w:cs="Arial"/>
          <w:b/>
          <w:bCs/>
        </w:rPr>
        <w:t>survey comes but once a year</w:t>
      </w:r>
    </w:p>
    <w:p w14:paraId="0A1CF337" w14:textId="5D2560A3" w:rsidR="2FBB9E67" w:rsidRDefault="2FBB9E67" w:rsidP="4F8CF7F9">
      <w:pPr>
        <w:rPr>
          <w:rFonts w:ascii="Arial" w:hAnsi="Arial" w:cs="Arial"/>
        </w:rPr>
      </w:pPr>
    </w:p>
    <w:p w14:paraId="6A7466C0" w14:textId="3BDF1A76" w:rsidR="2FBB9E67" w:rsidRDefault="00A84525" w:rsidP="4F8CF7F9">
      <w:pPr>
        <w:rPr>
          <w:rFonts w:ascii="Arial" w:hAnsi="Arial" w:cs="Arial"/>
        </w:rPr>
      </w:pPr>
      <w:r>
        <w:rPr>
          <w:noProof/>
        </w:rPr>
        <w:drawing>
          <wp:anchor distT="0" distB="0" distL="114300" distR="114300" simplePos="0" relativeHeight="251660288" behindDoc="0" locked="0" layoutInCell="1" allowOverlap="1" wp14:anchorId="7E718CEB" wp14:editId="3CFF146F">
            <wp:simplePos x="0" y="0"/>
            <wp:positionH relativeFrom="column">
              <wp:posOffset>3587750</wp:posOffset>
            </wp:positionH>
            <wp:positionV relativeFrom="paragraph">
              <wp:posOffset>13335</wp:posOffset>
            </wp:positionV>
            <wp:extent cx="3386455" cy="3726180"/>
            <wp:effectExtent l="0" t="0" r="4445" b="7620"/>
            <wp:wrapSquare wrapText="bothSides"/>
            <wp:docPr id="2020534232" name="drawing">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20534232" name="drawing">
                      <a:extLst>
                        <a:ext uri="{C183D7F6-B498-43B3-948B-1728B52AA6E4}">
                          <adec:decorative xmlns:adec="http://schemas.microsoft.com/office/drawing/2017/decorative" val="1"/>
                        </a:ext>
                      </a:extLst>
                    </pic:cNvPr>
                    <pic:cNvPicPr/>
                  </pic:nvPicPr>
                  <pic:blipFill>
                    <a:blip r:embed="rId37">
                      <a:extLst>
                        <a:ext uri="{28A0092B-C50C-407E-A947-70E740481C1C}">
                          <a14:useLocalDpi xmlns:a14="http://schemas.microsoft.com/office/drawing/2010/main" val="0"/>
                        </a:ext>
                      </a:extLst>
                    </a:blip>
                    <a:stretch>
                      <a:fillRect/>
                    </a:stretch>
                  </pic:blipFill>
                  <pic:spPr>
                    <a:xfrm>
                      <a:off x="0" y="0"/>
                      <a:ext cx="3386455" cy="3726180"/>
                    </a:xfrm>
                    <a:prstGeom prst="rect">
                      <a:avLst/>
                    </a:prstGeom>
                  </pic:spPr>
                </pic:pic>
              </a:graphicData>
            </a:graphic>
            <wp14:sizeRelH relativeFrom="page">
              <wp14:pctWidth>0</wp14:pctWidth>
            </wp14:sizeRelH>
            <wp14:sizeRelV relativeFrom="page">
              <wp14:pctHeight>0</wp14:pctHeight>
            </wp14:sizeRelV>
          </wp:anchor>
        </w:drawing>
      </w:r>
      <w:r w:rsidR="2FBB9E67" w:rsidRPr="4F8CF7F9">
        <w:rPr>
          <w:rFonts w:ascii="Arial" w:hAnsi="Arial" w:cs="Arial"/>
        </w:rPr>
        <w:t xml:space="preserve">Being able to take part in one of the world's largest workforce surveys is a special thing. In 2025's National Staff Survey campaign, we wanted our colleagues to understand that their voice counts and, crucially, </w:t>
      </w:r>
      <w:proofErr w:type="gramStart"/>
      <w:r w:rsidR="2FBB9E67" w:rsidRPr="4F8CF7F9">
        <w:rPr>
          <w:rFonts w:ascii="Arial" w:hAnsi="Arial" w:cs="Arial"/>
        </w:rPr>
        <w:t>makes a difference to</w:t>
      </w:r>
      <w:proofErr w:type="gramEnd"/>
      <w:r w:rsidR="2FBB9E67" w:rsidRPr="4F8CF7F9">
        <w:rPr>
          <w:rFonts w:ascii="Arial" w:hAnsi="Arial" w:cs="Arial"/>
        </w:rPr>
        <w:t xml:space="preserve"> what it's like to work at LYPFT.</w:t>
      </w:r>
    </w:p>
    <w:p w14:paraId="55EF50C8" w14:textId="12B23310" w:rsidR="4F8CF7F9" w:rsidRDefault="4F8CF7F9" w:rsidP="4F8CF7F9">
      <w:pPr>
        <w:rPr>
          <w:rFonts w:ascii="Arial" w:hAnsi="Arial" w:cs="Arial"/>
        </w:rPr>
      </w:pPr>
    </w:p>
    <w:p w14:paraId="1DA653AE" w14:textId="4C3F639C" w:rsidR="2FBB9E67" w:rsidRDefault="2FBB9E67" w:rsidP="4F8CF7F9">
      <w:pPr>
        <w:rPr>
          <w:rFonts w:ascii="Arial" w:hAnsi="Arial" w:cs="Arial"/>
        </w:rPr>
      </w:pPr>
      <w:r w:rsidRPr="4F8CF7F9">
        <w:rPr>
          <w:rFonts w:ascii="Arial" w:hAnsi="Arial" w:cs="Arial"/>
        </w:rPr>
        <w:t>Our colleagues' insights, experiences, and ideas are the foundation of a healthier, happier workplace - so with that in mind, we focussed on sharing what our people had to say about improvements in their services. That helped inspire others to take part and complete the survey so teams can help turn insight into action.</w:t>
      </w:r>
    </w:p>
    <w:p w14:paraId="5CD9B23C" w14:textId="564CF33C" w:rsidR="4F8CF7F9" w:rsidRDefault="4F8CF7F9" w:rsidP="4F8CF7F9">
      <w:pPr>
        <w:rPr>
          <w:rFonts w:ascii="Arial" w:hAnsi="Arial" w:cs="Arial"/>
        </w:rPr>
      </w:pPr>
    </w:p>
    <w:p w14:paraId="360FC873" w14:textId="3A776B77" w:rsidR="2FBB9E67" w:rsidRDefault="2FBB9E67" w:rsidP="4F8CF7F9">
      <w:pPr>
        <w:rPr>
          <w:rFonts w:ascii="Arial" w:hAnsi="Arial" w:cs="Arial"/>
        </w:rPr>
      </w:pPr>
      <w:r w:rsidRPr="4F8CF7F9">
        <w:rPr>
          <w:rFonts w:ascii="Arial" w:hAnsi="Arial" w:cs="Arial"/>
        </w:rPr>
        <w:t xml:space="preserve">Our People Engagement Team </w:t>
      </w:r>
      <w:proofErr w:type="gramStart"/>
      <w:r w:rsidRPr="4F8CF7F9">
        <w:rPr>
          <w:rFonts w:ascii="Arial" w:hAnsi="Arial" w:cs="Arial"/>
        </w:rPr>
        <w:t>provide</w:t>
      </w:r>
      <w:proofErr w:type="gramEnd"/>
      <w:r w:rsidRPr="4F8CF7F9">
        <w:rPr>
          <w:rFonts w:ascii="Arial" w:hAnsi="Arial" w:cs="Arial"/>
        </w:rPr>
        <w:t xml:space="preserve"> a range of support to colleagues to complete the survey - including myth-busting, accessible formats, and addressing concerns - keeping that support visible to teams across our communication channels was key.</w:t>
      </w:r>
    </w:p>
    <w:p w14:paraId="0298203E" w14:textId="578C4926" w:rsidR="0052E209" w:rsidRDefault="0052E209" w:rsidP="238B0939"/>
    <w:p w14:paraId="6B7422A1" w14:textId="73BD95AF" w:rsidR="0052E209" w:rsidRDefault="00565A07" w:rsidP="00C57F9C">
      <w:pPr>
        <w:jc w:val="right"/>
        <w:rPr>
          <w:rFonts w:ascii="Arial" w:eastAsia="Arial" w:hAnsi="Arial" w:cs="Arial"/>
          <w:i/>
          <w:iCs/>
          <w:szCs w:val="24"/>
        </w:rPr>
      </w:pPr>
      <w:r>
        <w:rPr>
          <w:rFonts w:ascii="Arial" w:eastAsia="Arial" w:hAnsi="Arial" w:cs="Arial"/>
          <w:i/>
          <w:iCs/>
          <w:szCs w:val="24"/>
        </w:rPr>
        <w:t xml:space="preserve">Pictured: </w:t>
      </w:r>
      <w:r w:rsidR="0052E209" w:rsidRPr="238B0939">
        <w:rPr>
          <w:rFonts w:ascii="Arial" w:eastAsia="Arial" w:hAnsi="Arial" w:cs="Arial"/>
          <w:i/>
          <w:iCs/>
          <w:szCs w:val="24"/>
        </w:rPr>
        <w:t>Dr Martin Vaughan and Dan Ramsden, Assistant Psychologist (and occasional pumpkin impersonator!), shared their hopes for the future at Red Kite View whilst embracing the Halloween spirit.</w:t>
      </w:r>
    </w:p>
    <w:p w14:paraId="3A9B70EE" w14:textId="7C0C09B2" w:rsidR="238B0939" w:rsidRDefault="238B0939" w:rsidP="238B0939"/>
    <w:p w14:paraId="6B15DBFD" w14:textId="7988AA82" w:rsidR="2FBB9E67" w:rsidRDefault="2FBB9E67" w:rsidP="4F8CF7F9">
      <w:pPr>
        <w:rPr>
          <w:rFonts w:ascii="Arial" w:hAnsi="Arial" w:cs="Arial"/>
        </w:rPr>
      </w:pPr>
      <w:hyperlink r:id="rId38">
        <w:r w:rsidRPr="238B0939">
          <w:rPr>
            <w:rStyle w:val="Hyperlink"/>
            <w:rFonts w:ascii="Arial" w:hAnsi="Arial" w:cs="Arial"/>
          </w:rPr>
          <w:t>Read about it on Staffnet</w:t>
        </w:r>
      </w:hyperlink>
    </w:p>
    <w:p w14:paraId="25CA6A87" w14:textId="77777777" w:rsidR="00626433" w:rsidRDefault="00626433" w:rsidP="0A49F14C">
      <w:pPr>
        <w:rPr>
          <w:rFonts w:ascii="Arial" w:hAnsi="Arial" w:cs="Arial"/>
          <w:highlight w:val="yellow"/>
        </w:rPr>
      </w:pPr>
    </w:p>
    <w:p w14:paraId="28871EF7" w14:textId="77777777" w:rsidR="00626433" w:rsidRDefault="00626433" w:rsidP="0A49F14C">
      <w:pPr>
        <w:rPr>
          <w:rFonts w:ascii="Arial" w:hAnsi="Arial" w:cs="Arial"/>
          <w:highlight w:val="yellow"/>
        </w:rPr>
      </w:pPr>
    </w:p>
    <w:p w14:paraId="7872033F" w14:textId="54002770" w:rsidR="00626433" w:rsidRPr="00626433" w:rsidRDefault="00F50336" w:rsidP="00626433">
      <w:pPr>
        <w:rPr>
          <w:rFonts w:ascii="Arial" w:hAnsi="Arial" w:cs="Arial"/>
          <w:b/>
          <w:bCs/>
        </w:rPr>
      </w:pPr>
      <w:r>
        <w:rPr>
          <w:rFonts w:ascii="Arial" w:hAnsi="Arial" w:cs="Arial"/>
          <w:b/>
          <w:bCs/>
        </w:rPr>
        <w:t xml:space="preserve">Social media impact </w:t>
      </w:r>
      <w:r w:rsidR="00C57F9C">
        <w:rPr>
          <w:rFonts w:ascii="Arial" w:hAnsi="Arial" w:cs="Arial"/>
          <w:b/>
          <w:bCs/>
        </w:rPr>
        <w:t>helps</w:t>
      </w:r>
      <w:r>
        <w:rPr>
          <w:rFonts w:ascii="Arial" w:hAnsi="Arial" w:cs="Arial"/>
          <w:b/>
          <w:bCs/>
        </w:rPr>
        <w:t xml:space="preserve"> r</w:t>
      </w:r>
      <w:r w:rsidR="00626433" w:rsidRPr="00626433">
        <w:rPr>
          <w:rFonts w:ascii="Arial" w:hAnsi="Arial" w:cs="Arial"/>
          <w:b/>
          <w:bCs/>
        </w:rPr>
        <w:t xml:space="preserve">ecruit health equity partners </w:t>
      </w:r>
    </w:p>
    <w:p w14:paraId="48F37894" w14:textId="77777777" w:rsidR="00626433" w:rsidRPr="00626433" w:rsidRDefault="00626433" w:rsidP="00626433">
      <w:pPr>
        <w:rPr>
          <w:rFonts w:ascii="Arial" w:hAnsi="Arial" w:cs="Arial"/>
        </w:rPr>
      </w:pPr>
    </w:p>
    <w:p w14:paraId="19810214" w14:textId="4735FF5E" w:rsidR="00626433" w:rsidRPr="00626433" w:rsidRDefault="00626433" w:rsidP="00626433">
      <w:pPr>
        <w:rPr>
          <w:rFonts w:ascii="Arial" w:hAnsi="Arial" w:cs="Arial"/>
        </w:rPr>
      </w:pPr>
      <w:r w:rsidRPr="00626433">
        <w:rPr>
          <w:rFonts w:ascii="Arial" w:hAnsi="Arial" w:cs="Arial"/>
        </w:rPr>
        <w:t xml:space="preserve">The Health Equity Team works to put equity at the heart of everything we do at </w:t>
      </w:r>
      <w:r w:rsidR="00F50336">
        <w:rPr>
          <w:rFonts w:ascii="Arial" w:hAnsi="Arial" w:cs="Arial"/>
        </w:rPr>
        <w:t xml:space="preserve">the </w:t>
      </w:r>
      <w:r w:rsidRPr="00626433">
        <w:rPr>
          <w:rFonts w:ascii="Arial" w:hAnsi="Arial" w:cs="Arial"/>
        </w:rPr>
        <w:t>Trust, helping address inequalities in health outcomes across our communities.</w:t>
      </w:r>
      <w:r w:rsidR="00F50336">
        <w:rPr>
          <w:rFonts w:ascii="Arial" w:hAnsi="Arial" w:cs="Arial"/>
        </w:rPr>
        <w:t xml:space="preserve"> </w:t>
      </w:r>
      <w:r w:rsidRPr="00626433">
        <w:rPr>
          <w:rFonts w:ascii="Arial" w:hAnsi="Arial" w:cs="Arial"/>
        </w:rPr>
        <w:t>We supported their mission to recruit 14 lived experience advisors by using our social media and design skills to reach suitable candidates.</w:t>
      </w:r>
    </w:p>
    <w:p w14:paraId="05398519" w14:textId="77777777" w:rsidR="00626433" w:rsidRPr="00626433" w:rsidRDefault="00626433" w:rsidP="00626433">
      <w:pPr>
        <w:rPr>
          <w:rFonts w:ascii="Arial" w:hAnsi="Arial" w:cs="Arial"/>
        </w:rPr>
      </w:pPr>
    </w:p>
    <w:p w14:paraId="0AB3BCAB" w14:textId="77777777" w:rsidR="00626433" w:rsidRPr="00626433" w:rsidRDefault="00626433" w:rsidP="00626433">
      <w:pPr>
        <w:rPr>
          <w:rFonts w:ascii="Arial" w:hAnsi="Arial" w:cs="Arial"/>
        </w:rPr>
      </w:pPr>
      <w:r w:rsidRPr="00626433">
        <w:rPr>
          <w:rFonts w:ascii="Arial" w:hAnsi="Arial" w:cs="Arial"/>
        </w:rPr>
        <w:t>We created website content, designed a poster campaign for inpatient areas, and produced graphics to share via WhatsApp groups with community organisations and third sector partners.</w:t>
      </w:r>
    </w:p>
    <w:p w14:paraId="2C59A285" w14:textId="77777777" w:rsidR="00626433" w:rsidRPr="00626433" w:rsidRDefault="00626433" w:rsidP="00626433">
      <w:pPr>
        <w:rPr>
          <w:rFonts w:ascii="Arial" w:hAnsi="Arial" w:cs="Arial"/>
        </w:rPr>
      </w:pPr>
    </w:p>
    <w:p w14:paraId="0F0448AD" w14:textId="7396BA09" w:rsidR="00626433" w:rsidRDefault="00626433" w:rsidP="00626433">
      <w:pPr>
        <w:rPr>
          <w:rFonts w:ascii="Arial" w:hAnsi="Arial" w:cs="Arial"/>
        </w:rPr>
      </w:pPr>
      <w:r w:rsidRPr="00626433">
        <w:rPr>
          <w:rFonts w:ascii="Arial" w:hAnsi="Arial" w:cs="Arial"/>
        </w:rPr>
        <w:t>Our social media posts received more than 150 likes, 16 comments and 54 shares/reposts across Facebook and LinkedIn.</w:t>
      </w:r>
      <w:r w:rsidR="00F50336">
        <w:rPr>
          <w:rFonts w:ascii="Arial" w:hAnsi="Arial" w:cs="Arial"/>
        </w:rPr>
        <w:t xml:space="preserve"> </w:t>
      </w:r>
      <w:r w:rsidRPr="00626433">
        <w:rPr>
          <w:rFonts w:ascii="Arial" w:hAnsi="Arial" w:cs="Arial"/>
        </w:rPr>
        <w:t>The campaign generated 50 enquiries and led to more than 20 people attending a community information session.</w:t>
      </w:r>
    </w:p>
    <w:p w14:paraId="0308FCC1" w14:textId="77777777" w:rsidR="00F50336" w:rsidRDefault="00F50336" w:rsidP="00626433">
      <w:pPr>
        <w:rPr>
          <w:rFonts w:ascii="Arial" w:hAnsi="Arial" w:cs="Arial"/>
        </w:rPr>
      </w:pPr>
    </w:p>
    <w:p w14:paraId="2BE554D6" w14:textId="77777777" w:rsidR="00F50336" w:rsidRDefault="00F50336" w:rsidP="00626433">
      <w:pPr>
        <w:rPr>
          <w:rFonts w:ascii="Arial" w:hAnsi="Arial" w:cs="Arial"/>
        </w:rPr>
      </w:pPr>
    </w:p>
    <w:p w14:paraId="16EAA285" w14:textId="77777777" w:rsidR="00F50336" w:rsidRDefault="00F50336" w:rsidP="00626433">
      <w:pPr>
        <w:rPr>
          <w:rFonts w:ascii="Arial" w:hAnsi="Arial" w:cs="Arial"/>
        </w:rPr>
      </w:pPr>
    </w:p>
    <w:p w14:paraId="65304BCC" w14:textId="77777777" w:rsidR="00F50336" w:rsidRDefault="00F50336" w:rsidP="00626433">
      <w:pPr>
        <w:rPr>
          <w:rFonts w:ascii="Arial" w:hAnsi="Arial" w:cs="Arial"/>
        </w:rPr>
      </w:pPr>
    </w:p>
    <w:p w14:paraId="543438C9" w14:textId="77777777" w:rsidR="00626433" w:rsidRDefault="00626433" w:rsidP="00626433">
      <w:pPr>
        <w:rPr>
          <w:rFonts w:ascii="Arial" w:hAnsi="Arial" w:cs="Arial"/>
          <w:highlight w:val="yellow"/>
        </w:rPr>
      </w:pPr>
    </w:p>
    <w:p w14:paraId="24E4B382" w14:textId="391AC76A" w:rsidR="6A0C5C0C" w:rsidRPr="00A84525" w:rsidRDefault="00A84525" w:rsidP="0A49F14C">
      <w:pPr>
        <w:rPr>
          <w:rFonts w:ascii="Arial" w:eastAsia="Arial" w:hAnsi="Arial" w:cs="Arial"/>
          <w:b/>
          <w:bCs/>
          <w:szCs w:val="24"/>
        </w:rPr>
      </w:pPr>
      <w:r w:rsidRPr="00A84525">
        <w:rPr>
          <w:rFonts w:ascii="Arial" w:hAnsi="Arial" w:cs="Arial"/>
          <w:b/>
          <w:bCs/>
        </w:rPr>
        <w:lastRenderedPageBreak/>
        <w:t xml:space="preserve">Making work fun with the People Engagement Team </w:t>
      </w:r>
    </w:p>
    <w:p w14:paraId="26D0CCCE" w14:textId="77777777" w:rsidR="00A84525" w:rsidRDefault="00A84525" w:rsidP="00F50336">
      <w:pPr>
        <w:pStyle w:val="NormalWeb"/>
        <w:jc w:val="center"/>
      </w:pPr>
      <w:r>
        <w:rPr>
          <w:noProof/>
        </w:rPr>
        <w:drawing>
          <wp:inline distT="0" distB="0" distL="0" distR="0" wp14:anchorId="334DCDB5" wp14:editId="1B973C67">
            <wp:extent cx="5816600" cy="4362450"/>
            <wp:effectExtent l="0" t="0" r="0" b="0"/>
            <wp:docPr id="3" name="Picture 4" descr="Our Staff Engagement Team dressed up for their summer roadshow.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Picture 4" descr="Our Staff Engagement Team dressed up for their summer roadshow. "/>
                    <pic:cNvPicPr>
                      <a:picLocks noChangeAspect="1" noChangeArrowheads="1"/>
                    </pic:cNvPicPr>
                  </pic:nvPicPr>
                  <pic:blipFill>
                    <a:blip r:embed="rId39" cstate="print">
                      <a:extLst>
                        <a:ext uri="{28A0092B-C50C-407E-A947-70E740481C1C}">
                          <a14:useLocalDpi xmlns:a14="http://schemas.microsoft.com/office/drawing/2010/main" val="0"/>
                        </a:ext>
                      </a:extLst>
                    </a:blip>
                    <a:srcRect/>
                    <a:stretch>
                      <a:fillRect/>
                    </a:stretch>
                  </pic:blipFill>
                  <pic:spPr bwMode="auto">
                    <a:xfrm>
                      <a:off x="0" y="0"/>
                      <a:ext cx="5827733" cy="4370800"/>
                    </a:xfrm>
                    <a:prstGeom prst="rect">
                      <a:avLst/>
                    </a:prstGeom>
                    <a:noFill/>
                    <a:ln>
                      <a:noFill/>
                    </a:ln>
                  </pic:spPr>
                </pic:pic>
              </a:graphicData>
            </a:graphic>
          </wp:inline>
        </w:drawing>
      </w:r>
    </w:p>
    <w:p w14:paraId="62CCA99C" w14:textId="66A55A81" w:rsidR="6A0C5C0C" w:rsidRDefault="6A0C5C0C" w:rsidP="0A49F14C">
      <w:pPr>
        <w:rPr>
          <w:rFonts w:ascii="Arial" w:eastAsia="Arial" w:hAnsi="Arial" w:cs="Arial"/>
          <w:szCs w:val="24"/>
        </w:rPr>
      </w:pPr>
      <w:r w:rsidRPr="0A49F14C">
        <w:rPr>
          <w:rFonts w:ascii="Arial" w:eastAsia="Arial" w:hAnsi="Arial" w:cs="Arial"/>
          <w:szCs w:val="24"/>
        </w:rPr>
        <w:t>The Shine and Thrive Roadshow communications activity supported a Trust</w:t>
      </w:r>
      <w:r>
        <w:noBreakHyphen/>
      </w:r>
      <w:r w:rsidRPr="0A49F14C">
        <w:rPr>
          <w:rFonts w:ascii="Arial" w:eastAsia="Arial" w:hAnsi="Arial" w:cs="Arial"/>
          <w:szCs w:val="24"/>
        </w:rPr>
        <w:t>wide programme focused on staff recognition, wellbeing and engagement. Communications played a key role in promoting the roadshow before, during and after events, using a mix of social media, intranet news, and virtual event support to amplify positive staff stories and encourage participation.</w:t>
      </w:r>
    </w:p>
    <w:p w14:paraId="48D56772" w14:textId="1009C014" w:rsidR="0A49F14C" w:rsidRDefault="0A49F14C" w:rsidP="0A49F14C">
      <w:pPr>
        <w:rPr>
          <w:rFonts w:ascii="Arial" w:eastAsia="Arial" w:hAnsi="Arial" w:cs="Arial"/>
          <w:b/>
          <w:bCs/>
          <w:szCs w:val="24"/>
        </w:rPr>
      </w:pPr>
    </w:p>
    <w:p w14:paraId="1251D4A9" w14:textId="3008E19A" w:rsidR="6A0C5C0C" w:rsidRPr="00F50336" w:rsidRDefault="6A0C5C0C" w:rsidP="0A49F14C">
      <w:pPr>
        <w:rPr>
          <w:rFonts w:ascii="Arial" w:eastAsia="Arial" w:hAnsi="Arial" w:cs="Arial"/>
          <w:szCs w:val="24"/>
        </w:rPr>
      </w:pPr>
      <w:r w:rsidRPr="00F50336">
        <w:rPr>
          <w:rFonts w:ascii="Arial" w:eastAsia="Arial" w:hAnsi="Arial" w:cs="Arial"/>
          <w:szCs w:val="24"/>
        </w:rPr>
        <w:t>Key results and highlights</w:t>
      </w:r>
    </w:p>
    <w:p w14:paraId="7BE18C78" w14:textId="4F9B7889" w:rsidR="6A0C5C0C" w:rsidRPr="00F50336" w:rsidRDefault="6A0C5C0C" w:rsidP="0A49F14C">
      <w:pPr>
        <w:numPr>
          <w:ilvl w:val="0"/>
          <w:numId w:val="9"/>
        </w:numPr>
        <w:rPr>
          <w:rFonts w:ascii="Arial" w:eastAsia="Arial" w:hAnsi="Arial" w:cs="Arial"/>
          <w:szCs w:val="24"/>
        </w:rPr>
      </w:pPr>
      <w:r w:rsidRPr="00F50336">
        <w:rPr>
          <w:rFonts w:ascii="Arial" w:eastAsia="Arial" w:hAnsi="Arial" w:cs="Arial"/>
          <w:szCs w:val="24"/>
        </w:rPr>
        <w:t>High staff engagement: Over 480 colleagues engaged across 13 sites and a virtual stop, with more than 300 gratitude wall comments reinforcing a strong culture of appreciation.</w:t>
      </w:r>
    </w:p>
    <w:p w14:paraId="2761507D" w14:textId="04AB2A92" w:rsidR="6A0C5C0C" w:rsidRPr="00F50336" w:rsidRDefault="6A0C5C0C" w:rsidP="0A49F14C">
      <w:pPr>
        <w:numPr>
          <w:ilvl w:val="0"/>
          <w:numId w:val="9"/>
        </w:numPr>
        <w:rPr>
          <w:rFonts w:ascii="Arial" w:eastAsia="Arial" w:hAnsi="Arial" w:cs="Arial"/>
          <w:szCs w:val="24"/>
        </w:rPr>
      </w:pPr>
      <w:r w:rsidRPr="00F50336">
        <w:rPr>
          <w:rFonts w:ascii="Arial" w:eastAsia="Arial" w:hAnsi="Arial" w:cs="Arial"/>
          <w:szCs w:val="24"/>
        </w:rPr>
        <w:t>Strong social media performance: Posts featuring authentic staff stories and gratitude themes performed best, achieving high reach and engagement across Facebook, Instagram and LinkedIn, with image</w:t>
      </w:r>
      <w:r w:rsidRPr="00F50336">
        <w:noBreakHyphen/>
      </w:r>
      <w:r w:rsidRPr="00F50336">
        <w:rPr>
          <w:rFonts w:ascii="Arial" w:eastAsia="Arial" w:hAnsi="Arial" w:cs="Arial"/>
          <w:szCs w:val="24"/>
        </w:rPr>
        <w:t>led content consistently outperforming video.</w:t>
      </w:r>
    </w:p>
    <w:p w14:paraId="159B0E13" w14:textId="37806816" w:rsidR="6A0C5C0C" w:rsidRPr="00F50336" w:rsidRDefault="6A0C5C0C" w:rsidP="0A49F14C">
      <w:pPr>
        <w:numPr>
          <w:ilvl w:val="0"/>
          <w:numId w:val="9"/>
        </w:numPr>
        <w:rPr>
          <w:rFonts w:ascii="Arial" w:eastAsia="Arial" w:hAnsi="Arial" w:cs="Arial"/>
          <w:szCs w:val="24"/>
        </w:rPr>
      </w:pPr>
      <w:r w:rsidRPr="00F50336">
        <w:rPr>
          <w:rFonts w:ascii="Arial" w:eastAsia="Arial" w:hAnsi="Arial" w:cs="Arial"/>
          <w:szCs w:val="24"/>
        </w:rPr>
        <w:t xml:space="preserve">Effective virtual delivery: The Teams </w:t>
      </w:r>
      <w:proofErr w:type="gramStart"/>
      <w:r w:rsidRPr="00F50336">
        <w:rPr>
          <w:rFonts w:ascii="Arial" w:eastAsia="Arial" w:hAnsi="Arial" w:cs="Arial"/>
          <w:szCs w:val="24"/>
        </w:rPr>
        <w:t>webinar</w:t>
      </w:r>
      <w:proofErr w:type="gramEnd"/>
      <w:r w:rsidRPr="00F50336">
        <w:rPr>
          <w:rFonts w:ascii="Arial" w:eastAsia="Arial" w:hAnsi="Arial" w:cs="Arial"/>
          <w:szCs w:val="24"/>
        </w:rPr>
        <w:t xml:space="preserve"> attracted 71 attendees, with good average watch time and active chat interaction, supported by communications setup, moderation and video production.</w:t>
      </w:r>
    </w:p>
    <w:p w14:paraId="5E7DD53C" w14:textId="4AE9EEDB" w:rsidR="0A49F14C" w:rsidRDefault="0A49F14C" w:rsidP="0A49F14C">
      <w:pPr>
        <w:rPr>
          <w:rFonts w:ascii="Arial" w:eastAsia="Arial" w:hAnsi="Arial" w:cs="Arial"/>
          <w:szCs w:val="24"/>
        </w:rPr>
      </w:pPr>
    </w:p>
    <w:p w14:paraId="2EEAEB74" w14:textId="5E2C224D" w:rsidR="00D8566D" w:rsidRDefault="6A0C5C0C" w:rsidP="00D6159D">
      <w:pPr>
        <w:rPr>
          <w:rFonts w:ascii="Arial" w:hAnsi="Arial" w:cs="Arial"/>
        </w:rPr>
      </w:pPr>
      <w:r w:rsidRPr="0A49F14C">
        <w:rPr>
          <w:rFonts w:ascii="Arial" w:eastAsia="Arial" w:hAnsi="Arial" w:cs="Arial"/>
          <w:szCs w:val="24"/>
        </w:rPr>
        <w:t xml:space="preserve">Overall, the Shine and Thrive Roadshow </w:t>
      </w:r>
      <w:proofErr w:type="gramStart"/>
      <w:r w:rsidRPr="0A49F14C">
        <w:rPr>
          <w:rFonts w:ascii="Arial" w:eastAsia="Arial" w:hAnsi="Arial" w:cs="Arial"/>
          <w:szCs w:val="24"/>
        </w:rPr>
        <w:t>demonstrated</w:t>
      </w:r>
      <w:proofErr w:type="gramEnd"/>
      <w:r w:rsidRPr="0A49F14C">
        <w:rPr>
          <w:rFonts w:ascii="Arial" w:eastAsia="Arial" w:hAnsi="Arial" w:cs="Arial"/>
          <w:szCs w:val="24"/>
        </w:rPr>
        <w:t xml:space="preserve"> the impact of authentic, people</w:t>
      </w:r>
      <w:r>
        <w:noBreakHyphen/>
      </w:r>
      <w:r w:rsidRPr="0A49F14C">
        <w:rPr>
          <w:rFonts w:ascii="Arial" w:eastAsia="Arial" w:hAnsi="Arial" w:cs="Arial"/>
          <w:szCs w:val="24"/>
        </w:rPr>
        <w:t>focused communications in driving engagement and wellbeing messages. We look forward to building on this success in future campaigns, strengthening live and post</w:t>
      </w:r>
      <w:r>
        <w:noBreakHyphen/>
      </w:r>
      <w:r w:rsidRPr="0A49F14C">
        <w:rPr>
          <w:rFonts w:ascii="Arial" w:eastAsia="Arial" w:hAnsi="Arial" w:cs="Arial"/>
          <w:szCs w:val="24"/>
        </w:rPr>
        <w:t xml:space="preserve">event coverage, and continuing to </w:t>
      </w:r>
      <w:proofErr w:type="gramStart"/>
      <w:r w:rsidRPr="0A49F14C">
        <w:rPr>
          <w:rFonts w:ascii="Arial" w:eastAsia="Arial" w:hAnsi="Arial" w:cs="Arial"/>
          <w:szCs w:val="24"/>
        </w:rPr>
        <w:t>showcase</w:t>
      </w:r>
      <w:proofErr w:type="gramEnd"/>
      <w:r w:rsidRPr="0A49F14C">
        <w:rPr>
          <w:rFonts w:ascii="Arial" w:eastAsia="Arial" w:hAnsi="Arial" w:cs="Arial"/>
          <w:szCs w:val="24"/>
        </w:rPr>
        <w:t xml:space="preserve"> the voices and experiences of our staff across all channels.</w:t>
      </w:r>
    </w:p>
    <w:p w14:paraId="6114A417" w14:textId="08C1A3F3" w:rsidR="00112FC9" w:rsidRPr="00565A07" w:rsidRDefault="00A51915" w:rsidP="00C57F9C">
      <w:pPr>
        <w:pStyle w:val="Heading2"/>
        <w:numPr>
          <w:ilvl w:val="0"/>
          <w:numId w:val="28"/>
        </w:numPr>
        <w:rPr>
          <w:rFonts w:ascii="Arial" w:hAnsi="Arial" w:cs="Arial"/>
          <w:b/>
          <w:bCs/>
          <w:sz w:val="44"/>
          <w:szCs w:val="44"/>
        </w:rPr>
      </w:pPr>
      <w:r w:rsidRPr="00565A07">
        <w:rPr>
          <w:b/>
          <w:bCs/>
          <w:sz w:val="44"/>
          <w:szCs w:val="44"/>
        </w:rPr>
        <w:lastRenderedPageBreak/>
        <w:t xml:space="preserve">Strategic </w:t>
      </w:r>
      <w:r w:rsidR="00112FC9" w:rsidRPr="00565A07">
        <w:rPr>
          <w:b/>
          <w:bCs/>
          <w:sz w:val="44"/>
          <w:szCs w:val="44"/>
        </w:rPr>
        <w:t xml:space="preserve">engagement </w:t>
      </w:r>
    </w:p>
    <w:p w14:paraId="23094126" w14:textId="77777777" w:rsidR="00112FC9" w:rsidRDefault="00112FC9" w:rsidP="00D6159D">
      <w:pPr>
        <w:rPr>
          <w:rFonts w:ascii="Arial" w:hAnsi="Arial" w:cs="Arial"/>
        </w:rPr>
      </w:pPr>
    </w:p>
    <w:p w14:paraId="515F3FF4" w14:textId="2CFD7F3A" w:rsidR="20E44764" w:rsidRDefault="20E44764" w:rsidP="00F84A1C">
      <w:pPr>
        <w:rPr>
          <w:rFonts w:ascii="Arial" w:hAnsi="Arial" w:cs="Arial"/>
        </w:rPr>
      </w:pPr>
      <w:r w:rsidRPr="2CB9EAED">
        <w:rPr>
          <w:rFonts w:ascii="Arial" w:hAnsi="Arial" w:cs="Arial"/>
        </w:rPr>
        <w:t>One of the fundamental roles of an</w:t>
      </w:r>
      <w:r w:rsidR="7F563A70" w:rsidRPr="2CB9EAED">
        <w:rPr>
          <w:rFonts w:ascii="Arial" w:hAnsi="Arial" w:cs="Arial"/>
        </w:rPr>
        <w:t>y</w:t>
      </w:r>
      <w:r w:rsidRPr="2CB9EAED">
        <w:rPr>
          <w:rFonts w:ascii="Arial" w:hAnsi="Arial" w:cs="Arial"/>
        </w:rPr>
        <w:t xml:space="preserve"> in house communications team is to translate the strategy of the organisation into something that motivates</w:t>
      </w:r>
      <w:r w:rsidR="1291D520" w:rsidRPr="2CB9EAED">
        <w:rPr>
          <w:rFonts w:ascii="Arial" w:hAnsi="Arial" w:cs="Arial"/>
        </w:rPr>
        <w:t xml:space="preserve"> and inspires</w:t>
      </w:r>
      <w:r w:rsidR="1DE6AD6C" w:rsidRPr="2CB9EAED">
        <w:rPr>
          <w:rFonts w:ascii="Arial" w:hAnsi="Arial" w:cs="Arial"/>
        </w:rPr>
        <w:t xml:space="preserve"> its</w:t>
      </w:r>
      <w:r w:rsidRPr="2CB9EAED">
        <w:rPr>
          <w:rFonts w:ascii="Arial" w:hAnsi="Arial" w:cs="Arial"/>
        </w:rPr>
        <w:t xml:space="preserve"> staff to strive towards it. </w:t>
      </w:r>
    </w:p>
    <w:p w14:paraId="38640AAF" w14:textId="2022B588" w:rsidR="1BD856FD" w:rsidRDefault="1BD856FD" w:rsidP="00F84A1C">
      <w:pPr>
        <w:rPr>
          <w:rFonts w:ascii="Arial" w:hAnsi="Arial" w:cs="Arial"/>
        </w:rPr>
      </w:pPr>
    </w:p>
    <w:p w14:paraId="09A5A53E" w14:textId="428DDB5C" w:rsidR="1673F914" w:rsidRDefault="1673F914" w:rsidP="00F84A1C">
      <w:pPr>
        <w:rPr>
          <w:rFonts w:ascii="Arial" w:hAnsi="Arial" w:cs="Arial"/>
        </w:rPr>
      </w:pPr>
      <w:r w:rsidRPr="2CB9EAED">
        <w:rPr>
          <w:rFonts w:ascii="Arial" w:hAnsi="Arial" w:cs="Arial"/>
        </w:rPr>
        <w:t xml:space="preserve">Big strategy documents are rarely accessible or inspiring, so we need to find a way of breaking them down into </w:t>
      </w:r>
      <w:r w:rsidR="4C34F4CF" w:rsidRPr="2CB9EAED">
        <w:rPr>
          <w:rFonts w:ascii="Arial" w:hAnsi="Arial" w:cs="Arial"/>
        </w:rPr>
        <w:t xml:space="preserve">content that </w:t>
      </w:r>
      <w:r w:rsidRPr="2CB9EAED">
        <w:rPr>
          <w:rFonts w:ascii="Arial" w:hAnsi="Arial" w:cs="Arial"/>
        </w:rPr>
        <w:t>connect</w:t>
      </w:r>
      <w:r w:rsidR="52A84EAB" w:rsidRPr="2CB9EAED">
        <w:rPr>
          <w:rFonts w:ascii="Arial" w:hAnsi="Arial" w:cs="Arial"/>
        </w:rPr>
        <w:t>s</w:t>
      </w:r>
      <w:r w:rsidRPr="2CB9EAED">
        <w:rPr>
          <w:rFonts w:ascii="Arial" w:hAnsi="Arial" w:cs="Arial"/>
        </w:rPr>
        <w:t xml:space="preserve"> with the range of div</w:t>
      </w:r>
      <w:r w:rsidR="688D605E" w:rsidRPr="2CB9EAED">
        <w:rPr>
          <w:rFonts w:ascii="Arial" w:hAnsi="Arial" w:cs="Arial"/>
        </w:rPr>
        <w:t xml:space="preserve">erse services and teams across the Trust. </w:t>
      </w:r>
    </w:p>
    <w:p w14:paraId="082D226E" w14:textId="65AE5A42" w:rsidR="1BD856FD" w:rsidRDefault="1BD856FD" w:rsidP="00F84A1C">
      <w:pPr>
        <w:rPr>
          <w:rFonts w:ascii="Arial" w:hAnsi="Arial" w:cs="Arial"/>
        </w:rPr>
      </w:pPr>
    </w:p>
    <w:p w14:paraId="046C141D" w14:textId="1492D980" w:rsidR="688D605E" w:rsidRDefault="688D605E" w:rsidP="00F84A1C">
      <w:pPr>
        <w:rPr>
          <w:rFonts w:ascii="Arial" w:hAnsi="Arial" w:cs="Arial"/>
        </w:rPr>
      </w:pPr>
      <w:r w:rsidRPr="2CB9EAED">
        <w:rPr>
          <w:rFonts w:ascii="Arial" w:hAnsi="Arial" w:cs="Arial"/>
        </w:rPr>
        <w:t>For those who are interested, we publish</w:t>
      </w:r>
      <w:r w:rsidR="00F50336">
        <w:rPr>
          <w:rFonts w:ascii="Arial" w:hAnsi="Arial" w:cs="Arial"/>
        </w:rPr>
        <w:t>ed</w:t>
      </w:r>
      <w:r w:rsidRPr="2CB9EAED">
        <w:rPr>
          <w:rFonts w:ascii="Arial" w:hAnsi="Arial" w:cs="Arial"/>
        </w:rPr>
        <w:t xml:space="preserve"> our ‘big strategy’ and strateg</w:t>
      </w:r>
      <w:r w:rsidR="00F50336">
        <w:rPr>
          <w:rFonts w:ascii="Arial" w:hAnsi="Arial" w:cs="Arial"/>
        </w:rPr>
        <w:t>ic</w:t>
      </w:r>
      <w:r w:rsidRPr="2CB9EAED">
        <w:rPr>
          <w:rFonts w:ascii="Arial" w:hAnsi="Arial" w:cs="Arial"/>
        </w:rPr>
        <w:t xml:space="preserve"> plans </w:t>
      </w:r>
      <w:hyperlink r:id="rId40">
        <w:r w:rsidRPr="2CB9EAED">
          <w:rPr>
            <w:rStyle w:val="Hyperlink"/>
            <w:rFonts w:ascii="Arial" w:hAnsi="Arial" w:cs="Arial"/>
          </w:rPr>
          <w:t>on our website</w:t>
        </w:r>
      </w:hyperlink>
      <w:r w:rsidRPr="2CB9EAED">
        <w:rPr>
          <w:rFonts w:ascii="Arial" w:hAnsi="Arial" w:cs="Arial"/>
        </w:rPr>
        <w:t xml:space="preserve"> in what are hopefully accessible formats. </w:t>
      </w:r>
      <w:r w:rsidR="3DDF7C7C" w:rsidRPr="2CB9EAED">
        <w:rPr>
          <w:rFonts w:ascii="Arial" w:hAnsi="Arial" w:cs="Arial"/>
        </w:rPr>
        <w:t>Communications played a leading role in writing and designing the Trust’s five-year strategy document ‘Improving the health and lives of the communities we serve: from 2025 to 2030’.</w:t>
      </w:r>
    </w:p>
    <w:p w14:paraId="24827B07" w14:textId="5CFBF48A" w:rsidR="1BD856FD" w:rsidRDefault="1BD856FD" w:rsidP="00F84A1C">
      <w:pPr>
        <w:rPr>
          <w:rFonts w:ascii="Arial" w:hAnsi="Arial" w:cs="Arial"/>
        </w:rPr>
      </w:pPr>
    </w:p>
    <w:p w14:paraId="4AF7AA56" w14:textId="3D11AFA4" w:rsidR="688D605E" w:rsidRDefault="688D605E" w:rsidP="00F84A1C">
      <w:pPr>
        <w:rPr>
          <w:rFonts w:ascii="Arial" w:hAnsi="Arial" w:cs="Arial"/>
        </w:rPr>
      </w:pPr>
      <w:r w:rsidRPr="2CB9EAED">
        <w:rPr>
          <w:rFonts w:ascii="Arial" w:hAnsi="Arial" w:cs="Arial"/>
        </w:rPr>
        <w:t>We bring this to life for staff and stakeholders in ways</w:t>
      </w:r>
      <w:r w:rsidR="5BFC87FB" w:rsidRPr="2CB9EAED">
        <w:rPr>
          <w:rFonts w:ascii="Arial" w:hAnsi="Arial" w:cs="Arial"/>
        </w:rPr>
        <w:t xml:space="preserve"> such as</w:t>
      </w:r>
      <w:r w:rsidRPr="2CB9EAED">
        <w:rPr>
          <w:rFonts w:ascii="Arial" w:hAnsi="Arial" w:cs="Arial"/>
        </w:rPr>
        <w:t>:</w:t>
      </w:r>
    </w:p>
    <w:p w14:paraId="2FE5342D" w14:textId="44A775B9" w:rsidR="1BD856FD" w:rsidRDefault="1BD856FD" w:rsidP="00F84A1C">
      <w:pPr>
        <w:rPr>
          <w:rFonts w:ascii="Arial" w:hAnsi="Arial" w:cs="Arial"/>
        </w:rPr>
      </w:pPr>
    </w:p>
    <w:p w14:paraId="3003BAC6" w14:textId="28481516" w:rsidR="688D605E" w:rsidRDefault="688D605E" w:rsidP="00F84A1C">
      <w:pPr>
        <w:pStyle w:val="ListParagraph"/>
        <w:numPr>
          <w:ilvl w:val="0"/>
          <w:numId w:val="11"/>
        </w:numPr>
        <w:rPr>
          <w:rFonts w:ascii="Arial" w:hAnsi="Arial" w:cs="Arial"/>
        </w:rPr>
      </w:pPr>
      <w:r w:rsidRPr="2CB9EAED">
        <w:rPr>
          <w:rFonts w:ascii="Arial" w:hAnsi="Arial" w:cs="Arial"/>
        </w:rPr>
        <w:t>Our Chief Exec’s monthly All Staff Huddle which includes updates on strategic priorities but also examples of how we</w:t>
      </w:r>
      <w:r w:rsidR="0D38278E" w:rsidRPr="2CB9EAED">
        <w:rPr>
          <w:rFonts w:ascii="Arial" w:hAnsi="Arial" w:cs="Arial"/>
        </w:rPr>
        <w:t>’re</w:t>
      </w:r>
      <w:r w:rsidRPr="2CB9EAED">
        <w:rPr>
          <w:rFonts w:ascii="Arial" w:hAnsi="Arial" w:cs="Arial"/>
        </w:rPr>
        <w:t xml:space="preserve"> delivering on them. </w:t>
      </w:r>
    </w:p>
    <w:p w14:paraId="225A4563" w14:textId="42C5B699" w:rsidR="1BD856FD" w:rsidRDefault="1BD856FD" w:rsidP="00F84A1C">
      <w:pPr>
        <w:rPr>
          <w:rFonts w:ascii="Arial" w:hAnsi="Arial" w:cs="Arial"/>
        </w:rPr>
      </w:pPr>
    </w:p>
    <w:p w14:paraId="13318E64" w14:textId="5BF13841" w:rsidR="688D605E" w:rsidRDefault="688D605E" w:rsidP="00F84A1C">
      <w:pPr>
        <w:pStyle w:val="ListParagraph"/>
        <w:numPr>
          <w:ilvl w:val="0"/>
          <w:numId w:val="11"/>
        </w:numPr>
        <w:rPr>
          <w:rFonts w:ascii="Arial" w:hAnsi="Arial" w:cs="Arial"/>
        </w:rPr>
      </w:pPr>
      <w:r w:rsidRPr="2CB9EAED">
        <w:rPr>
          <w:rFonts w:ascii="Arial" w:hAnsi="Arial" w:cs="Arial"/>
        </w:rPr>
        <w:t xml:space="preserve">In 2025, we launched a </w:t>
      </w:r>
      <w:r w:rsidR="75B802D6" w:rsidRPr="2CB9EAED">
        <w:rPr>
          <w:rFonts w:ascii="Arial" w:hAnsi="Arial" w:cs="Arial"/>
        </w:rPr>
        <w:t xml:space="preserve">new </w:t>
      </w:r>
      <w:r w:rsidRPr="2CB9EAED">
        <w:rPr>
          <w:rFonts w:ascii="Arial" w:hAnsi="Arial" w:cs="Arial"/>
        </w:rPr>
        <w:t xml:space="preserve">programme of </w:t>
      </w:r>
      <w:r w:rsidR="57850C49" w:rsidRPr="2CB9EAED">
        <w:rPr>
          <w:rFonts w:ascii="Arial" w:hAnsi="Arial" w:cs="Arial"/>
        </w:rPr>
        <w:t xml:space="preserve">executive-level </w:t>
      </w:r>
      <w:r w:rsidRPr="2CB9EAED">
        <w:rPr>
          <w:rFonts w:ascii="Arial" w:hAnsi="Arial" w:cs="Arial"/>
        </w:rPr>
        <w:t>engagement with leadership team</w:t>
      </w:r>
      <w:r w:rsidR="5D48EFE8" w:rsidRPr="2CB9EAED">
        <w:rPr>
          <w:rFonts w:ascii="Arial" w:hAnsi="Arial" w:cs="Arial"/>
        </w:rPr>
        <w:t>s</w:t>
      </w:r>
      <w:r w:rsidRPr="2CB9EAED">
        <w:rPr>
          <w:rFonts w:ascii="Arial" w:hAnsi="Arial" w:cs="Arial"/>
        </w:rPr>
        <w:t xml:space="preserve"> across the Trust, presenting on the Trust’s priorities and listening to feedback.</w:t>
      </w:r>
      <w:r w:rsidR="1FCB78FD" w:rsidRPr="2CB9EAED">
        <w:rPr>
          <w:rFonts w:ascii="Arial" w:hAnsi="Arial" w:cs="Arial"/>
        </w:rPr>
        <w:t xml:space="preserve"> The programme went down well, and we’ve been asked to run it again</w:t>
      </w:r>
      <w:r w:rsidR="00140646" w:rsidRPr="2CB9EAED">
        <w:rPr>
          <w:rFonts w:ascii="Arial" w:hAnsi="Arial" w:cs="Arial"/>
        </w:rPr>
        <w:t xml:space="preserve">. </w:t>
      </w:r>
    </w:p>
    <w:p w14:paraId="700761CE" w14:textId="551B00DF" w:rsidR="1BD856FD" w:rsidRDefault="1BD856FD" w:rsidP="00F84A1C">
      <w:pPr>
        <w:rPr>
          <w:rFonts w:ascii="Arial" w:hAnsi="Arial" w:cs="Arial"/>
        </w:rPr>
      </w:pPr>
    </w:p>
    <w:p w14:paraId="1194DC21" w14:textId="5FE973BA" w:rsidR="688D605E" w:rsidRDefault="688D605E" w:rsidP="00F84A1C">
      <w:pPr>
        <w:pStyle w:val="ListParagraph"/>
        <w:numPr>
          <w:ilvl w:val="0"/>
          <w:numId w:val="11"/>
        </w:numPr>
        <w:rPr>
          <w:rFonts w:ascii="Arial" w:hAnsi="Arial" w:cs="Arial"/>
        </w:rPr>
      </w:pPr>
      <w:r w:rsidRPr="2CB9EAED">
        <w:rPr>
          <w:rFonts w:ascii="Arial" w:hAnsi="Arial" w:cs="Arial"/>
        </w:rPr>
        <w:t xml:space="preserve">Through storytelling and </w:t>
      </w:r>
      <w:proofErr w:type="gramStart"/>
      <w:r w:rsidRPr="2CB9EAED">
        <w:rPr>
          <w:rFonts w:ascii="Arial" w:hAnsi="Arial" w:cs="Arial"/>
        </w:rPr>
        <w:t>showcasing</w:t>
      </w:r>
      <w:proofErr w:type="gramEnd"/>
      <w:r w:rsidRPr="2CB9EAED">
        <w:rPr>
          <w:rFonts w:ascii="Arial" w:hAnsi="Arial" w:cs="Arial"/>
        </w:rPr>
        <w:t xml:space="preserve"> how we are delivering on our strategic priorities, including quarterly updates</w:t>
      </w:r>
      <w:r w:rsidR="4EE1A6C5" w:rsidRPr="2CB9EAED">
        <w:rPr>
          <w:rFonts w:ascii="Arial" w:hAnsi="Arial" w:cs="Arial"/>
        </w:rPr>
        <w:t xml:space="preserve"> and case studies (featured earlier in this report)</w:t>
      </w:r>
      <w:r w:rsidR="00140646" w:rsidRPr="2CB9EAED">
        <w:rPr>
          <w:rFonts w:ascii="Arial" w:hAnsi="Arial" w:cs="Arial"/>
        </w:rPr>
        <w:t xml:space="preserve">. </w:t>
      </w:r>
    </w:p>
    <w:p w14:paraId="7A088172" w14:textId="77777777" w:rsidR="00112FC9" w:rsidRDefault="00112FC9" w:rsidP="00F84A1C">
      <w:pPr>
        <w:rPr>
          <w:rFonts w:ascii="Arial" w:hAnsi="Arial" w:cs="Arial"/>
        </w:rPr>
      </w:pPr>
    </w:p>
    <w:p w14:paraId="61D1BE3B" w14:textId="3264CD48" w:rsidR="688D605E" w:rsidRDefault="688D605E" w:rsidP="00F84A1C">
      <w:pPr>
        <w:pStyle w:val="ListParagraph"/>
        <w:numPr>
          <w:ilvl w:val="0"/>
          <w:numId w:val="11"/>
        </w:numPr>
        <w:rPr>
          <w:rFonts w:ascii="Arial" w:hAnsi="Arial" w:cs="Arial"/>
        </w:rPr>
      </w:pPr>
      <w:r w:rsidRPr="2CB9EAED">
        <w:rPr>
          <w:rFonts w:ascii="Arial" w:hAnsi="Arial" w:cs="Arial"/>
        </w:rPr>
        <w:t xml:space="preserve">For external stakeholders, partners and other interested parties, we publish a bimonthly leadership blog from the Chief Exec via LinkedIn and </w:t>
      </w:r>
      <w:hyperlink r:id="rId41">
        <w:r w:rsidRPr="2CB9EAED">
          <w:rPr>
            <w:rStyle w:val="Hyperlink"/>
            <w:rFonts w:ascii="Arial" w:hAnsi="Arial" w:cs="Arial"/>
          </w:rPr>
          <w:t>on our website</w:t>
        </w:r>
      </w:hyperlink>
      <w:r w:rsidRPr="2CB9EAED">
        <w:rPr>
          <w:rFonts w:ascii="Arial" w:hAnsi="Arial" w:cs="Arial"/>
        </w:rPr>
        <w:t xml:space="preserve">. The LinkedIn </w:t>
      </w:r>
      <w:r w:rsidR="3D6325DE" w:rsidRPr="2CB9EAED">
        <w:rPr>
          <w:rFonts w:ascii="Arial" w:hAnsi="Arial" w:cs="Arial"/>
        </w:rPr>
        <w:t xml:space="preserve">newsletter performs very well. </w:t>
      </w:r>
    </w:p>
    <w:p w14:paraId="2FF3A045" w14:textId="57C7D495" w:rsidR="1BD856FD" w:rsidRDefault="1BD856FD" w:rsidP="1BD856FD">
      <w:pPr>
        <w:rPr>
          <w:rFonts w:ascii="Arial" w:hAnsi="Arial" w:cs="Arial"/>
        </w:rPr>
      </w:pPr>
    </w:p>
    <w:p w14:paraId="647D3AB8" w14:textId="5E5A8DC6" w:rsidR="1BD856FD" w:rsidRDefault="1BD856FD" w:rsidP="1BD856FD">
      <w:pPr>
        <w:rPr>
          <w:rFonts w:ascii="Arial" w:hAnsi="Arial" w:cs="Arial"/>
        </w:rPr>
      </w:pPr>
    </w:p>
    <w:p w14:paraId="78DDAB38" w14:textId="77777777" w:rsidR="003D417B" w:rsidRDefault="003D417B" w:rsidP="00D6159D">
      <w:pPr>
        <w:rPr>
          <w:rFonts w:ascii="Arial" w:hAnsi="Arial" w:cs="Arial"/>
        </w:rPr>
      </w:pPr>
    </w:p>
    <w:p w14:paraId="79F65893" w14:textId="77777777" w:rsidR="00A94BE8" w:rsidRDefault="00A94BE8" w:rsidP="00D6159D">
      <w:pPr>
        <w:rPr>
          <w:rFonts w:ascii="Arial" w:hAnsi="Arial" w:cs="Arial"/>
        </w:rPr>
      </w:pPr>
    </w:p>
    <w:p w14:paraId="10321EA4" w14:textId="4BEAD5F0" w:rsidR="00B35FF1" w:rsidRDefault="00B35FF1">
      <w:pPr>
        <w:rPr>
          <w:rFonts w:ascii="Arial" w:hAnsi="Arial" w:cs="Arial"/>
        </w:rPr>
      </w:pPr>
      <w:r>
        <w:rPr>
          <w:rFonts w:ascii="Arial" w:hAnsi="Arial" w:cs="Arial"/>
        </w:rPr>
        <w:br w:type="page"/>
      </w:r>
    </w:p>
    <w:p w14:paraId="0B1E4776" w14:textId="77777777" w:rsidR="00B35FF1" w:rsidRDefault="00B35FF1" w:rsidP="00D6159D">
      <w:pPr>
        <w:rPr>
          <w:rFonts w:ascii="Arial" w:hAnsi="Arial" w:cs="Arial"/>
        </w:rPr>
      </w:pPr>
    </w:p>
    <w:p w14:paraId="3F5C3BB7" w14:textId="7F93959C" w:rsidR="00B35FF1" w:rsidRPr="00F50336" w:rsidRDefault="00432528" w:rsidP="00C57F9C">
      <w:pPr>
        <w:pStyle w:val="Heading1"/>
        <w:numPr>
          <w:ilvl w:val="0"/>
          <w:numId w:val="23"/>
        </w:numPr>
        <w:rPr>
          <w:sz w:val="72"/>
          <w:szCs w:val="72"/>
        </w:rPr>
      </w:pPr>
      <w:bookmarkStart w:id="3" w:name="_Our_10_strategic"/>
      <w:bookmarkEnd w:id="3"/>
      <w:r w:rsidRPr="00F50336">
        <w:rPr>
          <w:sz w:val="72"/>
          <w:szCs w:val="72"/>
        </w:rPr>
        <w:t>Our 10 s</w:t>
      </w:r>
      <w:r w:rsidR="00B35FF1" w:rsidRPr="00F50336">
        <w:rPr>
          <w:sz w:val="72"/>
          <w:szCs w:val="72"/>
        </w:rPr>
        <w:t xml:space="preserve">trategic </w:t>
      </w:r>
      <w:proofErr w:type="gramStart"/>
      <w:r w:rsidR="00C57F9C">
        <w:rPr>
          <w:sz w:val="72"/>
          <w:szCs w:val="72"/>
        </w:rPr>
        <w:t>objectives</w:t>
      </w:r>
      <w:proofErr w:type="gramEnd"/>
      <w:r w:rsidR="00B35FF1" w:rsidRPr="00F50336">
        <w:rPr>
          <w:sz w:val="72"/>
          <w:szCs w:val="72"/>
        </w:rPr>
        <w:t xml:space="preserve"> – how we did</w:t>
      </w:r>
      <w:r w:rsidR="3D1A0105" w:rsidRPr="00F50336">
        <w:rPr>
          <w:sz w:val="72"/>
          <w:szCs w:val="72"/>
        </w:rPr>
        <w:t xml:space="preserve"> in 2025/6</w:t>
      </w:r>
    </w:p>
    <w:p w14:paraId="4767C2ED" w14:textId="77777777" w:rsidR="00B35FF1" w:rsidRDefault="00B35FF1" w:rsidP="00D6159D">
      <w:pPr>
        <w:rPr>
          <w:rFonts w:ascii="Arial" w:hAnsi="Arial" w:cs="Arial"/>
        </w:rPr>
      </w:pPr>
    </w:p>
    <w:p w14:paraId="090F5543" w14:textId="77777777" w:rsidR="00B35FF1" w:rsidRDefault="00B35FF1" w:rsidP="00D6159D">
      <w:pPr>
        <w:rPr>
          <w:rFonts w:ascii="Arial" w:hAnsi="Arial" w:cs="Arial"/>
        </w:rPr>
      </w:pPr>
    </w:p>
    <w:p w14:paraId="7B7ABA4A" w14:textId="77777777" w:rsidR="00C57F9C" w:rsidRDefault="00C57F9C" w:rsidP="00D6159D">
      <w:pPr>
        <w:rPr>
          <w:rFonts w:ascii="Arial" w:hAnsi="Arial" w:cs="Arial"/>
        </w:rPr>
      </w:pPr>
      <w:r>
        <w:rPr>
          <w:rFonts w:ascii="Arial" w:hAnsi="Arial" w:cs="Arial"/>
        </w:rPr>
        <w:t xml:space="preserve">Our 10 strategic </w:t>
      </w:r>
      <w:proofErr w:type="gramStart"/>
      <w:r>
        <w:rPr>
          <w:rFonts w:ascii="Arial" w:hAnsi="Arial" w:cs="Arial"/>
        </w:rPr>
        <w:t>objectives</w:t>
      </w:r>
      <w:proofErr w:type="gramEnd"/>
      <w:r>
        <w:rPr>
          <w:rFonts w:ascii="Arial" w:hAnsi="Arial" w:cs="Arial"/>
        </w:rPr>
        <w:t xml:space="preserve"> within our comms strategy are:</w:t>
      </w:r>
    </w:p>
    <w:p w14:paraId="7C4D7C57" w14:textId="7909792D" w:rsidR="00C57F9C" w:rsidRDefault="00C57F9C" w:rsidP="00D6159D">
      <w:pPr>
        <w:rPr>
          <w:rFonts w:ascii="Arial" w:hAnsi="Arial" w:cs="Arial"/>
        </w:rPr>
      </w:pPr>
      <w:r>
        <w:rPr>
          <w:rFonts w:ascii="Arial" w:hAnsi="Arial" w:cs="Arial"/>
        </w:rPr>
        <w:t xml:space="preserve"> </w:t>
      </w:r>
    </w:p>
    <w:p w14:paraId="2B43362D" w14:textId="77777777" w:rsidR="00C57F9C" w:rsidRPr="00956DEC" w:rsidRDefault="00C57F9C" w:rsidP="00C57F9C">
      <w:pPr>
        <w:widowControl/>
        <w:numPr>
          <w:ilvl w:val="0"/>
          <w:numId w:val="12"/>
        </w:numPr>
        <w:autoSpaceDE/>
        <w:autoSpaceDN/>
        <w:spacing w:line="360" w:lineRule="auto"/>
        <w:ind w:hanging="578"/>
        <w:rPr>
          <w:rFonts w:eastAsia="Calibri"/>
        </w:rPr>
      </w:pPr>
      <w:r w:rsidRPr="00956DEC">
        <w:rPr>
          <w:rFonts w:eastAsia="Calibri"/>
        </w:rPr>
        <w:t>Launch and embed a clear strategic narrative, brand proposition and visual identity</w:t>
      </w:r>
      <w:r>
        <w:rPr>
          <w:rFonts w:eastAsia="Calibri"/>
        </w:rPr>
        <w:t>,</w:t>
      </w:r>
      <w:r w:rsidRPr="00956DEC">
        <w:rPr>
          <w:rFonts w:eastAsia="Calibri"/>
        </w:rPr>
        <w:t xml:space="preserve">  </w:t>
      </w:r>
    </w:p>
    <w:p w14:paraId="4C822028" w14:textId="77777777" w:rsidR="00C57F9C" w:rsidRPr="00956DEC" w:rsidRDefault="00C57F9C" w:rsidP="00C57F9C">
      <w:pPr>
        <w:widowControl/>
        <w:numPr>
          <w:ilvl w:val="0"/>
          <w:numId w:val="12"/>
        </w:numPr>
        <w:autoSpaceDE/>
        <w:autoSpaceDN/>
        <w:spacing w:line="360" w:lineRule="auto"/>
        <w:ind w:hanging="578"/>
        <w:rPr>
          <w:rFonts w:eastAsia="Calibri"/>
        </w:rPr>
      </w:pPr>
      <w:r w:rsidRPr="00956DEC">
        <w:rPr>
          <w:rFonts w:eastAsia="Calibri"/>
        </w:rPr>
        <w:t>Improve our strategic relationships and forward planning</w:t>
      </w:r>
      <w:r>
        <w:rPr>
          <w:rFonts w:eastAsia="Calibri"/>
        </w:rPr>
        <w:t>,</w:t>
      </w:r>
      <w:r w:rsidRPr="00956DEC">
        <w:rPr>
          <w:rFonts w:eastAsia="Calibri"/>
        </w:rPr>
        <w:t xml:space="preserve"> </w:t>
      </w:r>
    </w:p>
    <w:p w14:paraId="37188722" w14:textId="77777777" w:rsidR="00C57F9C" w:rsidRPr="00956DEC" w:rsidRDefault="00C57F9C" w:rsidP="00C57F9C">
      <w:pPr>
        <w:widowControl/>
        <w:numPr>
          <w:ilvl w:val="0"/>
          <w:numId w:val="12"/>
        </w:numPr>
        <w:autoSpaceDE/>
        <w:autoSpaceDN/>
        <w:spacing w:line="360" w:lineRule="auto"/>
        <w:ind w:hanging="578"/>
        <w:rPr>
          <w:rFonts w:eastAsia="Calibri"/>
        </w:rPr>
      </w:pPr>
      <w:r w:rsidRPr="00956DEC">
        <w:rPr>
          <w:rFonts w:eastAsia="Calibri"/>
        </w:rPr>
        <w:t>Creat</w:t>
      </w:r>
      <w:r>
        <w:rPr>
          <w:rFonts w:eastAsia="Calibri"/>
        </w:rPr>
        <w:t>e</w:t>
      </w:r>
      <w:r w:rsidRPr="00956DEC">
        <w:rPr>
          <w:rFonts w:eastAsia="Calibri"/>
        </w:rPr>
        <w:t xml:space="preserve"> a consultancy approach: Investing in our people to be </w:t>
      </w:r>
      <w:r>
        <w:rPr>
          <w:rFonts w:eastAsia="Calibri"/>
        </w:rPr>
        <w:t>great</w:t>
      </w:r>
      <w:r w:rsidRPr="00956DEC">
        <w:rPr>
          <w:rFonts w:eastAsia="Calibri"/>
        </w:rPr>
        <w:t xml:space="preserve"> communicators</w:t>
      </w:r>
      <w:r>
        <w:rPr>
          <w:rFonts w:eastAsia="Calibri"/>
        </w:rPr>
        <w:t>,</w:t>
      </w:r>
      <w:r w:rsidRPr="00956DEC">
        <w:rPr>
          <w:rFonts w:eastAsia="Calibri"/>
        </w:rPr>
        <w:t xml:space="preserve"> </w:t>
      </w:r>
    </w:p>
    <w:p w14:paraId="4304ECB5" w14:textId="77777777" w:rsidR="00C57F9C" w:rsidRPr="00956DEC" w:rsidRDefault="00C57F9C" w:rsidP="00C57F9C">
      <w:pPr>
        <w:widowControl/>
        <w:numPr>
          <w:ilvl w:val="0"/>
          <w:numId w:val="12"/>
        </w:numPr>
        <w:autoSpaceDE/>
        <w:autoSpaceDN/>
        <w:spacing w:line="360" w:lineRule="auto"/>
        <w:ind w:hanging="578"/>
        <w:rPr>
          <w:rFonts w:eastAsia="Calibri"/>
        </w:rPr>
      </w:pPr>
      <w:r w:rsidRPr="00956DEC">
        <w:rPr>
          <w:rFonts w:eastAsia="Calibri"/>
        </w:rPr>
        <w:t>Improving our operating procedures, workflow management and reporting</w:t>
      </w:r>
      <w:r>
        <w:rPr>
          <w:rFonts w:eastAsia="Calibri"/>
        </w:rPr>
        <w:t>,</w:t>
      </w:r>
      <w:r w:rsidRPr="00956DEC">
        <w:rPr>
          <w:rFonts w:eastAsia="Calibri"/>
        </w:rPr>
        <w:t xml:space="preserve"> </w:t>
      </w:r>
    </w:p>
    <w:p w14:paraId="2EF9AEED" w14:textId="77777777" w:rsidR="00C57F9C" w:rsidRPr="00956DEC" w:rsidRDefault="00C57F9C" w:rsidP="00C57F9C">
      <w:pPr>
        <w:widowControl/>
        <w:numPr>
          <w:ilvl w:val="0"/>
          <w:numId w:val="12"/>
        </w:numPr>
        <w:autoSpaceDE/>
        <w:autoSpaceDN/>
        <w:spacing w:line="360" w:lineRule="auto"/>
        <w:ind w:hanging="578"/>
      </w:pPr>
      <w:r w:rsidRPr="00956DEC">
        <w:rPr>
          <w:rFonts w:eastAsia="Calibri"/>
        </w:rPr>
        <w:t>Review and enhance our corporate comms channels</w:t>
      </w:r>
      <w:r>
        <w:rPr>
          <w:rFonts w:eastAsia="Calibri"/>
        </w:rPr>
        <w:t>,</w:t>
      </w:r>
    </w:p>
    <w:p w14:paraId="3BB88567" w14:textId="77777777" w:rsidR="00C57F9C" w:rsidRPr="00956DEC" w:rsidRDefault="00C57F9C" w:rsidP="00C57F9C">
      <w:pPr>
        <w:widowControl/>
        <w:numPr>
          <w:ilvl w:val="0"/>
          <w:numId w:val="12"/>
        </w:numPr>
        <w:autoSpaceDE/>
        <w:autoSpaceDN/>
        <w:spacing w:line="360" w:lineRule="auto"/>
        <w:ind w:hanging="578"/>
        <w:rPr>
          <w:rFonts w:eastAsia="Calibri"/>
        </w:rPr>
      </w:pPr>
      <w:r w:rsidRPr="00956DEC">
        <w:t>Tel</w:t>
      </w:r>
      <w:r>
        <w:t>l</w:t>
      </w:r>
      <w:r w:rsidRPr="00956DEC">
        <w:t xml:space="preserve"> better stories more effectively</w:t>
      </w:r>
      <w:r>
        <w:t>,</w:t>
      </w:r>
    </w:p>
    <w:p w14:paraId="30E288F3" w14:textId="77777777" w:rsidR="00C57F9C" w:rsidRPr="00956DEC" w:rsidRDefault="00C57F9C" w:rsidP="00C57F9C">
      <w:pPr>
        <w:widowControl/>
        <w:numPr>
          <w:ilvl w:val="0"/>
          <w:numId w:val="12"/>
        </w:numPr>
        <w:autoSpaceDE/>
        <w:autoSpaceDN/>
        <w:spacing w:line="360" w:lineRule="auto"/>
        <w:ind w:hanging="578"/>
        <w:rPr>
          <w:rFonts w:eastAsia="Calibri"/>
        </w:rPr>
      </w:pPr>
      <w:r w:rsidRPr="00CE6CF9">
        <w:t>Measure what we treasure: using data in communications</w:t>
      </w:r>
      <w:r>
        <w:t>,</w:t>
      </w:r>
    </w:p>
    <w:p w14:paraId="7DACA585" w14:textId="77777777" w:rsidR="00C57F9C" w:rsidRPr="00956DEC" w:rsidRDefault="00C57F9C" w:rsidP="00C57F9C">
      <w:pPr>
        <w:widowControl/>
        <w:numPr>
          <w:ilvl w:val="0"/>
          <w:numId w:val="12"/>
        </w:numPr>
        <w:autoSpaceDE/>
        <w:autoSpaceDN/>
        <w:spacing w:line="360" w:lineRule="auto"/>
        <w:ind w:hanging="578"/>
        <w:rPr>
          <w:rFonts w:eastAsia="Calibri"/>
        </w:rPr>
      </w:pPr>
      <w:r w:rsidRPr="00956DEC">
        <w:t>Improv</w:t>
      </w:r>
      <w:r>
        <w:t>e</w:t>
      </w:r>
      <w:r w:rsidRPr="00956DEC">
        <w:t xml:space="preserve"> our approach to service user information</w:t>
      </w:r>
      <w:r>
        <w:t>,</w:t>
      </w:r>
    </w:p>
    <w:p w14:paraId="6356D7F3" w14:textId="344A4344" w:rsidR="00C57F9C" w:rsidRPr="00956DEC" w:rsidRDefault="00C57F9C" w:rsidP="00C57F9C">
      <w:pPr>
        <w:widowControl/>
        <w:numPr>
          <w:ilvl w:val="0"/>
          <w:numId w:val="12"/>
        </w:numPr>
        <w:autoSpaceDE/>
        <w:autoSpaceDN/>
        <w:spacing w:line="360" w:lineRule="auto"/>
        <w:ind w:hanging="578"/>
      </w:pPr>
      <w:r w:rsidRPr="00956DEC">
        <w:t xml:space="preserve">Attracting </w:t>
      </w:r>
      <w:r>
        <w:t xml:space="preserve">and </w:t>
      </w:r>
      <w:proofErr w:type="gramStart"/>
      <w:r>
        <w:t>retaining</w:t>
      </w:r>
      <w:proofErr w:type="gramEnd"/>
      <w:r>
        <w:t xml:space="preserve"> great people, </w:t>
      </w:r>
    </w:p>
    <w:p w14:paraId="15A77034" w14:textId="77777777" w:rsidR="00C57F9C" w:rsidRPr="00956DEC" w:rsidRDefault="00C57F9C" w:rsidP="00C57F9C">
      <w:pPr>
        <w:widowControl/>
        <w:numPr>
          <w:ilvl w:val="0"/>
          <w:numId w:val="12"/>
        </w:numPr>
        <w:autoSpaceDE/>
        <w:autoSpaceDN/>
        <w:spacing w:line="360" w:lineRule="auto"/>
        <w:ind w:hanging="578"/>
        <w:rPr>
          <w:rFonts w:eastAsia="Calibri"/>
        </w:rPr>
      </w:pPr>
      <w:r w:rsidRPr="00956DEC">
        <w:t>Emergency Planning: warning and informing to save lives and prevent harm</w:t>
      </w:r>
      <w:r>
        <w:t>.</w:t>
      </w:r>
    </w:p>
    <w:p w14:paraId="6975F189" w14:textId="77777777" w:rsidR="00C57F9C" w:rsidRDefault="00C57F9C" w:rsidP="00D6159D">
      <w:pPr>
        <w:rPr>
          <w:rFonts w:ascii="Arial" w:hAnsi="Arial" w:cs="Arial"/>
        </w:rPr>
      </w:pPr>
    </w:p>
    <w:p w14:paraId="5BB1B9AF" w14:textId="6C37D098" w:rsidR="00C57F9C" w:rsidRDefault="00C57F9C" w:rsidP="00D6159D">
      <w:pPr>
        <w:rPr>
          <w:rFonts w:ascii="Arial" w:hAnsi="Arial" w:cs="Arial"/>
        </w:rPr>
      </w:pPr>
      <w:r>
        <w:rPr>
          <w:rFonts w:ascii="Arial" w:hAnsi="Arial" w:cs="Arial"/>
        </w:rPr>
        <w:t xml:space="preserve">This section of the report gives </w:t>
      </w:r>
      <w:proofErr w:type="gramStart"/>
      <w:r>
        <w:rPr>
          <w:rFonts w:ascii="Arial" w:hAnsi="Arial" w:cs="Arial"/>
        </w:rPr>
        <w:t>a brief summary</w:t>
      </w:r>
      <w:proofErr w:type="gramEnd"/>
      <w:r>
        <w:rPr>
          <w:rFonts w:ascii="Arial" w:hAnsi="Arial" w:cs="Arial"/>
        </w:rPr>
        <w:t xml:space="preserve"> of how we performed against them in 2025/6.</w:t>
      </w:r>
    </w:p>
    <w:p w14:paraId="25A94107" w14:textId="20D7EF7B" w:rsidR="00C57F9C" w:rsidRDefault="00C57F9C">
      <w:pPr>
        <w:rPr>
          <w:rFonts w:ascii="Arial" w:hAnsi="Arial" w:cs="Arial"/>
        </w:rPr>
      </w:pPr>
      <w:r>
        <w:rPr>
          <w:rFonts w:ascii="Arial" w:hAnsi="Arial" w:cs="Arial"/>
        </w:rPr>
        <w:br w:type="page"/>
      </w:r>
    </w:p>
    <w:p w14:paraId="170B0C3E" w14:textId="77777777" w:rsidR="00C57F9C" w:rsidRDefault="00C57F9C" w:rsidP="00D6159D">
      <w:pPr>
        <w:rPr>
          <w:rFonts w:ascii="Arial" w:hAnsi="Arial" w:cs="Arial"/>
        </w:rPr>
      </w:pPr>
    </w:p>
    <w:p w14:paraId="019DE146" w14:textId="77777777" w:rsidR="00C57F9C" w:rsidRDefault="00C57F9C" w:rsidP="00D6159D">
      <w:pPr>
        <w:rPr>
          <w:rFonts w:ascii="Arial" w:hAnsi="Arial" w:cs="Arial"/>
        </w:rPr>
      </w:pPr>
    </w:p>
    <w:p w14:paraId="0B176D4D" w14:textId="0FFA9DBC" w:rsidR="00432528" w:rsidRPr="002B3EEA" w:rsidRDefault="00B35FF1" w:rsidP="002B3EEA">
      <w:pPr>
        <w:pStyle w:val="Heading2"/>
        <w:numPr>
          <w:ilvl w:val="0"/>
          <w:numId w:val="20"/>
        </w:numPr>
        <w:rPr>
          <w:rFonts w:eastAsia="Calibri"/>
          <w:b/>
          <w:bCs/>
        </w:rPr>
      </w:pPr>
      <w:r w:rsidRPr="002B3EEA">
        <w:rPr>
          <w:rFonts w:eastAsia="Calibri"/>
          <w:b/>
          <w:bCs/>
        </w:rPr>
        <w:t>Launch and embed a clear strategic narrative, brand proposition and visual identity</w:t>
      </w:r>
      <w:r w:rsidR="00432528" w:rsidRPr="002B3EEA">
        <w:rPr>
          <w:rFonts w:eastAsia="Calibri"/>
          <w:b/>
          <w:bCs/>
        </w:rPr>
        <w:t xml:space="preserve">. </w:t>
      </w:r>
    </w:p>
    <w:p w14:paraId="1360E7DE" w14:textId="77777777" w:rsidR="00432528" w:rsidRDefault="00432528" w:rsidP="00432528">
      <w:pPr>
        <w:widowControl/>
        <w:autoSpaceDE/>
        <w:autoSpaceDN/>
        <w:spacing w:line="360" w:lineRule="auto"/>
        <w:rPr>
          <w:rFonts w:eastAsia="Calibri"/>
        </w:rPr>
      </w:pPr>
    </w:p>
    <w:p w14:paraId="0018E630" w14:textId="12DD6529" w:rsidR="00045971" w:rsidRDefault="00792EBD" w:rsidP="00F84A1C">
      <w:pPr>
        <w:widowControl/>
        <w:autoSpaceDE/>
        <w:autoSpaceDN/>
        <w:rPr>
          <w:rFonts w:eastAsia="Calibri"/>
        </w:rPr>
      </w:pPr>
      <w:r>
        <w:rPr>
          <w:rFonts w:eastAsia="Calibri"/>
        </w:rPr>
        <w:t xml:space="preserve">We unveiled a new </w:t>
      </w:r>
      <w:r w:rsidRPr="00792EBD">
        <w:rPr>
          <w:rFonts w:eastAsia="Calibri"/>
        </w:rPr>
        <w:t>brand identity</w:t>
      </w:r>
      <w:r>
        <w:rPr>
          <w:rFonts w:eastAsia="Calibri"/>
        </w:rPr>
        <w:t xml:space="preserve"> for the Trust in May 2024</w:t>
      </w:r>
      <w:r w:rsidRPr="00792EBD">
        <w:rPr>
          <w:rFonts w:eastAsia="Calibri"/>
        </w:rPr>
        <w:t xml:space="preserve">. </w:t>
      </w:r>
      <w:r w:rsidR="00A51915">
        <w:rPr>
          <w:rFonts w:eastAsia="Calibri"/>
        </w:rPr>
        <w:t>During 2025/6</w:t>
      </w:r>
      <w:r w:rsidR="00045971">
        <w:rPr>
          <w:rFonts w:eastAsia="Calibri"/>
        </w:rPr>
        <w:t xml:space="preserve"> we’ve been working to incorporate it across the organisation. This has included:</w:t>
      </w:r>
    </w:p>
    <w:p w14:paraId="0AEAB509" w14:textId="4314EDB4" w:rsidR="002D7E50" w:rsidRDefault="72B56DC6" w:rsidP="00F84A1C">
      <w:pPr>
        <w:pStyle w:val="ListParagraph"/>
        <w:widowControl/>
        <w:numPr>
          <w:ilvl w:val="0"/>
          <w:numId w:val="10"/>
        </w:numPr>
        <w:autoSpaceDE/>
        <w:autoSpaceDN/>
        <w:rPr>
          <w:rFonts w:eastAsia="Calibri"/>
        </w:rPr>
      </w:pPr>
      <w:r w:rsidRPr="2CB9EAED">
        <w:rPr>
          <w:rFonts w:eastAsia="Calibri"/>
        </w:rPr>
        <w:t xml:space="preserve">How we design </w:t>
      </w:r>
      <w:r w:rsidR="001C6AE9" w:rsidRPr="2CB9EAED">
        <w:rPr>
          <w:rFonts w:eastAsia="Calibri"/>
        </w:rPr>
        <w:t xml:space="preserve">our </w:t>
      </w:r>
      <w:hyperlink r:id="rId42">
        <w:r w:rsidR="001C6AE9" w:rsidRPr="2CB9EAED">
          <w:rPr>
            <w:rStyle w:val="Hyperlink"/>
            <w:rFonts w:eastAsia="Calibri"/>
          </w:rPr>
          <w:t>strategy and strategic plans</w:t>
        </w:r>
        <w:r w:rsidR="24AA09BF" w:rsidRPr="2CB9EAED">
          <w:rPr>
            <w:rStyle w:val="Hyperlink"/>
            <w:rFonts w:eastAsia="Calibri"/>
          </w:rPr>
          <w:t>,</w:t>
        </w:r>
      </w:hyperlink>
      <w:r w:rsidR="002D7E50" w:rsidRPr="2CB9EAED">
        <w:rPr>
          <w:rFonts w:eastAsia="Calibri"/>
        </w:rPr>
        <w:t xml:space="preserve"> </w:t>
      </w:r>
    </w:p>
    <w:p w14:paraId="7B8A70CA" w14:textId="03928100" w:rsidR="00045971" w:rsidRDefault="00045971" w:rsidP="00F84A1C">
      <w:pPr>
        <w:pStyle w:val="ListParagraph"/>
        <w:widowControl/>
        <w:numPr>
          <w:ilvl w:val="0"/>
          <w:numId w:val="10"/>
        </w:numPr>
        <w:autoSpaceDE/>
        <w:autoSpaceDN/>
        <w:rPr>
          <w:rFonts w:eastAsia="Calibri"/>
        </w:rPr>
      </w:pPr>
      <w:proofErr w:type="gramStart"/>
      <w:r w:rsidRPr="2CB9EAED">
        <w:rPr>
          <w:rFonts w:eastAsia="Calibri"/>
        </w:rPr>
        <w:t>New look</w:t>
      </w:r>
      <w:proofErr w:type="gramEnd"/>
      <w:r w:rsidRPr="2CB9EAED">
        <w:rPr>
          <w:rFonts w:eastAsia="Calibri"/>
        </w:rPr>
        <w:t xml:space="preserve"> ID badges</w:t>
      </w:r>
      <w:r w:rsidR="00F50336">
        <w:rPr>
          <w:rFonts w:eastAsia="Calibri"/>
        </w:rPr>
        <w:t>,</w:t>
      </w:r>
      <w:r w:rsidRPr="2CB9EAED">
        <w:rPr>
          <w:rFonts w:eastAsia="Calibri"/>
        </w:rPr>
        <w:t xml:space="preserve"> </w:t>
      </w:r>
    </w:p>
    <w:p w14:paraId="6B346538" w14:textId="266B8311" w:rsidR="006B08ED" w:rsidRDefault="199BC997" w:rsidP="00F84A1C">
      <w:pPr>
        <w:pStyle w:val="ListParagraph"/>
        <w:widowControl/>
        <w:numPr>
          <w:ilvl w:val="0"/>
          <w:numId w:val="10"/>
        </w:numPr>
        <w:autoSpaceDE/>
        <w:autoSpaceDN/>
        <w:rPr>
          <w:rFonts w:eastAsia="Calibri"/>
        </w:rPr>
      </w:pPr>
      <w:r w:rsidRPr="0A49F14C">
        <w:rPr>
          <w:rFonts w:eastAsia="Calibri"/>
        </w:rPr>
        <w:t xml:space="preserve">In our patient and </w:t>
      </w:r>
      <w:r w:rsidR="51DD484D" w:rsidRPr="0A49F14C">
        <w:rPr>
          <w:rFonts w:eastAsia="Calibri"/>
        </w:rPr>
        <w:t>corporate</w:t>
      </w:r>
      <w:r w:rsidRPr="0A49F14C">
        <w:rPr>
          <w:rFonts w:eastAsia="Calibri"/>
        </w:rPr>
        <w:t xml:space="preserve"> </w:t>
      </w:r>
      <w:r w:rsidR="51DD484D" w:rsidRPr="0A49F14C">
        <w:rPr>
          <w:rFonts w:eastAsia="Calibri"/>
        </w:rPr>
        <w:t>publications</w:t>
      </w:r>
      <w:proofErr w:type="gramStart"/>
      <w:r w:rsidR="00F50336">
        <w:rPr>
          <w:rFonts w:eastAsia="Calibri"/>
        </w:rPr>
        <w:t>.</w:t>
      </w:r>
      <w:r w:rsidR="51DD484D" w:rsidRPr="0A49F14C">
        <w:rPr>
          <w:rFonts w:eastAsia="Calibri"/>
        </w:rPr>
        <w:t xml:space="preserve"> </w:t>
      </w:r>
      <w:r w:rsidRPr="0A49F14C">
        <w:rPr>
          <w:rFonts w:eastAsia="Calibri"/>
        </w:rPr>
        <w:t xml:space="preserve"> </w:t>
      </w:r>
      <w:proofErr w:type="gramEnd"/>
    </w:p>
    <w:p w14:paraId="661EABDF" w14:textId="5720F709" w:rsidR="0A49F14C" w:rsidRDefault="0A49F14C" w:rsidP="00F84A1C">
      <w:pPr>
        <w:widowControl/>
        <w:rPr>
          <w:rFonts w:eastAsia="Calibri"/>
        </w:rPr>
      </w:pPr>
    </w:p>
    <w:p w14:paraId="442AD566" w14:textId="3C5A67D3" w:rsidR="00F50336" w:rsidRDefault="00027403" w:rsidP="00F84A1C">
      <w:pPr>
        <w:widowControl/>
        <w:rPr>
          <w:rFonts w:eastAsia="Calibri"/>
        </w:rPr>
      </w:pPr>
      <w:r>
        <w:rPr>
          <w:rFonts w:eastAsia="Calibri"/>
        </w:rPr>
        <w:t xml:space="preserve">We’ve </w:t>
      </w:r>
      <w:r w:rsidR="00F50336">
        <w:rPr>
          <w:rFonts w:eastAsia="Calibri"/>
        </w:rPr>
        <w:t>included</w:t>
      </w:r>
      <w:r>
        <w:rPr>
          <w:rFonts w:eastAsia="Calibri"/>
        </w:rPr>
        <w:t xml:space="preserve"> </w:t>
      </w:r>
      <w:proofErr w:type="gramStart"/>
      <w:r>
        <w:rPr>
          <w:rFonts w:eastAsia="Calibri"/>
        </w:rPr>
        <w:t>a few</w:t>
      </w:r>
      <w:proofErr w:type="gramEnd"/>
      <w:r>
        <w:rPr>
          <w:rFonts w:eastAsia="Calibri"/>
        </w:rPr>
        <w:t xml:space="preserve"> examples of our patient information which have been professionally designed in our vibrant brand style. </w:t>
      </w:r>
    </w:p>
    <w:p w14:paraId="7D8220C3" w14:textId="77777777" w:rsidR="00F50336" w:rsidRDefault="00F50336" w:rsidP="0A49F14C">
      <w:pPr>
        <w:widowControl/>
        <w:spacing w:line="360" w:lineRule="auto"/>
        <w:rPr>
          <w:rFonts w:eastAsia="Calibri"/>
        </w:rPr>
      </w:pP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5555"/>
        <w:gridCol w:w="5555"/>
      </w:tblGrid>
      <w:tr w:rsidR="00D55B74" w14:paraId="59792E67" w14:textId="77777777" w:rsidTr="00F50336">
        <w:tc>
          <w:tcPr>
            <w:tcW w:w="5555" w:type="dxa"/>
          </w:tcPr>
          <w:p w14:paraId="33EE065B" w14:textId="340B7222" w:rsidR="00D55B74" w:rsidRDefault="00D55B74" w:rsidP="00D55B74">
            <w:pPr>
              <w:widowControl/>
              <w:spacing w:line="360" w:lineRule="auto"/>
              <w:rPr>
                <w:rFonts w:eastAsia="Calibri"/>
              </w:rPr>
            </w:pPr>
            <w:r>
              <w:rPr>
                <w:noProof/>
              </w:rPr>
              <w:drawing>
                <wp:anchor distT="0" distB="0" distL="114300" distR="114300" simplePos="0" relativeHeight="251661312" behindDoc="0" locked="0" layoutInCell="1" allowOverlap="1" wp14:anchorId="3522447C" wp14:editId="3BED3C85">
                  <wp:simplePos x="0" y="0"/>
                  <wp:positionH relativeFrom="column">
                    <wp:posOffset>-5080</wp:posOffset>
                  </wp:positionH>
                  <wp:positionV relativeFrom="paragraph">
                    <wp:posOffset>1270</wp:posOffset>
                  </wp:positionV>
                  <wp:extent cx="2924175" cy="4111625"/>
                  <wp:effectExtent l="0" t="0" r="9525" b="3175"/>
                  <wp:wrapSquare wrapText="bothSides"/>
                  <wp:docPr id="1871241117" name="drawing" descr="A six-page self-help booklet from Leeds and York Partnership NHS Foundation Trust provides guidance for friends, family, and supporters of people with complex emotional needs. It includes sections on understanding complex emotional needs, self-care activities categorized into active, calming, creative, and social, and advice on seeking extra support, with colorful illustrations and clear headings for easy navigat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71241117" name="drawing" descr="A six-page self-help booklet from Leeds and York Partnership NHS Foundation Trust provides guidance for friends, family, and supporters of people with complex emotional needs. It includes sections on understanding complex emotional needs, self-care activities categorized into active, calming, creative, and social, and advice on seeking extra support, with colorful illustrations and clear headings for easy navigation."/>
                          <pic:cNvPicPr/>
                        </pic:nvPicPr>
                        <pic:blipFill rotWithShape="1">
                          <a:blip r:embed="rId43" cstate="print">
                            <a:extLst>
                              <a:ext uri="{28A0092B-C50C-407E-A947-70E740481C1C}">
                                <a14:useLocalDpi xmlns:a14="http://schemas.microsoft.com/office/drawing/2010/main" val="0"/>
                              </a:ext>
                            </a:extLst>
                          </a:blip>
                          <a:srcRect r="67074" b="49333"/>
                          <a:stretch>
                            <a:fillRect/>
                          </a:stretch>
                        </pic:blipFill>
                        <pic:spPr bwMode="auto">
                          <a:xfrm>
                            <a:off x="0" y="0"/>
                            <a:ext cx="2924175" cy="4111625"/>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tc>
        <w:tc>
          <w:tcPr>
            <w:tcW w:w="5555" w:type="dxa"/>
          </w:tcPr>
          <w:p w14:paraId="4D769684" w14:textId="1DF32D4F" w:rsidR="00D55B74" w:rsidRDefault="00D55B74" w:rsidP="0A49F14C">
            <w:pPr>
              <w:widowControl/>
              <w:spacing w:line="360" w:lineRule="auto"/>
              <w:rPr>
                <w:rFonts w:eastAsia="Calibri"/>
              </w:rPr>
            </w:pPr>
            <w:r>
              <w:rPr>
                <w:noProof/>
              </w:rPr>
              <w:drawing>
                <wp:inline distT="0" distB="0" distL="0" distR="0" wp14:anchorId="151DE6D9" wp14:editId="775336D1">
                  <wp:extent cx="2990850" cy="4190388"/>
                  <wp:effectExtent l="0" t="0" r="0" b="635"/>
                  <wp:docPr id="1882622766" name="drawing" descr="Brochure for Leeds Perinatal Mental Health Service providing partner information, including service overview, support options, and contact details. Features NHS branding, photos of diverse parents with babies, and sections with blue and green headers outlining eligibility, referral process, and available resourc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82622766" name="drawing" descr="Brochure for Leeds Perinatal Mental Health Service providing partner information, including service overview, support options, and contact details. Features NHS branding, photos of diverse parents with babies, and sections with blue and green headers outlining eligibility, referral process, and available resources."/>
                          <pic:cNvPicPr/>
                        </pic:nvPicPr>
                        <pic:blipFill rotWithShape="1">
                          <a:blip r:embed="rId44">
                            <a:extLst>
                              <a:ext uri="{28A0092B-C50C-407E-A947-70E740481C1C}">
                                <a14:useLocalDpi xmlns:a14="http://schemas.microsoft.com/office/drawing/2010/main"/>
                              </a:ext>
                            </a:extLst>
                          </a:blip>
                          <a:srcRect r="50012" b="49124"/>
                          <a:stretch>
                            <a:fillRect/>
                          </a:stretch>
                        </pic:blipFill>
                        <pic:spPr bwMode="auto">
                          <a:xfrm>
                            <a:off x="0" y="0"/>
                            <a:ext cx="3027588" cy="4241860"/>
                          </a:xfrm>
                          <a:prstGeom prst="rect">
                            <a:avLst/>
                          </a:prstGeom>
                          <a:ln>
                            <a:noFill/>
                          </a:ln>
                          <a:extLst>
                            <a:ext uri="{53640926-AAD7-44D8-BBD7-CCE9431645EC}">
                              <a14:shadowObscured xmlns:a14="http://schemas.microsoft.com/office/drawing/2010/main"/>
                            </a:ext>
                          </a:extLst>
                        </pic:spPr>
                      </pic:pic>
                    </a:graphicData>
                  </a:graphic>
                </wp:inline>
              </w:drawing>
            </w:r>
          </w:p>
        </w:tc>
      </w:tr>
    </w:tbl>
    <w:p w14:paraId="4F66ABA5" w14:textId="77777777" w:rsidR="00027403" w:rsidRDefault="00027403" w:rsidP="00027403">
      <w:pPr>
        <w:widowControl/>
        <w:spacing w:line="360" w:lineRule="auto"/>
        <w:jc w:val="center"/>
        <w:rPr>
          <w:rFonts w:eastAsia="Calibri"/>
        </w:rPr>
      </w:pPr>
    </w:p>
    <w:p w14:paraId="4F3ABB8E" w14:textId="311BA414" w:rsidR="0A49F14C" w:rsidRDefault="3B3EFF29" w:rsidP="00C57F9C">
      <w:pPr>
        <w:widowControl/>
        <w:spacing w:line="360" w:lineRule="auto"/>
        <w:jc w:val="center"/>
        <w:rPr>
          <w:rFonts w:eastAsia="Calibri"/>
        </w:rPr>
      </w:pPr>
      <w:r>
        <w:rPr>
          <w:noProof/>
        </w:rPr>
        <w:lastRenderedPageBreak/>
        <w:drawing>
          <wp:inline distT="0" distB="0" distL="0" distR="0" wp14:anchorId="69005556" wp14:editId="1A19954A">
            <wp:extent cx="5508751" cy="3905250"/>
            <wp:effectExtent l="0" t="0" r="0" b="0"/>
            <wp:docPr id="1543274673" name="drawing" descr="Brochure from NHS National Deaf Child and Adolescent Mental Health Service providing guidance for parents and carers of deaf children and young people with mental health or emotional difficulties. It includes sections on service access, support for professionals, key contacts, and highlights tailored approaches for deaf children, families, and professionals, with colorful headings and photos of families and clinician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43274673" name="drawing" descr="Brochure from NHS National Deaf Child and Adolescent Mental Health Service providing guidance for parents and carers of deaf children and young people with mental health or emotional difficulties. It includes sections on service access, support for professionals, key contacts, and highlights tailored approaches for deaf children, families, and professionals, with colorful headings and photos of families and clinicians."/>
                    <pic:cNvPicPr/>
                  </pic:nvPicPr>
                  <pic:blipFill rotWithShape="1">
                    <a:blip r:embed="rId45">
                      <a:extLst>
                        <a:ext uri="{28A0092B-C50C-407E-A947-70E740481C1C}">
                          <a14:useLocalDpi xmlns:a14="http://schemas.microsoft.com/office/drawing/2010/main"/>
                        </a:ext>
                      </a:extLst>
                    </a:blip>
                    <a:srcRect b="48503"/>
                    <a:stretch>
                      <a:fillRect/>
                    </a:stretch>
                  </pic:blipFill>
                  <pic:spPr bwMode="auto">
                    <a:xfrm>
                      <a:off x="0" y="0"/>
                      <a:ext cx="5572428" cy="3950392"/>
                    </a:xfrm>
                    <a:prstGeom prst="rect">
                      <a:avLst/>
                    </a:prstGeom>
                    <a:ln>
                      <a:noFill/>
                    </a:ln>
                    <a:extLst>
                      <a:ext uri="{53640926-AAD7-44D8-BBD7-CCE9431645EC}">
                        <a14:shadowObscured xmlns:a14="http://schemas.microsoft.com/office/drawing/2010/main"/>
                      </a:ext>
                    </a:extLst>
                  </pic:spPr>
                </pic:pic>
              </a:graphicData>
            </a:graphic>
          </wp:inline>
        </w:drawing>
      </w:r>
    </w:p>
    <w:p w14:paraId="679D5F4D" w14:textId="2117413F" w:rsidR="7BAF04D3" w:rsidRDefault="7BAF04D3" w:rsidP="0A49F14C">
      <w:pPr>
        <w:widowControl/>
        <w:spacing w:line="360" w:lineRule="auto"/>
        <w:rPr>
          <w:rFonts w:eastAsia="Calibri"/>
        </w:rPr>
      </w:pPr>
      <w:r>
        <w:rPr>
          <w:noProof/>
        </w:rPr>
        <w:drawing>
          <wp:inline distT="0" distB="0" distL="0" distR="0" wp14:anchorId="45462BD3" wp14:editId="4D89144E">
            <wp:extent cx="6745115" cy="3115340"/>
            <wp:effectExtent l="0" t="0" r="0" b="8890"/>
            <wp:docPr id="1664042034" name="drawing" descr="A four-page brochure from Leeds Autism Diagnostic Service provides carer information, explaining autism, carers' rights, and support options. Pages feature sections with text, icons for Autism Control and National Autistic Society, logos for Carers UK and Sibs, and color-coded headings for easy navigat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64042034" name="drawing" descr="A four-page brochure from Leeds Autism Diagnostic Service provides carer information, explaining autism, carers' rights, and support options. Pages feature sections with text, icons for Autism Control and National Autistic Society, logos for Carers UK and Sibs, and color-coded headings for easy navigation."/>
                    <pic:cNvPicPr/>
                  </pic:nvPicPr>
                  <pic:blipFill rotWithShape="1">
                    <a:blip r:embed="rId46">
                      <a:extLst>
                        <a:ext uri="{28A0092B-C50C-407E-A947-70E740481C1C}">
                          <a14:useLocalDpi xmlns:a14="http://schemas.microsoft.com/office/drawing/2010/main"/>
                        </a:ext>
                      </a:extLst>
                    </a:blip>
                    <a:srcRect b="50761"/>
                    <a:stretch>
                      <a:fillRect/>
                    </a:stretch>
                  </pic:blipFill>
                  <pic:spPr bwMode="auto">
                    <a:xfrm>
                      <a:off x="0" y="0"/>
                      <a:ext cx="6757409" cy="3121018"/>
                    </a:xfrm>
                    <a:prstGeom prst="rect">
                      <a:avLst/>
                    </a:prstGeom>
                    <a:ln>
                      <a:noFill/>
                    </a:ln>
                    <a:extLst>
                      <a:ext uri="{53640926-AAD7-44D8-BBD7-CCE9431645EC}">
                        <a14:shadowObscured xmlns:a14="http://schemas.microsoft.com/office/drawing/2010/main"/>
                      </a:ext>
                    </a:extLst>
                  </pic:spPr>
                </pic:pic>
              </a:graphicData>
            </a:graphic>
          </wp:inline>
        </w:drawing>
      </w:r>
    </w:p>
    <w:p w14:paraId="5F409225" w14:textId="41582FA7" w:rsidR="0A49F14C" w:rsidRDefault="0A49F14C" w:rsidP="0A49F14C">
      <w:pPr>
        <w:widowControl/>
        <w:spacing w:line="360" w:lineRule="auto"/>
        <w:rPr>
          <w:rFonts w:eastAsia="Calibri"/>
        </w:rPr>
      </w:pPr>
    </w:p>
    <w:p w14:paraId="3F8CE761" w14:textId="0C724F49" w:rsidR="00432528" w:rsidRDefault="00A51915" w:rsidP="00F84A1C">
      <w:pPr>
        <w:widowControl/>
        <w:autoSpaceDE/>
        <w:autoSpaceDN/>
        <w:rPr>
          <w:rFonts w:eastAsia="Calibri"/>
        </w:rPr>
      </w:pPr>
      <w:r>
        <w:rPr>
          <w:rFonts w:eastAsia="Calibri"/>
        </w:rPr>
        <w:t>I</w:t>
      </w:r>
      <w:r w:rsidR="002B0ED9">
        <w:rPr>
          <w:rFonts w:eastAsia="Calibri"/>
        </w:rPr>
        <w:t xml:space="preserve">n </w:t>
      </w:r>
      <w:proofErr w:type="gramStart"/>
      <w:r>
        <w:rPr>
          <w:rFonts w:eastAsia="Calibri"/>
        </w:rPr>
        <w:t>November 2025</w:t>
      </w:r>
      <w:proofErr w:type="gramEnd"/>
      <w:r>
        <w:rPr>
          <w:rFonts w:eastAsia="Calibri"/>
        </w:rPr>
        <w:t xml:space="preserve"> t</w:t>
      </w:r>
      <w:r w:rsidR="002B0ED9">
        <w:rPr>
          <w:rFonts w:eastAsia="Calibri"/>
        </w:rPr>
        <w:t>he Trust</w:t>
      </w:r>
      <w:r>
        <w:rPr>
          <w:rFonts w:eastAsia="Calibri"/>
        </w:rPr>
        <w:t xml:space="preserve"> announced its </w:t>
      </w:r>
      <w:r w:rsidR="002B0ED9">
        <w:rPr>
          <w:rFonts w:eastAsia="Calibri"/>
        </w:rPr>
        <w:t xml:space="preserve">intention to merge with Leeds Community Healthcare NHS Trust. At this point, the work to embed the </w:t>
      </w:r>
      <w:r w:rsidR="0092558A">
        <w:rPr>
          <w:rFonts w:eastAsia="Calibri"/>
        </w:rPr>
        <w:t xml:space="preserve">new brand was </w:t>
      </w:r>
      <w:r>
        <w:rPr>
          <w:rFonts w:eastAsia="Calibri"/>
        </w:rPr>
        <w:t>stood down</w:t>
      </w:r>
      <w:r w:rsidR="0092558A">
        <w:rPr>
          <w:rFonts w:eastAsia="Calibri"/>
        </w:rPr>
        <w:t xml:space="preserve">. </w:t>
      </w:r>
    </w:p>
    <w:p w14:paraId="6674E1F4" w14:textId="2D0D302C" w:rsidR="0092558A" w:rsidRDefault="0092558A">
      <w:pPr>
        <w:rPr>
          <w:rFonts w:eastAsia="Calibri"/>
        </w:rPr>
      </w:pPr>
      <w:r>
        <w:rPr>
          <w:rFonts w:eastAsia="Calibri"/>
        </w:rPr>
        <w:br w:type="page"/>
      </w:r>
    </w:p>
    <w:p w14:paraId="19D92E66" w14:textId="1B953D12" w:rsidR="00B35FF1" w:rsidRPr="00432528" w:rsidRDefault="00B35FF1" w:rsidP="00432528">
      <w:pPr>
        <w:widowControl/>
        <w:autoSpaceDE/>
        <w:autoSpaceDN/>
        <w:spacing w:line="360" w:lineRule="auto"/>
        <w:rPr>
          <w:rFonts w:eastAsia="Calibri"/>
        </w:rPr>
      </w:pPr>
      <w:r w:rsidRPr="00432528">
        <w:rPr>
          <w:rFonts w:eastAsia="Calibri"/>
        </w:rPr>
        <w:lastRenderedPageBreak/>
        <w:t xml:space="preserve">  </w:t>
      </w:r>
    </w:p>
    <w:p w14:paraId="11CA3561" w14:textId="77777777" w:rsidR="0092558A" w:rsidRPr="002B3EEA" w:rsidRDefault="00B35FF1" w:rsidP="002B3EEA">
      <w:pPr>
        <w:pStyle w:val="Heading2"/>
        <w:numPr>
          <w:ilvl w:val="0"/>
          <w:numId w:val="20"/>
        </w:numPr>
        <w:rPr>
          <w:rFonts w:eastAsia="Calibri"/>
          <w:b/>
          <w:bCs/>
        </w:rPr>
      </w:pPr>
      <w:r w:rsidRPr="002B3EEA">
        <w:rPr>
          <w:rFonts w:eastAsia="Calibri"/>
          <w:b/>
          <w:bCs/>
        </w:rPr>
        <w:t>Improve our strategic relationships and forward planning</w:t>
      </w:r>
    </w:p>
    <w:p w14:paraId="4DE1C43C" w14:textId="77777777" w:rsidR="0092558A" w:rsidRDefault="0092558A" w:rsidP="0092558A">
      <w:pPr>
        <w:widowControl/>
        <w:autoSpaceDE/>
        <w:autoSpaceDN/>
        <w:spacing w:line="360" w:lineRule="auto"/>
        <w:rPr>
          <w:rFonts w:eastAsia="Calibri"/>
        </w:rPr>
      </w:pPr>
    </w:p>
    <w:p w14:paraId="2F79E67D" w14:textId="2D177EB2" w:rsidR="00C31AE4" w:rsidRDefault="00A51915" w:rsidP="00F84A1C">
      <w:pPr>
        <w:widowControl/>
        <w:autoSpaceDE/>
        <w:autoSpaceDN/>
        <w:rPr>
          <w:rFonts w:eastAsia="Calibri"/>
        </w:rPr>
      </w:pPr>
      <w:r>
        <w:rPr>
          <w:rFonts w:eastAsia="Calibri"/>
        </w:rPr>
        <w:t xml:space="preserve">On this </w:t>
      </w:r>
      <w:proofErr w:type="gramStart"/>
      <w:r>
        <w:rPr>
          <w:rFonts w:eastAsia="Calibri"/>
        </w:rPr>
        <w:t>objective</w:t>
      </w:r>
      <w:proofErr w:type="gramEnd"/>
      <w:r w:rsidR="00C31AE4">
        <w:rPr>
          <w:rFonts w:eastAsia="Calibri"/>
        </w:rPr>
        <w:t xml:space="preserve"> we’ve </w:t>
      </w:r>
      <w:r w:rsidR="00BA3291">
        <w:rPr>
          <w:rFonts w:eastAsia="Calibri"/>
        </w:rPr>
        <w:t>made progress in:</w:t>
      </w:r>
    </w:p>
    <w:p w14:paraId="58A52243" w14:textId="77777777" w:rsidR="00BA3291" w:rsidRDefault="00BA3291" w:rsidP="00F84A1C">
      <w:pPr>
        <w:widowControl/>
        <w:autoSpaceDE/>
        <w:autoSpaceDN/>
        <w:rPr>
          <w:rFonts w:eastAsia="Calibri"/>
        </w:rPr>
      </w:pPr>
    </w:p>
    <w:p w14:paraId="4017987C" w14:textId="6205A2D2" w:rsidR="00815710" w:rsidRPr="008D5A0F" w:rsidRDefault="00815710" w:rsidP="00F84A1C">
      <w:pPr>
        <w:pStyle w:val="ListParagraph"/>
        <w:widowControl/>
        <w:numPr>
          <w:ilvl w:val="0"/>
          <w:numId w:val="13"/>
        </w:numPr>
        <w:autoSpaceDE/>
        <w:autoSpaceDN/>
        <w:rPr>
          <w:rFonts w:eastAsia="Calibri"/>
        </w:rPr>
      </w:pPr>
      <w:r w:rsidRPr="2CB9EAED">
        <w:rPr>
          <w:rFonts w:eastAsia="Calibri"/>
        </w:rPr>
        <w:t>Prioritis</w:t>
      </w:r>
      <w:r w:rsidR="00A51915" w:rsidRPr="2CB9EAED">
        <w:rPr>
          <w:rFonts w:eastAsia="Calibri"/>
        </w:rPr>
        <w:t>ing</w:t>
      </w:r>
      <w:r w:rsidRPr="2CB9EAED">
        <w:rPr>
          <w:rFonts w:eastAsia="Calibri"/>
        </w:rPr>
        <w:t xml:space="preserve"> attending high value </w:t>
      </w:r>
      <w:r w:rsidR="008D5A0F" w:rsidRPr="2CB9EAED">
        <w:rPr>
          <w:rFonts w:eastAsia="Calibri"/>
        </w:rPr>
        <w:t xml:space="preserve">internal and external </w:t>
      </w:r>
      <w:r w:rsidRPr="2CB9EAED">
        <w:rPr>
          <w:rFonts w:eastAsia="Calibri"/>
        </w:rPr>
        <w:t xml:space="preserve">meetings </w:t>
      </w:r>
      <w:r w:rsidR="008D5A0F" w:rsidRPr="2CB9EAED">
        <w:rPr>
          <w:rFonts w:eastAsia="Calibri"/>
        </w:rPr>
        <w:t xml:space="preserve">and networking opportunities </w:t>
      </w:r>
      <w:r w:rsidRPr="2CB9EAED">
        <w:rPr>
          <w:rFonts w:eastAsia="Calibri"/>
        </w:rPr>
        <w:t xml:space="preserve">to build relationships and </w:t>
      </w:r>
      <w:r w:rsidR="00C86846" w:rsidRPr="2CB9EAED">
        <w:rPr>
          <w:rFonts w:eastAsia="Calibri"/>
        </w:rPr>
        <w:t>improve intelligence gathering and horizon scanning</w:t>
      </w:r>
      <w:r w:rsidR="79E499E5" w:rsidRPr="2CB9EAED">
        <w:rPr>
          <w:rFonts w:eastAsia="Calibri"/>
        </w:rPr>
        <w:t xml:space="preserve"> (for example Trust Board, Care Services Development and Delivery Group, Strategic Estates Group </w:t>
      </w:r>
      <w:proofErr w:type="gramStart"/>
      <w:r w:rsidR="79E499E5" w:rsidRPr="2CB9EAED">
        <w:rPr>
          <w:rFonts w:eastAsia="Calibri"/>
        </w:rPr>
        <w:t>etc.</w:t>
      </w:r>
      <w:proofErr w:type="gramEnd"/>
      <w:r w:rsidR="79E499E5" w:rsidRPr="2CB9EAED">
        <w:rPr>
          <w:rFonts w:eastAsia="Calibri"/>
        </w:rPr>
        <w:t>)</w:t>
      </w:r>
      <w:r w:rsidR="00C86846" w:rsidRPr="2CB9EAED">
        <w:rPr>
          <w:rFonts w:eastAsia="Calibri"/>
        </w:rPr>
        <w:t xml:space="preserve">, </w:t>
      </w:r>
    </w:p>
    <w:p w14:paraId="53D36FCF" w14:textId="25459C7B" w:rsidR="00C86846" w:rsidRPr="008D5A0F" w:rsidRDefault="00C86846" w:rsidP="00F84A1C">
      <w:pPr>
        <w:pStyle w:val="ListParagraph"/>
        <w:widowControl/>
        <w:numPr>
          <w:ilvl w:val="0"/>
          <w:numId w:val="13"/>
        </w:numPr>
        <w:autoSpaceDE/>
        <w:autoSpaceDN/>
        <w:rPr>
          <w:rFonts w:eastAsia="Calibri"/>
        </w:rPr>
      </w:pPr>
      <w:r w:rsidRPr="2CB9EAED">
        <w:rPr>
          <w:rFonts w:eastAsia="Calibri"/>
        </w:rPr>
        <w:t>Deprioritis</w:t>
      </w:r>
      <w:r w:rsidR="22F699A3" w:rsidRPr="2CB9EAED">
        <w:rPr>
          <w:rFonts w:eastAsia="Calibri"/>
        </w:rPr>
        <w:t>ing</w:t>
      </w:r>
      <w:r w:rsidRPr="2CB9EAED">
        <w:rPr>
          <w:rFonts w:eastAsia="Calibri"/>
        </w:rPr>
        <w:t xml:space="preserve"> attendance at meetings where our input and value </w:t>
      </w:r>
      <w:r w:rsidR="2916848A" w:rsidRPr="2CB9EAED">
        <w:rPr>
          <w:rFonts w:eastAsia="Calibri"/>
        </w:rPr>
        <w:t>are</w:t>
      </w:r>
      <w:r w:rsidRPr="2CB9EAED">
        <w:rPr>
          <w:rFonts w:eastAsia="Calibri"/>
        </w:rPr>
        <w:t xml:space="preserve"> limited</w:t>
      </w:r>
      <w:r w:rsidR="002E6FC1" w:rsidRPr="2CB9EAED">
        <w:rPr>
          <w:rFonts w:eastAsia="Calibri"/>
        </w:rPr>
        <w:t>,</w:t>
      </w:r>
    </w:p>
    <w:p w14:paraId="13118708" w14:textId="3D44B5FC" w:rsidR="00BA3291" w:rsidRPr="008D5A0F" w:rsidRDefault="0006378A" w:rsidP="00F84A1C">
      <w:pPr>
        <w:pStyle w:val="ListParagraph"/>
        <w:widowControl/>
        <w:numPr>
          <w:ilvl w:val="0"/>
          <w:numId w:val="13"/>
        </w:numPr>
        <w:autoSpaceDE/>
        <w:autoSpaceDN/>
        <w:rPr>
          <w:rFonts w:eastAsia="Calibri"/>
        </w:rPr>
      </w:pPr>
      <w:r w:rsidRPr="2CB9EAED">
        <w:rPr>
          <w:rFonts w:eastAsia="Calibri"/>
        </w:rPr>
        <w:t>Le</w:t>
      </w:r>
      <w:r w:rsidR="08C19928" w:rsidRPr="2CB9EAED">
        <w:rPr>
          <w:rFonts w:eastAsia="Calibri"/>
        </w:rPr>
        <w:t>ading</w:t>
      </w:r>
      <w:r w:rsidRPr="2CB9EAED">
        <w:rPr>
          <w:rFonts w:eastAsia="Calibri"/>
        </w:rPr>
        <w:t xml:space="preserve"> communications planning workshops with key internal clients </w:t>
      </w:r>
      <w:r w:rsidR="002E6FC1" w:rsidRPr="2CB9EAED">
        <w:rPr>
          <w:rFonts w:eastAsia="Calibri"/>
        </w:rPr>
        <w:t xml:space="preserve">to improve outcomes for priority projects – such as inpatient </w:t>
      </w:r>
      <w:r w:rsidR="00184C27" w:rsidRPr="2CB9EAED">
        <w:rPr>
          <w:rFonts w:eastAsia="Calibri"/>
        </w:rPr>
        <w:t xml:space="preserve">quality transformation, community redesign, and health equity. </w:t>
      </w:r>
    </w:p>
    <w:p w14:paraId="6B465333" w14:textId="77777777" w:rsidR="00BA3291" w:rsidRDefault="00BA3291" w:rsidP="00F84A1C">
      <w:pPr>
        <w:widowControl/>
        <w:autoSpaceDE/>
        <w:autoSpaceDN/>
        <w:rPr>
          <w:rFonts w:eastAsia="Calibri"/>
        </w:rPr>
      </w:pPr>
    </w:p>
    <w:p w14:paraId="290714B6" w14:textId="7F82E83A" w:rsidR="00BA3291" w:rsidRDefault="00184C27" w:rsidP="00F84A1C">
      <w:pPr>
        <w:widowControl/>
        <w:autoSpaceDE/>
        <w:autoSpaceDN/>
        <w:rPr>
          <w:rFonts w:eastAsia="Calibri"/>
        </w:rPr>
      </w:pPr>
      <w:r>
        <w:rPr>
          <w:rFonts w:eastAsia="Calibri"/>
        </w:rPr>
        <w:t xml:space="preserve">The Head of Communications and the Communications &amp; Marketing Manager completed a </w:t>
      </w:r>
      <w:r w:rsidR="00061EDF">
        <w:rPr>
          <w:rFonts w:eastAsia="Calibri"/>
        </w:rPr>
        <w:t xml:space="preserve">360 review which examined their performance in these and </w:t>
      </w:r>
      <w:proofErr w:type="gramStart"/>
      <w:r w:rsidR="00A51915">
        <w:rPr>
          <w:rFonts w:eastAsia="Calibri"/>
        </w:rPr>
        <w:t>several</w:t>
      </w:r>
      <w:proofErr w:type="gramEnd"/>
      <w:r w:rsidR="00061EDF">
        <w:rPr>
          <w:rFonts w:eastAsia="Calibri"/>
        </w:rPr>
        <w:t xml:space="preserve"> other areas. Both have been addressing </w:t>
      </w:r>
      <w:r w:rsidR="008D5A0F">
        <w:rPr>
          <w:rFonts w:eastAsia="Calibri"/>
        </w:rPr>
        <w:t xml:space="preserve">areas for improvement. </w:t>
      </w:r>
    </w:p>
    <w:p w14:paraId="34E55B5C" w14:textId="7A9D05AE" w:rsidR="00100153" w:rsidRDefault="00100153" w:rsidP="00F84A1C">
      <w:pPr>
        <w:widowControl/>
        <w:autoSpaceDE/>
        <w:autoSpaceDN/>
        <w:rPr>
          <w:rFonts w:eastAsia="Calibri"/>
        </w:rPr>
      </w:pPr>
    </w:p>
    <w:p w14:paraId="7FAE0AD0" w14:textId="076B157D" w:rsidR="00100153" w:rsidRPr="00E77774" w:rsidRDefault="00100153" w:rsidP="00F84A1C">
      <w:pPr>
        <w:widowControl/>
        <w:autoSpaceDE/>
        <w:autoSpaceDN/>
        <w:rPr>
          <w:rFonts w:eastAsia="Calibri"/>
        </w:rPr>
      </w:pPr>
      <w:r w:rsidRPr="00E77774">
        <w:rPr>
          <w:rFonts w:eastAsia="Calibri"/>
        </w:rPr>
        <w:t xml:space="preserve">We </w:t>
      </w:r>
      <w:proofErr w:type="gramStart"/>
      <w:r w:rsidRPr="00E77774">
        <w:rPr>
          <w:rFonts w:eastAsia="Calibri"/>
        </w:rPr>
        <w:t>convened</w:t>
      </w:r>
      <w:proofErr w:type="gramEnd"/>
      <w:r w:rsidRPr="00E77774">
        <w:rPr>
          <w:rFonts w:eastAsia="Calibri"/>
        </w:rPr>
        <w:t xml:space="preserve"> a network of communications professionals from NHS, local authority and voluntary sector organisations to help shape the identity of partnership</w:t>
      </w:r>
      <w:r>
        <w:noBreakHyphen/>
      </w:r>
      <w:r w:rsidRPr="00E77774">
        <w:rPr>
          <w:rFonts w:eastAsia="Calibri"/>
        </w:rPr>
        <w:t>delivered community mental health services across the city.</w:t>
      </w:r>
    </w:p>
    <w:p w14:paraId="2722DE11" w14:textId="318C5E3B" w:rsidR="00100153" w:rsidRDefault="00100153" w:rsidP="00F84A1C">
      <w:pPr>
        <w:widowControl/>
        <w:autoSpaceDE/>
        <w:autoSpaceDN/>
        <w:rPr>
          <w:rFonts w:eastAsia="Calibri"/>
        </w:rPr>
      </w:pPr>
    </w:p>
    <w:p w14:paraId="1E354C2A" w14:textId="7DB7A8D1" w:rsidR="0092558A" w:rsidRDefault="0092558A">
      <w:pPr>
        <w:rPr>
          <w:rFonts w:eastAsia="Calibri"/>
        </w:rPr>
      </w:pPr>
      <w:r>
        <w:rPr>
          <w:rFonts w:eastAsia="Calibri"/>
        </w:rPr>
        <w:br w:type="page"/>
      </w:r>
    </w:p>
    <w:p w14:paraId="3BD5C5A3" w14:textId="4C20B7BB" w:rsidR="00B35FF1" w:rsidRPr="00956DEC" w:rsidRDefault="00B35FF1" w:rsidP="0092558A">
      <w:pPr>
        <w:widowControl/>
        <w:autoSpaceDE/>
        <w:autoSpaceDN/>
        <w:spacing w:line="360" w:lineRule="auto"/>
        <w:rPr>
          <w:rFonts w:eastAsia="Calibri"/>
        </w:rPr>
      </w:pPr>
      <w:r w:rsidRPr="00956DEC">
        <w:rPr>
          <w:rFonts w:eastAsia="Calibri"/>
        </w:rPr>
        <w:lastRenderedPageBreak/>
        <w:t xml:space="preserve"> </w:t>
      </w:r>
    </w:p>
    <w:p w14:paraId="130BDC1A" w14:textId="3574B3BC" w:rsidR="00B35FF1" w:rsidRPr="002B3EEA" w:rsidRDefault="00B35FF1" w:rsidP="002B3EEA">
      <w:pPr>
        <w:pStyle w:val="Heading2"/>
        <w:numPr>
          <w:ilvl w:val="0"/>
          <w:numId w:val="20"/>
        </w:numPr>
        <w:rPr>
          <w:rFonts w:eastAsia="Calibri"/>
          <w:b/>
          <w:bCs/>
        </w:rPr>
      </w:pPr>
      <w:r w:rsidRPr="002B3EEA">
        <w:rPr>
          <w:rFonts w:eastAsia="Calibri"/>
          <w:b/>
          <w:bCs/>
        </w:rPr>
        <w:t xml:space="preserve">Create a consultancy approach: Investing in our people to be great communicators </w:t>
      </w:r>
    </w:p>
    <w:p w14:paraId="6638F0EF" w14:textId="77777777" w:rsidR="008D5A0F" w:rsidRDefault="008D5A0F" w:rsidP="008D5A0F">
      <w:pPr>
        <w:widowControl/>
        <w:autoSpaceDE/>
        <w:autoSpaceDN/>
        <w:spacing w:line="360" w:lineRule="auto"/>
        <w:rPr>
          <w:rFonts w:eastAsia="Calibri"/>
        </w:rPr>
      </w:pPr>
    </w:p>
    <w:p w14:paraId="6EE0B47C" w14:textId="220C78EA" w:rsidR="009D7B36" w:rsidRDefault="00E87C00" w:rsidP="00F84A1C">
      <w:pPr>
        <w:widowControl/>
        <w:rPr>
          <w:rFonts w:eastAsia="Calibri"/>
        </w:rPr>
      </w:pPr>
      <w:r w:rsidRPr="2CB9EAED">
        <w:rPr>
          <w:rFonts w:eastAsia="Calibri"/>
        </w:rPr>
        <w:t xml:space="preserve">As well as leading </w:t>
      </w:r>
      <w:r w:rsidR="00DE67EC" w:rsidRPr="2CB9EAED">
        <w:rPr>
          <w:rFonts w:eastAsia="Calibri"/>
        </w:rPr>
        <w:t xml:space="preserve">more </w:t>
      </w:r>
      <w:r w:rsidRPr="2CB9EAED">
        <w:rPr>
          <w:rFonts w:eastAsia="Calibri"/>
        </w:rPr>
        <w:t>communications planning workshops</w:t>
      </w:r>
      <w:r w:rsidR="00635D5F" w:rsidRPr="2CB9EAED">
        <w:rPr>
          <w:rFonts w:eastAsia="Calibri"/>
        </w:rPr>
        <w:t xml:space="preserve"> as referenced in </w:t>
      </w:r>
      <w:proofErr w:type="gramStart"/>
      <w:r w:rsidR="616C5D59" w:rsidRPr="2CB9EAED">
        <w:rPr>
          <w:rFonts w:eastAsia="Calibri"/>
        </w:rPr>
        <w:t>objective</w:t>
      </w:r>
      <w:proofErr w:type="gramEnd"/>
      <w:r w:rsidR="616C5D59" w:rsidRPr="2CB9EAED">
        <w:rPr>
          <w:rFonts w:eastAsia="Calibri"/>
        </w:rPr>
        <w:t xml:space="preserve"> </w:t>
      </w:r>
      <w:r w:rsidR="00635D5F" w:rsidRPr="2CB9EAED">
        <w:rPr>
          <w:rFonts w:eastAsia="Calibri"/>
        </w:rPr>
        <w:t>2</w:t>
      </w:r>
      <w:r w:rsidRPr="2CB9EAED">
        <w:rPr>
          <w:rFonts w:eastAsia="Calibri"/>
        </w:rPr>
        <w:t xml:space="preserve">, we’ve </w:t>
      </w:r>
      <w:r w:rsidR="009D7B36" w:rsidRPr="2CB9EAED">
        <w:rPr>
          <w:rFonts w:eastAsia="Calibri"/>
        </w:rPr>
        <w:t xml:space="preserve">invested in ourselves and in turn our colleagues and clients to support them to be great communicators. This has included: </w:t>
      </w:r>
    </w:p>
    <w:p w14:paraId="4C2EEFA3" w14:textId="0F1E6811" w:rsidR="00F14108" w:rsidRDefault="0053531F" w:rsidP="00F84A1C">
      <w:pPr>
        <w:pStyle w:val="ListParagraph"/>
        <w:widowControl/>
        <w:numPr>
          <w:ilvl w:val="0"/>
          <w:numId w:val="14"/>
        </w:numPr>
        <w:autoSpaceDE/>
        <w:autoSpaceDN/>
        <w:rPr>
          <w:rFonts w:eastAsia="Calibri"/>
        </w:rPr>
      </w:pPr>
      <w:r w:rsidRPr="00924576">
        <w:rPr>
          <w:rFonts w:eastAsia="Calibri"/>
        </w:rPr>
        <w:t xml:space="preserve">Developing a </w:t>
      </w:r>
      <w:r w:rsidR="002F1D47" w:rsidRPr="00924576">
        <w:rPr>
          <w:rFonts w:eastAsia="Calibri"/>
        </w:rPr>
        <w:t>refreshed policy and procedure on the use of social media by staff</w:t>
      </w:r>
      <w:r w:rsidR="00E3119B" w:rsidRPr="00924576">
        <w:rPr>
          <w:rFonts w:eastAsia="Calibri"/>
        </w:rPr>
        <w:t>. T</w:t>
      </w:r>
      <w:r w:rsidR="0044129F" w:rsidRPr="00924576">
        <w:rPr>
          <w:rFonts w:eastAsia="Calibri"/>
        </w:rPr>
        <w:t xml:space="preserve">here was intense engagement in the development phase from a wide range of colleagues and internal experts, </w:t>
      </w:r>
      <w:r w:rsidR="00F14108" w:rsidRPr="00924576">
        <w:rPr>
          <w:rFonts w:eastAsia="Calibri"/>
        </w:rPr>
        <w:t xml:space="preserve">and the </w:t>
      </w:r>
      <w:proofErr w:type="gramStart"/>
      <w:r w:rsidR="00F14108" w:rsidRPr="00924576">
        <w:rPr>
          <w:rFonts w:eastAsia="Calibri"/>
        </w:rPr>
        <w:t>final version</w:t>
      </w:r>
      <w:proofErr w:type="gramEnd"/>
      <w:r w:rsidR="00F14108" w:rsidRPr="00924576">
        <w:rPr>
          <w:rFonts w:eastAsia="Calibri"/>
        </w:rPr>
        <w:t xml:space="preserve"> has been highly valued internally and shared externally as good practice. </w:t>
      </w:r>
    </w:p>
    <w:p w14:paraId="784461C4" w14:textId="13F5C488" w:rsidR="00A812E9" w:rsidRPr="00924576" w:rsidRDefault="68F1E860" w:rsidP="00F84A1C">
      <w:pPr>
        <w:pStyle w:val="ListParagraph"/>
        <w:widowControl/>
        <w:numPr>
          <w:ilvl w:val="0"/>
          <w:numId w:val="14"/>
        </w:numPr>
        <w:autoSpaceDE/>
        <w:autoSpaceDN/>
        <w:rPr>
          <w:rFonts w:eastAsia="Calibri"/>
        </w:rPr>
      </w:pPr>
      <w:r w:rsidRPr="2CB9EAED">
        <w:rPr>
          <w:rFonts w:eastAsia="Calibri"/>
        </w:rPr>
        <w:t>Leading a brand identity exercise for the new neighbourhood mental health teams as part of the system-wide</w:t>
      </w:r>
      <w:r w:rsidR="00A812E9" w:rsidRPr="2CB9EAED">
        <w:rPr>
          <w:rFonts w:eastAsia="Calibri"/>
        </w:rPr>
        <w:t xml:space="preserve"> Community Transformation</w:t>
      </w:r>
      <w:r w:rsidR="320295B8" w:rsidRPr="2CB9EAED">
        <w:rPr>
          <w:rFonts w:eastAsia="Calibri"/>
        </w:rPr>
        <w:t xml:space="preserve"> programme.</w:t>
      </w:r>
    </w:p>
    <w:p w14:paraId="2713CFDF" w14:textId="7376CEE6" w:rsidR="009D7B36" w:rsidRPr="00924576" w:rsidRDefault="009D7B36" w:rsidP="00F84A1C">
      <w:pPr>
        <w:pStyle w:val="ListParagraph"/>
        <w:widowControl/>
        <w:numPr>
          <w:ilvl w:val="0"/>
          <w:numId w:val="14"/>
        </w:numPr>
        <w:autoSpaceDE/>
        <w:autoSpaceDN/>
        <w:rPr>
          <w:rFonts w:eastAsia="Calibri"/>
        </w:rPr>
      </w:pPr>
      <w:r w:rsidRPr="2CB9EAED">
        <w:rPr>
          <w:rFonts w:eastAsia="Calibri"/>
        </w:rPr>
        <w:t>Develop</w:t>
      </w:r>
      <w:r w:rsidR="008A47C7" w:rsidRPr="2CB9EAED">
        <w:rPr>
          <w:rFonts w:eastAsia="Calibri"/>
        </w:rPr>
        <w:t>ing</w:t>
      </w:r>
      <w:r w:rsidRPr="2CB9EAED">
        <w:rPr>
          <w:rFonts w:eastAsia="Calibri"/>
        </w:rPr>
        <w:t xml:space="preserve"> comprehensive </w:t>
      </w:r>
      <w:r w:rsidR="46EC933B" w:rsidRPr="2CB9EAED">
        <w:rPr>
          <w:rFonts w:eastAsia="Calibri"/>
        </w:rPr>
        <w:t xml:space="preserve">guidance on </w:t>
      </w:r>
      <w:hyperlink r:id="rId47">
        <w:r w:rsidR="46EC933B" w:rsidRPr="2CB9EAED">
          <w:rPr>
            <w:rStyle w:val="Hyperlink"/>
            <w:rFonts w:eastAsia="Calibri"/>
          </w:rPr>
          <w:t>how to produce a video</w:t>
        </w:r>
      </w:hyperlink>
      <w:r w:rsidR="46EC933B" w:rsidRPr="2CB9EAED">
        <w:rPr>
          <w:rFonts w:eastAsia="Calibri"/>
        </w:rPr>
        <w:t xml:space="preserve"> and how to get support from our in-house videography team -</w:t>
      </w:r>
      <w:r w:rsidR="00E53B28" w:rsidRPr="2CB9EAED">
        <w:rPr>
          <w:rFonts w:eastAsia="Calibri"/>
        </w:rPr>
        <w:t xml:space="preserve"> in line with demand from colleagues, </w:t>
      </w:r>
    </w:p>
    <w:p w14:paraId="02CAEA2E" w14:textId="6E62D594" w:rsidR="00AC114E" w:rsidRDefault="00AC114E" w:rsidP="00F84A1C">
      <w:pPr>
        <w:pStyle w:val="ListParagraph"/>
        <w:widowControl/>
        <w:numPr>
          <w:ilvl w:val="0"/>
          <w:numId w:val="14"/>
        </w:numPr>
        <w:autoSpaceDE/>
        <w:autoSpaceDN/>
        <w:rPr>
          <w:rFonts w:eastAsia="Calibri"/>
        </w:rPr>
      </w:pPr>
      <w:r w:rsidRPr="00AC114E">
        <w:rPr>
          <w:rFonts w:eastAsia="Calibri"/>
        </w:rPr>
        <w:t>Growing and investing in our community of Staffnet</w:t>
      </w:r>
      <w:r>
        <w:rPr>
          <w:rFonts w:eastAsia="Calibri"/>
        </w:rPr>
        <w:t xml:space="preserve"> 365</w:t>
      </w:r>
      <w:r w:rsidRPr="00AC114E">
        <w:rPr>
          <w:rFonts w:eastAsia="Calibri"/>
        </w:rPr>
        <w:t xml:space="preserve"> Super Users to support the creation of high</w:t>
      </w:r>
      <w:r w:rsidRPr="00AC114E">
        <w:rPr>
          <w:rFonts w:ascii="Cambria Math" w:eastAsia="Calibri" w:hAnsi="Cambria Math" w:cs="Cambria Math"/>
        </w:rPr>
        <w:t>‑</w:t>
      </w:r>
      <w:r w:rsidRPr="00AC114E">
        <w:rPr>
          <w:rFonts w:eastAsia="Calibri"/>
        </w:rPr>
        <w:t xml:space="preserve">quality intranet content, with the network now </w:t>
      </w:r>
      <w:proofErr w:type="gramStart"/>
      <w:r w:rsidRPr="00AC114E">
        <w:rPr>
          <w:rFonts w:eastAsia="Calibri"/>
        </w:rPr>
        <w:t>comprising</w:t>
      </w:r>
      <w:proofErr w:type="gramEnd"/>
      <w:r w:rsidRPr="00AC114E">
        <w:rPr>
          <w:rFonts w:eastAsia="Calibri"/>
        </w:rPr>
        <w:t xml:space="preserve"> 202 Super Users in total, including over 25 new Super Users added during the last </w:t>
      </w:r>
      <w:proofErr w:type="gramStart"/>
      <w:r w:rsidRPr="00AC114E">
        <w:rPr>
          <w:rFonts w:eastAsia="Calibri"/>
        </w:rPr>
        <w:t>financial year</w:t>
      </w:r>
      <w:proofErr w:type="gramEnd"/>
      <w:r w:rsidRPr="00AC114E">
        <w:rPr>
          <w:rFonts w:eastAsia="Calibri"/>
        </w:rPr>
        <w:t>.</w:t>
      </w:r>
    </w:p>
    <w:p w14:paraId="19F60D4B" w14:textId="0C931CF7" w:rsidR="00214226" w:rsidRDefault="5B7ECB8F" w:rsidP="00F84A1C">
      <w:pPr>
        <w:pStyle w:val="ListParagraph"/>
        <w:widowControl/>
        <w:numPr>
          <w:ilvl w:val="0"/>
          <w:numId w:val="14"/>
        </w:numPr>
        <w:autoSpaceDE/>
        <w:autoSpaceDN/>
        <w:rPr>
          <w:rFonts w:eastAsia="Calibri"/>
        </w:rPr>
      </w:pPr>
      <w:r w:rsidRPr="2CB9EAED">
        <w:rPr>
          <w:rFonts w:eastAsia="Calibri"/>
        </w:rPr>
        <w:t>I</w:t>
      </w:r>
      <w:r w:rsidR="00924576" w:rsidRPr="2CB9EAED">
        <w:rPr>
          <w:rFonts w:eastAsia="Calibri"/>
        </w:rPr>
        <w:t xml:space="preserve">mprovements to our </w:t>
      </w:r>
      <w:hyperlink r:id="rId48">
        <w:r w:rsidR="00924576" w:rsidRPr="2CB9EAED">
          <w:rPr>
            <w:rStyle w:val="Hyperlink"/>
            <w:rFonts w:eastAsia="Calibri"/>
          </w:rPr>
          <w:t>image library on Staffnet</w:t>
        </w:r>
      </w:hyperlink>
      <w:r w:rsidR="00924576" w:rsidRPr="2CB9EAED">
        <w:rPr>
          <w:rFonts w:eastAsia="Calibri"/>
        </w:rPr>
        <w:t xml:space="preserve"> – so colleagues </w:t>
      </w:r>
      <w:r w:rsidR="00214226" w:rsidRPr="2CB9EAED">
        <w:rPr>
          <w:rFonts w:eastAsia="Calibri"/>
        </w:rPr>
        <w:t xml:space="preserve">have better access to a range of imagery featuring Trust staff. </w:t>
      </w:r>
    </w:p>
    <w:p w14:paraId="74AC4B78" w14:textId="1B0C2EFD" w:rsidR="008A47C7" w:rsidRDefault="00214226" w:rsidP="00F84A1C">
      <w:pPr>
        <w:pStyle w:val="ListParagraph"/>
        <w:widowControl/>
        <w:numPr>
          <w:ilvl w:val="0"/>
          <w:numId w:val="14"/>
        </w:numPr>
        <w:autoSpaceDE/>
        <w:autoSpaceDN/>
        <w:rPr>
          <w:rFonts w:eastAsia="Calibri"/>
        </w:rPr>
      </w:pPr>
      <w:r w:rsidRPr="2CB9EAED">
        <w:rPr>
          <w:rFonts w:eastAsia="Calibri"/>
        </w:rPr>
        <w:t xml:space="preserve">Leading a </w:t>
      </w:r>
      <w:r w:rsidR="008A47C7" w:rsidRPr="2CB9EAED">
        <w:rPr>
          <w:rFonts w:eastAsia="Calibri"/>
        </w:rPr>
        <w:t xml:space="preserve">media training session for executive team members on how to communicate in a crisis. </w:t>
      </w:r>
      <w:r w:rsidR="11FB1CE5" w:rsidRPr="2CB9EAED">
        <w:rPr>
          <w:rFonts w:eastAsia="Calibri"/>
        </w:rPr>
        <w:t xml:space="preserve">This used </w:t>
      </w:r>
      <w:proofErr w:type="gramStart"/>
      <w:r w:rsidR="11FB1CE5" w:rsidRPr="2CB9EAED">
        <w:rPr>
          <w:rFonts w:eastAsia="Calibri"/>
        </w:rPr>
        <w:t>a lot of</w:t>
      </w:r>
      <w:proofErr w:type="gramEnd"/>
      <w:r w:rsidR="11FB1CE5" w:rsidRPr="2CB9EAED">
        <w:rPr>
          <w:rFonts w:eastAsia="Calibri"/>
        </w:rPr>
        <w:t xml:space="preserve"> the best practice already available on our </w:t>
      </w:r>
      <w:hyperlink r:id="rId49">
        <w:r w:rsidR="11FB1CE5" w:rsidRPr="2CB9EAED">
          <w:rPr>
            <w:rStyle w:val="Hyperlink"/>
            <w:rFonts w:eastAsia="Calibri"/>
          </w:rPr>
          <w:t>media relations page</w:t>
        </w:r>
      </w:hyperlink>
      <w:r w:rsidR="11FB1CE5" w:rsidRPr="2CB9EAED">
        <w:rPr>
          <w:rFonts w:eastAsia="Calibri"/>
        </w:rPr>
        <w:t xml:space="preserve">. </w:t>
      </w:r>
    </w:p>
    <w:p w14:paraId="2F24859C" w14:textId="5E63D948" w:rsidR="00327195" w:rsidRDefault="00327195" w:rsidP="00F84A1C">
      <w:pPr>
        <w:pStyle w:val="ListParagraph"/>
        <w:widowControl/>
        <w:numPr>
          <w:ilvl w:val="0"/>
          <w:numId w:val="14"/>
        </w:numPr>
        <w:autoSpaceDE/>
        <w:autoSpaceDN/>
        <w:rPr>
          <w:rFonts w:eastAsia="Calibri"/>
        </w:rPr>
      </w:pPr>
      <w:r w:rsidRPr="2CB9EAED">
        <w:rPr>
          <w:rFonts w:eastAsia="Calibri"/>
        </w:rPr>
        <w:t xml:space="preserve">Sharing the learning on </w:t>
      </w:r>
      <w:hyperlink r:id="rId50">
        <w:r w:rsidRPr="2CB9EAED">
          <w:rPr>
            <w:rStyle w:val="Hyperlink"/>
            <w:rFonts w:eastAsia="Calibri"/>
          </w:rPr>
          <w:t xml:space="preserve">how to run a great </w:t>
        </w:r>
        <w:proofErr w:type="gramStart"/>
        <w:r w:rsidRPr="2CB9EAED">
          <w:rPr>
            <w:rStyle w:val="Hyperlink"/>
            <w:rFonts w:eastAsia="Calibri"/>
          </w:rPr>
          <w:t>webinar</w:t>
        </w:r>
        <w:proofErr w:type="gramEnd"/>
      </w:hyperlink>
      <w:r w:rsidRPr="2CB9EAED">
        <w:rPr>
          <w:rFonts w:eastAsia="Calibri"/>
        </w:rPr>
        <w:t xml:space="preserve"> – using our experience of </w:t>
      </w:r>
      <w:r w:rsidR="00083C37" w:rsidRPr="2CB9EAED">
        <w:rPr>
          <w:rFonts w:eastAsia="Calibri"/>
        </w:rPr>
        <w:t xml:space="preserve">managing the Chief Executive’s monthly All Staff Huddle. </w:t>
      </w:r>
    </w:p>
    <w:p w14:paraId="3AF38A75" w14:textId="4567C6CE" w:rsidR="72C42001" w:rsidRDefault="72C42001" w:rsidP="00F84A1C">
      <w:pPr>
        <w:pStyle w:val="ListParagraph"/>
        <w:widowControl/>
        <w:numPr>
          <w:ilvl w:val="0"/>
          <w:numId w:val="14"/>
        </w:numPr>
        <w:rPr>
          <w:rFonts w:eastAsia="Calibri"/>
        </w:rPr>
      </w:pPr>
      <w:r w:rsidRPr="2CB9EAED">
        <w:rPr>
          <w:rFonts w:eastAsia="Calibri"/>
        </w:rPr>
        <w:t xml:space="preserve">Shared best practice on </w:t>
      </w:r>
      <w:hyperlink r:id="rId51">
        <w:r w:rsidRPr="2CB9EAED">
          <w:rPr>
            <w:rStyle w:val="Hyperlink"/>
            <w:rFonts w:eastAsia="Calibri"/>
          </w:rPr>
          <w:t>how to write a great news story</w:t>
        </w:r>
      </w:hyperlink>
      <w:r w:rsidRPr="2CB9EAED">
        <w:rPr>
          <w:rFonts w:eastAsia="Calibri"/>
        </w:rPr>
        <w:t xml:space="preserve"> by telling the TRUTH! </w:t>
      </w:r>
    </w:p>
    <w:p w14:paraId="065F4E79" w14:textId="70E890C2" w:rsidR="00654536" w:rsidRPr="00924576" w:rsidRDefault="00654536" w:rsidP="0098057E">
      <w:pPr>
        <w:pStyle w:val="ListParagraph"/>
        <w:widowControl/>
        <w:autoSpaceDE/>
        <w:autoSpaceDN/>
        <w:spacing w:line="360" w:lineRule="auto"/>
        <w:ind w:left="720"/>
        <w:rPr>
          <w:rFonts w:eastAsia="Calibri"/>
        </w:rPr>
      </w:pPr>
    </w:p>
    <w:p w14:paraId="3768CCF5" w14:textId="0F4E9B72" w:rsidR="00083C37" w:rsidRDefault="00083C37">
      <w:pPr>
        <w:rPr>
          <w:rFonts w:eastAsia="Calibri"/>
        </w:rPr>
      </w:pPr>
      <w:r>
        <w:rPr>
          <w:rFonts w:eastAsia="Calibri"/>
        </w:rPr>
        <w:br w:type="page"/>
      </w:r>
    </w:p>
    <w:p w14:paraId="6CA63E4D" w14:textId="77777777" w:rsidR="008D5A0F" w:rsidRDefault="008D5A0F" w:rsidP="008D5A0F">
      <w:pPr>
        <w:widowControl/>
        <w:autoSpaceDE/>
        <w:autoSpaceDN/>
        <w:spacing w:line="360" w:lineRule="auto"/>
        <w:rPr>
          <w:rFonts w:eastAsia="Calibri"/>
        </w:rPr>
      </w:pPr>
    </w:p>
    <w:p w14:paraId="60DDE183" w14:textId="77777777" w:rsidR="008D5A0F" w:rsidRPr="00956DEC" w:rsidRDefault="008D5A0F" w:rsidP="008D5A0F">
      <w:pPr>
        <w:widowControl/>
        <w:autoSpaceDE/>
        <w:autoSpaceDN/>
        <w:spacing w:line="360" w:lineRule="auto"/>
        <w:rPr>
          <w:rFonts w:eastAsia="Calibri"/>
        </w:rPr>
      </w:pPr>
    </w:p>
    <w:p w14:paraId="532D9570" w14:textId="77777777" w:rsidR="00083C37" w:rsidRPr="002B3EEA" w:rsidRDefault="00B35FF1" w:rsidP="002B3EEA">
      <w:pPr>
        <w:pStyle w:val="Heading2"/>
        <w:numPr>
          <w:ilvl w:val="0"/>
          <w:numId w:val="20"/>
        </w:numPr>
        <w:rPr>
          <w:rFonts w:eastAsia="Calibri"/>
          <w:b/>
          <w:bCs/>
        </w:rPr>
      </w:pPr>
      <w:r w:rsidRPr="002B3EEA">
        <w:rPr>
          <w:rFonts w:eastAsia="Calibri"/>
          <w:b/>
          <w:bCs/>
        </w:rPr>
        <w:t>Improving our operating procedures, workflow management and reporting</w:t>
      </w:r>
    </w:p>
    <w:p w14:paraId="7ED26026" w14:textId="77777777" w:rsidR="00083C37" w:rsidRDefault="00083C37" w:rsidP="00083C37">
      <w:pPr>
        <w:widowControl/>
        <w:autoSpaceDE/>
        <w:autoSpaceDN/>
        <w:spacing w:line="360" w:lineRule="auto"/>
        <w:rPr>
          <w:rFonts w:eastAsia="Calibri"/>
        </w:rPr>
      </w:pPr>
    </w:p>
    <w:p w14:paraId="3448758B" w14:textId="77EFC4ED" w:rsidR="00550186" w:rsidRDefault="00BB640C" w:rsidP="00F84A1C">
      <w:pPr>
        <w:widowControl/>
        <w:autoSpaceDE/>
        <w:autoSpaceDN/>
        <w:rPr>
          <w:rFonts w:eastAsia="Calibri"/>
        </w:rPr>
      </w:pPr>
      <w:r w:rsidRPr="2CB9EAED">
        <w:rPr>
          <w:rFonts w:eastAsia="Calibri"/>
        </w:rPr>
        <w:t>This is a forever objective. In the last year we have</w:t>
      </w:r>
      <w:r w:rsidR="00550186" w:rsidRPr="2CB9EAED">
        <w:rPr>
          <w:rFonts w:eastAsia="Calibri"/>
        </w:rPr>
        <w:t>:</w:t>
      </w:r>
    </w:p>
    <w:p w14:paraId="7912D549" w14:textId="21B34EA9" w:rsidR="0B4CCD05" w:rsidRDefault="0B4CCD05" w:rsidP="00F84A1C">
      <w:pPr>
        <w:pStyle w:val="ListParagraph"/>
        <w:widowControl/>
        <w:numPr>
          <w:ilvl w:val="0"/>
          <w:numId w:val="15"/>
        </w:numPr>
        <w:rPr>
          <w:rFonts w:eastAsia="Calibri"/>
        </w:rPr>
      </w:pPr>
      <w:r w:rsidRPr="2CB9EAED">
        <w:rPr>
          <w:rFonts w:eastAsia="Calibri"/>
        </w:rPr>
        <w:t xml:space="preserve">Led a refresh of </w:t>
      </w:r>
      <w:hyperlink r:id="rId52">
        <w:r w:rsidRPr="2CB9EAED">
          <w:rPr>
            <w:rStyle w:val="Hyperlink"/>
            <w:rFonts w:eastAsia="Calibri"/>
          </w:rPr>
          <w:t xml:space="preserve">the </w:t>
        </w:r>
        <w:r w:rsidR="5E5392F3" w:rsidRPr="2CB9EAED">
          <w:rPr>
            <w:rStyle w:val="Hyperlink"/>
            <w:rFonts w:eastAsia="Calibri"/>
          </w:rPr>
          <w:t>Trust’s Media Policy.</w:t>
        </w:r>
      </w:hyperlink>
    </w:p>
    <w:p w14:paraId="29751E2F" w14:textId="59ECE5E5" w:rsidR="5E5392F3" w:rsidRDefault="5E5392F3" w:rsidP="00F84A1C">
      <w:pPr>
        <w:pStyle w:val="ListParagraph"/>
        <w:widowControl/>
        <w:numPr>
          <w:ilvl w:val="0"/>
          <w:numId w:val="15"/>
        </w:numPr>
        <w:rPr>
          <w:rFonts w:eastAsia="Calibri"/>
        </w:rPr>
      </w:pPr>
      <w:r w:rsidRPr="2CB9EAED">
        <w:rPr>
          <w:rFonts w:eastAsia="Calibri"/>
        </w:rPr>
        <w:t xml:space="preserve">Led a refresh of the Trust’s </w:t>
      </w:r>
      <w:hyperlink r:id="rId53">
        <w:r w:rsidRPr="2CB9EAED">
          <w:rPr>
            <w:rStyle w:val="Hyperlink"/>
          </w:rPr>
          <w:t>Emergency Communications and Media Management Policy Procedure</w:t>
        </w:r>
      </w:hyperlink>
      <w:r w:rsidRPr="2CB9EAED">
        <w:t>.</w:t>
      </w:r>
    </w:p>
    <w:p w14:paraId="7123B015" w14:textId="77777777" w:rsidR="00EB2F39" w:rsidRDefault="00550186" w:rsidP="00F84A1C">
      <w:pPr>
        <w:pStyle w:val="ListParagraph"/>
        <w:widowControl/>
        <w:numPr>
          <w:ilvl w:val="0"/>
          <w:numId w:val="15"/>
        </w:numPr>
        <w:autoSpaceDE/>
        <w:autoSpaceDN/>
        <w:rPr>
          <w:rFonts w:eastAsia="Calibri"/>
        </w:rPr>
      </w:pPr>
      <w:r w:rsidRPr="00EB2F39">
        <w:rPr>
          <w:rFonts w:eastAsia="Calibri"/>
        </w:rPr>
        <w:t xml:space="preserve">Increased oversight of our workflow management tool to ensure new work requests are </w:t>
      </w:r>
      <w:r w:rsidR="00B336DD" w:rsidRPr="00EB2F39">
        <w:rPr>
          <w:rFonts w:eastAsia="Calibri"/>
        </w:rPr>
        <w:t>responded to quickly and appropriately,</w:t>
      </w:r>
      <w:r w:rsidR="00A51915" w:rsidRPr="00EB2F39">
        <w:rPr>
          <w:rFonts w:eastAsia="Calibri"/>
        </w:rPr>
        <w:t xml:space="preserve"> and we celebrate completion in team meetings</w:t>
      </w:r>
      <w:r w:rsidR="00B336DD" w:rsidRPr="00EB2F39">
        <w:rPr>
          <w:rFonts w:eastAsia="Calibri"/>
        </w:rPr>
        <w:t xml:space="preserve">. </w:t>
      </w:r>
    </w:p>
    <w:p w14:paraId="586F99EA" w14:textId="211D03B3" w:rsidR="00D8566D" w:rsidRPr="00EB2F39" w:rsidRDefault="00F567A8" w:rsidP="00F84A1C">
      <w:pPr>
        <w:pStyle w:val="ListParagraph"/>
        <w:widowControl/>
        <w:numPr>
          <w:ilvl w:val="0"/>
          <w:numId w:val="15"/>
        </w:numPr>
        <w:autoSpaceDE/>
        <w:autoSpaceDN/>
        <w:rPr>
          <w:rFonts w:eastAsia="Calibri"/>
        </w:rPr>
      </w:pPr>
      <w:r w:rsidRPr="00EB2F39">
        <w:rPr>
          <w:rFonts w:eastAsia="Calibri"/>
        </w:rPr>
        <w:t xml:space="preserve">Stepped up and promoted </w:t>
      </w:r>
      <w:r w:rsidR="007C0E2E" w:rsidRPr="00EB2F39">
        <w:rPr>
          <w:rFonts w:eastAsia="Calibri"/>
        </w:rPr>
        <w:t xml:space="preserve">our ‘quick call with comms’ approach to </w:t>
      </w:r>
      <w:r w:rsidR="00F77393" w:rsidRPr="00EB2F39">
        <w:rPr>
          <w:rFonts w:eastAsia="Calibri"/>
        </w:rPr>
        <w:t xml:space="preserve">responding to new work requests from </w:t>
      </w:r>
      <w:r w:rsidR="007C0E2E" w:rsidRPr="00EB2F39">
        <w:rPr>
          <w:rFonts w:eastAsia="Calibri"/>
        </w:rPr>
        <w:t>internal clients</w:t>
      </w:r>
      <w:r w:rsidR="00F77393" w:rsidRPr="00EB2F39">
        <w:rPr>
          <w:rFonts w:eastAsia="Calibri"/>
        </w:rPr>
        <w:t>.</w:t>
      </w:r>
      <w:r w:rsidR="00A51915" w:rsidRPr="00EB2F39">
        <w:rPr>
          <w:rFonts w:eastAsia="Calibri"/>
        </w:rPr>
        <w:t xml:space="preserve"> This has been championed by our Communications Assistant who has received </w:t>
      </w:r>
      <w:proofErr w:type="gramStart"/>
      <w:r w:rsidR="00A51915" w:rsidRPr="00EB2F39">
        <w:rPr>
          <w:rFonts w:eastAsia="Calibri"/>
        </w:rPr>
        <w:t>a lot of</w:t>
      </w:r>
      <w:proofErr w:type="gramEnd"/>
      <w:r w:rsidR="00A51915" w:rsidRPr="00EB2F39">
        <w:rPr>
          <w:rFonts w:eastAsia="Calibri"/>
        </w:rPr>
        <w:t xml:space="preserve"> positive feedback for her responsive approach. </w:t>
      </w:r>
      <w:r w:rsidR="00F77393" w:rsidRPr="00EB2F39">
        <w:rPr>
          <w:rFonts w:eastAsia="Calibri"/>
        </w:rPr>
        <w:t>This</w:t>
      </w:r>
      <w:r w:rsidR="007C0E2E" w:rsidRPr="00EB2F39">
        <w:rPr>
          <w:rFonts w:eastAsia="Calibri"/>
        </w:rPr>
        <w:t xml:space="preserve"> has improved our efficiency and effectiveness – as both parties are more likely to get a better outcome</w:t>
      </w:r>
      <w:r w:rsidR="00F77393" w:rsidRPr="00EB2F39">
        <w:rPr>
          <w:rFonts w:eastAsia="Calibri"/>
        </w:rPr>
        <w:t xml:space="preserve"> more quickly.</w:t>
      </w:r>
      <w:r w:rsidR="00D8566D" w:rsidRPr="00EB2F39">
        <w:rPr>
          <w:rFonts w:eastAsia="Calibri"/>
        </w:rPr>
        <w:t xml:space="preserve"> </w:t>
      </w:r>
    </w:p>
    <w:p w14:paraId="3C38017E" w14:textId="77777777" w:rsidR="00F77393" w:rsidRDefault="00F77393" w:rsidP="00083C37">
      <w:pPr>
        <w:widowControl/>
        <w:autoSpaceDE/>
        <w:autoSpaceDN/>
        <w:spacing w:line="360" w:lineRule="auto"/>
        <w:rPr>
          <w:rFonts w:eastAsia="Calibri"/>
        </w:rPr>
      </w:pPr>
    </w:p>
    <w:p w14:paraId="53619C55" w14:textId="61C584E7" w:rsidR="00927E94" w:rsidRDefault="00927E94">
      <w:pPr>
        <w:rPr>
          <w:rFonts w:eastAsia="Calibri"/>
        </w:rPr>
      </w:pPr>
      <w:r>
        <w:rPr>
          <w:rFonts w:eastAsia="Calibri"/>
        </w:rPr>
        <w:br w:type="page"/>
      </w:r>
    </w:p>
    <w:p w14:paraId="428F0E73" w14:textId="77777777" w:rsidR="00083C37" w:rsidRDefault="00083C37" w:rsidP="00083C37">
      <w:pPr>
        <w:widowControl/>
        <w:autoSpaceDE/>
        <w:autoSpaceDN/>
        <w:spacing w:line="360" w:lineRule="auto"/>
        <w:rPr>
          <w:rFonts w:eastAsia="Calibri"/>
        </w:rPr>
      </w:pPr>
    </w:p>
    <w:p w14:paraId="3EAFB45F" w14:textId="77777777" w:rsidR="00083C37" w:rsidRPr="00956DEC" w:rsidRDefault="00083C37" w:rsidP="00083C37">
      <w:pPr>
        <w:widowControl/>
        <w:autoSpaceDE/>
        <w:autoSpaceDN/>
        <w:spacing w:line="360" w:lineRule="auto"/>
        <w:rPr>
          <w:rFonts w:eastAsia="Calibri"/>
        </w:rPr>
      </w:pPr>
    </w:p>
    <w:p w14:paraId="43EFDBF6" w14:textId="3018D610" w:rsidR="00B35FF1" w:rsidRPr="002B3EEA" w:rsidRDefault="00B35FF1" w:rsidP="002B3EEA">
      <w:pPr>
        <w:pStyle w:val="Heading2"/>
        <w:numPr>
          <w:ilvl w:val="0"/>
          <w:numId w:val="20"/>
        </w:numPr>
        <w:rPr>
          <w:b/>
          <w:bCs/>
        </w:rPr>
      </w:pPr>
      <w:r w:rsidRPr="002B3EEA">
        <w:rPr>
          <w:rFonts w:eastAsia="Calibri"/>
          <w:b/>
          <w:bCs/>
        </w:rPr>
        <w:t>Review and enhance our corporate comms channels</w:t>
      </w:r>
    </w:p>
    <w:p w14:paraId="2AFFC199" w14:textId="77777777" w:rsidR="00A51915" w:rsidRDefault="00A51915" w:rsidP="00927E94">
      <w:pPr>
        <w:widowControl/>
        <w:autoSpaceDE/>
        <w:autoSpaceDN/>
        <w:spacing w:line="360" w:lineRule="auto"/>
        <w:rPr>
          <w:rFonts w:eastAsia="Calibri"/>
        </w:rPr>
      </w:pPr>
    </w:p>
    <w:p w14:paraId="547A7D01" w14:textId="3A1F2464" w:rsidR="00927E94" w:rsidRPr="00A51915" w:rsidRDefault="00C07668" w:rsidP="00F84A1C">
      <w:pPr>
        <w:widowControl/>
        <w:autoSpaceDE/>
        <w:autoSpaceDN/>
        <w:rPr>
          <w:rFonts w:eastAsia="Calibri"/>
          <w:b/>
          <w:bCs/>
        </w:rPr>
      </w:pPr>
      <w:r w:rsidRPr="00A51915">
        <w:rPr>
          <w:rFonts w:eastAsia="Calibri"/>
          <w:b/>
          <w:bCs/>
        </w:rPr>
        <w:t>Website</w:t>
      </w:r>
      <w:r w:rsidR="00A51915" w:rsidRPr="00A51915">
        <w:rPr>
          <w:rFonts w:eastAsia="Calibri"/>
          <w:b/>
          <w:bCs/>
        </w:rPr>
        <w:t xml:space="preserve"> project</w:t>
      </w:r>
      <w:r w:rsidRPr="00A51915">
        <w:rPr>
          <w:rFonts w:eastAsia="Calibri"/>
          <w:b/>
          <w:bCs/>
        </w:rPr>
        <w:t xml:space="preserve"> </w:t>
      </w:r>
      <w:r w:rsidR="00051D48" w:rsidRPr="00A51915">
        <w:rPr>
          <w:rFonts w:eastAsia="Calibri"/>
          <w:b/>
          <w:bCs/>
        </w:rPr>
        <w:t xml:space="preserve">including </w:t>
      </w:r>
      <w:r w:rsidR="0057511A" w:rsidRPr="00A51915">
        <w:rPr>
          <w:rFonts w:eastAsia="Calibri"/>
          <w:b/>
          <w:bCs/>
        </w:rPr>
        <w:t>homepage refresh</w:t>
      </w:r>
    </w:p>
    <w:p w14:paraId="28BFDA48" w14:textId="77777777" w:rsidR="002B58F7" w:rsidRDefault="001E4029" w:rsidP="00F84A1C">
      <w:pPr>
        <w:widowControl/>
        <w:autoSpaceDE/>
        <w:autoSpaceDN/>
        <w:rPr>
          <w:rFonts w:eastAsia="Calibri"/>
        </w:rPr>
      </w:pPr>
      <w:r w:rsidRPr="001E4029">
        <w:rPr>
          <w:rFonts w:eastAsia="Calibri"/>
        </w:rPr>
        <w:t>We began adopting an HTML</w:t>
      </w:r>
      <w:r w:rsidRPr="001E4029">
        <w:rPr>
          <w:rFonts w:ascii="Cambria Math" w:eastAsia="Calibri" w:hAnsi="Cambria Math" w:cs="Cambria Math"/>
        </w:rPr>
        <w:t>‑</w:t>
      </w:r>
      <w:r w:rsidRPr="001E4029">
        <w:rPr>
          <w:rFonts w:eastAsia="Calibri"/>
        </w:rPr>
        <w:t xml:space="preserve">first approach, aligning with best practice for accessibility and government standards. We worked with services to audit and update content to ensure it is </w:t>
      </w:r>
      <w:proofErr w:type="gramStart"/>
      <w:r w:rsidRPr="001E4029">
        <w:rPr>
          <w:rFonts w:eastAsia="Calibri"/>
        </w:rPr>
        <w:t>accurate</w:t>
      </w:r>
      <w:proofErr w:type="gramEnd"/>
      <w:r w:rsidRPr="001E4029">
        <w:rPr>
          <w:rFonts w:eastAsia="Calibri"/>
        </w:rPr>
        <w:t>, user</w:t>
      </w:r>
      <w:r w:rsidRPr="001E4029">
        <w:rPr>
          <w:rFonts w:ascii="Cambria Math" w:eastAsia="Calibri" w:hAnsi="Cambria Math" w:cs="Cambria Math"/>
        </w:rPr>
        <w:t>‑</w:t>
      </w:r>
      <w:r w:rsidRPr="001E4029">
        <w:rPr>
          <w:rFonts w:eastAsia="Calibri"/>
        </w:rPr>
        <w:t>friendly and accessible. Key examples include the</w:t>
      </w:r>
      <w:r w:rsidR="002B58F7">
        <w:rPr>
          <w:rFonts w:eastAsia="Calibri"/>
        </w:rPr>
        <w:t>:</w:t>
      </w:r>
    </w:p>
    <w:p w14:paraId="4A277998" w14:textId="77080E18" w:rsidR="002B58F7" w:rsidRPr="002B58F7" w:rsidRDefault="001E4029" w:rsidP="00F84A1C">
      <w:pPr>
        <w:pStyle w:val="ListParagraph"/>
        <w:widowControl/>
        <w:numPr>
          <w:ilvl w:val="0"/>
          <w:numId w:val="17"/>
        </w:numPr>
        <w:autoSpaceDE/>
        <w:autoSpaceDN/>
        <w:rPr>
          <w:rFonts w:eastAsia="Calibri"/>
        </w:rPr>
      </w:pPr>
      <w:hyperlink r:id="rId54" w:history="1">
        <w:r w:rsidRPr="00803AA9">
          <w:rPr>
            <w:rStyle w:val="Hyperlink"/>
            <w:rFonts w:eastAsia="Calibri"/>
          </w:rPr>
          <w:t>Community Pharmacy Mental Health Service</w:t>
        </w:r>
      </w:hyperlink>
      <w:r w:rsidRPr="002B58F7">
        <w:rPr>
          <w:rFonts w:eastAsia="Calibri"/>
        </w:rPr>
        <w:t>,</w:t>
      </w:r>
    </w:p>
    <w:p w14:paraId="675316EF" w14:textId="07619FDE" w:rsidR="002B58F7" w:rsidRDefault="001E4029" w:rsidP="00F84A1C">
      <w:pPr>
        <w:pStyle w:val="ListParagraph"/>
        <w:widowControl/>
        <w:numPr>
          <w:ilvl w:val="0"/>
          <w:numId w:val="17"/>
        </w:numPr>
        <w:autoSpaceDE/>
        <w:autoSpaceDN/>
        <w:rPr>
          <w:rFonts w:eastAsia="Calibri"/>
        </w:rPr>
      </w:pPr>
      <w:hyperlink r:id="rId55" w:history="1">
        <w:r w:rsidRPr="00803AA9">
          <w:rPr>
            <w:rStyle w:val="Hyperlink"/>
            <w:rFonts w:eastAsia="Calibri"/>
          </w:rPr>
          <w:t>Complex Psychosis Pathway</w:t>
        </w:r>
      </w:hyperlink>
      <w:r w:rsidRPr="002B58F7">
        <w:rPr>
          <w:rFonts w:eastAsia="Calibri"/>
        </w:rPr>
        <w:t xml:space="preserve">, </w:t>
      </w:r>
    </w:p>
    <w:p w14:paraId="1BB777D0" w14:textId="7150DAE6" w:rsidR="002B58F7" w:rsidRDefault="001E4029" w:rsidP="00F84A1C">
      <w:pPr>
        <w:pStyle w:val="ListParagraph"/>
        <w:widowControl/>
        <w:numPr>
          <w:ilvl w:val="0"/>
          <w:numId w:val="17"/>
        </w:numPr>
        <w:autoSpaceDE/>
        <w:autoSpaceDN/>
        <w:rPr>
          <w:rFonts w:eastAsia="Calibri"/>
        </w:rPr>
      </w:pPr>
      <w:hyperlink r:id="rId56" w:history="1">
        <w:proofErr w:type="gramStart"/>
        <w:r w:rsidRPr="00803AA9">
          <w:rPr>
            <w:rStyle w:val="Hyperlink"/>
            <w:rFonts w:eastAsia="Calibri"/>
          </w:rPr>
          <w:t>Emerge</w:t>
        </w:r>
        <w:proofErr w:type="gramEnd"/>
        <w:r w:rsidRPr="00803AA9">
          <w:rPr>
            <w:rStyle w:val="Hyperlink"/>
            <w:rFonts w:eastAsia="Calibri"/>
          </w:rPr>
          <w:t xml:space="preserve"> Leeds</w:t>
        </w:r>
      </w:hyperlink>
      <w:r w:rsidRPr="002B58F7">
        <w:rPr>
          <w:rFonts w:eastAsia="Calibri"/>
        </w:rPr>
        <w:t xml:space="preserve">, </w:t>
      </w:r>
    </w:p>
    <w:p w14:paraId="5C9A5CB9" w14:textId="5B4B7CEA" w:rsidR="002B58F7" w:rsidRDefault="002B58F7" w:rsidP="00F84A1C">
      <w:pPr>
        <w:pStyle w:val="ListParagraph"/>
        <w:widowControl/>
        <w:numPr>
          <w:ilvl w:val="0"/>
          <w:numId w:val="17"/>
        </w:numPr>
        <w:autoSpaceDE/>
        <w:autoSpaceDN/>
        <w:rPr>
          <w:rFonts w:eastAsia="Calibri"/>
        </w:rPr>
      </w:pPr>
      <w:hyperlink r:id="rId57" w:history="1">
        <w:r w:rsidRPr="00451C91">
          <w:rPr>
            <w:rStyle w:val="Hyperlink"/>
            <w:rFonts w:eastAsia="Calibri"/>
          </w:rPr>
          <w:t>Leeds Autism Diagnostic Service</w:t>
        </w:r>
      </w:hyperlink>
      <w:r w:rsidR="00451C91">
        <w:rPr>
          <w:rFonts w:eastAsia="Calibri"/>
        </w:rPr>
        <w:t>,</w:t>
      </w:r>
      <w:r w:rsidRPr="002B58F7">
        <w:rPr>
          <w:rFonts w:eastAsia="Calibri"/>
        </w:rPr>
        <w:t xml:space="preserve"> </w:t>
      </w:r>
    </w:p>
    <w:p w14:paraId="5ABABE88" w14:textId="7761ECA9" w:rsidR="002B58F7" w:rsidRDefault="001E4029" w:rsidP="00F84A1C">
      <w:pPr>
        <w:pStyle w:val="ListParagraph"/>
        <w:widowControl/>
        <w:numPr>
          <w:ilvl w:val="0"/>
          <w:numId w:val="17"/>
        </w:numPr>
        <w:autoSpaceDE/>
        <w:autoSpaceDN/>
        <w:rPr>
          <w:rFonts w:eastAsia="Calibri"/>
        </w:rPr>
      </w:pPr>
      <w:hyperlink r:id="rId58" w:history="1">
        <w:r w:rsidRPr="00451C91">
          <w:rPr>
            <w:rStyle w:val="Hyperlink"/>
            <w:rFonts w:eastAsia="Calibri"/>
          </w:rPr>
          <w:t>Pathway Development Service</w:t>
        </w:r>
      </w:hyperlink>
      <w:r w:rsidR="00451C91">
        <w:rPr>
          <w:rFonts w:eastAsia="Calibri"/>
        </w:rPr>
        <w:t>,</w:t>
      </w:r>
      <w:r w:rsidRPr="002B58F7">
        <w:rPr>
          <w:rFonts w:eastAsia="Calibri"/>
        </w:rPr>
        <w:t xml:space="preserve"> and</w:t>
      </w:r>
    </w:p>
    <w:p w14:paraId="46536B92" w14:textId="5DDA99CA" w:rsidR="002B58F7" w:rsidRDefault="001E4029" w:rsidP="00F84A1C">
      <w:pPr>
        <w:pStyle w:val="ListParagraph"/>
        <w:widowControl/>
        <w:numPr>
          <w:ilvl w:val="0"/>
          <w:numId w:val="17"/>
        </w:numPr>
        <w:autoSpaceDE/>
        <w:autoSpaceDN/>
        <w:rPr>
          <w:rFonts w:eastAsia="Calibri"/>
        </w:rPr>
      </w:pPr>
      <w:hyperlink r:id="rId59" w:history="1">
        <w:r w:rsidRPr="00A33D3C">
          <w:rPr>
            <w:rStyle w:val="Hyperlink"/>
            <w:rFonts w:eastAsia="Calibri"/>
          </w:rPr>
          <w:t>Rough Sleepers Service</w:t>
        </w:r>
      </w:hyperlink>
      <w:r w:rsidRPr="002B58F7">
        <w:rPr>
          <w:rFonts w:eastAsia="Calibri"/>
        </w:rPr>
        <w:t xml:space="preserve">. </w:t>
      </w:r>
    </w:p>
    <w:p w14:paraId="692A1FD4" w14:textId="77777777" w:rsidR="00FA1615" w:rsidRDefault="00FA1615" w:rsidP="00F84A1C">
      <w:pPr>
        <w:widowControl/>
        <w:autoSpaceDE/>
        <w:autoSpaceDN/>
        <w:rPr>
          <w:rFonts w:eastAsia="Calibri"/>
        </w:rPr>
      </w:pPr>
    </w:p>
    <w:p w14:paraId="1E08E0F8" w14:textId="6481F894" w:rsidR="00A51915" w:rsidRPr="002B58F7" w:rsidRDefault="001E4029" w:rsidP="00F84A1C">
      <w:pPr>
        <w:widowControl/>
        <w:autoSpaceDE/>
        <w:autoSpaceDN/>
        <w:rPr>
          <w:rFonts w:eastAsia="Calibri"/>
        </w:rPr>
      </w:pPr>
      <w:r w:rsidRPr="002B58F7">
        <w:rPr>
          <w:rFonts w:eastAsia="Calibri"/>
        </w:rPr>
        <w:t xml:space="preserve">Working with our agency HMA, we improved page templates to allow greater flexibility, enhanced search functionality and refreshed key pages such as </w:t>
      </w:r>
      <w:hyperlink r:id="rId60" w:history="1">
        <w:r w:rsidRPr="00A33D3C">
          <w:rPr>
            <w:rStyle w:val="Hyperlink"/>
            <w:rFonts w:eastAsia="Calibri"/>
          </w:rPr>
          <w:t>Volunteers</w:t>
        </w:r>
      </w:hyperlink>
      <w:r w:rsidRPr="002B58F7">
        <w:rPr>
          <w:rFonts w:eastAsia="Calibri"/>
        </w:rPr>
        <w:t xml:space="preserve"> and </w:t>
      </w:r>
      <w:hyperlink r:id="rId61" w:history="1">
        <w:r w:rsidR="00FA223E" w:rsidRPr="00FA223E">
          <w:rPr>
            <w:rStyle w:val="Hyperlink"/>
            <w:rFonts w:eastAsia="Calibri"/>
          </w:rPr>
          <w:t>Multi-faith Chaplaincy Service</w:t>
        </w:r>
      </w:hyperlink>
      <w:r w:rsidRPr="002B58F7">
        <w:rPr>
          <w:rFonts w:eastAsia="Calibri"/>
        </w:rPr>
        <w:t xml:space="preserve">. As an indicative measure, our </w:t>
      </w:r>
      <w:hyperlink r:id="rId62" w:history="1">
        <w:r w:rsidRPr="00FA223E">
          <w:rPr>
            <w:rStyle w:val="Hyperlink"/>
            <w:rFonts w:eastAsia="Calibri"/>
          </w:rPr>
          <w:t>Silktide accessibility score</w:t>
        </w:r>
      </w:hyperlink>
      <w:r w:rsidRPr="002B58F7">
        <w:rPr>
          <w:rFonts w:eastAsia="Calibri"/>
        </w:rPr>
        <w:t xml:space="preserve"> improved from 77% to 81%, moving from 151st to 77th among NHS trusts.</w:t>
      </w:r>
    </w:p>
    <w:p w14:paraId="52C281EC" w14:textId="77777777" w:rsidR="00EB2F39" w:rsidRDefault="00EB2F39" w:rsidP="00F84A1C">
      <w:pPr>
        <w:widowControl/>
        <w:autoSpaceDE/>
        <w:autoSpaceDN/>
        <w:rPr>
          <w:rFonts w:eastAsia="Calibri"/>
          <w:b/>
          <w:bCs/>
        </w:rPr>
      </w:pPr>
    </w:p>
    <w:p w14:paraId="054CEE8A" w14:textId="2756E23D" w:rsidR="00C07668" w:rsidRPr="00A51915" w:rsidRDefault="00F50336" w:rsidP="00F84A1C">
      <w:pPr>
        <w:widowControl/>
        <w:autoSpaceDE/>
        <w:autoSpaceDN/>
        <w:rPr>
          <w:rFonts w:eastAsia="Calibri"/>
          <w:b/>
          <w:bCs/>
        </w:rPr>
      </w:pPr>
      <w:r>
        <w:rPr>
          <w:rFonts w:eastAsia="Calibri"/>
          <w:b/>
          <w:bCs/>
        </w:rPr>
        <w:t>Improving our intranet</w:t>
      </w:r>
      <w:r w:rsidR="00FA1615">
        <w:rPr>
          <w:rFonts w:eastAsia="Calibri"/>
          <w:b/>
          <w:bCs/>
        </w:rPr>
        <w:t xml:space="preserve"> -</w:t>
      </w:r>
      <w:r>
        <w:rPr>
          <w:rFonts w:eastAsia="Calibri"/>
          <w:b/>
          <w:bCs/>
        </w:rPr>
        <w:t xml:space="preserve"> </w:t>
      </w:r>
      <w:r w:rsidR="00C07668" w:rsidRPr="00A51915">
        <w:rPr>
          <w:rFonts w:eastAsia="Calibri"/>
          <w:b/>
          <w:bCs/>
        </w:rPr>
        <w:t>Staffnet</w:t>
      </w:r>
      <w:r>
        <w:rPr>
          <w:rFonts w:eastAsia="Calibri"/>
          <w:b/>
          <w:bCs/>
        </w:rPr>
        <w:t xml:space="preserve"> 365</w:t>
      </w:r>
    </w:p>
    <w:p w14:paraId="7233A4FD" w14:textId="77777777" w:rsidR="00F50336" w:rsidRDefault="000F1667" w:rsidP="00F84A1C">
      <w:pPr>
        <w:widowControl/>
        <w:autoSpaceDE/>
        <w:autoSpaceDN/>
        <w:rPr>
          <w:rFonts w:eastAsia="Calibri"/>
        </w:rPr>
      </w:pPr>
      <w:r w:rsidRPr="000F1667">
        <w:rPr>
          <w:rFonts w:eastAsia="Calibri"/>
        </w:rPr>
        <w:t xml:space="preserve">We improved Staffnet </w:t>
      </w:r>
      <w:r>
        <w:rPr>
          <w:rFonts w:eastAsia="Calibri"/>
        </w:rPr>
        <w:t xml:space="preserve">365 </w:t>
      </w:r>
      <w:r w:rsidRPr="000F1667">
        <w:rPr>
          <w:rFonts w:eastAsia="Calibri"/>
        </w:rPr>
        <w:t>usability and resilience by working with</w:t>
      </w:r>
      <w:r w:rsidR="00F50336">
        <w:rPr>
          <w:rFonts w:eastAsia="Calibri"/>
        </w:rPr>
        <w:t xml:space="preserve"> our agency</w:t>
      </w:r>
      <w:r w:rsidRPr="000F1667">
        <w:rPr>
          <w:rFonts w:eastAsia="Calibri"/>
        </w:rPr>
        <w:t xml:space="preserve"> Intelligent Decisioning to refresh the homepage, introducing a colleague</w:t>
      </w:r>
      <w:r w:rsidRPr="000F1667">
        <w:rPr>
          <w:rFonts w:ascii="Cambria Math" w:eastAsia="Calibri" w:hAnsi="Cambria Math" w:cs="Cambria Math"/>
        </w:rPr>
        <w:t>‑</w:t>
      </w:r>
      <w:r w:rsidRPr="000F1667">
        <w:rPr>
          <w:rFonts w:eastAsia="Calibri"/>
        </w:rPr>
        <w:t xml:space="preserve">led </w:t>
      </w:r>
      <w:r w:rsidRPr="000F1667">
        <w:rPr>
          <w:rFonts w:ascii="Arial" w:eastAsia="Calibri" w:hAnsi="Arial" w:cs="Arial"/>
        </w:rPr>
        <w:t>“</w:t>
      </w:r>
      <w:r w:rsidRPr="000F1667">
        <w:rPr>
          <w:rFonts w:eastAsia="Calibri"/>
        </w:rPr>
        <w:t>Tip of the day</w:t>
      </w:r>
      <w:r w:rsidRPr="000F1667">
        <w:rPr>
          <w:rFonts w:ascii="Arial" w:eastAsia="Calibri" w:hAnsi="Arial" w:cs="Arial"/>
        </w:rPr>
        <w:t>”</w:t>
      </w:r>
      <w:r w:rsidRPr="000F1667">
        <w:rPr>
          <w:rFonts w:eastAsia="Calibri"/>
        </w:rPr>
        <w:t xml:space="preserve"> and reducing the </w:t>
      </w:r>
      <w:r>
        <w:rPr>
          <w:rFonts w:eastAsia="Calibri"/>
        </w:rPr>
        <w:t>space in the header</w:t>
      </w:r>
      <w:r w:rsidRPr="000F1667">
        <w:rPr>
          <w:rFonts w:eastAsia="Calibri"/>
        </w:rPr>
        <w:t xml:space="preserve">. </w:t>
      </w:r>
    </w:p>
    <w:p w14:paraId="31EBF048" w14:textId="77777777" w:rsidR="00F50336" w:rsidRDefault="00F50336" w:rsidP="00F84A1C">
      <w:pPr>
        <w:widowControl/>
        <w:autoSpaceDE/>
        <w:autoSpaceDN/>
        <w:rPr>
          <w:rFonts w:eastAsia="Calibri"/>
        </w:rPr>
      </w:pPr>
    </w:p>
    <w:p w14:paraId="7DA80EB6" w14:textId="50A7B66B" w:rsidR="001C5146" w:rsidRDefault="000F1667" w:rsidP="00F84A1C">
      <w:pPr>
        <w:widowControl/>
        <w:autoSpaceDE/>
        <w:autoSpaceDN/>
        <w:rPr>
          <w:rFonts w:eastAsia="Calibri"/>
        </w:rPr>
      </w:pPr>
      <w:r w:rsidRPr="000F1667">
        <w:rPr>
          <w:rFonts w:eastAsia="Calibri"/>
        </w:rPr>
        <w:t xml:space="preserve">With </w:t>
      </w:r>
      <w:r w:rsidR="00B25D1A" w:rsidRPr="000F1667">
        <w:rPr>
          <w:rFonts w:eastAsia="Calibri"/>
        </w:rPr>
        <w:t>super users</w:t>
      </w:r>
      <w:r w:rsidR="00B25D1A">
        <w:rPr>
          <w:rFonts w:eastAsia="Calibri"/>
        </w:rPr>
        <w:t xml:space="preserve"> and content owners</w:t>
      </w:r>
      <w:r w:rsidR="00B25D1A" w:rsidRPr="000F1667">
        <w:rPr>
          <w:rFonts w:eastAsia="Calibri"/>
        </w:rPr>
        <w:t>, we updated key sites including infection, prevention and control, patient experience</w:t>
      </w:r>
      <w:r w:rsidR="00B25D1A">
        <w:rPr>
          <w:rFonts w:eastAsia="Calibri"/>
        </w:rPr>
        <w:t>,</w:t>
      </w:r>
      <w:r w:rsidR="00B25D1A" w:rsidRPr="000F1667">
        <w:rPr>
          <w:rFonts w:eastAsia="Calibri"/>
        </w:rPr>
        <w:t xml:space="preserve"> and the on</w:t>
      </w:r>
      <w:r w:rsidR="00B25D1A" w:rsidRPr="000F1667">
        <w:rPr>
          <w:rFonts w:ascii="Cambria Math" w:eastAsia="Calibri" w:hAnsi="Cambria Math" w:cs="Cambria Math"/>
        </w:rPr>
        <w:t>‑</w:t>
      </w:r>
      <w:r w:rsidR="00B25D1A" w:rsidRPr="000F1667">
        <w:rPr>
          <w:rFonts w:eastAsia="Calibri"/>
        </w:rPr>
        <w:t>call site</w:t>
      </w:r>
      <w:r w:rsidRPr="000F1667">
        <w:rPr>
          <w:rFonts w:eastAsia="Calibri"/>
        </w:rPr>
        <w:t xml:space="preserve">. When changes disrupted </w:t>
      </w:r>
      <w:r w:rsidR="000F681E">
        <w:rPr>
          <w:rFonts w:eastAsia="Calibri"/>
        </w:rPr>
        <w:t>the document centre (</w:t>
      </w:r>
      <w:r w:rsidRPr="000F1667">
        <w:rPr>
          <w:rFonts w:eastAsia="Calibri"/>
        </w:rPr>
        <w:t>DocCentrum</w:t>
      </w:r>
      <w:r w:rsidR="000F681E">
        <w:rPr>
          <w:rFonts w:eastAsia="Calibri"/>
        </w:rPr>
        <w:t>)</w:t>
      </w:r>
      <w:r w:rsidRPr="000F1667">
        <w:rPr>
          <w:rFonts w:eastAsia="Calibri"/>
        </w:rPr>
        <w:t xml:space="preserve">, we overcame repeated missed service level agreements by working proactively with Intelligent Decisioning to rebuild the automation and restore </w:t>
      </w:r>
      <w:r w:rsidR="000F681E">
        <w:rPr>
          <w:rFonts w:eastAsia="Calibri"/>
        </w:rPr>
        <w:t>DocCentrum</w:t>
      </w:r>
      <w:r w:rsidRPr="000F1667">
        <w:rPr>
          <w:rFonts w:eastAsia="Calibri"/>
        </w:rPr>
        <w:t>.</w:t>
      </w:r>
    </w:p>
    <w:p w14:paraId="1F19FC2C" w14:textId="77777777" w:rsidR="000F1667" w:rsidRDefault="000F1667" w:rsidP="00F84A1C">
      <w:pPr>
        <w:widowControl/>
        <w:autoSpaceDE/>
        <w:autoSpaceDN/>
        <w:rPr>
          <w:rFonts w:eastAsia="Calibri"/>
          <w:highlight w:val="yellow"/>
        </w:rPr>
      </w:pPr>
    </w:p>
    <w:p w14:paraId="61EFE3CD" w14:textId="77777777" w:rsidR="002B3EEA" w:rsidRDefault="002B3EEA" w:rsidP="00F84A1C">
      <w:pPr>
        <w:widowControl/>
        <w:autoSpaceDE/>
        <w:autoSpaceDN/>
        <w:rPr>
          <w:rFonts w:eastAsia="Calibri"/>
          <w:highlight w:val="yellow"/>
        </w:rPr>
      </w:pPr>
    </w:p>
    <w:p w14:paraId="6661AA73" w14:textId="6C4B920C" w:rsidR="00A51915" w:rsidRDefault="00F50336" w:rsidP="00F84A1C">
      <w:pPr>
        <w:widowControl/>
        <w:autoSpaceDE/>
        <w:autoSpaceDN/>
        <w:rPr>
          <w:rFonts w:eastAsia="Calibri"/>
          <w:b/>
          <w:bCs/>
        </w:rPr>
      </w:pPr>
      <w:r>
        <w:rPr>
          <w:rFonts w:eastAsia="Calibri"/>
          <w:b/>
          <w:bCs/>
        </w:rPr>
        <w:t>Making our i</w:t>
      </w:r>
      <w:r w:rsidR="6C8D4A3B" w:rsidRPr="0A49F14C">
        <w:rPr>
          <w:rFonts w:eastAsia="Calibri"/>
          <w:b/>
          <w:bCs/>
        </w:rPr>
        <w:t xml:space="preserve">mage libraries </w:t>
      </w:r>
      <w:r w:rsidR="002B3EEA">
        <w:rPr>
          <w:rFonts w:eastAsia="Calibri"/>
          <w:b/>
          <w:bCs/>
        </w:rPr>
        <w:t xml:space="preserve">more </w:t>
      </w:r>
      <w:r>
        <w:rPr>
          <w:rFonts w:eastAsia="Calibri"/>
          <w:b/>
          <w:bCs/>
        </w:rPr>
        <w:t>accessible</w:t>
      </w:r>
    </w:p>
    <w:p w14:paraId="154592E6" w14:textId="36467283" w:rsidR="67CB0918" w:rsidRDefault="67CB0918" w:rsidP="00F84A1C">
      <w:pPr>
        <w:rPr>
          <w:rFonts w:eastAsiaTheme="minorEastAsia"/>
          <w:szCs w:val="24"/>
        </w:rPr>
      </w:pPr>
      <w:r w:rsidRPr="0A49F14C">
        <w:rPr>
          <w:rFonts w:eastAsiaTheme="minorEastAsia"/>
          <w:szCs w:val="24"/>
        </w:rPr>
        <w:t>Over the past year, we have made targeted improvements to our image libraries to make them easier, faster and more intuitive for staff to use.</w:t>
      </w:r>
    </w:p>
    <w:p w14:paraId="248321EE" w14:textId="77777777" w:rsidR="00FA1615" w:rsidRDefault="00FA1615" w:rsidP="00F84A1C">
      <w:pPr>
        <w:rPr>
          <w:rFonts w:eastAsiaTheme="minorEastAsia"/>
          <w:szCs w:val="24"/>
        </w:rPr>
      </w:pPr>
    </w:p>
    <w:p w14:paraId="1D2C7160" w14:textId="47DBFBB6" w:rsidR="67CB0918" w:rsidRDefault="67CB0918" w:rsidP="00F84A1C">
      <w:pPr>
        <w:rPr>
          <w:rFonts w:eastAsiaTheme="minorEastAsia"/>
          <w:szCs w:val="24"/>
        </w:rPr>
      </w:pPr>
      <w:r w:rsidRPr="0A49F14C">
        <w:rPr>
          <w:rFonts w:eastAsiaTheme="minorEastAsia"/>
          <w:szCs w:val="24"/>
        </w:rPr>
        <w:t>A key change involved simplifying the search experience by removing unnecessary filters. This has made it quicker for staff to find images using commonly searched words, reducing frustration and improving efficiency when sourcing visuals for communications, presentations and projects.</w:t>
      </w:r>
    </w:p>
    <w:p w14:paraId="43FF0E0E" w14:textId="77777777" w:rsidR="00FA1615" w:rsidRDefault="00FA1615" w:rsidP="00F84A1C">
      <w:pPr>
        <w:rPr>
          <w:rFonts w:eastAsiaTheme="minorEastAsia"/>
          <w:szCs w:val="24"/>
        </w:rPr>
      </w:pPr>
    </w:p>
    <w:p w14:paraId="74F8901F" w14:textId="4D4E115D" w:rsidR="67CB0918" w:rsidRDefault="67CB0918" w:rsidP="00F84A1C">
      <w:pPr>
        <w:rPr>
          <w:rFonts w:eastAsiaTheme="minorEastAsia"/>
          <w:szCs w:val="24"/>
        </w:rPr>
      </w:pPr>
      <w:r w:rsidRPr="0A49F14C">
        <w:rPr>
          <w:rFonts w:eastAsiaTheme="minorEastAsia"/>
          <w:szCs w:val="24"/>
        </w:rPr>
        <w:t xml:space="preserve">We also reviewed how staff access the image library and addressed delays that were affecting usability. Clearer guidance has now been introduced, with updated access information </w:t>
      </w:r>
      <w:hyperlink r:id="rId63">
        <w:r w:rsidRPr="0A49F14C">
          <w:rPr>
            <w:rStyle w:val="Hyperlink"/>
            <w:rFonts w:eastAsiaTheme="minorEastAsia"/>
            <w:szCs w:val="24"/>
          </w:rPr>
          <w:t xml:space="preserve">available on the Communications </w:t>
        </w:r>
        <w:r w:rsidR="00F50336">
          <w:rPr>
            <w:rStyle w:val="Hyperlink"/>
            <w:rFonts w:eastAsiaTheme="minorEastAsia"/>
            <w:szCs w:val="24"/>
          </w:rPr>
          <w:t>S</w:t>
        </w:r>
        <w:r w:rsidRPr="0A49F14C">
          <w:rPr>
            <w:rStyle w:val="Hyperlink"/>
            <w:rFonts w:eastAsiaTheme="minorEastAsia"/>
            <w:szCs w:val="24"/>
          </w:rPr>
          <w:t>taffnet page</w:t>
        </w:r>
      </w:hyperlink>
      <w:r w:rsidRPr="0A49F14C">
        <w:rPr>
          <w:rFonts w:eastAsiaTheme="minorEastAsia"/>
          <w:szCs w:val="24"/>
        </w:rPr>
        <w:t>. This ensures staff know exactly how to access the image library quickly and without unnecessary barriers.</w:t>
      </w:r>
    </w:p>
    <w:p w14:paraId="2E3B6179" w14:textId="0466306E" w:rsidR="0A49F14C" w:rsidRDefault="0A49F14C" w:rsidP="00F84A1C">
      <w:pPr>
        <w:widowControl/>
        <w:rPr>
          <w:rFonts w:eastAsia="Calibri"/>
        </w:rPr>
      </w:pPr>
    </w:p>
    <w:p w14:paraId="04497305" w14:textId="2EA98B5A" w:rsidR="00C07668" w:rsidRDefault="00C07668" w:rsidP="00F84A1C">
      <w:pPr>
        <w:widowControl/>
        <w:autoSpaceDE/>
        <w:autoSpaceDN/>
        <w:rPr>
          <w:rFonts w:eastAsia="Calibri"/>
        </w:rPr>
      </w:pPr>
    </w:p>
    <w:p w14:paraId="525D03E4" w14:textId="313868E5" w:rsidR="00C07668" w:rsidRDefault="00F50336" w:rsidP="00F84A1C">
      <w:pPr>
        <w:widowControl/>
        <w:autoSpaceDE/>
        <w:autoSpaceDN/>
        <w:rPr>
          <w:rFonts w:eastAsia="Calibri"/>
          <w:b/>
          <w:bCs/>
        </w:rPr>
      </w:pPr>
      <w:r>
        <w:rPr>
          <w:rFonts w:eastAsia="Calibri"/>
          <w:b/>
          <w:bCs/>
        </w:rPr>
        <w:t xml:space="preserve">Shifting social media towards storytelling gets “high quality” </w:t>
      </w:r>
      <w:r w:rsidR="00D727D2">
        <w:rPr>
          <w:rFonts w:eastAsia="Calibri"/>
          <w:b/>
          <w:bCs/>
        </w:rPr>
        <w:t>feedback from Facebook</w:t>
      </w:r>
    </w:p>
    <w:p w14:paraId="64C044C7" w14:textId="5C1CD894" w:rsidR="00D727D2" w:rsidRDefault="002C508D" w:rsidP="00F84A1C">
      <w:pPr>
        <w:widowControl/>
        <w:autoSpaceDE/>
        <w:autoSpaceDN/>
        <w:rPr>
          <w:rFonts w:eastAsia="Calibri"/>
        </w:rPr>
      </w:pPr>
      <w:r>
        <w:rPr>
          <w:noProof/>
        </w:rPr>
        <w:drawing>
          <wp:anchor distT="0" distB="0" distL="114300" distR="114300" simplePos="0" relativeHeight="251662336" behindDoc="0" locked="0" layoutInCell="1" allowOverlap="1" wp14:anchorId="6643EA73" wp14:editId="18E6DA20">
            <wp:simplePos x="0" y="0"/>
            <wp:positionH relativeFrom="margin">
              <wp:align>right</wp:align>
            </wp:positionH>
            <wp:positionV relativeFrom="paragraph">
              <wp:posOffset>99060</wp:posOffset>
            </wp:positionV>
            <wp:extent cx="2894330" cy="3946525"/>
            <wp:effectExtent l="0" t="0" r="1270" b="0"/>
            <wp:wrapSquare wrapText="bothSides"/>
            <wp:docPr id="2" name="Picture 3">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cture 3">
                      <a:extLst>
                        <a:ext uri="{C183D7F6-B498-43B3-948B-1728B52AA6E4}">
                          <adec:decorative xmlns:adec="http://schemas.microsoft.com/office/drawing/2017/decorative" val="1"/>
                        </a:ext>
                      </a:extLst>
                    </pic:cNvPr>
                    <pic:cNvPicPr>
                      <a:picLocks noChangeAspect="1" noChangeArrowheads="1"/>
                    </pic:cNvPicPr>
                  </pic:nvPicPr>
                  <pic:blipFill rotWithShape="1">
                    <a:blip r:embed="rId64" cstate="print">
                      <a:extLst>
                        <a:ext uri="{28A0092B-C50C-407E-A947-70E740481C1C}">
                          <a14:useLocalDpi xmlns:a14="http://schemas.microsoft.com/office/drawing/2010/main" val="0"/>
                        </a:ext>
                      </a:extLst>
                    </a:blip>
                    <a:srcRect t="6640" b="18661"/>
                    <a:stretch>
                      <a:fillRect/>
                    </a:stretch>
                  </pic:blipFill>
                  <pic:spPr bwMode="auto">
                    <a:xfrm>
                      <a:off x="0" y="0"/>
                      <a:ext cx="2894330" cy="3946525"/>
                    </a:xfrm>
                    <a:prstGeom prst="rect">
                      <a:avLst/>
                    </a:prstGeom>
                    <a:noFill/>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005503AB" w:rsidRPr="005503AB">
        <w:rPr>
          <w:rFonts w:eastAsia="Calibri"/>
        </w:rPr>
        <w:t xml:space="preserve">Social media performance improved significantly, reflecting more effective use of our corporate communications channels. </w:t>
      </w:r>
    </w:p>
    <w:p w14:paraId="1999DAA3" w14:textId="25DAA34C" w:rsidR="00D727D2" w:rsidRDefault="00D727D2" w:rsidP="00F84A1C">
      <w:pPr>
        <w:widowControl/>
        <w:autoSpaceDE/>
        <w:autoSpaceDN/>
        <w:rPr>
          <w:rFonts w:eastAsia="Calibri"/>
        </w:rPr>
      </w:pPr>
    </w:p>
    <w:p w14:paraId="514FF465" w14:textId="77777777" w:rsidR="00D727D2" w:rsidRDefault="005503AB" w:rsidP="00F84A1C">
      <w:pPr>
        <w:widowControl/>
        <w:autoSpaceDE/>
        <w:autoSpaceDN/>
        <w:rPr>
          <w:rFonts w:eastAsia="Calibri"/>
        </w:rPr>
      </w:pPr>
      <w:r w:rsidRPr="005503AB">
        <w:rPr>
          <w:rFonts w:eastAsia="Calibri"/>
        </w:rPr>
        <w:t xml:space="preserve">A shift towards storytelling and video increased reach and positive sentiment, particularly on Facebook and LinkedIn. Over 55 per cent of inbox messages were positive, meeting our sentiment </w:t>
      </w:r>
      <w:proofErr w:type="gramStart"/>
      <w:r w:rsidRPr="005503AB">
        <w:rPr>
          <w:rFonts w:eastAsia="Calibri"/>
        </w:rPr>
        <w:t>objective</w:t>
      </w:r>
      <w:proofErr w:type="gramEnd"/>
      <w:r w:rsidRPr="005503AB">
        <w:rPr>
          <w:rFonts w:eastAsia="Calibri"/>
        </w:rPr>
        <w:t xml:space="preserve">. Facebook reach increased from 104,815 to over 642,000, while Instagram video views rose from 585 to 6,663. LinkedIn </w:t>
      </w:r>
      <w:proofErr w:type="gramStart"/>
      <w:r w:rsidRPr="005503AB">
        <w:rPr>
          <w:rFonts w:eastAsia="Calibri"/>
        </w:rPr>
        <w:t>remained</w:t>
      </w:r>
      <w:proofErr w:type="gramEnd"/>
      <w:r w:rsidRPr="005503AB">
        <w:rPr>
          <w:rFonts w:eastAsia="Calibri"/>
        </w:rPr>
        <w:t xml:space="preserve"> our strongest platform, with top posts averaging 6.5 per cent engagement, exceeding the healthcare benchmark. </w:t>
      </w:r>
    </w:p>
    <w:p w14:paraId="04F2065A" w14:textId="77777777" w:rsidR="00D727D2" w:rsidRDefault="00D727D2" w:rsidP="00F84A1C">
      <w:pPr>
        <w:widowControl/>
        <w:autoSpaceDE/>
        <w:autoSpaceDN/>
        <w:rPr>
          <w:rFonts w:eastAsia="Calibri"/>
        </w:rPr>
      </w:pPr>
    </w:p>
    <w:p w14:paraId="240B335C" w14:textId="035F955F" w:rsidR="005503AB" w:rsidRDefault="005503AB" w:rsidP="00F84A1C">
      <w:pPr>
        <w:widowControl/>
        <w:autoSpaceDE/>
        <w:autoSpaceDN/>
        <w:rPr>
          <w:rFonts w:eastAsia="Calibri"/>
        </w:rPr>
      </w:pPr>
      <w:r w:rsidRPr="005503AB">
        <w:rPr>
          <w:rFonts w:eastAsia="Calibri"/>
        </w:rPr>
        <w:t>Recruitment campaigns, including Rough Sleepers and Healthcare Support Worker recruitment, delivered strong engagement and supported application uplift through people</w:t>
      </w:r>
      <w:r w:rsidRPr="005503AB">
        <w:rPr>
          <w:rFonts w:ascii="Cambria Math" w:eastAsia="Calibri" w:hAnsi="Cambria Math" w:cs="Cambria Math"/>
        </w:rPr>
        <w:t>‑</w:t>
      </w:r>
      <w:r w:rsidRPr="005503AB">
        <w:rPr>
          <w:rFonts w:eastAsia="Calibri"/>
        </w:rPr>
        <w:t>centred, case</w:t>
      </w:r>
      <w:r w:rsidRPr="005503AB">
        <w:rPr>
          <w:rFonts w:ascii="Cambria Math" w:eastAsia="Calibri" w:hAnsi="Cambria Math" w:cs="Cambria Math"/>
        </w:rPr>
        <w:t>‑</w:t>
      </w:r>
      <w:r w:rsidRPr="005503AB">
        <w:rPr>
          <w:rFonts w:eastAsia="Calibri"/>
        </w:rPr>
        <w:t>study content.</w:t>
      </w:r>
    </w:p>
    <w:p w14:paraId="648AA6D8" w14:textId="77777777" w:rsidR="00F50336" w:rsidRDefault="00F50336" w:rsidP="00F84A1C">
      <w:pPr>
        <w:widowControl/>
        <w:autoSpaceDE/>
        <w:autoSpaceDN/>
        <w:rPr>
          <w:rFonts w:eastAsia="Calibri"/>
        </w:rPr>
      </w:pPr>
    </w:p>
    <w:p w14:paraId="2ECC14BA" w14:textId="3295BF27" w:rsidR="004212C5" w:rsidRDefault="00F50336" w:rsidP="00F84A1C">
      <w:pPr>
        <w:widowControl/>
        <w:autoSpaceDE/>
        <w:autoSpaceDN/>
        <w:rPr>
          <w:rFonts w:eastAsia="Calibri"/>
        </w:rPr>
      </w:pPr>
      <w:r>
        <w:rPr>
          <w:rFonts w:eastAsia="Calibri"/>
        </w:rPr>
        <w:t>To back up our claims, we got th</w:t>
      </w:r>
      <w:r w:rsidR="00D727D2">
        <w:rPr>
          <w:rFonts w:eastAsia="Calibri"/>
        </w:rPr>
        <w:t>e</w:t>
      </w:r>
      <w:r>
        <w:rPr>
          <w:rFonts w:eastAsia="Calibri"/>
        </w:rPr>
        <w:t xml:space="preserve"> message</w:t>
      </w:r>
      <w:r w:rsidR="00D727D2">
        <w:rPr>
          <w:rFonts w:eastAsia="Calibri"/>
        </w:rPr>
        <w:t xml:space="preserve"> </w:t>
      </w:r>
      <w:r w:rsidR="002C508D">
        <w:rPr>
          <w:rFonts w:eastAsia="Calibri"/>
        </w:rPr>
        <w:t xml:space="preserve">(right) </w:t>
      </w:r>
      <w:r>
        <w:rPr>
          <w:rFonts w:eastAsia="Calibri"/>
        </w:rPr>
        <w:t xml:space="preserve">from Facebook </w:t>
      </w:r>
      <w:proofErr w:type="gramStart"/>
      <w:r>
        <w:rPr>
          <w:rFonts w:eastAsia="Calibri"/>
        </w:rPr>
        <w:t>a few</w:t>
      </w:r>
      <w:proofErr w:type="gramEnd"/>
      <w:r>
        <w:rPr>
          <w:rFonts w:eastAsia="Calibri"/>
        </w:rPr>
        <w:t xml:space="preserve"> months after we made the shift to a more storytelling-led approach. </w:t>
      </w:r>
    </w:p>
    <w:p w14:paraId="176944EF" w14:textId="77777777" w:rsidR="00FA1615" w:rsidRDefault="00FA1615" w:rsidP="00F84A1C">
      <w:pPr>
        <w:widowControl/>
        <w:autoSpaceDE/>
        <w:autoSpaceDN/>
        <w:rPr>
          <w:rFonts w:eastAsia="Calibri"/>
        </w:rPr>
      </w:pPr>
    </w:p>
    <w:p w14:paraId="0444927C" w14:textId="77777777" w:rsidR="00FA1615" w:rsidRDefault="00FA1615" w:rsidP="00F84A1C">
      <w:pPr>
        <w:widowControl/>
        <w:autoSpaceDE/>
        <w:autoSpaceDN/>
      </w:pPr>
    </w:p>
    <w:p w14:paraId="41F9DE16" w14:textId="49786CA4" w:rsidR="00C07668" w:rsidRPr="00A51915" w:rsidRDefault="50A2E0E5" w:rsidP="00F84A1C">
      <w:pPr>
        <w:widowControl/>
        <w:rPr>
          <w:rFonts w:eastAsia="Calibri"/>
          <w:b/>
          <w:bCs/>
        </w:rPr>
      </w:pPr>
      <w:r w:rsidRPr="2CB9EAED">
        <w:rPr>
          <w:rFonts w:eastAsia="Calibri"/>
          <w:b/>
          <w:bCs/>
        </w:rPr>
        <w:t xml:space="preserve">Thought leadership </w:t>
      </w:r>
      <w:r w:rsidR="23B9D731" w:rsidRPr="2CB9EAED">
        <w:rPr>
          <w:rFonts w:eastAsia="Calibri"/>
          <w:b/>
          <w:bCs/>
        </w:rPr>
        <w:t xml:space="preserve">on </w:t>
      </w:r>
      <w:r w:rsidR="00C07668" w:rsidRPr="2CB9EAED">
        <w:rPr>
          <w:rFonts w:eastAsia="Calibri"/>
          <w:b/>
          <w:bCs/>
        </w:rPr>
        <w:t xml:space="preserve">LinkedIn </w:t>
      </w:r>
    </w:p>
    <w:p w14:paraId="04130BB8" w14:textId="2BECBAE1" w:rsidR="343C5BFE" w:rsidRDefault="00F84A1C" w:rsidP="00F84A1C">
      <w:pPr>
        <w:widowControl/>
        <w:rPr>
          <w:rFonts w:eastAsia="Calibri"/>
        </w:rPr>
      </w:pPr>
      <w:r>
        <w:rPr>
          <w:rFonts w:eastAsia="Calibri"/>
          <w:noProof/>
        </w:rPr>
        <w:drawing>
          <wp:anchor distT="0" distB="0" distL="114300" distR="114300" simplePos="0" relativeHeight="251663360" behindDoc="0" locked="0" layoutInCell="1" allowOverlap="1" wp14:anchorId="6C6AF85F" wp14:editId="31D91EC6">
            <wp:simplePos x="0" y="0"/>
            <wp:positionH relativeFrom="margin">
              <wp:align>right</wp:align>
            </wp:positionH>
            <wp:positionV relativeFrom="paragraph">
              <wp:posOffset>160020</wp:posOffset>
            </wp:positionV>
            <wp:extent cx="4062095" cy="2524125"/>
            <wp:effectExtent l="0" t="0" r="0" b="9525"/>
            <wp:wrapSquare wrapText="bothSides"/>
            <wp:docPr id="1582997429" name="Picture 9">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82997429" name="Picture 9">
                      <a:extLst>
                        <a:ext uri="{C183D7F6-B498-43B3-948B-1728B52AA6E4}">
                          <adec:decorative xmlns:adec="http://schemas.microsoft.com/office/drawing/2017/decorative" val="1"/>
                        </a:ext>
                      </a:extLst>
                    </pic:cNvPr>
                    <pic:cNvPicPr/>
                  </pic:nvPicPr>
                  <pic:blipFill rotWithShape="1">
                    <a:blip r:embed="rId65">
                      <a:extLst>
                        <a:ext uri="{28A0092B-C50C-407E-A947-70E740481C1C}">
                          <a14:useLocalDpi xmlns:a14="http://schemas.microsoft.com/office/drawing/2010/main" val="0"/>
                        </a:ext>
                      </a:extLst>
                    </a:blip>
                    <a:srcRect l="5424" t="-341" r="9224" b="341"/>
                    <a:stretch>
                      <a:fillRect/>
                    </a:stretch>
                  </pic:blipFill>
                  <pic:spPr bwMode="auto">
                    <a:xfrm>
                      <a:off x="0" y="0"/>
                      <a:ext cx="4062095" cy="2524125"/>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343C5BFE" w:rsidRPr="2CB9EAED">
        <w:rPr>
          <w:rFonts w:eastAsia="Calibri"/>
        </w:rPr>
        <w:t xml:space="preserve">We’ve improved the reach of our Chief Executive’s bimonthly leadership blog by getting more out of our presence on LinkedIn – using their newsletter feature. </w:t>
      </w:r>
    </w:p>
    <w:p w14:paraId="0109FC12" w14:textId="77EA332F" w:rsidR="2CB9EAED" w:rsidRDefault="2CB9EAED" w:rsidP="00F84A1C">
      <w:pPr>
        <w:widowControl/>
        <w:rPr>
          <w:rFonts w:eastAsia="Calibri"/>
          <w:b/>
          <w:bCs/>
        </w:rPr>
      </w:pPr>
    </w:p>
    <w:p w14:paraId="4B17B55E" w14:textId="6F28F947" w:rsidR="2CB9EAED" w:rsidRDefault="343C5BFE" w:rsidP="00F84A1C">
      <w:pPr>
        <w:widowControl/>
        <w:rPr>
          <w:rFonts w:ascii="Arial" w:eastAsia="Arial" w:hAnsi="Arial" w:cs="Arial"/>
          <w:color w:val="0A0A0A"/>
          <w:szCs w:val="24"/>
        </w:rPr>
      </w:pPr>
      <w:r w:rsidRPr="33C32648">
        <w:rPr>
          <w:rFonts w:ascii="Arial" w:eastAsia="Arial" w:hAnsi="Arial" w:cs="Arial"/>
          <w:color w:val="0A0A0A"/>
          <w:szCs w:val="24"/>
        </w:rPr>
        <w:t xml:space="preserve">A LinkedIn newsletter is </w:t>
      </w:r>
      <w:r w:rsidRPr="33C32648">
        <w:rPr>
          <w:rFonts w:ascii="Arial" w:eastAsia="Arial" w:hAnsi="Arial" w:cs="Arial"/>
          <w:color w:val="001D35"/>
          <w:szCs w:val="24"/>
        </w:rPr>
        <w:t>a recurring series of long-form articles published on the platform, allowing creators to share in-depth content regularly</w:t>
      </w:r>
      <w:r w:rsidRPr="33C32648">
        <w:rPr>
          <w:rFonts w:ascii="Arial" w:eastAsia="Arial" w:hAnsi="Arial" w:cs="Arial"/>
          <w:color w:val="0A0A0A"/>
          <w:szCs w:val="24"/>
        </w:rPr>
        <w:t xml:space="preserve">. Subscribers receive automated notifications and emails for each new edition, ensuring higher visibility compared to standard posts. It is a powerful tool for building professional authority and growing a </w:t>
      </w:r>
      <w:proofErr w:type="gramStart"/>
      <w:r w:rsidRPr="33C32648">
        <w:rPr>
          <w:rFonts w:ascii="Arial" w:eastAsia="Arial" w:hAnsi="Arial" w:cs="Arial"/>
          <w:color w:val="0A0A0A"/>
          <w:szCs w:val="24"/>
        </w:rPr>
        <w:t>dedicated</w:t>
      </w:r>
      <w:proofErr w:type="gramEnd"/>
      <w:r w:rsidRPr="33C32648">
        <w:rPr>
          <w:rFonts w:ascii="Arial" w:eastAsia="Arial" w:hAnsi="Arial" w:cs="Arial"/>
          <w:color w:val="0A0A0A"/>
          <w:szCs w:val="24"/>
        </w:rPr>
        <w:t xml:space="preserve"> audience.</w:t>
      </w:r>
    </w:p>
    <w:p w14:paraId="70B9FF49" w14:textId="549EF3CB" w:rsidR="1BD856FD" w:rsidRDefault="1BD856FD" w:rsidP="00F84A1C">
      <w:pPr>
        <w:widowControl/>
        <w:rPr>
          <w:rFonts w:eastAsia="Calibri"/>
        </w:rPr>
      </w:pPr>
    </w:p>
    <w:p w14:paraId="3DCE21EF" w14:textId="77777777" w:rsidR="00F84A1C" w:rsidRDefault="00F84A1C" w:rsidP="00F84A1C">
      <w:pPr>
        <w:widowControl/>
        <w:rPr>
          <w:rFonts w:eastAsia="Calibri"/>
        </w:rPr>
      </w:pPr>
    </w:p>
    <w:p w14:paraId="0AAC4644" w14:textId="77777777" w:rsidR="00F84A1C" w:rsidRDefault="00F84A1C" w:rsidP="00F84A1C">
      <w:pPr>
        <w:widowControl/>
        <w:rPr>
          <w:rFonts w:eastAsia="Calibri"/>
        </w:rPr>
      </w:pPr>
    </w:p>
    <w:p w14:paraId="26667B45" w14:textId="77777777" w:rsidR="00F84A1C" w:rsidRDefault="00F84A1C" w:rsidP="00F84A1C">
      <w:pPr>
        <w:widowControl/>
        <w:rPr>
          <w:rFonts w:eastAsia="Calibri"/>
        </w:rPr>
      </w:pPr>
    </w:p>
    <w:p w14:paraId="732AB0B1" w14:textId="77777777" w:rsidR="00F84A1C" w:rsidRDefault="00F84A1C" w:rsidP="00F84A1C">
      <w:pPr>
        <w:widowControl/>
        <w:rPr>
          <w:rFonts w:eastAsia="Calibri"/>
        </w:rPr>
      </w:pPr>
    </w:p>
    <w:p w14:paraId="12BAD3E4" w14:textId="77777777" w:rsidR="00F84A1C" w:rsidRDefault="00F84A1C" w:rsidP="00F84A1C">
      <w:pPr>
        <w:widowControl/>
        <w:rPr>
          <w:rFonts w:eastAsia="Calibri"/>
        </w:rPr>
      </w:pPr>
    </w:p>
    <w:p w14:paraId="59A23E08" w14:textId="3D4DD60A" w:rsidR="00A51915" w:rsidRDefault="11CE7FEA" w:rsidP="00F84A1C">
      <w:pPr>
        <w:widowControl/>
        <w:autoSpaceDE/>
        <w:autoSpaceDN/>
        <w:rPr>
          <w:rFonts w:eastAsia="Calibri"/>
        </w:rPr>
      </w:pPr>
      <w:r w:rsidRPr="33C32648">
        <w:rPr>
          <w:rFonts w:eastAsia="Calibri"/>
        </w:rPr>
        <w:lastRenderedPageBreak/>
        <w:t xml:space="preserve">Here are </w:t>
      </w:r>
      <w:proofErr w:type="gramStart"/>
      <w:r w:rsidRPr="33C32648">
        <w:rPr>
          <w:rFonts w:eastAsia="Calibri"/>
        </w:rPr>
        <w:t>a few</w:t>
      </w:r>
      <w:proofErr w:type="gramEnd"/>
      <w:r w:rsidRPr="33C32648">
        <w:rPr>
          <w:rFonts w:eastAsia="Calibri"/>
        </w:rPr>
        <w:t xml:space="preserve"> stats for Sara’s bimonthly leadership blogs on LinkedIn for</w:t>
      </w:r>
      <w:r w:rsidR="603646EB" w:rsidRPr="33C32648">
        <w:rPr>
          <w:rFonts w:eastAsia="Calibri"/>
        </w:rPr>
        <w:t xml:space="preserve"> 2025</w:t>
      </w:r>
      <w:r w:rsidR="41821F03" w:rsidRPr="33C32648">
        <w:rPr>
          <w:rFonts w:eastAsia="Calibri"/>
        </w:rPr>
        <w:t>/</w:t>
      </w:r>
      <w:r w:rsidR="603646EB" w:rsidRPr="33C32648">
        <w:rPr>
          <w:rFonts w:eastAsia="Calibri"/>
        </w:rPr>
        <w:t>26</w:t>
      </w:r>
      <w:r w:rsidR="0D249990" w:rsidRPr="33C32648">
        <w:rPr>
          <w:rFonts w:eastAsia="Calibri"/>
        </w:rPr>
        <w:t>:</w:t>
      </w:r>
    </w:p>
    <w:p w14:paraId="02C2CDE5" w14:textId="77777777" w:rsidR="00F84A1C" w:rsidRDefault="00F84A1C" w:rsidP="00F84A1C">
      <w:pPr>
        <w:widowControl/>
        <w:autoSpaceDE/>
        <w:autoSpaceDN/>
        <w:rPr>
          <w:rFonts w:eastAsia="Calibri"/>
        </w:rPr>
      </w:pPr>
    </w:p>
    <w:tbl>
      <w:tblPr>
        <w:tblStyle w:val="TableGrid"/>
        <w:tblW w:w="0" w:type="auto"/>
        <w:tblLook w:val="06A0" w:firstRow="1" w:lastRow="0" w:firstColumn="1" w:lastColumn="0" w:noHBand="1" w:noVBand="1"/>
      </w:tblPr>
      <w:tblGrid>
        <w:gridCol w:w="1770"/>
        <w:gridCol w:w="9340"/>
      </w:tblGrid>
      <w:tr w:rsidR="33C32648" w14:paraId="172158C0" w14:textId="77777777" w:rsidTr="33C32648">
        <w:trPr>
          <w:trHeight w:val="300"/>
        </w:trPr>
        <w:tc>
          <w:tcPr>
            <w:tcW w:w="1770" w:type="dxa"/>
            <w:shd w:val="clear" w:color="auto" w:fill="DAE8F8"/>
          </w:tcPr>
          <w:p w14:paraId="0DCF5A06" w14:textId="4D3F7142" w:rsidR="06D0BFC8" w:rsidRDefault="06D0BFC8" w:rsidP="00F84A1C">
            <w:pPr>
              <w:rPr>
                <w:rFonts w:eastAsia="Calibri"/>
                <w:b/>
                <w:bCs/>
              </w:rPr>
            </w:pPr>
            <w:r w:rsidRPr="33C32648">
              <w:rPr>
                <w:rFonts w:eastAsia="Calibri"/>
                <w:b/>
                <w:bCs/>
              </w:rPr>
              <w:t>#</w:t>
            </w:r>
          </w:p>
        </w:tc>
        <w:tc>
          <w:tcPr>
            <w:tcW w:w="9345" w:type="dxa"/>
            <w:shd w:val="clear" w:color="auto" w:fill="DAE8F8"/>
          </w:tcPr>
          <w:p w14:paraId="3C328B46" w14:textId="5DD3EBC0" w:rsidR="06D0BFC8" w:rsidRDefault="06D0BFC8" w:rsidP="00F84A1C">
            <w:pPr>
              <w:rPr>
                <w:rFonts w:eastAsia="Calibri"/>
                <w:b/>
                <w:bCs/>
              </w:rPr>
            </w:pPr>
            <w:r w:rsidRPr="33C32648">
              <w:rPr>
                <w:rFonts w:eastAsia="Calibri"/>
                <w:b/>
                <w:bCs/>
              </w:rPr>
              <w:t xml:space="preserve">Data </w:t>
            </w:r>
            <w:r w:rsidR="226AC433" w:rsidRPr="33C32648">
              <w:rPr>
                <w:rFonts w:eastAsia="Calibri"/>
                <w:b/>
                <w:bCs/>
              </w:rPr>
              <w:t xml:space="preserve">description </w:t>
            </w:r>
          </w:p>
          <w:p w14:paraId="18119D0F" w14:textId="3E51FD2D" w:rsidR="33C32648" w:rsidRDefault="33C32648" w:rsidP="00F84A1C">
            <w:pPr>
              <w:rPr>
                <w:rFonts w:eastAsia="Calibri"/>
                <w:b/>
                <w:bCs/>
              </w:rPr>
            </w:pPr>
          </w:p>
        </w:tc>
      </w:tr>
      <w:tr w:rsidR="33C32648" w14:paraId="69017349" w14:textId="77777777" w:rsidTr="33C32648">
        <w:trPr>
          <w:trHeight w:val="300"/>
        </w:trPr>
        <w:tc>
          <w:tcPr>
            <w:tcW w:w="1770" w:type="dxa"/>
          </w:tcPr>
          <w:p w14:paraId="1CA779AB" w14:textId="19920FE7" w:rsidR="1B8CCB41" w:rsidRDefault="1B8CCB41" w:rsidP="00F84A1C">
            <w:pPr>
              <w:rPr>
                <w:rFonts w:eastAsia="Calibri"/>
              </w:rPr>
            </w:pPr>
            <w:r w:rsidRPr="33C32648">
              <w:rPr>
                <w:rFonts w:eastAsia="Calibri"/>
              </w:rPr>
              <w:t>12,119</w:t>
            </w:r>
            <w:r>
              <w:tab/>
            </w:r>
            <w:r>
              <w:br/>
            </w:r>
          </w:p>
        </w:tc>
        <w:tc>
          <w:tcPr>
            <w:tcW w:w="9345" w:type="dxa"/>
          </w:tcPr>
          <w:p w14:paraId="0F06EFA2" w14:textId="59B8E32A" w:rsidR="1B8CCB41" w:rsidRDefault="1B8CCB41" w:rsidP="00F84A1C">
            <w:pPr>
              <w:rPr>
                <w:rFonts w:eastAsia="Calibri"/>
              </w:rPr>
            </w:pPr>
            <w:r w:rsidRPr="33C32648">
              <w:rPr>
                <w:rFonts w:eastAsia="Calibri"/>
              </w:rPr>
              <w:t xml:space="preserve">Total number of times the </w:t>
            </w:r>
            <w:r w:rsidR="2FA89674" w:rsidRPr="33C32648">
              <w:rPr>
                <w:rFonts w:eastAsia="Calibri"/>
              </w:rPr>
              <w:t xml:space="preserve">blogs </w:t>
            </w:r>
            <w:r w:rsidRPr="33C32648">
              <w:rPr>
                <w:rFonts w:eastAsia="Calibri"/>
              </w:rPr>
              <w:t>were viewed</w:t>
            </w:r>
            <w:proofErr w:type="gramStart"/>
            <w:r w:rsidRPr="33C32648">
              <w:rPr>
                <w:rFonts w:eastAsia="Calibri"/>
              </w:rPr>
              <w:t xml:space="preserve">.  </w:t>
            </w:r>
            <w:proofErr w:type="gramEnd"/>
            <w:r w:rsidRPr="33C32648">
              <w:rPr>
                <w:rFonts w:eastAsia="Calibri"/>
              </w:rPr>
              <w:t xml:space="preserve"> </w:t>
            </w:r>
          </w:p>
        </w:tc>
      </w:tr>
      <w:tr w:rsidR="33C32648" w14:paraId="28500473" w14:textId="77777777" w:rsidTr="33C32648">
        <w:trPr>
          <w:trHeight w:val="300"/>
        </w:trPr>
        <w:tc>
          <w:tcPr>
            <w:tcW w:w="1770" w:type="dxa"/>
          </w:tcPr>
          <w:p w14:paraId="4F9A4039" w14:textId="2C1D12E7" w:rsidR="1B8CCB41" w:rsidRDefault="1B8CCB41" w:rsidP="00F84A1C">
            <w:pPr>
              <w:rPr>
                <w:rFonts w:eastAsia="Calibri"/>
              </w:rPr>
            </w:pPr>
            <w:r w:rsidRPr="33C32648">
              <w:rPr>
                <w:rFonts w:eastAsia="Calibri"/>
              </w:rPr>
              <w:t>5,581</w:t>
            </w:r>
          </w:p>
        </w:tc>
        <w:tc>
          <w:tcPr>
            <w:tcW w:w="9345" w:type="dxa"/>
          </w:tcPr>
          <w:p w14:paraId="6AF34790" w14:textId="77777777" w:rsidR="1B8CCB41" w:rsidRDefault="1B8CCB41" w:rsidP="00F84A1C">
            <w:pPr>
              <w:rPr>
                <w:rFonts w:eastAsia="Calibri"/>
              </w:rPr>
            </w:pPr>
            <w:r w:rsidRPr="33C32648">
              <w:rPr>
                <w:rFonts w:eastAsia="Calibri"/>
              </w:rPr>
              <w:t>Total number of new subscribers to the newsletter during the year</w:t>
            </w:r>
            <w:proofErr w:type="gramStart"/>
            <w:r w:rsidRPr="33C32648">
              <w:rPr>
                <w:rFonts w:eastAsia="Calibri"/>
              </w:rPr>
              <w:t xml:space="preserve">.  </w:t>
            </w:r>
            <w:proofErr w:type="gramEnd"/>
            <w:r w:rsidRPr="33C32648">
              <w:rPr>
                <w:rFonts w:eastAsia="Calibri"/>
              </w:rPr>
              <w:t xml:space="preserve"> </w:t>
            </w:r>
          </w:p>
          <w:p w14:paraId="0428487C" w14:textId="1DF40490" w:rsidR="00D727D2" w:rsidRDefault="00D727D2" w:rsidP="00F84A1C">
            <w:pPr>
              <w:rPr>
                <w:rFonts w:eastAsia="Calibri"/>
              </w:rPr>
            </w:pPr>
          </w:p>
        </w:tc>
      </w:tr>
      <w:tr w:rsidR="33C32648" w14:paraId="37143BB0" w14:textId="77777777" w:rsidTr="33C32648">
        <w:trPr>
          <w:trHeight w:val="300"/>
        </w:trPr>
        <w:tc>
          <w:tcPr>
            <w:tcW w:w="1770" w:type="dxa"/>
          </w:tcPr>
          <w:p w14:paraId="4E02392D" w14:textId="138AC2E0" w:rsidR="1B8CCB41" w:rsidRDefault="1B8CCB41" w:rsidP="00F84A1C">
            <w:pPr>
              <w:rPr>
                <w:rFonts w:eastAsia="Calibri"/>
              </w:rPr>
            </w:pPr>
            <w:r w:rsidRPr="33C32648">
              <w:rPr>
                <w:rFonts w:eastAsia="Calibri"/>
              </w:rPr>
              <w:t>11,057</w:t>
            </w:r>
          </w:p>
        </w:tc>
        <w:tc>
          <w:tcPr>
            <w:tcW w:w="9345" w:type="dxa"/>
          </w:tcPr>
          <w:p w14:paraId="5924F9C7" w14:textId="7C1E909E" w:rsidR="1B8CCB41" w:rsidRDefault="1B8CCB41" w:rsidP="00F84A1C">
            <w:pPr>
              <w:rPr>
                <w:rFonts w:eastAsia="Calibri"/>
              </w:rPr>
            </w:pPr>
            <w:r w:rsidRPr="33C32648">
              <w:rPr>
                <w:rFonts w:eastAsia="Calibri"/>
              </w:rPr>
              <w:t xml:space="preserve">Impressions - total number of times articles were shown on </w:t>
            </w:r>
            <w:r w:rsidR="00D727D2">
              <w:rPr>
                <w:rFonts w:eastAsia="Calibri"/>
              </w:rPr>
              <w:t xml:space="preserve">a </w:t>
            </w:r>
            <w:r w:rsidRPr="33C32648">
              <w:rPr>
                <w:rFonts w:eastAsia="Calibri"/>
              </w:rPr>
              <w:t>LinkedIn</w:t>
            </w:r>
            <w:r w:rsidR="00D727D2">
              <w:rPr>
                <w:rFonts w:eastAsia="Calibri"/>
              </w:rPr>
              <w:t xml:space="preserve"> news feed</w:t>
            </w:r>
            <w:r w:rsidRPr="33C32648">
              <w:rPr>
                <w:rFonts w:eastAsia="Calibri"/>
              </w:rPr>
              <w:t xml:space="preserve">. </w:t>
            </w:r>
          </w:p>
          <w:p w14:paraId="22F0C8B6" w14:textId="102D75F2" w:rsidR="33C32648" w:rsidRDefault="33C32648" w:rsidP="00F84A1C">
            <w:pPr>
              <w:rPr>
                <w:rFonts w:eastAsia="Calibri"/>
              </w:rPr>
            </w:pPr>
          </w:p>
        </w:tc>
      </w:tr>
      <w:tr w:rsidR="33C32648" w14:paraId="4D190EB4" w14:textId="77777777" w:rsidTr="33C32648">
        <w:trPr>
          <w:trHeight w:val="300"/>
        </w:trPr>
        <w:tc>
          <w:tcPr>
            <w:tcW w:w="1770" w:type="dxa"/>
          </w:tcPr>
          <w:p w14:paraId="764C383C" w14:textId="629A2CC7" w:rsidR="1B8CCB41" w:rsidRDefault="1B8CCB41" w:rsidP="00F84A1C">
            <w:pPr>
              <w:rPr>
                <w:rFonts w:eastAsia="Calibri"/>
              </w:rPr>
            </w:pPr>
            <w:r w:rsidRPr="33C32648">
              <w:rPr>
                <w:rFonts w:eastAsia="Calibri"/>
              </w:rPr>
              <w:t>187</w:t>
            </w:r>
          </w:p>
        </w:tc>
        <w:tc>
          <w:tcPr>
            <w:tcW w:w="9345" w:type="dxa"/>
          </w:tcPr>
          <w:p w14:paraId="661393AC" w14:textId="0BBDA59B" w:rsidR="1B8CCB41" w:rsidRDefault="1B8CCB41" w:rsidP="00F84A1C">
            <w:pPr>
              <w:widowControl/>
              <w:rPr>
                <w:rFonts w:eastAsia="Calibri"/>
              </w:rPr>
            </w:pPr>
            <w:r w:rsidRPr="33C32648">
              <w:rPr>
                <w:rFonts w:eastAsia="Calibri"/>
              </w:rPr>
              <w:t>Engagements – total number of reactions to the article or po</w:t>
            </w:r>
            <w:r w:rsidR="5A96FA02" w:rsidRPr="33C32648">
              <w:rPr>
                <w:rFonts w:eastAsia="Calibri"/>
              </w:rPr>
              <w:t>sts about e.g. likes,</w:t>
            </w:r>
            <w:r w:rsidRPr="33C32648">
              <w:rPr>
                <w:rFonts w:eastAsia="Calibri"/>
              </w:rPr>
              <w:t xml:space="preserve"> comments and reposts.</w:t>
            </w:r>
          </w:p>
          <w:p w14:paraId="314D61A5" w14:textId="727BB5DF" w:rsidR="33C32648" w:rsidRDefault="33C32648" w:rsidP="00F84A1C">
            <w:pPr>
              <w:rPr>
                <w:rFonts w:eastAsia="Calibri"/>
              </w:rPr>
            </w:pPr>
          </w:p>
        </w:tc>
      </w:tr>
    </w:tbl>
    <w:p w14:paraId="76924CA3" w14:textId="2A85D25C" w:rsidR="33C32648" w:rsidRDefault="33C32648" w:rsidP="00F84A1C"/>
    <w:p w14:paraId="5F646A6F" w14:textId="512878DF" w:rsidR="33C32648" w:rsidRDefault="6DBF81A4" w:rsidP="00F84A1C">
      <w:pPr>
        <w:widowControl/>
        <w:rPr>
          <w:rFonts w:eastAsia="Calibri"/>
        </w:rPr>
      </w:pPr>
      <w:hyperlink r:id="rId66">
        <w:r w:rsidRPr="33C32648">
          <w:rPr>
            <w:rStyle w:val="Hyperlink"/>
            <w:rFonts w:eastAsia="Calibri"/>
            <w:b/>
            <w:bCs/>
          </w:rPr>
          <w:t>Partnerships, trials in A&amp;E and a culture of care</w:t>
        </w:r>
      </w:hyperlink>
      <w:r w:rsidRPr="33C32648">
        <w:rPr>
          <w:rFonts w:eastAsia="Calibri"/>
          <w:b/>
          <w:bCs/>
        </w:rPr>
        <w:t xml:space="preserve"> </w:t>
      </w:r>
      <w:r w:rsidR="00FA1615" w:rsidRPr="00FA1615">
        <w:rPr>
          <w:rFonts w:eastAsia="Calibri"/>
        </w:rPr>
        <w:t>- t</w:t>
      </w:r>
      <w:r w:rsidR="73FD7C68" w:rsidRPr="00FA1615">
        <w:rPr>
          <w:rFonts w:eastAsia="Calibri"/>
        </w:rPr>
        <w:t>his</w:t>
      </w:r>
      <w:r w:rsidR="73FD7C68" w:rsidRPr="33C32648">
        <w:rPr>
          <w:rFonts w:eastAsia="Calibri"/>
        </w:rPr>
        <w:t xml:space="preserve"> was the last leadership blog of 2025/6</w:t>
      </w:r>
      <w:r w:rsidR="00D727D2">
        <w:rPr>
          <w:rFonts w:eastAsia="Calibri"/>
        </w:rPr>
        <w:t xml:space="preserve"> which</w:t>
      </w:r>
      <w:r w:rsidR="73FD7C68" w:rsidRPr="33C32648">
        <w:rPr>
          <w:rFonts w:eastAsia="Calibri"/>
        </w:rPr>
        <w:t xml:space="preserve"> achieved the following</w:t>
      </w:r>
      <w:r w:rsidR="18D78F57" w:rsidRPr="33C32648">
        <w:rPr>
          <w:rFonts w:eastAsia="Calibri"/>
        </w:rPr>
        <w:t xml:space="preserve"> performance</w:t>
      </w:r>
      <w:r w:rsidR="73FD7C68" w:rsidRPr="33C32648">
        <w:rPr>
          <w:rFonts w:eastAsia="Calibri"/>
        </w:rPr>
        <w:t>:</w:t>
      </w:r>
    </w:p>
    <w:tbl>
      <w:tblPr>
        <w:tblStyle w:val="TableGrid"/>
        <w:tblW w:w="0" w:type="auto"/>
        <w:tblLook w:val="06A0" w:firstRow="1" w:lastRow="0" w:firstColumn="1" w:lastColumn="0" w:noHBand="1" w:noVBand="1"/>
      </w:tblPr>
      <w:tblGrid>
        <w:gridCol w:w="1680"/>
        <w:gridCol w:w="6820"/>
      </w:tblGrid>
      <w:tr w:rsidR="33C32648" w14:paraId="62CDF582" w14:textId="77777777" w:rsidTr="00D727D2">
        <w:trPr>
          <w:trHeight w:val="300"/>
        </w:trPr>
        <w:tc>
          <w:tcPr>
            <w:tcW w:w="1680" w:type="dxa"/>
            <w:shd w:val="clear" w:color="auto" w:fill="DAE8F8"/>
          </w:tcPr>
          <w:p w14:paraId="22292E19" w14:textId="231D622F" w:rsidR="2C2932FA" w:rsidRDefault="2C2932FA" w:rsidP="00F84A1C">
            <w:pPr>
              <w:rPr>
                <w:rFonts w:eastAsia="Calibri"/>
                <w:b/>
                <w:bCs/>
              </w:rPr>
            </w:pPr>
            <w:r w:rsidRPr="33C32648">
              <w:rPr>
                <w:rFonts w:eastAsia="Calibri"/>
                <w:b/>
                <w:bCs/>
              </w:rPr>
              <w:t>#</w:t>
            </w:r>
          </w:p>
        </w:tc>
        <w:tc>
          <w:tcPr>
            <w:tcW w:w="6820" w:type="dxa"/>
            <w:shd w:val="clear" w:color="auto" w:fill="DAE8F8"/>
          </w:tcPr>
          <w:p w14:paraId="35E4693D" w14:textId="31D99244" w:rsidR="2C2932FA" w:rsidRDefault="2C2932FA" w:rsidP="00F84A1C">
            <w:pPr>
              <w:rPr>
                <w:rFonts w:eastAsia="Calibri"/>
                <w:b/>
                <w:bCs/>
              </w:rPr>
            </w:pPr>
            <w:r w:rsidRPr="33C32648">
              <w:rPr>
                <w:rFonts w:eastAsia="Calibri"/>
                <w:b/>
                <w:bCs/>
              </w:rPr>
              <w:t xml:space="preserve">Data </w:t>
            </w:r>
            <w:r w:rsidR="1074A3DD" w:rsidRPr="33C32648">
              <w:rPr>
                <w:rFonts w:eastAsia="Calibri"/>
                <w:b/>
                <w:bCs/>
              </w:rPr>
              <w:t xml:space="preserve">description </w:t>
            </w:r>
          </w:p>
          <w:p w14:paraId="1A474AD9" w14:textId="660FE954" w:rsidR="33C32648" w:rsidRDefault="33C32648" w:rsidP="00F84A1C">
            <w:pPr>
              <w:rPr>
                <w:rFonts w:eastAsia="Calibri"/>
                <w:b/>
                <w:bCs/>
              </w:rPr>
            </w:pPr>
          </w:p>
        </w:tc>
      </w:tr>
      <w:tr w:rsidR="33C32648" w14:paraId="2F36CA75" w14:textId="77777777" w:rsidTr="00D727D2">
        <w:trPr>
          <w:trHeight w:val="300"/>
        </w:trPr>
        <w:tc>
          <w:tcPr>
            <w:tcW w:w="1680" w:type="dxa"/>
          </w:tcPr>
          <w:p w14:paraId="4E992598" w14:textId="743C0BDC" w:rsidR="73FD7C68" w:rsidRDefault="73FD7C68" w:rsidP="00F84A1C">
            <w:pPr>
              <w:rPr>
                <w:rFonts w:eastAsia="Calibri"/>
              </w:rPr>
            </w:pPr>
            <w:r w:rsidRPr="33C32648">
              <w:rPr>
                <w:rFonts w:eastAsia="Calibri"/>
              </w:rPr>
              <w:t>1,855</w:t>
            </w:r>
          </w:p>
        </w:tc>
        <w:tc>
          <w:tcPr>
            <w:tcW w:w="6820" w:type="dxa"/>
          </w:tcPr>
          <w:p w14:paraId="228506E4" w14:textId="24D10F1E" w:rsidR="73FD7C68" w:rsidRDefault="73FD7C68" w:rsidP="00F84A1C">
            <w:pPr>
              <w:rPr>
                <w:rFonts w:eastAsia="Calibri"/>
              </w:rPr>
            </w:pPr>
            <w:r w:rsidRPr="33C32648">
              <w:rPr>
                <w:rFonts w:eastAsia="Calibri"/>
              </w:rPr>
              <w:t>Article views</w:t>
            </w:r>
          </w:p>
        </w:tc>
      </w:tr>
      <w:tr w:rsidR="33C32648" w14:paraId="5D303F1F" w14:textId="77777777" w:rsidTr="00D727D2">
        <w:trPr>
          <w:trHeight w:val="300"/>
        </w:trPr>
        <w:tc>
          <w:tcPr>
            <w:tcW w:w="1680" w:type="dxa"/>
          </w:tcPr>
          <w:p w14:paraId="51FBBB04" w14:textId="635EA618" w:rsidR="73FD7C68" w:rsidRDefault="73FD7C68" w:rsidP="00F84A1C">
            <w:pPr>
              <w:rPr>
                <w:rFonts w:eastAsia="Calibri"/>
              </w:rPr>
            </w:pPr>
            <w:r w:rsidRPr="33C32648">
              <w:rPr>
                <w:rFonts w:eastAsia="Calibri"/>
              </w:rPr>
              <w:t>2,774</w:t>
            </w:r>
          </w:p>
        </w:tc>
        <w:tc>
          <w:tcPr>
            <w:tcW w:w="6820" w:type="dxa"/>
          </w:tcPr>
          <w:p w14:paraId="5332AFC9" w14:textId="3A9AEE40" w:rsidR="73FD7C68" w:rsidRDefault="73FD7C68" w:rsidP="00F84A1C">
            <w:pPr>
              <w:rPr>
                <w:rFonts w:eastAsia="Calibri"/>
              </w:rPr>
            </w:pPr>
            <w:r w:rsidRPr="33C32648">
              <w:rPr>
                <w:rFonts w:eastAsia="Calibri"/>
              </w:rPr>
              <w:t>Email sends</w:t>
            </w:r>
            <w:r w:rsidR="1EAB77EF" w:rsidRPr="33C32648">
              <w:rPr>
                <w:rFonts w:eastAsia="Calibri"/>
              </w:rPr>
              <w:t xml:space="preserve"> - the number of subscribers that have received an email for this article</w:t>
            </w:r>
          </w:p>
        </w:tc>
      </w:tr>
      <w:tr w:rsidR="33C32648" w14:paraId="38EE0DDB" w14:textId="77777777" w:rsidTr="00D727D2">
        <w:trPr>
          <w:trHeight w:val="300"/>
        </w:trPr>
        <w:tc>
          <w:tcPr>
            <w:tcW w:w="1680" w:type="dxa"/>
          </w:tcPr>
          <w:p w14:paraId="224E4A53" w14:textId="18F697A9" w:rsidR="73FD7C68" w:rsidRDefault="73FD7C68" w:rsidP="00F84A1C">
            <w:pPr>
              <w:rPr>
                <w:rFonts w:eastAsia="Calibri"/>
              </w:rPr>
            </w:pPr>
            <w:r w:rsidRPr="33C32648">
              <w:rPr>
                <w:rFonts w:eastAsia="Calibri"/>
              </w:rPr>
              <w:t>40%</w:t>
            </w:r>
          </w:p>
        </w:tc>
        <w:tc>
          <w:tcPr>
            <w:tcW w:w="6820" w:type="dxa"/>
          </w:tcPr>
          <w:p w14:paraId="490C626E" w14:textId="4FFCE170" w:rsidR="33C32648" w:rsidRDefault="438BC69E" w:rsidP="00F84A1C">
            <w:pPr>
              <w:widowControl/>
              <w:rPr>
                <w:rFonts w:eastAsia="Calibri"/>
              </w:rPr>
            </w:pPr>
            <w:r w:rsidRPr="33C32648">
              <w:rPr>
                <w:rFonts w:eastAsia="Calibri"/>
              </w:rPr>
              <w:t xml:space="preserve">The percentage of subscribers that have opened the email sent for this article. </w:t>
            </w:r>
          </w:p>
        </w:tc>
      </w:tr>
    </w:tbl>
    <w:p w14:paraId="6852AC5F" w14:textId="130766DA" w:rsidR="6D36AFBE" w:rsidRDefault="6D36AFBE" w:rsidP="00F84A1C">
      <w:pPr>
        <w:widowControl/>
        <w:rPr>
          <w:rFonts w:eastAsia="Calibri"/>
        </w:rPr>
      </w:pPr>
    </w:p>
    <w:p w14:paraId="417C18BD" w14:textId="77777777" w:rsidR="002C508D" w:rsidRDefault="002C508D" w:rsidP="00F84A1C">
      <w:pPr>
        <w:widowControl/>
        <w:rPr>
          <w:rFonts w:eastAsia="Calibri"/>
        </w:rPr>
      </w:pPr>
    </w:p>
    <w:p w14:paraId="2BF9233F" w14:textId="4BC3A4EE" w:rsidR="782EE868" w:rsidRDefault="00D727D2" w:rsidP="00F84A1C">
      <w:pPr>
        <w:rPr>
          <w:rFonts w:asciiTheme="majorHAnsi" w:eastAsiaTheme="majorEastAsia" w:hAnsiTheme="majorHAnsi" w:cstheme="majorBidi"/>
          <w:b/>
          <w:szCs w:val="24"/>
        </w:rPr>
      </w:pPr>
      <w:r w:rsidRPr="002B3EEA">
        <w:rPr>
          <w:rFonts w:asciiTheme="majorHAnsi" w:eastAsiaTheme="majorEastAsia" w:hAnsiTheme="majorHAnsi" w:cstheme="majorBidi"/>
          <w:b/>
          <w:i/>
          <w:iCs/>
          <w:szCs w:val="24"/>
        </w:rPr>
        <w:t>“</w:t>
      </w:r>
      <w:r w:rsidR="782EE868" w:rsidRPr="002B3EEA">
        <w:rPr>
          <w:rFonts w:asciiTheme="majorHAnsi" w:eastAsiaTheme="majorEastAsia" w:hAnsiTheme="majorHAnsi" w:cstheme="majorBidi"/>
          <w:b/>
          <w:i/>
          <w:iCs/>
          <w:szCs w:val="24"/>
        </w:rPr>
        <w:t>Nobody reads Trustwide</w:t>
      </w:r>
      <w:r w:rsidRPr="002B3EEA">
        <w:rPr>
          <w:rFonts w:asciiTheme="majorHAnsi" w:eastAsiaTheme="majorEastAsia" w:hAnsiTheme="majorHAnsi" w:cstheme="majorBidi"/>
          <w:b/>
          <w:i/>
          <w:iCs/>
          <w:szCs w:val="24"/>
        </w:rPr>
        <w:t>”</w:t>
      </w:r>
      <w:r>
        <w:rPr>
          <w:rFonts w:asciiTheme="majorHAnsi" w:eastAsiaTheme="majorEastAsia" w:hAnsiTheme="majorHAnsi" w:cstheme="majorBidi"/>
          <w:b/>
          <w:szCs w:val="24"/>
        </w:rPr>
        <w:t xml:space="preserve"> . . . </w:t>
      </w:r>
      <w:r w:rsidR="782EE868" w:rsidRPr="1D2C8018">
        <w:rPr>
          <w:rFonts w:asciiTheme="majorHAnsi" w:eastAsiaTheme="majorEastAsia" w:hAnsiTheme="majorHAnsi" w:cstheme="majorBidi"/>
          <w:b/>
          <w:szCs w:val="24"/>
        </w:rPr>
        <w:t xml:space="preserve">or do they? </w:t>
      </w:r>
    </w:p>
    <w:p w14:paraId="6601B8FC" w14:textId="0CDC3D91" w:rsidR="782EE868" w:rsidRDefault="782EE868" w:rsidP="00F84A1C">
      <w:pPr>
        <w:rPr>
          <w:rFonts w:asciiTheme="majorHAnsi" w:eastAsiaTheme="majorEastAsia" w:hAnsiTheme="majorHAnsi" w:cstheme="majorBidi"/>
          <w:szCs w:val="24"/>
        </w:rPr>
      </w:pPr>
      <w:r w:rsidRPr="1D2C8018">
        <w:rPr>
          <w:rFonts w:asciiTheme="majorHAnsi" w:eastAsiaTheme="majorEastAsia" w:hAnsiTheme="majorHAnsi" w:cstheme="majorBidi"/>
          <w:szCs w:val="24"/>
        </w:rPr>
        <w:t xml:space="preserve"> </w:t>
      </w:r>
    </w:p>
    <w:p w14:paraId="772B5D36" w14:textId="7AE4D72B" w:rsidR="00D727D2" w:rsidRDefault="00D727D2" w:rsidP="00F84A1C">
      <w:pPr>
        <w:rPr>
          <w:rFonts w:asciiTheme="majorHAnsi" w:eastAsiaTheme="majorEastAsia" w:hAnsiTheme="majorHAnsi" w:cstheme="majorBidi"/>
          <w:szCs w:val="24"/>
        </w:rPr>
      </w:pPr>
      <w:r>
        <w:rPr>
          <w:rFonts w:asciiTheme="majorHAnsi" w:eastAsiaTheme="majorEastAsia" w:hAnsiTheme="majorHAnsi" w:cstheme="majorBidi"/>
          <w:szCs w:val="24"/>
        </w:rPr>
        <w:t xml:space="preserve">This was the often-repeated trope about our weekly staff bulletin Trustwide. </w:t>
      </w:r>
      <w:r w:rsidR="00E21B3D">
        <w:rPr>
          <w:rFonts w:asciiTheme="majorHAnsi" w:eastAsiaTheme="majorEastAsia" w:hAnsiTheme="majorHAnsi" w:cstheme="majorBidi"/>
          <w:szCs w:val="24"/>
        </w:rPr>
        <w:t>So,</w:t>
      </w:r>
      <w:r>
        <w:rPr>
          <w:rFonts w:asciiTheme="majorHAnsi" w:eastAsiaTheme="majorEastAsia" w:hAnsiTheme="majorHAnsi" w:cstheme="majorBidi"/>
          <w:szCs w:val="24"/>
        </w:rPr>
        <w:t xml:space="preserve"> we led a project to find out exactly what the score was with readership, and how we could make the bulletin better. </w:t>
      </w:r>
    </w:p>
    <w:p w14:paraId="0A98AE2E" w14:textId="77777777" w:rsidR="00D727D2" w:rsidRDefault="00D727D2" w:rsidP="00F84A1C">
      <w:pPr>
        <w:rPr>
          <w:rFonts w:asciiTheme="majorHAnsi" w:eastAsiaTheme="majorEastAsia" w:hAnsiTheme="majorHAnsi" w:cstheme="majorBidi"/>
          <w:szCs w:val="24"/>
        </w:rPr>
      </w:pPr>
    </w:p>
    <w:p w14:paraId="5C0164A2" w14:textId="6F1E0409" w:rsidR="782EE868" w:rsidRDefault="00D727D2" w:rsidP="00F84A1C">
      <w:pPr>
        <w:rPr>
          <w:rFonts w:asciiTheme="majorHAnsi" w:eastAsiaTheme="majorEastAsia" w:hAnsiTheme="majorHAnsi" w:cstheme="majorBidi"/>
          <w:szCs w:val="24"/>
        </w:rPr>
      </w:pPr>
      <w:r>
        <w:rPr>
          <w:rFonts w:asciiTheme="majorHAnsi" w:eastAsiaTheme="majorEastAsia" w:hAnsiTheme="majorHAnsi" w:cstheme="majorBidi"/>
          <w:szCs w:val="24"/>
        </w:rPr>
        <w:t xml:space="preserve">The findings we got from </w:t>
      </w:r>
      <w:proofErr w:type="gramStart"/>
      <w:r>
        <w:rPr>
          <w:rFonts w:asciiTheme="majorHAnsi" w:eastAsiaTheme="majorEastAsia" w:hAnsiTheme="majorHAnsi" w:cstheme="majorBidi"/>
          <w:szCs w:val="24"/>
        </w:rPr>
        <w:t>some</w:t>
      </w:r>
      <w:proofErr w:type="gramEnd"/>
      <w:r>
        <w:rPr>
          <w:rFonts w:asciiTheme="majorHAnsi" w:eastAsiaTheme="majorEastAsia" w:hAnsiTheme="majorHAnsi" w:cstheme="majorBidi"/>
          <w:szCs w:val="24"/>
        </w:rPr>
        <w:t xml:space="preserve"> excellent data capturing</w:t>
      </w:r>
      <w:r w:rsidR="782EE868" w:rsidRPr="1D2C8018">
        <w:rPr>
          <w:rFonts w:asciiTheme="majorHAnsi" w:eastAsiaTheme="majorEastAsia" w:hAnsiTheme="majorHAnsi" w:cstheme="majorBidi"/>
          <w:szCs w:val="24"/>
        </w:rPr>
        <w:t xml:space="preserve"> changed </w:t>
      </w:r>
      <w:r>
        <w:rPr>
          <w:rFonts w:asciiTheme="majorHAnsi" w:eastAsiaTheme="majorEastAsia" w:hAnsiTheme="majorHAnsi" w:cstheme="majorBidi"/>
          <w:szCs w:val="24"/>
        </w:rPr>
        <w:t>everything. W</w:t>
      </w:r>
      <w:r w:rsidR="782EE868" w:rsidRPr="1D2C8018">
        <w:rPr>
          <w:rFonts w:asciiTheme="majorHAnsi" w:eastAsiaTheme="majorEastAsia" w:hAnsiTheme="majorHAnsi" w:cstheme="majorBidi"/>
          <w:szCs w:val="24"/>
        </w:rPr>
        <w:t xml:space="preserve">e could proudly share what the communications team knew all along - over two thirds of colleagues read our internal newsletter, </w:t>
      </w:r>
      <w:proofErr w:type="gramStart"/>
      <w:r w:rsidR="782EE868" w:rsidRPr="1D2C8018">
        <w:rPr>
          <w:rFonts w:asciiTheme="majorHAnsi" w:eastAsiaTheme="majorEastAsia" w:hAnsiTheme="majorHAnsi" w:cstheme="majorBidi"/>
          <w:szCs w:val="24"/>
        </w:rPr>
        <w:t>many</w:t>
      </w:r>
      <w:proofErr w:type="gramEnd"/>
      <w:r w:rsidR="782EE868" w:rsidRPr="1D2C8018">
        <w:rPr>
          <w:rFonts w:asciiTheme="majorHAnsi" w:eastAsiaTheme="majorEastAsia" w:hAnsiTheme="majorHAnsi" w:cstheme="majorBidi"/>
          <w:szCs w:val="24"/>
        </w:rPr>
        <w:t xml:space="preserve"> people like it, and </w:t>
      </w:r>
      <w:proofErr w:type="gramStart"/>
      <w:r w:rsidR="782EE868" w:rsidRPr="1D2C8018">
        <w:rPr>
          <w:rFonts w:asciiTheme="majorHAnsi" w:eastAsiaTheme="majorEastAsia" w:hAnsiTheme="majorHAnsi" w:cstheme="majorBidi"/>
          <w:szCs w:val="24"/>
        </w:rPr>
        <w:t>some</w:t>
      </w:r>
      <w:proofErr w:type="gramEnd"/>
      <w:r w:rsidR="782EE868" w:rsidRPr="1D2C8018">
        <w:rPr>
          <w:rFonts w:asciiTheme="majorHAnsi" w:eastAsiaTheme="majorEastAsia" w:hAnsiTheme="majorHAnsi" w:cstheme="majorBidi"/>
          <w:szCs w:val="24"/>
        </w:rPr>
        <w:t xml:space="preserve"> even love it! We also found there was room for improvement. Readers wanted Trustwide to be shorter, less repetitive, and to include more stories celebrating our successes. That's what they've been getting!</w:t>
      </w:r>
    </w:p>
    <w:p w14:paraId="0F370668" w14:textId="3BD5732B" w:rsidR="782EE868" w:rsidRDefault="782EE868" w:rsidP="00F84A1C">
      <w:pPr>
        <w:rPr>
          <w:rFonts w:asciiTheme="majorHAnsi" w:eastAsiaTheme="majorEastAsia" w:hAnsiTheme="majorHAnsi" w:cstheme="majorBidi"/>
          <w:szCs w:val="24"/>
        </w:rPr>
      </w:pPr>
      <w:r w:rsidRPr="1D2C8018">
        <w:rPr>
          <w:rFonts w:asciiTheme="majorHAnsi" w:eastAsiaTheme="majorEastAsia" w:hAnsiTheme="majorHAnsi" w:cstheme="majorBidi"/>
          <w:szCs w:val="24"/>
        </w:rPr>
        <w:t xml:space="preserve"> </w:t>
      </w:r>
    </w:p>
    <w:p w14:paraId="15240698" w14:textId="6D8DB21F" w:rsidR="3EFA0E82" w:rsidRDefault="782EE868" w:rsidP="00F84A1C">
      <w:pPr>
        <w:rPr>
          <w:rFonts w:eastAsia="Calibri"/>
        </w:rPr>
      </w:pPr>
      <w:r w:rsidRPr="1D2C8018">
        <w:rPr>
          <w:rFonts w:asciiTheme="majorHAnsi" w:eastAsiaTheme="majorEastAsia" w:hAnsiTheme="majorHAnsi" w:cstheme="majorBidi"/>
          <w:szCs w:val="24"/>
        </w:rPr>
        <w:t xml:space="preserve">Over the past 12 months, we’ve stuck to those commitments while also rebuilding Trustwide through Staffnet after </w:t>
      </w:r>
      <w:proofErr w:type="gramStart"/>
      <w:r w:rsidRPr="1D2C8018">
        <w:rPr>
          <w:rFonts w:asciiTheme="majorHAnsi" w:eastAsiaTheme="majorEastAsia" w:hAnsiTheme="majorHAnsi" w:cstheme="majorBidi"/>
          <w:szCs w:val="24"/>
        </w:rPr>
        <w:t>a few</w:t>
      </w:r>
      <w:proofErr w:type="gramEnd"/>
      <w:r w:rsidRPr="1D2C8018">
        <w:rPr>
          <w:rFonts w:asciiTheme="majorHAnsi" w:eastAsiaTheme="majorEastAsia" w:hAnsiTheme="majorHAnsi" w:cstheme="majorBidi"/>
          <w:szCs w:val="24"/>
        </w:rPr>
        <w:t xml:space="preserve"> IT hiccups forced us to rethink how we produced it. Trustwide has gone from strength to strength, with the 24 June 2025 edition reaching a whopping 3,600 reads.</w:t>
      </w:r>
    </w:p>
    <w:p w14:paraId="0B9CB846" w14:textId="77777777" w:rsidR="0001398E" w:rsidRDefault="0001398E" w:rsidP="00FA1615">
      <w:pPr>
        <w:widowControl/>
        <w:autoSpaceDE/>
        <w:autoSpaceDN/>
        <w:spacing w:line="360" w:lineRule="auto"/>
        <w:rPr>
          <w:rFonts w:eastAsia="Calibri"/>
        </w:rPr>
      </w:pPr>
    </w:p>
    <w:p w14:paraId="00DC58B6" w14:textId="77777777" w:rsidR="0001398E" w:rsidRDefault="0001398E" w:rsidP="00927E94">
      <w:pPr>
        <w:widowControl/>
        <w:autoSpaceDE/>
        <w:autoSpaceDN/>
        <w:spacing w:line="360" w:lineRule="auto"/>
        <w:rPr>
          <w:rFonts w:eastAsia="Calibri"/>
        </w:rPr>
      </w:pPr>
    </w:p>
    <w:p w14:paraId="6659127C" w14:textId="77777777" w:rsidR="00927E94" w:rsidRDefault="00927E94" w:rsidP="00927E94">
      <w:pPr>
        <w:widowControl/>
        <w:autoSpaceDE/>
        <w:autoSpaceDN/>
        <w:spacing w:line="360" w:lineRule="auto"/>
        <w:rPr>
          <w:rFonts w:eastAsia="Calibri"/>
        </w:rPr>
      </w:pPr>
    </w:p>
    <w:p w14:paraId="3145B32A" w14:textId="2043F38B" w:rsidR="0001398E" w:rsidRDefault="0001398E">
      <w:pPr>
        <w:rPr>
          <w:rFonts w:eastAsia="Calibri"/>
        </w:rPr>
      </w:pPr>
      <w:r>
        <w:rPr>
          <w:rFonts w:eastAsia="Calibri"/>
        </w:rPr>
        <w:br w:type="page"/>
      </w:r>
    </w:p>
    <w:p w14:paraId="7C193D13" w14:textId="77777777" w:rsidR="00927E94" w:rsidRPr="00956DEC" w:rsidRDefault="00927E94" w:rsidP="00927E94">
      <w:pPr>
        <w:widowControl/>
        <w:autoSpaceDE/>
        <w:autoSpaceDN/>
        <w:spacing w:line="360" w:lineRule="auto"/>
      </w:pPr>
    </w:p>
    <w:p w14:paraId="63D64ED2" w14:textId="77A97804" w:rsidR="00B35FF1" w:rsidRPr="002B3EEA" w:rsidRDefault="00B35FF1" w:rsidP="002B3EEA">
      <w:pPr>
        <w:pStyle w:val="Heading2"/>
        <w:numPr>
          <w:ilvl w:val="0"/>
          <w:numId w:val="20"/>
        </w:numPr>
        <w:rPr>
          <w:rFonts w:eastAsia="Calibri"/>
          <w:b/>
          <w:bCs/>
        </w:rPr>
      </w:pPr>
      <w:r w:rsidRPr="002B3EEA">
        <w:rPr>
          <w:b/>
          <w:bCs/>
        </w:rPr>
        <w:t>Tell</w:t>
      </w:r>
      <w:r w:rsidR="004212C5" w:rsidRPr="002B3EEA">
        <w:rPr>
          <w:b/>
          <w:bCs/>
        </w:rPr>
        <w:t>ing</w:t>
      </w:r>
      <w:r w:rsidRPr="002B3EEA">
        <w:rPr>
          <w:b/>
          <w:bCs/>
        </w:rPr>
        <w:t xml:space="preserve"> better stories more effectively</w:t>
      </w:r>
    </w:p>
    <w:p w14:paraId="58908189" w14:textId="33E49480" w:rsidR="0001398E" w:rsidRDefault="00D727D2" w:rsidP="002C508D">
      <w:pPr>
        <w:widowControl/>
        <w:autoSpaceDE/>
        <w:autoSpaceDN/>
      </w:pPr>
      <w:r>
        <w:t xml:space="preserve">We set our selves the goal of improving the impact and performance of our good news stories. </w:t>
      </w:r>
    </w:p>
    <w:p w14:paraId="78D3FB76" w14:textId="77777777" w:rsidR="002B3EEA" w:rsidRDefault="002B3EEA" w:rsidP="002C508D">
      <w:pPr>
        <w:widowControl/>
        <w:autoSpaceDE/>
        <w:autoSpaceDN/>
      </w:pPr>
    </w:p>
    <w:p w14:paraId="210DE9C6" w14:textId="2D6A1F06" w:rsidR="00D727D2" w:rsidRDefault="00D727D2" w:rsidP="002C508D">
      <w:pPr>
        <w:widowControl/>
        <w:autoSpaceDE/>
        <w:autoSpaceDN/>
      </w:pPr>
      <w:r>
        <w:t xml:space="preserve">Here are </w:t>
      </w:r>
      <w:proofErr w:type="gramStart"/>
      <w:r>
        <w:t>a few</w:t>
      </w:r>
      <w:proofErr w:type="gramEnd"/>
      <w:r>
        <w:t xml:space="preserve"> examples of </w:t>
      </w:r>
      <w:proofErr w:type="gramStart"/>
      <w:r>
        <w:t>some of</w:t>
      </w:r>
      <w:proofErr w:type="gramEnd"/>
      <w:r>
        <w:t xml:space="preserve"> our top performing social media posts</w:t>
      </w:r>
      <w:r w:rsidR="00F31069">
        <w:t xml:space="preserve"> throughout the year</w:t>
      </w:r>
      <w:r w:rsidR="00B25D1A">
        <w:t xml:space="preserve"> – click them and it will take you to the post</w:t>
      </w:r>
      <w:r>
        <w:t xml:space="preserve">. </w:t>
      </w:r>
    </w:p>
    <w:p w14:paraId="559A905A" w14:textId="77777777" w:rsidR="000137D6" w:rsidRDefault="000137D6" w:rsidP="0001398E">
      <w:pPr>
        <w:widowControl/>
        <w:autoSpaceDE/>
        <w:autoSpaceDN/>
        <w:spacing w:line="360" w:lineRule="auto"/>
      </w:pPr>
    </w:p>
    <w:p w14:paraId="4AF6076F" w14:textId="551C249C" w:rsidR="000137D6" w:rsidRDefault="000137D6" w:rsidP="0001398E">
      <w:pPr>
        <w:widowControl/>
        <w:autoSpaceDE/>
        <w:autoSpaceDN/>
        <w:spacing w:line="360" w:lineRule="auto"/>
      </w:pPr>
      <w:r w:rsidRPr="006F5C99">
        <w:rPr>
          <w:rFonts w:ascii="Arial" w:hAnsi="Arial" w:cs="Arial"/>
          <w:noProof/>
        </w:rPr>
        <w:drawing>
          <wp:inline distT="0" distB="0" distL="0" distR="0" wp14:anchorId="33B54658" wp14:editId="4C58775C">
            <wp:extent cx="6068982" cy="4305300"/>
            <wp:effectExtent l="0" t="0" r="8255" b="0"/>
            <wp:docPr id="1087522565" name="Picture 1" descr="A group of five people stand side by side indoors against a light-coloured wall with a framed botanical illustration behind them. All are wearing work lanyards and smiling towards the camera.">
              <a:hlinkClick xmlns:a="http://schemas.openxmlformats.org/drawingml/2006/main" r:id="rId67"/>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87522565" name="Picture 1" descr="A group of five people stand side by side indoors against a light-coloured wall with a framed botanical illustration behind them. All are wearing work lanyards and smiling towards the camera.">
                      <a:hlinkClick r:id="rId67"/>
                    </pic:cNvPr>
                    <pic:cNvPicPr/>
                  </pic:nvPicPr>
                  <pic:blipFill rotWithShape="1">
                    <a:blip r:embed="rId68"/>
                    <a:srcRect t="10022" b="8463"/>
                    <a:stretch>
                      <a:fillRect/>
                    </a:stretch>
                  </pic:blipFill>
                  <pic:spPr bwMode="auto">
                    <a:xfrm>
                      <a:off x="0" y="0"/>
                      <a:ext cx="6111359" cy="4335362"/>
                    </a:xfrm>
                    <a:prstGeom prst="rect">
                      <a:avLst/>
                    </a:prstGeom>
                    <a:ln>
                      <a:noFill/>
                    </a:ln>
                    <a:extLst>
                      <a:ext uri="{53640926-AAD7-44D8-BBD7-CCE9431645EC}">
                        <a14:shadowObscured xmlns:a14="http://schemas.microsoft.com/office/drawing/2010/main"/>
                      </a:ext>
                    </a:extLst>
                  </pic:spPr>
                </pic:pic>
              </a:graphicData>
            </a:graphic>
          </wp:inline>
        </w:drawing>
      </w:r>
    </w:p>
    <w:p w14:paraId="2115D0F1" w14:textId="5CFD6C6A" w:rsidR="000137D6" w:rsidRDefault="000137D6">
      <w:r>
        <w:br w:type="page"/>
      </w:r>
    </w:p>
    <w:p w14:paraId="62FF3D52" w14:textId="77777777" w:rsidR="00FA1615" w:rsidRDefault="00FA1615" w:rsidP="0001398E">
      <w:pPr>
        <w:widowControl/>
        <w:autoSpaceDE/>
        <w:autoSpaceDN/>
        <w:spacing w:line="360" w:lineRule="auto"/>
      </w:pP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5524"/>
        <w:gridCol w:w="5586"/>
      </w:tblGrid>
      <w:tr w:rsidR="00FA1615" w14:paraId="396DE14C" w14:textId="77777777" w:rsidTr="000137D6">
        <w:tc>
          <w:tcPr>
            <w:tcW w:w="5524" w:type="dxa"/>
          </w:tcPr>
          <w:p w14:paraId="3ACF3AF3" w14:textId="032A561A" w:rsidR="00FA1615" w:rsidRDefault="00FA1615" w:rsidP="000137D6">
            <w:pPr>
              <w:widowControl/>
              <w:autoSpaceDE/>
              <w:autoSpaceDN/>
              <w:spacing w:line="360" w:lineRule="auto"/>
              <w:jc w:val="center"/>
            </w:pPr>
            <w:r w:rsidRPr="006F5C99">
              <w:rPr>
                <w:rFonts w:ascii="Arial" w:hAnsi="Arial" w:cs="Arial"/>
                <w:noProof/>
              </w:rPr>
              <w:drawing>
                <wp:inline distT="0" distB="0" distL="0" distR="0" wp14:anchorId="0A35D739" wp14:editId="1C17C953">
                  <wp:extent cx="2917825" cy="3457411"/>
                  <wp:effectExtent l="0" t="0" r="0" b="0"/>
                  <wp:docPr id="1012864289" name="Picture 1" descr="A small tent covered with tarpaulin is pitched on gravel beside a bridge railing. Bedding and personal belongings are visible inside the tent. Urban buildings and railings appear in the background.">
                    <a:hlinkClick xmlns:a="http://schemas.openxmlformats.org/drawingml/2006/main" r:id="rId69"/>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12864289" name="Picture 1" descr="A small tent covered with tarpaulin is pitched on gravel beside a bridge railing. Bedding and personal belongings are visible inside the tent. Urban buildings and railings appear in the background.">
                            <a:hlinkClick r:id="rId69"/>
                          </pic:cNvPr>
                          <pic:cNvPicPr/>
                        </pic:nvPicPr>
                        <pic:blipFill rotWithShape="1">
                          <a:blip r:embed="rId70"/>
                          <a:srcRect r="1423" b="10698"/>
                          <a:stretch>
                            <a:fillRect/>
                          </a:stretch>
                        </pic:blipFill>
                        <pic:spPr bwMode="auto">
                          <a:xfrm>
                            <a:off x="0" y="0"/>
                            <a:ext cx="2941808" cy="3485829"/>
                          </a:xfrm>
                          <a:prstGeom prst="rect">
                            <a:avLst/>
                          </a:prstGeom>
                          <a:ln>
                            <a:noFill/>
                          </a:ln>
                          <a:extLst>
                            <a:ext uri="{53640926-AAD7-44D8-BBD7-CCE9431645EC}">
                              <a14:shadowObscured xmlns:a14="http://schemas.microsoft.com/office/drawing/2010/main"/>
                            </a:ext>
                          </a:extLst>
                        </pic:spPr>
                      </pic:pic>
                    </a:graphicData>
                  </a:graphic>
                </wp:inline>
              </w:drawing>
            </w:r>
          </w:p>
        </w:tc>
        <w:tc>
          <w:tcPr>
            <w:tcW w:w="5586" w:type="dxa"/>
          </w:tcPr>
          <w:p w14:paraId="3B154110" w14:textId="0AB999AD" w:rsidR="00FA1615" w:rsidRDefault="000137D6" w:rsidP="000137D6">
            <w:pPr>
              <w:widowControl/>
              <w:autoSpaceDE/>
              <w:autoSpaceDN/>
              <w:spacing w:line="360" w:lineRule="auto"/>
              <w:jc w:val="center"/>
            </w:pPr>
            <w:r w:rsidRPr="006F5C99">
              <w:rPr>
                <w:rFonts w:ascii="Arial" w:hAnsi="Arial" w:cs="Arial"/>
                <w:noProof/>
              </w:rPr>
              <w:drawing>
                <wp:inline distT="0" distB="0" distL="0" distR="0" wp14:anchorId="0D4930AE" wp14:editId="52ACA69E">
                  <wp:extent cx="3020617" cy="3371850"/>
                  <wp:effectExtent l="0" t="0" r="8890" b="0"/>
                  <wp:docPr id="388502520" name="Picture 1" descr="A group of five people stand close together indoors in front of a wall covered with illustrated posters and handwritten text. All are wearing work lanyards and facing the camera.">
                    <a:hlinkClick xmlns:a="http://schemas.openxmlformats.org/drawingml/2006/main" r:id="rId71"/>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8502520" name="Picture 1" descr="A group of five people stand close together indoors in front of a wall covered with illustrated posters and handwritten text. All are wearing work lanyards and facing the camera.">
                            <a:hlinkClick r:id="rId71"/>
                          </pic:cNvPr>
                          <pic:cNvPicPr/>
                        </pic:nvPicPr>
                        <pic:blipFill>
                          <a:blip r:embed="rId72"/>
                          <a:stretch>
                            <a:fillRect/>
                          </a:stretch>
                        </pic:blipFill>
                        <pic:spPr>
                          <a:xfrm>
                            <a:off x="0" y="0"/>
                            <a:ext cx="3064587" cy="3420933"/>
                          </a:xfrm>
                          <a:prstGeom prst="rect">
                            <a:avLst/>
                          </a:prstGeom>
                        </pic:spPr>
                      </pic:pic>
                    </a:graphicData>
                  </a:graphic>
                </wp:inline>
              </w:drawing>
            </w:r>
          </w:p>
        </w:tc>
      </w:tr>
      <w:tr w:rsidR="00FA1615" w14:paraId="47D56F6F" w14:textId="77777777" w:rsidTr="000137D6">
        <w:tc>
          <w:tcPr>
            <w:tcW w:w="5524" w:type="dxa"/>
          </w:tcPr>
          <w:p w14:paraId="4768FC52" w14:textId="6DA7479D" w:rsidR="00FA1615" w:rsidRDefault="000137D6" w:rsidP="000137D6">
            <w:pPr>
              <w:widowControl/>
              <w:autoSpaceDE/>
              <w:autoSpaceDN/>
              <w:spacing w:line="360" w:lineRule="auto"/>
              <w:jc w:val="center"/>
            </w:pPr>
            <w:r w:rsidRPr="006F5C99">
              <w:rPr>
                <w:rFonts w:ascii="Arial" w:hAnsi="Arial" w:cs="Arial"/>
                <w:noProof/>
              </w:rPr>
              <w:drawing>
                <wp:inline distT="0" distB="0" distL="0" distR="0" wp14:anchorId="45734965" wp14:editId="23C766F2">
                  <wp:extent cx="3327294" cy="3523017"/>
                  <wp:effectExtent l="0" t="0" r="6985" b="1270"/>
                  <wp:docPr id="1263810995" name="Picture 1" descr="A portrait photo of a person standing indoors in a bright corridor with glass panels and a blurred information screen in the background.">
                    <a:hlinkClick xmlns:a="http://schemas.openxmlformats.org/drawingml/2006/main" r:id="rId73"/>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63810995" name="Picture 1" descr="A portrait photo of a person standing indoors in a bright corridor with glass panels and a blurred information screen in the background.">
                            <a:hlinkClick r:id="rId73"/>
                          </pic:cNvPr>
                          <pic:cNvPicPr/>
                        </pic:nvPicPr>
                        <pic:blipFill>
                          <a:blip r:embed="rId74"/>
                          <a:stretch>
                            <a:fillRect/>
                          </a:stretch>
                        </pic:blipFill>
                        <pic:spPr>
                          <a:xfrm>
                            <a:off x="0" y="0"/>
                            <a:ext cx="3350818" cy="3547924"/>
                          </a:xfrm>
                          <a:prstGeom prst="rect">
                            <a:avLst/>
                          </a:prstGeom>
                        </pic:spPr>
                      </pic:pic>
                    </a:graphicData>
                  </a:graphic>
                </wp:inline>
              </w:drawing>
            </w:r>
          </w:p>
        </w:tc>
        <w:tc>
          <w:tcPr>
            <w:tcW w:w="5586" w:type="dxa"/>
          </w:tcPr>
          <w:p w14:paraId="21A4BC38" w14:textId="19B1381C" w:rsidR="00FA1615" w:rsidRDefault="000137D6" w:rsidP="000137D6">
            <w:pPr>
              <w:widowControl/>
              <w:autoSpaceDE/>
              <w:autoSpaceDN/>
              <w:spacing w:line="360" w:lineRule="auto"/>
              <w:jc w:val="center"/>
            </w:pPr>
            <w:r w:rsidRPr="006F5C99">
              <w:rPr>
                <w:rFonts w:ascii="Arial" w:hAnsi="Arial" w:cs="Arial"/>
                <w:noProof/>
              </w:rPr>
              <w:drawing>
                <wp:inline distT="0" distB="0" distL="0" distR="0" wp14:anchorId="3EC24A50" wp14:editId="18CD6126">
                  <wp:extent cx="2863687" cy="3457575"/>
                  <wp:effectExtent l="0" t="0" r="0" b="0"/>
                  <wp:docPr id="1888646063" name="Picture 1" descr="A person stands indoors holding a large, colourful piece of artwork featuring faces and bold patterns. Another person stands opposite, viewed from behind. Art materials and a wooden mannequin are visible in the background.">
                    <a:hlinkClick xmlns:a="http://schemas.openxmlformats.org/drawingml/2006/main" r:id="rId75"/>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88646063" name="Picture 1" descr="A person stands indoors holding a large, colourful piece of artwork featuring faces and bold patterns. Another person stands opposite, viewed from behind. Art materials and a wooden mannequin are visible in the background.">
                            <a:hlinkClick r:id="rId75"/>
                          </pic:cNvPr>
                          <pic:cNvPicPr/>
                        </pic:nvPicPr>
                        <pic:blipFill rotWithShape="1">
                          <a:blip r:embed="rId76"/>
                          <a:srcRect b="7866"/>
                          <a:stretch>
                            <a:fillRect/>
                          </a:stretch>
                        </pic:blipFill>
                        <pic:spPr bwMode="auto">
                          <a:xfrm>
                            <a:off x="0" y="0"/>
                            <a:ext cx="3024960" cy="3652293"/>
                          </a:xfrm>
                          <a:prstGeom prst="rect">
                            <a:avLst/>
                          </a:prstGeom>
                          <a:ln>
                            <a:noFill/>
                          </a:ln>
                          <a:extLst>
                            <a:ext uri="{53640926-AAD7-44D8-BBD7-CCE9431645EC}">
                              <a14:shadowObscured xmlns:a14="http://schemas.microsoft.com/office/drawing/2010/main"/>
                            </a:ext>
                          </a:extLst>
                        </pic:spPr>
                      </pic:pic>
                    </a:graphicData>
                  </a:graphic>
                </wp:inline>
              </w:drawing>
            </w:r>
          </w:p>
        </w:tc>
      </w:tr>
    </w:tbl>
    <w:p w14:paraId="15B82327" w14:textId="77777777" w:rsidR="00FA1615" w:rsidRDefault="00FA1615" w:rsidP="0001398E">
      <w:pPr>
        <w:widowControl/>
        <w:autoSpaceDE/>
        <w:autoSpaceDN/>
        <w:spacing w:line="360" w:lineRule="auto"/>
      </w:pPr>
    </w:p>
    <w:p w14:paraId="03B48B40" w14:textId="77777777" w:rsidR="00FA1615" w:rsidRDefault="00FA1615" w:rsidP="0001398E">
      <w:pPr>
        <w:widowControl/>
        <w:autoSpaceDE/>
        <w:autoSpaceDN/>
        <w:spacing w:line="360" w:lineRule="auto"/>
      </w:pPr>
    </w:p>
    <w:p w14:paraId="76889333" w14:textId="6F0E64F5" w:rsidR="00FA1615" w:rsidRDefault="00FA1615" w:rsidP="0001398E">
      <w:pPr>
        <w:widowControl/>
        <w:autoSpaceDE/>
        <w:autoSpaceDN/>
        <w:spacing w:line="360" w:lineRule="auto"/>
      </w:pPr>
    </w:p>
    <w:p w14:paraId="4EBAB0E6" w14:textId="77777777" w:rsidR="00F83E79" w:rsidRDefault="00F83E79" w:rsidP="0001398E">
      <w:pPr>
        <w:widowControl/>
        <w:autoSpaceDE/>
        <w:autoSpaceDN/>
        <w:spacing w:line="360" w:lineRule="auto"/>
      </w:pPr>
    </w:p>
    <w:p w14:paraId="4911EBDD" w14:textId="1DAC5244" w:rsidR="00F83E79" w:rsidRPr="00E47E7D" w:rsidRDefault="00F83E79" w:rsidP="0001398E">
      <w:pPr>
        <w:widowControl/>
        <w:autoSpaceDE/>
        <w:autoSpaceDN/>
        <w:spacing w:line="360" w:lineRule="auto"/>
        <w:rPr>
          <w:b/>
          <w:bCs/>
        </w:rPr>
      </w:pPr>
      <w:r w:rsidRPr="00E47E7D">
        <w:rPr>
          <w:b/>
          <w:bCs/>
        </w:rPr>
        <w:t xml:space="preserve">News and blogs on our website </w:t>
      </w:r>
    </w:p>
    <w:p w14:paraId="0F3F37F7" w14:textId="2CE8C3CA" w:rsidR="00F83E79" w:rsidRDefault="00F83E79" w:rsidP="002C508D">
      <w:pPr>
        <w:widowControl/>
      </w:pPr>
      <w:r>
        <w:t xml:space="preserve">In 2025/6 </w:t>
      </w:r>
      <w:r w:rsidR="7316F98D">
        <w:t xml:space="preserve">our news and blog posts were viewed over 13,000 times by over 11,000 individual people. </w:t>
      </w:r>
    </w:p>
    <w:p w14:paraId="08191231" w14:textId="7C6E307C" w:rsidR="00E47E7D" w:rsidRDefault="00E47E7D" w:rsidP="002C508D">
      <w:pPr>
        <w:widowControl/>
        <w:rPr>
          <w:rFonts w:ascii="Arial" w:eastAsia="Arial" w:hAnsi="Arial" w:cs="Arial"/>
          <w:szCs w:val="24"/>
        </w:rPr>
      </w:pPr>
      <w:r>
        <w:t xml:space="preserve">Our stories </w:t>
      </w:r>
      <w:r w:rsidR="00F83E79">
        <w:t>achieved an engagement rate of 3</w:t>
      </w:r>
      <w:r w:rsidR="5388D498">
        <w:t>7</w:t>
      </w:r>
      <w:r w:rsidR="00F83E79">
        <w:t xml:space="preserve">% - </w:t>
      </w:r>
      <w:r w:rsidR="4C0F29F3">
        <w:t xml:space="preserve">this is </w:t>
      </w:r>
      <w:r w:rsidR="6F16BA54">
        <w:t xml:space="preserve">Google’s </w:t>
      </w:r>
      <w:r w:rsidR="00F83E79">
        <w:t>measure of active user interaction</w:t>
      </w:r>
      <w:r w:rsidR="2E9C63B5">
        <w:t xml:space="preserve"> </w:t>
      </w:r>
      <w:r w:rsidR="00F83E79">
        <w:t xml:space="preserve">and is the percentage of user sessions that lasted longer than 10 seconds, included a conversion event (clicking a link or opening a document), or featured two or more page/screen views. </w:t>
      </w:r>
    </w:p>
    <w:p w14:paraId="53769449" w14:textId="2F065FF3" w:rsidR="33C32648" w:rsidRDefault="33C32648" w:rsidP="002C508D">
      <w:pPr>
        <w:widowControl/>
      </w:pPr>
    </w:p>
    <w:p w14:paraId="71FE9825" w14:textId="58B66E38" w:rsidR="56834ECD" w:rsidRDefault="56834ECD" w:rsidP="002C508D">
      <w:pPr>
        <w:widowControl/>
        <w:rPr>
          <w:rFonts w:ascii="Arial" w:eastAsia="Arial" w:hAnsi="Arial" w:cs="Arial"/>
          <w:color w:val="0A0A0A"/>
          <w:szCs w:val="24"/>
        </w:rPr>
      </w:pPr>
      <w:r>
        <w:t xml:space="preserve">Google suggests that a good engagement rate for </w:t>
      </w:r>
      <w:r w:rsidR="14EBC9C9">
        <w:t xml:space="preserve">corporate websites </w:t>
      </w:r>
      <w:r w:rsidR="14EBC9C9" w:rsidRPr="33C32648">
        <w:rPr>
          <w:rFonts w:ascii="Arial" w:eastAsia="Arial" w:hAnsi="Arial" w:cs="Arial"/>
          <w:color w:val="0A0A0A"/>
          <w:szCs w:val="24"/>
        </w:rPr>
        <w:t>generally falls between 50% and 70% - with</w:t>
      </w:r>
      <w:r w:rsidR="6CD4A176" w:rsidRPr="33C32648">
        <w:rPr>
          <w:rFonts w:ascii="Arial" w:eastAsia="Arial" w:hAnsi="Arial" w:cs="Arial"/>
          <w:color w:val="0A0A0A"/>
          <w:szCs w:val="24"/>
        </w:rPr>
        <w:t xml:space="preserve"> a good engagement rate for</w:t>
      </w:r>
      <w:r w:rsidR="14EBC9C9" w:rsidRPr="33C32648">
        <w:rPr>
          <w:rFonts w:ascii="Arial" w:eastAsia="Arial" w:hAnsi="Arial" w:cs="Arial"/>
          <w:color w:val="0A0A0A"/>
          <w:szCs w:val="24"/>
        </w:rPr>
        <w:t xml:space="preserve"> informational / blog posts falling between 45% and 60%. </w:t>
      </w:r>
    </w:p>
    <w:p w14:paraId="0AABF196" w14:textId="77777777" w:rsidR="00F83E79" w:rsidRDefault="00F83E79" w:rsidP="002C508D">
      <w:pPr>
        <w:widowControl/>
        <w:autoSpaceDE/>
        <w:autoSpaceDN/>
      </w:pPr>
    </w:p>
    <w:p w14:paraId="67603CF9" w14:textId="5E0E7770" w:rsidR="00F83E79" w:rsidRDefault="00E47E7D" w:rsidP="002C508D">
      <w:pPr>
        <w:widowControl/>
        <w:autoSpaceDE/>
        <w:autoSpaceDN/>
      </w:pPr>
      <w:r>
        <w:t>The b</w:t>
      </w:r>
      <w:r w:rsidR="00F83E79">
        <w:t>est performing website stories of 2025/6 were:</w:t>
      </w:r>
    </w:p>
    <w:p w14:paraId="326ECFBF" w14:textId="5D7A199C" w:rsidR="00F83E79" w:rsidRDefault="2066905D" w:rsidP="002C508D">
      <w:pPr>
        <w:widowControl/>
        <w:autoSpaceDE/>
        <w:autoSpaceDN/>
        <w:ind w:left="720"/>
      </w:pPr>
      <w:hyperlink w:history="1">
        <w:r w:rsidRPr="33C32648">
          <w:rPr>
            <w:rStyle w:val="Hyperlink"/>
          </w:rPr>
          <w:t>How to apply for a job in the NHS</w:t>
        </w:r>
      </w:hyperlink>
      <w:r>
        <w:t xml:space="preserve"> – this continues to be our highest performing news or blog post despite it </w:t>
      </w:r>
      <w:r w:rsidR="6C5BCD1F">
        <w:t>being published</w:t>
      </w:r>
      <w:r>
        <w:t xml:space="preserve"> in October 2024</w:t>
      </w:r>
      <w:r w:rsidR="00F83E79">
        <w:t xml:space="preserve"> based on </w:t>
      </w:r>
      <w:r w:rsidR="004212C5">
        <w:t xml:space="preserve">highest </w:t>
      </w:r>
      <w:r w:rsidR="00F83E79">
        <w:t>number of views</w:t>
      </w:r>
      <w:r w:rsidR="00E47E7D">
        <w:t xml:space="preserve">, </w:t>
      </w:r>
      <w:r w:rsidR="00F83E79">
        <w:t>engaged sessions</w:t>
      </w:r>
      <w:r w:rsidR="00E47E7D">
        <w:t xml:space="preserve"> and event count</w:t>
      </w:r>
      <w:r w:rsidR="00F83E79">
        <w:t xml:space="preserve">. </w:t>
      </w:r>
    </w:p>
    <w:p w14:paraId="14D82B69" w14:textId="1BB2160D" w:rsidR="00F83E79" w:rsidRDefault="0D30C5C1" w:rsidP="002C508D">
      <w:pPr>
        <w:widowControl/>
        <w:autoSpaceDE/>
        <w:autoSpaceDN/>
        <w:ind w:left="720"/>
      </w:pPr>
      <w:hyperlink r:id="rId77">
        <w:r w:rsidRPr="33C32648">
          <w:rPr>
            <w:rStyle w:val="Hyperlink"/>
          </w:rPr>
          <w:t>Working on the front line of change: Life in the Rough Sleepers Mental Health Service</w:t>
        </w:r>
      </w:hyperlink>
      <w:r>
        <w:t xml:space="preserve"> - </w:t>
      </w:r>
      <w:r w:rsidR="00F83E79">
        <w:t xml:space="preserve">based on </w:t>
      </w:r>
      <w:r w:rsidR="004212C5">
        <w:t xml:space="preserve">highest </w:t>
      </w:r>
      <w:r w:rsidR="00F83E79">
        <w:t>number of individual viewers</w:t>
      </w:r>
      <w:r w:rsidR="004212C5">
        <w:t>.</w:t>
      </w:r>
      <w:r w:rsidR="00F83E79">
        <w:t xml:space="preserve"> </w:t>
      </w:r>
    </w:p>
    <w:p w14:paraId="7894A7B1" w14:textId="2CF4D94B" w:rsidR="00E47E7D" w:rsidRDefault="4590BABD" w:rsidP="002C508D">
      <w:pPr>
        <w:widowControl/>
        <w:ind w:left="720"/>
      </w:pPr>
      <w:hyperlink r:id="rId78">
        <w:r w:rsidRPr="33C32648">
          <w:rPr>
            <w:rStyle w:val="Hyperlink"/>
          </w:rPr>
          <w:t>Response to Supreme Court ruling on the Equality Act</w:t>
        </w:r>
      </w:hyperlink>
      <w:r>
        <w:t xml:space="preserve"> – was the next highest performing post based on multiple metrics. </w:t>
      </w:r>
    </w:p>
    <w:p w14:paraId="15902A7E" w14:textId="21E424EE" w:rsidR="002B3EEA" w:rsidRDefault="002B3EEA" w:rsidP="002C508D"/>
    <w:p w14:paraId="5A37010F" w14:textId="7AAE4FE6" w:rsidR="00E47E7D" w:rsidRDefault="00E47E7D" w:rsidP="002C508D"/>
    <w:p w14:paraId="636872FC" w14:textId="67021EAB" w:rsidR="00E47E7D" w:rsidRDefault="00E47E7D" w:rsidP="002C508D">
      <w:r>
        <w:t xml:space="preserve">According to Google Analytics, most people found our stories by searching and finding for it themselves (organic search). </w:t>
      </w:r>
    </w:p>
    <w:p w14:paraId="5F30AFCB" w14:textId="708A6EC6" w:rsidR="00E47E7D" w:rsidRDefault="00E47E7D" w:rsidP="00E47E7D"/>
    <w:p w14:paraId="25FE7EBC" w14:textId="0C3C285D" w:rsidR="00E47E7D" w:rsidRDefault="002C508D" w:rsidP="00E47E7D">
      <w:r w:rsidRPr="00E47E7D">
        <w:rPr>
          <w:noProof/>
        </w:rPr>
        <w:drawing>
          <wp:anchor distT="0" distB="0" distL="114300" distR="114300" simplePos="0" relativeHeight="251664384" behindDoc="0" locked="0" layoutInCell="1" allowOverlap="1" wp14:anchorId="5A853D5A" wp14:editId="25EA34DC">
            <wp:simplePos x="0" y="0"/>
            <wp:positionH relativeFrom="column">
              <wp:posOffset>1606550</wp:posOffset>
            </wp:positionH>
            <wp:positionV relativeFrom="paragraph">
              <wp:posOffset>6350</wp:posOffset>
            </wp:positionV>
            <wp:extent cx="4572000" cy="3630930"/>
            <wp:effectExtent l="0" t="0" r="0" b="7620"/>
            <wp:wrapSquare wrapText="bothSides"/>
            <wp:docPr id="1954798456" name="Picture 1" descr="Bar chart showing traffic sessions by channel, highlighting Organic Search with 252 sessions as highest, followed by Direct at 230, Unassigned at 166, Referral at 92, and Organic Social at 9. Chart uses horizontal dark blue bars with session counts labeled at each bar's end, illustrating channel performance in driving traffic."/>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54798456" name="Picture 1" descr="Bar chart showing traffic sessions by channel, highlighting Organic Search with 252 sessions as highest, followed by Direct at 230, Unassigned at 166, Referral at 92, and Organic Social at 9. Chart uses horizontal dark blue bars with session counts labeled at each bar's end, illustrating channel performance in driving traffic."/>
                    <pic:cNvPicPr/>
                  </pic:nvPicPr>
                  <pic:blipFill>
                    <a:blip r:embed="rId79">
                      <a:extLst>
                        <a:ext uri="{28A0092B-C50C-407E-A947-70E740481C1C}">
                          <a14:useLocalDpi xmlns:a14="http://schemas.microsoft.com/office/drawing/2010/main" val="0"/>
                        </a:ext>
                      </a:extLst>
                    </a:blip>
                    <a:stretch>
                      <a:fillRect/>
                    </a:stretch>
                  </pic:blipFill>
                  <pic:spPr>
                    <a:xfrm>
                      <a:off x="0" y="0"/>
                      <a:ext cx="4572000" cy="3630930"/>
                    </a:xfrm>
                    <a:prstGeom prst="rect">
                      <a:avLst/>
                    </a:prstGeom>
                  </pic:spPr>
                </pic:pic>
              </a:graphicData>
            </a:graphic>
            <wp14:sizeRelH relativeFrom="page">
              <wp14:pctWidth>0</wp14:pctWidth>
            </wp14:sizeRelH>
            <wp14:sizeRelV relativeFrom="page">
              <wp14:pctHeight>0</wp14:pctHeight>
            </wp14:sizeRelV>
          </wp:anchor>
        </w:drawing>
      </w:r>
    </w:p>
    <w:p w14:paraId="46B1CF0C" w14:textId="77777777" w:rsidR="00E47E7D" w:rsidRPr="00E47E7D" w:rsidRDefault="00E47E7D" w:rsidP="00E47E7D"/>
    <w:p w14:paraId="5575C19B" w14:textId="3228B8ED" w:rsidR="00F83E79" w:rsidRDefault="00F83E79" w:rsidP="0001398E">
      <w:pPr>
        <w:widowControl/>
        <w:autoSpaceDE/>
        <w:autoSpaceDN/>
        <w:spacing w:line="360" w:lineRule="auto"/>
      </w:pPr>
    </w:p>
    <w:p w14:paraId="72B3B0EA" w14:textId="77777777" w:rsidR="002B3EEA" w:rsidRDefault="002B3EEA" w:rsidP="0001398E">
      <w:pPr>
        <w:widowControl/>
        <w:autoSpaceDE/>
        <w:autoSpaceDN/>
        <w:spacing w:line="360" w:lineRule="auto"/>
      </w:pPr>
    </w:p>
    <w:p w14:paraId="111082E0" w14:textId="77777777" w:rsidR="002B3EEA" w:rsidRDefault="002B3EEA" w:rsidP="0001398E">
      <w:pPr>
        <w:widowControl/>
        <w:autoSpaceDE/>
        <w:autoSpaceDN/>
        <w:spacing w:line="360" w:lineRule="auto"/>
      </w:pPr>
    </w:p>
    <w:p w14:paraId="6EE44D44" w14:textId="77777777" w:rsidR="002B3EEA" w:rsidRDefault="002B3EEA" w:rsidP="0001398E">
      <w:pPr>
        <w:widowControl/>
        <w:autoSpaceDE/>
        <w:autoSpaceDN/>
        <w:spacing w:line="360" w:lineRule="auto"/>
      </w:pPr>
    </w:p>
    <w:p w14:paraId="751D57B8" w14:textId="77777777" w:rsidR="002B3EEA" w:rsidRDefault="002B3EEA" w:rsidP="0001398E">
      <w:pPr>
        <w:widowControl/>
        <w:autoSpaceDE/>
        <w:autoSpaceDN/>
        <w:spacing w:line="360" w:lineRule="auto"/>
      </w:pPr>
    </w:p>
    <w:p w14:paraId="00E0225B" w14:textId="77777777" w:rsidR="002B3EEA" w:rsidRDefault="002B3EEA" w:rsidP="0001398E">
      <w:pPr>
        <w:widowControl/>
        <w:autoSpaceDE/>
        <w:autoSpaceDN/>
        <w:spacing w:line="360" w:lineRule="auto"/>
      </w:pPr>
    </w:p>
    <w:p w14:paraId="61D39439" w14:textId="77777777" w:rsidR="002B3EEA" w:rsidRDefault="002B3EEA" w:rsidP="0001398E">
      <w:pPr>
        <w:widowControl/>
        <w:autoSpaceDE/>
        <w:autoSpaceDN/>
        <w:spacing w:line="360" w:lineRule="auto"/>
      </w:pPr>
    </w:p>
    <w:p w14:paraId="121796E9" w14:textId="77777777" w:rsidR="002B3EEA" w:rsidRDefault="002B3EEA" w:rsidP="0001398E">
      <w:pPr>
        <w:widowControl/>
        <w:autoSpaceDE/>
        <w:autoSpaceDN/>
        <w:spacing w:line="360" w:lineRule="auto"/>
      </w:pPr>
    </w:p>
    <w:p w14:paraId="71DA7EFC" w14:textId="77777777" w:rsidR="00A812E9" w:rsidRDefault="00A812E9" w:rsidP="0001398E">
      <w:pPr>
        <w:widowControl/>
        <w:autoSpaceDE/>
        <w:autoSpaceDN/>
        <w:spacing w:line="360" w:lineRule="auto"/>
      </w:pPr>
    </w:p>
    <w:p w14:paraId="6C106646" w14:textId="77777777" w:rsidR="002C508D" w:rsidRDefault="002C508D" w:rsidP="0001398E">
      <w:pPr>
        <w:widowControl/>
        <w:autoSpaceDE/>
        <w:autoSpaceDN/>
        <w:spacing w:line="360" w:lineRule="auto"/>
      </w:pPr>
    </w:p>
    <w:p w14:paraId="7902CA4A" w14:textId="77777777" w:rsidR="002C508D" w:rsidRDefault="002C508D" w:rsidP="0001398E">
      <w:pPr>
        <w:widowControl/>
        <w:autoSpaceDE/>
        <w:autoSpaceDN/>
        <w:spacing w:line="360" w:lineRule="auto"/>
      </w:pPr>
    </w:p>
    <w:p w14:paraId="50282052" w14:textId="77777777" w:rsidR="002C508D" w:rsidRDefault="002C508D" w:rsidP="0001398E">
      <w:pPr>
        <w:widowControl/>
        <w:autoSpaceDE/>
        <w:autoSpaceDN/>
        <w:spacing w:line="360" w:lineRule="auto"/>
      </w:pPr>
    </w:p>
    <w:p w14:paraId="1D8E49AE" w14:textId="77777777" w:rsidR="002C508D" w:rsidRDefault="002C508D" w:rsidP="0001398E">
      <w:pPr>
        <w:widowControl/>
        <w:autoSpaceDE/>
        <w:autoSpaceDN/>
        <w:spacing w:line="360" w:lineRule="auto"/>
      </w:pPr>
    </w:p>
    <w:p w14:paraId="73A494EE" w14:textId="77777777" w:rsidR="002C508D" w:rsidRDefault="002C508D" w:rsidP="0001398E">
      <w:pPr>
        <w:widowControl/>
        <w:autoSpaceDE/>
        <w:autoSpaceDN/>
        <w:spacing w:line="360" w:lineRule="auto"/>
      </w:pPr>
    </w:p>
    <w:p w14:paraId="48024E8F" w14:textId="3DBA461C" w:rsidR="00E47E7D" w:rsidRPr="00E47E7D" w:rsidRDefault="00E47E7D" w:rsidP="002C508D">
      <w:pPr>
        <w:widowControl/>
        <w:autoSpaceDE/>
        <w:autoSpaceDN/>
        <w:rPr>
          <w:b/>
          <w:bCs/>
        </w:rPr>
      </w:pPr>
      <w:r w:rsidRPr="00E47E7D">
        <w:rPr>
          <w:b/>
          <w:bCs/>
        </w:rPr>
        <w:lastRenderedPageBreak/>
        <w:t xml:space="preserve">News and blogs on Staffnet </w:t>
      </w:r>
    </w:p>
    <w:p w14:paraId="481817D6" w14:textId="356EA40D" w:rsidR="00E47E7D" w:rsidRDefault="00897061" w:rsidP="002C508D">
      <w:pPr>
        <w:widowControl/>
        <w:autoSpaceDE/>
        <w:autoSpaceDN/>
      </w:pPr>
      <w:r>
        <w:t xml:space="preserve">Top three stories on Staffnet 365 </w:t>
      </w:r>
      <w:r w:rsidR="00992CD4">
        <w:t xml:space="preserve">in the last 12 months are: </w:t>
      </w:r>
    </w:p>
    <w:p w14:paraId="14DC5CDA" w14:textId="6D2BF764" w:rsidR="00992CD4" w:rsidRDefault="00992CD4" w:rsidP="002C508D">
      <w:pPr>
        <w:pStyle w:val="ListParagraph"/>
        <w:widowControl/>
        <w:numPr>
          <w:ilvl w:val="0"/>
          <w:numId w:val="18"/>
        </w:numPr>
        <w:autoSpaceDE/>
        <w:autoSpaceDN/>
      </w:pPr>
      <w:hyperlink r:id="rId80" w:history="1">
        <w:r w:rsidRPr="00BF1117">
          <w:rPr>
            <w:rStyle w:val="Hyperlink"/>
          </w:rPr>
          <w:t>Update on demonstrations in Leeds</w:t>
        </w:r>
      </w:hyperlink>
      <w:r w:rsidR="00BB23A3">
        <w:t xml:space="preserve">: </w:t>
      </w:r>
      <w:r>
        <w:t xml:space="preserve">Supporting the Emergency, Planning, Preparedness and Resilience Team ensuring colleagues have </w:t>
      </w:r>
      <w:r w:rsidR="00C90D11">
        <w:t xml:space="preserve">up to date disruption information. </w:t>
      </w:r>
      <w:r w:rsidR="002C508D">
        <w:t xml:space="preserve">1,024 views by 566 users. </w:t>
      </w:r>
    </w:p>
    <w:p w14:paraId="365B5C37" w14:textId="57A7C296" w:rsidR="00C90D11" w:rsidRDefault="00065ADE" w:rsidP="002C508D">
      <w:pPr>
        <w:pStyle w:val="ListParagraph"/>
        <w:widowControl/>
        <w:numPr>
          <w:ilvl w:val="0"/>
          <w:numId w:val="18"/>
        </w:numPr>
        <w:autoSpaceDE/>
        <w:autoSpaceDN/>
      </w:pPr>
      <w:hyperlink r:id="rId81" w:history="1">
        <w:r w:rsidRPr="00486EC7">
          <w:rPr>
            <w:rStyle w:val="Hyperlink"/>
          </w:rPr>
          <w:t>Mutually Agreed Resignation Scheme (MARS)</w:t>
        </w:r>
      </w:hyperlink>
      <w:r w:rsidR="00BB23A3">
        <w:t>: 555 views by 352 users</w:t>
      </w:r>
      <w:r w:rsidR="00F31069">
        <w:t>.</w:t>
      </w:r>
    </w:p>
    <w:p w14:paraId="65A39117" w14:textId="59E0D4A0" w:rsidR="0001420B" w:rsidRDefault="0001420B" w:rsidP="002C508D">
      <w:pPr>
        <w:pStyle w:val="ListParagraph"/>
        <w:widowControl/>
        <w:numPr>
          <w:ilvl w:val="0"/>
          <w:numId w:val="18"/>
        </w:numPr>
        <w:autoSpaceDE/>
        <w:autoSpaceDN/>
      </w:pPr>
      <w:hyperlink r:id="rId82" w:history="1">
        <w:r w:rsidRPr="002B13BB">
          <w:rPr>
            <w:rStyle w:val="Hyperlink"/>
          </w:rPr>
          <w:t>Formal alignment of Leeds NHS Trusts</w:t>
        </w:r>
      </w:hyperlink>
      <w:r>
        <w:t xml:space="preserve">: </w:t>
      </w:r>
      <w:r w:rsidR="00252EE8">
        <w:t>408 views by 290 use</w:t>
      </w:r>
      <w:r w:rsidR="00F31069">
        <w:t>r</w:t>
      </w:r>
      <w:r w:rsidR="00252EE8">
        <w:t>s</w:t>
      </w:r>
      <w:r w:rsidR="00F31069">
        <w:t>.</w:t>
      </w:r>
    </w:p>
    <w:p w14:paraId="3648A1A7" w14:textId="77777777" w:rsidR="00A812E9" w:rsidRDefault="00A812E9" w:rsidP="002C508D">
      <w:pPr>
        <w:widowControl/>
        <w:autoSpaceDE/>
        <w:autoSpaceDN/>
      </w:pPr>
    </w:p>
    <w:p w14:paraId="29310D6E" w14:textId="77777777" w:rsidR="00F31069" w:rsidRDefault="00F31069" w:rsidP="002C508D">
      <w:pPr>
        <w:widowControl/>
        <w:autoSpaceDE/>
        <w:autoSpaceDN/>
      </w:pPr>
    </w:p>
    <w:p w14:paraId="69205145" w14:textId="34D79FDD" w:rsidR="00B61A67" w:rsidRPr="00A812E9" w:rsidRDefault="00B61A67" w:rsidP="002C508D">
      <w:pPr>
        <w:widowControl/>
        <w:autoSpaceDE/>
        <w:autoSpaceDN/>
        <w:rPr>
          <w:b/>
          <w:bCs/>
        </w:rPr>
      </w:pPr>
      <w:r w:rsidRPr="00A812E9">
        <w:rPr>
          <w:b/>
          <w:bCs/>
        </w:rPr>
        <w:t xml:space="preserve">Working with our video team to </w:t>
      </w:r>
      <w:r w:rsidR="00377C9E">
        <w:rPr>
          <w:b/>
          <w:bCs/>
        </w:rPr>
        <w:t xml:space="preserve">elevate our </w:t>
      </w:r>
      <w:r w:rsidRPr="00A812E9">
        <w:rPr>
          <w:b/>
          <w:bCs/>
        </w:rPr>
        <w:t>stories</w:t>
      </w:r>
    </w:p>
    <w:p w14:paraId="1360965D" w14:textId="4AA10044" w:rsidR="00C23B4D" w:rsidRDefault="00377C9E" w:rsidP="002C508D">
      <w:pPr>
        <w:widowControl/>
        <w:autoSpaceDE/>
        <w:autoSpaceDN/>
      </w:pPr>
      <w:r w:rsidRPr="00377C9E">
        <w:t xml:space="preserve">Video content is king and our inhouse videography team can really bring a story to life. </w:t>
      </w:r>
      <w:r>
        <w:t xml:space="preserve">Here’s </w:t>
      </w:r>
      <w:proofErr w:type="gramStart"/>
      <w:r>
        <w:t>a great example</w:t>
      </w:r>
      <w:proofErr w:type="gramEnd"/>
      <w:r>
        <w:t xml:space="preserve"> from the Baton of Hope event (referenced earlier). </w:t>
      </w:r>
    </w:p>
    <w:p w14:paraId="76A5D2C1" w14:textId="77777777" w:rsidR="002C508D" w:rsidRPr="00C23B4D" w:rsidRDefault="002C508D" w:rsidP="002C508D">
      <w:pPr>
        <w:widowControl/>
        <w:autoSpaceDE/>
        <w:autoSpaceDN/>
        <w:rPr>
          <w:b/>
          <w:bCs/>
        </w:rPr>
      </w:pPr>
    </w:p>
    <w:p w14:paraId="45A5C34D" w14:textId="62CBB4B0" w:rsidR="005233B5" w:rsidRDefault="00BB48D4" w:rsidP="0001398E">
      <w:pPr>
        <w:widowControl/>
        <w:autoSpaceDE/>
        <w:autoSpaceDN/>
        <w:spacing w:line="360" w:lineRule="auto"/>
      </w:pPr>
      <w:r w:rsidRPr="00BB48D4">
        <w:rPr>
          <w:noProof/>
        </w:rPr>
        <w:drawing>
          <wp:inline distT="0" distB="0" distL="0" distR="0" wp14:anchorId="3BDFAB6A" wp14:editId="36D79952">
            <wp:extent cx="6000750" cy="3536773"/>
            <wp:effectExtent l="0" t="0" r="0" b="6985"/>
            <wp:docPr id="575205275" name="Picture 1" descr="Image with link to video on YouTube at https://www.youtube.com/watch?v=JxX4UuuMH_M ">
              <a:hlinkClick xmlns:a="http://schemas.openxmlformats.org/drawingml/2006/main" r:id="rId83"/>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75205275" name="Picture 1" descr="Image with link to video on YouTube at https://www.youtube.com/watch?v=JxX4UuuMH_M ">
                      <a:hlinkClick r:id="rId83"/>
                    </pic:cNvPr>
                    <pic:cNvPicPr/>
                  </pic:nvPicPr>
                  <pic:blipFill>
                    <a:blip r:embed="rId84"/>
                    <a:stretch>
                      <a:fillRect/>
                    </a:stretch>
                  </pic:blipFill>
                  <pic:spPr>
                    <a:xfrm>
                      <a:off x="0" y="0"/>
                      <a:ext cx="6005096" cy="3539334"/>
                    </a:xfrm>
                    <a:prstGeom prst="rect">
                      <a:avLst/>
                    </a:prstGeom>
                  </pic:spPr>
                </pic:pic>
              </a:graphicData>
            </a:graphic>
          </wp:inline>
        </w:drawing>
      </w:r>
    </w:p>
    <w:p w14:paraId="16109026" w14:textId="77777777" w:rsidR="00C23B4D" w:rsidRPr="00C23B4D" w:rsidRDefault="00C23B4D" w:rsidP="002C508D">
      <w:pPr>
        <w:widowControl/>
        <w:autoSpaceDE/>
        <w:autoSpaceDN/>
      </w:pPr>
      <w:r w:rsidRPr="00C23B4D">
        <w:t>Coverage of the Baton of Hope tour combined emotional and hopeful interviews, event footage and personal reflections to create a compelling message about hope, stigma and the importance of talking openly about suicide.</w:t>
      </w:r>
    </w:p>
    <w:p w14:paraId="5EF7B98D" w14:textId="77777777" w:rsidR="0001398E" w:rsidRDefault="0001398E" w:rsidP="0001398E">
      <w:pPr>
        <w:widowControl/>
        <w:autoSpaceDE/>
        <w:autoSpaceDN/>
        <w:spacing w:line="360" w:lineRule="auto"/>
      </w:pPr>
    </w:p>
    <w:p w14:paraId="65466375" w14:textId="586275BD" w:rsidR="002C508D" w:rsidRDefault="002C508D">
      <w:r>
        <w:br w:type="page"/>
      </w:r>
    </w:p>
    <w:p w14:paraId="544BC5A0" w14:textId="77777777" w:rsidR="002C508D" w:rsidRDefault="002C508D" w:rsidP="0001398E">
      <w:pPr>
        <w:widowControl/>
        <w:autoSpaceDE/>
        <w:autoSpaceDN/>
        <w:spacing w:line="360" w:lineRule="auto"/>
      </w:pPr>
    </w:p>
    <w:p w14:paraId="2F9AC20E" w14:textId="164BB68D" w:rsidR="00B35FF1" w:rsidRPr="002B3EEA" w:rsidRDefault="00B35FF1" w:rsidP="002B3EEA">
      <w:pPr>
        <w:pStyle w:val="Heading2"/>
        <w:numPr>
          <w:ilvl w:val="0"/>
          <w:numId w:val="20"/>
        </w:numPr>
        <w:rPr>
          <w:rFonts w:eastAsia="Calibri"/>
          <w:b/>
          <w:bCs/>
        </w:rPr>
      </w:pPr>
      <w:r w:rsidRPr="002B3EEA">
        <w:rPr>
          <w:b/>
          <w:bCs/>
        </w:rPr>
        <w:t>Measure what we treasure: using data in communications</w:t>
      </w:r>
      <w:r w:rsidR="00A812E9" w:rsidRPr="002B3EEA">
        <w:rPr>
          <w:b/>
          <w:bCs/>
        </w:rPr>
        <w:t xml:space="preserve"> to get better outcomes </w:t>
      </w:r>
    </w:p>
    <w:p w14:paraId="0DA3D11E" w14:textId="77777777" w:rsidR="00C748B3" w:rsidRPr="00E47E7D" w:rsidRDefault="00C748B3" w:rsidP="00C748B3">
      <w:pPr>
        <w:widowControl/>
        <w:autoSpaceDE/>
        <w:autoSpaceDN/>
        <w:spacing w:line="360" w:lineRule="auto"/>
        <w:rPr>
          <w:highlight w:val="yellow"/>
        </w:rPr>
      </w:pPr>
    </w:p>
    <w:p w14:paraId="62B16F81" w14:textId="59BCE1D3" w:rsidR="00A812E9" w:rsidRPr="002B3EEA" w:rsidRDefault="00A812E9" w:rsidP="002C508D">
      <w:pPr>
        <w:rPr>
          <w:b/>
          <w:bCs/>
        </w:rPr>
      </w:pPr>
      <w:r w:rsidRPr="002B3EEA">
        <w:rPr>
          <w:b/>
          <w:bCs/>
        </w:rPr>
        <w:t>Social media</w:t>
      </w:r>
      <w:r w:rsidR="002B3EEA">
        <w:rPr>
          <w:b/>
          <w:bCs/>
        </w:rPr>
        <w:t xml:space="preserve"> analytics from 2025/6</w:t>
      </w:r>
    </w:p>
    <w:p w14:paraId="4E25BF33" w14:textId="77777777" w:rsidR="002B3EEA" w:rsidRPr="002B3EEA" w:rsidRDefault="002B3EEA" w:rsidP="002C508D"/>
    <w:p w14:paraId="0AE927C3" w14:textId="77777777" w:rsidR="00F47E89" w:rsidRDefault="00F47E89" w:rsidP="002C508D">
      <w:pPr>
        <w:pStyle w:val="ListParagraph"/>
        <w:numPr>
          <w:ilvl w:val="0"/>
          <w:numId w:val="19"/>
        </w:numPr>
        <w:ind w:left="714" w:hanging="357"/>
      </w:pPr>
      <w:r>
        <w:t xml:space="preserve">Positive sentiment: Over 55% of inbox messages were positive, meeting the agreed </w:t>
      </w:r>
      <w:proofErr w:type="gramStart"/>
      <w:r>
        <w:t>objective</w:t>
      </w:r>
      <w:proofErr w:type="gramEnd"/>
      <w:r>
        <w:t>.</w:t>
      </w:r>
    </w:p>
    <w:p w14:paraId="2DA71598" w14:textId="77777777" w:rsidR="00F47E89" w:rsidRDefault="00F47E89" w:rsidP="002C508D">
      <w:pPr>
        <w:pStyle w:val="ListParagraph"/>
        <w:numPr>
          <w:ilvl w:val="0"/>
          <w:numId w:val="19"/>
        </w:numPr>
        <w:ind w:left="714" w:hanging="357"/>
      </w:pPr>
      <w:r>
        <w:t xml:space="preserve">Reach and visibility: Facebook reach increased from 104,815 to 642,143, </w:t>
      </w:r>
      <w:proofErr w:type="gramStart"/>
      <w:r>
        <w:t>indicating</w:t>
      </w:r>
      <w:proofErr w:type="gramEnd"/>
      <w:r>
        <w:t xml:space="preserve"> stronger content resonance.</w:t>
      </w:r>
    </w:p>
    <w:p w14:paraId="7DF43312" w14:textId="71173AB7" w:rsidR="00F47E89" w:rsidRDefault="00F47E89" w:rsidP="002C508D">
      <w:pPr>
        <w:pStyle w:val="ListParagraph"/>
        <w:numPr>
          <w:ilvl w:val="0"/>
          <w:numId w:val="19"/>
        </w:numPr>
        <w:ind w:left="714" w:hanging="357"/>
      </w:pPr>
      <w:r>
        <w:t xml:space="preserve">Engagement quality: LinkedIn top </w:t>
      </w:r>
      <w:r w:rsidR="00DD78B5">
        <w:t xml:space="preserve">eight </w:t>
      </w:r>
      <w:r>
        <w:t>posts averaged 6.5% engagement, exceeding the healthcare benchmark of 3.3%.</w:t>
      </w:r>
    </w:p>
    <w:p w14:paraId="1C5824FD" w14:textId="77777777" w:rsidR="00F47E89" w:rsidRDefault="00F47E89" w:rsidP="002C508D">
      <w:pPr>
        <w:pStyle w:val="ListParagraph"/>
        <w:numPr>
          <w:ilvl w:val="0"/>
          <w:numId w:val="19"/>
        </w:numPr>
        <w:ind w:left="714" w:hanging="357"/>
      </w:pPr>
      <w:r>
        <w:t>Video effectiveness: Instagram video views increased from 585 to 6,663, supporting wider reach and storytelling.</w:t>
      </w:r>
    </w:p>
    <w:p w14:paraId="4A692D0D" w14:textId="7C8FC3AA" w:rsidR="00F47E89" w:rsidRPr="00F47E89" w:rsidRDefault="00F47E89" w:rsidP="002C508D">
      <w:pPr>
        <w:pStyle w:val="ListParagraph"/>
        <w:numPr>
          <w:ilvl w:val="0"/>
          <w:numId w:val="19"/>
        </w:numPr>
        <w:ind w:left="714" w:hanging="357"/>
      </w:pPr>
      <w:r>
        <w:t>Recruitment impact: Narrative</w:t>
      </w:r>
      <w:r w:rsidRPr="00F47E89">
        <w:rPr>
          <w:rFonts w:ascii="Cambria Math" w:hAnsi="Cambria Math" w:cs="Cambria Math"/>
        </w:rPr>
        <w:t>‑</w:t>
      </w:r>
      <w:r>
        <w:t>led recruitment campaigns, including Rough Sleepers and Healthcare Support Worker roles, generated high engagement and supported application uplift.</w:t>
      </w:r>
    </w:p>
    <w:p w14:paraId="49DC491A" w14:textId="77777777" w:rsidR="00E47E7D" w:rsidRDefault="00E47E7D" w:rsidP="002C508D">
      <w:pPr>
        <w:widowControl/>
        <w:autoSpaceDE/>
        <w:autoSpaceDN/>
        <w:rPr>
          <w:highlight w:val="yellow"/>
        </w:rPr>
      </w:pPr>
    </w:p>
    <w:p w14:paraId="65CF1DAB" w14:textId="36FE6D9B" w:rsidR="0A49F14C" w:rsidRDefault="0A49F14C" w:rsidP="002C508D">
      <w:pPr>
        <w:widowControl/>
      </w:pPr>
    </w:p>
    <w:p w14:paraId="5C0E251A" w14:textId="063D422C" w:rsidR="00A812E9" w:rsidRPr="00E47E7D" w:rsidRDefault="05FB79FF" w:rsidP="002C508D">
      <w:pPr>
        <w:widowControl/>
        <w:autoSpaceDE/>
        <w:autoSpaceDN/>
        <w:rPr>
          <w:b/>
          <w:bCs/>
        </w:rPr>
      </w:pPr>
      <w:r w:rsidRPr="0A49F14C">
        <w:rPr>
          <w:b/>
          <w:bCs/>
        </w:rPr>
        <w:t>Recruitment campaigns</w:t>
      </w:r>
    </w:p>
    <w:p w14:paraId="7396EE92" w14:textId="14EDF770" w:rsidR="00A812E9" w:rsidRPr="00E47E7D" w:rsidRDefault="038E53F0" w:rsidP="002C508D">
      <w:pPr>
        <w:widowControl/>
        <w:autoSpaceDE/>
        <w:autoSpaceDN/>
        <w:rPr>
          <w:rFonts w:ascii="Arial" w:eastAsia="Arial" w:hAnsi="Arial"/>
          <w:b/>
          <w:bCs/>
          <w:szCs w:val="24"/>
        </w:rPr>
      </w:pPr>
      <w:r w:rsidRPr="0A49F14C">
        <w:rPr>
          <w:rFonts w:ascii="Arial" w:eastAsia="Arial" w:hAnsi="Arial"/>
          <w:szCs w:val="24"/>
        </w:rPr>
        <w:t xml:space="preserve">The two recruitment campaigns </w:t>
      </w:r>
      <w:r w:rsidR="002B3EEA">
        <w:rPr>
          <w:rFonts w:ascii="Arial" w:eastAsia="Arial" w:hAnsi="Arial"/>
          <w:szCs w:val="24"/>
        </w:rPr>
        <w:t xml:space="preserve">detailed below </w:t>
      </w:r>
      <w:r w:rsidRPr="0A49F14C">
        <w:rPr>
          <w:rFonts w:ascii="Arial" w:eastAsia="Arial" w:hAnsi="Arial"/>
          <w:szCs w:val="24"/>
        </w:rPr>
        <w:t>were our most high</w:t>
      </w:r>
      <w:r w:rsidR="00A812E9">
        <w:noBreakHyphen/>
      </w:r>
      <w:r w:rsidRPr="0A49F14C">
        <w:rPr>
          <w:rFonts w:ascii="Arial" w:eastAsia="Arial" w:hAnsi="Arial"/>
          <w:szCs w:val="24"/>
        </w:rPr>
        <w:t>profile workforce initiatives of the year, using targeted, engagement</w:t>
      </w:r>
      <w:r w:rsidR="00A812E9">
        <w:noBreakHyphen/>
      </w:r>
      <w:r w:rsidRPr="0A49F14C">
        <w:rPr>
          <w:rFonts w:ascii="Arial" w:eastAsia="Arial" w:hAnsi="Arial"/>
          <w:szCs w:val="24"/>
        </w:rPr>
        <w:t>led communications to support hard</w:t>
      </w:r>
      <w:r w:rsidR="00A812E9">
        <w:noBreakHyphen/>
      </w:r>
      <w:r w:rsidRPr="0A49F14C">
        <w:rPr>
          <w:rFonts w:ascii="Arial" w:eastAsia="Arial" w:hAnsi="Arial"/>
          <w:szCs w:val="24"/>
        </w:rPr>
        <w:t>to</w:t>
      </w:r>
      <w:r w:rsidR="00A812E9">
        <w:noBreakHyphen/>
      </w:r>
      <w:r w:rsidRPr="0A49F14C">
        <w:rPr>
          <w:rFonts w:ascii="Arial" w:eastAsia="Arial" w:hAnsi="Arial"/>
          <w:szCs w:val="24"/>
        </w:rPr>
        <w:t>fill roles and deliver measurable improvements in application quality and recruitment outcomes</w:t>
      </w:r>
      <w:r w:rsidRPr="0A49F14C">
        <w:rPr>
          <w:rFonts w:ascii="Arial" w:eastAsia="Arial" w:hAnsi="Arial"/>
          <w:b/>
          <w:bCs/>
          <w:szCs w:val="24"/>
        </w:rPr>
        <w:t>.</w:t>
      </w:r>
    </w:p>
    <w:p w14:paraId="665F4221" w14:textId="4EEAC194" w:rsidR="00A812E9" w:rsidRPr="00E47E7D" w:rsidRDefault="00A812E9" w:rsidP="002C508D">
      <w:pPr>
        <w:widowControl/>
        <w:autoSpaceDE/>
        <w:autoSpaceDN/>
        <w:rPr>
          <w:rFonts w:ascii="Arial" w:eastAsia="Arial" w:hAnsi="Arial"/>
          <w:b/>
          <w:bCs/>
          <w:szCs w:val="24"/>
        </w:rPr>
      </w:pPr>
    </w:p>
    <w:p w14:paraId="0D9514D6" w14:textId="0B209072" w:rsidR="00A812E9" w:rsidRPr="00E47E7D" w:rsidRDefault="765E178F" w:rsidP="002C508D">
      <w:pPr>
        <w:widowControl/>
        <w:autoSpaceDE/>
        <w:autoSpaceDN/>
        <w:rPr>
          <w:rFonts w:ascii="Arial" w:eastAsia="Arial" w:hAnsi="Arial"/>
          <w:b/>
          <w:bCs/>
          <w:szCs w:val="24"/>
        </w:rPr>
      </w:pPr>
      <w:r w:rsidRPr="0A49F14C">
        <w:rPr>
          <w:rFonts w:ascii="Arial" w:eastAsia="Arial" w:hAnsi="Arial"/>
          <w:b/>
          <w:bCs/>
          <w:szCs w:val="24"/>
        </w:rPr>
        <w:t xml:space="preserve">Rough Sleepers Services </w:t>
      </w:r>
    </w:p>
    <w:p w14:paraId="368BFC65" w14:textId="0E21A9CE" w:rsidR="00A812E9" w:rsidRPr="00E47E7D" w:rsidRDefault="002B3EEA" w:rsidP="002C508D">
      <w:pPr>
        <w:widowControl/>
        <w:autoSpaceDE/>
        <w:autoSpaceDN/>
        <w:rPr>
          <w:rFonts w:ascii="Arial" w:eastAsia="Arial" w:hAnsi="Arial"/>
          <w:szCs w:val="24"/>
        </w:rPr>
      </w:pPr>
      <w:r>
        <w:rPr>
          <w:rFonts w:ascii="Arial" w:eastAsia="Arial" w:hAnsi="Arial"/>
          <w:szCs w:val="24"/>
        </w:rPr>
        <w:t>We</w:t>
      </w:r>
      <w:r w:rsidR="765E178F" w:rsidRPr="0A49F14C">
        <w:rPr>
          <w:rFonts w:ascii="Arial" w:eastAsia="Arial" w:hAnsi="Arial"/>
          <w:szCs w:val="24"/>
        </w:rPr>
        <w:t xml:space="preserve"> supported the recruitment of two hard</w:t>
      </w:r>
      <w:r w:rsidR="00A812E9">
        <w:noBreakHyphen/>
      </w:r>
      <w:r w:rsidR="765E178F" w:rsidRPr="0A49F14C">
        <w:rPr>
          <w:rFonts w:ascii="Arial" w:eastAsia="Arial" w:hAnsi="Arial"/>
          <w:szCs w:val="24"/>
        </w:rPr>
        <w:t>to</w:t>
      </w:r>
      <w:r w:rsidR="00A812E9">
        <w:noBreakHyphen/>
      </w:r>
      <w:r w:rsidR="765E178F" w:rsidRPr="0A49F14C">
        <w:rPr>
          <w:rFonts w:ascii="Arial" w:eastAsia="Arial" w:hAnsi="Arial"/>
          <w:szCs w:val="24"/>
        </w:rPr>
        <w:t>fill roles within the</w:t>
      </w:r>
      <w:r>
        <w:rPr>
          <w:rFonts w:ascii="Arial" w:eastAsia="Arial" w:hAnsi="Arial"/>
          <w:szCs w:val="24"/>
        </w:rPr>
        <w:t xml:space="preserve"> new</w:t>
      </w:r>
      <w:r w:rsidR="765E178F" w:rsidRPr="0A49F14C">
        <w:rPr>
          <w:rFonts w:ascii="Arial" w:eastAsia="Arial" w:hAnsi="Arial"/>
          <w:szCs w:val="24"/>
        </w:rPr>
        <w:t xml:space="preserve"> Rough Sleepers Mental Health Service. A targeted approach using social media, video content and blog promotion aimed to raise awareness of the roles, </w:t>
      </w:r>
      <w:proofErr w:type="gramStart"/>
      <w:r w:rsidR="765E178F" w:rsidRPr="0A49F14C">
        <w:rPr>
          <w:rFonts w:ascii="Arial" w:eastAsia="Arial" w:hAnsi="Arial"/>
          <w:szCs w:val="24"/>
        </w:rPr>
        <w:t>showcase</w:t>
      </w:r>
      <w:proofErr w:type="gramEnd"/>
      <w:r w:rsidR="765E178F" w:rsidRPr="0A49F14C">
        <w:rPr>
          <w:rFonts w:ascii="Arial" w:eastAsia="Arial" w:hAnsi="Arial"/>
          <w:szCs w:val="24"/>
        </w:rPr>
        <w:t xml:space="preserve"> the service, and reach a wider and more relevant candidate audience than </w:t>
      </w:r>
      <w:proofErr w:type="gramStart"/>
      <w:r w:rsidR="765E178F" w:rsidRPr="0A49F14C">
        <w:rPr>
          <w:rFonts w:ascii="Arial" w:eastAsia="Arial" w:hAnsi="Arial"/>
          <w:szCs w:val="24"/>
        </w:rPr>
        <w:t>previous</w:t>
      </w:r>
      <w:proofErr w:type="gramEnd"/>
      <w:r w:rsidR="765E178F" w:rsidRPr="0A49F14C">
        <w:rPr>
          <w:rFonts w:ascii="Arial" w:eastAsia="Arial" w:hAnsi="Arial"/>
          <w:szCs w:val="24"/>
        </w:rPr>
        <w:t xml:space="preserve"> recruitment rounds.</w:t>
      </w:r>
    </w:p>
    <w:p w14:paraId="0338DB92" w14:textId="09EBDAD6" w:rsidR="00A812E9" w:rsidRPr="00E47E7D" w:rsidRDefault="00A812E9" w:rsidP="002C508D">
      <w:pPr>
        <w:widowControl/>
        <w:autoSpaceDE/>
        <w:autoSpaceDN/>
        <w:rPr>
          <w:rFonts w:ascii="Arial" w:eastAsia="Arial" w:hAnsi="Arial"/>
          <w:b/>
          <w:bCs/>
          <w:szCs w:val="24"/>
        </w:rPr>
      </w:pPr>
    </w:p>
    <w:p w14:paraId="501AAEED" w14:textId="3E8381FE" w:rsidR="00A812E9" w:rsidRPr="002B3EEA" w:rsidRDefault="765E178F" w:rsidP="002C508D">
      <w:pPr>
        <w:widowControl/>
        <w:autoSpaceDE/>
        <w:autoSpaceDN/>
        <w:rPr>
          <w:rFonts w:ascii="Arial" w:eastAsia="Arial" w:hAnsi="Arial"/>
          <w:szCs w:val="24"/>
        </w:rPr>
      </w:pPr>
      <w:r w:rsidRPr="002B3EEA">
        <w:rPr>
          <w:rFonts w:ascii="Arial" w:eastAsia="Arial" w:hAnsi="Arial"/>
          <w:szCs w:val="24"/>
        </w:rPr>
        <w:t>Key results and highlights</w:t>
      </w:r>
    </w:p>
    <w:p w14:paraId="00A77CEB" w14:textId="4A97EFAF" w:rsidR="00A812E9" w:rsidRPr="002B3EEA" w:rsidRDefault="765E178F" w:rsidP="002C508D">
      <w:pPr>
        <w:widowControl/>
        <w:numPr>
          <w:ilvl w:val="0"/>
          <w:numId w:val="8"/>
        </w:numPr>
        <w:autoSpaceDE/>
        <w:autoSpaceDN/>
        <w:rPr>
          <w:rFonts w:ascii="Arial" w:eastAsia="Arial" w:hAnsi="Arial"/>
          <w:szCs w:val="24"/>
        </w:rPr>
      </w:pPr>
      <w:r w:rsidRPr="002B3EEA">
        <w:rPr>
          <w:rFonts w:ascii="Arial" w:eastAsia="Arial" w:hAnsi="Arial"/>
          <w:szCs w:val="24"/>
        </w:rPr>
        <w:t xml:space="preserve">Improved recruitment outcomes: The Band 6 Mental Health Practitioner role attracted 28 applications, almost double </w:t>
      </w:r>
      <w:proofErr w:type="gramStart"/>
      <w:r w:rsidRPr="002B3EEA">
        <w:rPr>
          <w:rFonts w:ascii="Arial" w:eastAsia="Arial" w:hAnsi="Arial"/>
          <w:szCs w:val="24"/>
        </w:rPr>
        <w:t>a previous</w:t>
      </w:r>
      <w:proofErr w:type="gramEnd"/>
      <w:r w:rsidRPr="002B3EEA">
        <w:rPr>
          <w:rFonts w:ascii="Arial" w:eastAsia="Arial" w:hAnsi="Arial"/>
          <w:szCs w:val="24"/>
        </w:rPr>
        <w:t xml:space="preserve"> campaign without communications support, while the Band 8a Senior role received 15 applications for a post that typically attracts </w:t>
      </w:r>
      <w:proofErr w:type="gramStart"/>
      <w:r w:rsidRPr="002B3EEA">
        <w:rPr>
          <w:rFonts w:ascii="Arial" w:eastAsia="Arial" w:hAnsi="Arial"/>
          <w:szCs w:val="24"/>
        </w:rPr>
        <w:t>very low</w:t>
      </w:r>
      <w:proofErr w:type="gramEnd"/>
      <w:r w:rsidRPr="002B3EEA">
        <w:rPr>
          <w:rFonts w:ascii="Arial" w:eastAsia="Arial" w:hAnsi="Arial"/>
          <w:szCs w:val="24"/>
        </w:rPr>
        <w:t xml:space="preserve"> interest.</w:t>
      </w:r>
    </w:p>
    <w:p w14:paraId="2B66D3B1" w14:textId="1BBDF2C6" w:rsidR="00A812E9" w:rsidRPr="002B3EEA" w:rsidRDefault="765E178F" w:rsidP="002C508D">
      <w:pPr>
        <w:widowControl/>
        <w:numPr>
          <w:ilvl w:val="0"/>
          <w:numId w:val="8"/>
        </w:numPr>
        <w:autoSpaceDE/>
        <w:autoSpaceDN/>
        <w:rPr>
          <w:rFonts w:ascii="Arial" w:eastAsia="Arial" w:hAnsi="Arial"/>
          <w:szCs w:val="24"/>
        </w:rPr>
      </w:pPr>
      <w:r w:rsidRPr="002B3EEA">
        <w:rPr>
          <w:rFonts w:ascii="Arial" w:eastAsia="Arial" w:hAnsi="Arial"/>
          <w:szCs w:val="24"/>
        </w:rPr>
        <w:t>Strong digital reach and engagement: The recruitment blog and video content performed particularly well on Facebook and LinkedIn, with the blog post reaching over 84,000 people on Facebook and generating strong engagement across channels.</w:t>
      </w:r>
    </w:p>
    <w:p w14:paraId="3CB4AFD7" w14:textId="3A2876D9" w:rsidR="00A812E9" w:rsidRPr="002B3EEA" w:rsidRDefault="765E178F" w:rsidP="002C508D">
      <w:pPr>
        <w:widowControl/>
        <w:numPr>
          <w:ilvl w:val="0"/>
          <w:numId w:val="8"/>
        </w:numPr>
        <w:autoSpaceDE/>
        <w:autoSpaceDN/>
        <w:rPr>
          <w:rFonts w:ascii="Arial" w:eastAsia="Arial" w:hAnsi="Arial"/>
          <w:szCs w:val="24"/>
        </w:rPr>
      </w:pPr>
      <w:r w:rsidRPr="002B3EEA">
        <w:rPr>
          <w:rFonts w:ascii="Arial" w:eastAsia="Arial" w:hAnsi="Arial"/>
          <w:szCs w:val="24"/>
        </w:rPr>
        <w:t>Positive service feedback: The Clinical Team Manager confirmed that the social media and video content directly supported recruitment, highlighting the value of dedicated communications input.</w:t>
      </w:r>
    </w:p>
    <w:p w14:paraId="5D7D7F36" w14:textId="50F509B1" w:rsidR="00A812E9" w:rsidRPr="00E47E7D" w:rsidRDefault="00A812E9" w:rsidP="0A49F14C">
      <w:pPr>
        <w:widowControl/>
        <w:autoSpaceDE/>
        <w:autoSpaceDN/>
        <w:spacing w:line="360" w:lineRule="auto"/>
        <w:rPr>
          <w:rFonts w:ascii="Arial" w:eastAsia="Arial" w:hAnsi="Arial"/>
          <w:szCs w:val="24"/>
        </w:rPr>
      </w:pPr>
    </w:p>
    <w:p w14:paraId="27FDBC2B" w14:textId="21B588AF" w:rsidR="0A49F14C" w:rsidRDefault="6CE6BBF4" w:rsidP="002C508D">
      <w:pPr>
        <w:rPr>
          <w:rFonts w:ascii="Arial" w:eastAsia="Arial" w:hAnsi="Arial"/>
          <w:szCs w:val="24"/>
        </w:rPr>
      </w:pPr>
      <w:r w:rsidRPr="0A49F14C">
        <w:rPr>
          <w:rFonts w:ascii="Arial" w:eastAsia="Arial" w:hAnsi="Arial"/>
          <w:b/>
          <w:bCs/>
          <w:szCs w:val="24"/>
        </w:rPr>
        <w:t xml:space="preserve">Healthcare Support Worker Recruitment </w:t>
      </w:r>
    </w:p>
    <w:p w14:paraId="54985C1C" w14:textId="02F15423" w:rsidR="6CE6BBF4" w:rsidRDefault="002B3EEA" w:rsidP="002C508D">
      <w:pPr>
        <w:rPr>
          <w:rFonts w:ascii="Arial" w:eastAsia="Arial" w:hAnsi="Arial"/>
          <w:szCs w:val="24"/>
        </w:rPr>
      </w:pPr>
      <w:r>
        <w:rPr>
          <w:rFonts w:ascii="Arial" w:eastAsia="Arial" w:hAnsi="Arial"/>
          <w:szCs w:val="24"/>
        </w:rPr>
        <w:t>We</w:t>
      </w:r>
      <w:r w:rsidR="6CE6BBF4" w:rsidRPr="0A49F14C">
        <w:rPr>
          <w:rFonts w:ascii="Arial" w:eastAsia="Arial" w:hAnsi="Arial"/>
          <w:szCs w:val="24"/>
        </w:rPr>
        <w:t xml:space="preserve"> supported the recruitment campaign for Healthcare Support Workers across inpatient mental health services. The campaign trialled a refreshed, </w:t>
      </w:r>
      <w:proofErr w:type="gramStart"/>
      <w:r w:rsidR="6CE6BBF4" w:rsidRPr="0A49F14C">
        <w:rPr>
          <w:rFonts w:ascii="Arial" w:eastAsia="Arial" w:hAnsi="Arial"/>
          <w:szCs w:val="24"/>
        </w:rPr>
        <w:t>webinar</w:t>
      </w:r>
      <w:proofErr w:type="gramEnd"/>
      <w:r w:rsidR="6CE6BBF4">
        <w:noBreakHyphen/>
      </w:r>
      <w:r w:rsidR="6CE6BBF4" w:rsidRPr="0A49F14C">
        <w:rPr>
          <w:rFonts w:ascii="Arial" w:eastAsia="Arial" w:hAnsi="Arial"/>
          <w:szCs w:val="24"/>
        </w:rPr>
        <w:t>first approach designed to attract better</w:t>
      </w:r>
      <w:r w:rsidR="6CE6BBF4">
        <w:noBreakHyphen/>
      </w:r>
      <w:r w:rsidR="6CE6BBF4" w:rsidRPr="0A49F14C">
        <w:rPr>
          <w:rFonts w:ascii="Arial" w:eastAsia="Arial" w:hAnsi="Arial"/>
          <w:szCs w:val="24"/>
        </w:rPr>
        <w:t xml:space="preserve">informed candidates, reduce unsuitable applications and support services experiencing high vacancy levels. Activity focused on targeted promotion across Facebook, LinkedIn and the Trust website, encouraging </w:t>
      </w:r>
      <w:r w:rsidR="6CE6BBF4" w:rsidRPr="0A49F14C">
        <w:rPr>
          <w:rFonts w:ascii="Arial" w:eastAsia="Arial" w:hAnsi="Arial"/>
          <w:szCs w:val="24"/>
        </w:rPr>
        <w:lastRenderedPageBreak/>
        <w:t xml:space="preserve">potential applicants to attend a free information </w:t>
      </w:r>
      <w:proofErr w:type="gramStart"/>
      <w:r w:rsidR="6CE6BBF4" w:rsidRPr="0A49F14C">
        <w:rPr>
          <w:rFonts w:ascii="Arial" w:eastAsia="Arial" w:hAnsi="Arial"/>
          <w:szCs w:val="24"/>
        </w:rPr>
        <w:t>webinar</w:t>
      </w:r>
      <w:proofErr w:type="gramEnd"/>
      <w:r w:rsidR="6CE6BBF4" w:rsidRPr="0A49F14C">
        <w:rPr>
          <w:rFonts w:ascii="Arial" w:eastAsia="Arial" w:hAnsi="Arial"/>
          <w:szCs w:val="24"/>
        </w:rPr>
        <w:t xml:space="preserve"> before applying.</w:t>
      </w:r>
    </w:p>
    <w:p w14:paraId="20814FD8" w14:textId="7972FEC4" w:rsidR="0A49F14C" w:rsidRDefault="0A49F14C" w:rsidP="002C508D">
      <w:pPr>
        <w:rPr>
          <w:rFonts w:ascii="Arial" w:eastAsia="Arial" w:hAnsi="Arial"/>
          <w:b/>
          <w:bCs/>
          <w:szCs w:val="24"/>
        </w:rPr>
      </w:pPr>
    </w:p>
    <w:p w14:paraId="66E6E63E" w14:textId="49FB5029" w:rsidR="6CE6BBF4" w:rsidRPr="002B3EEA" w:rsidRDefault="6CE6BBF4" w:rsidP="002C508D">
      <w:pPr>
        <w:rPr>
          <w:rFonts w:ascii="Arial" w:eastAsia="Arial" w:hAnsi="Arial"/>
          <w:szCs w:val="24"/>
        </w:rPr>
      </w:pPr>
      <w:r w:rsidRPr="002B3EEA">
        <w:rPr>
          <w:rFonts w:ascii="Arial" w:eastAsia="Arial" w:hAnsi="Arial"/>
          <w:szCs w:val="24"/>
        </w:rPr>
        <w:t>Key results and highlights</w:t>
      </w:r>
    </w:p>
    <w:p w14:paraId="665F8B1B" w14:textId="7AC2B109" w:rsidR="6CE6BBF4" w:rsidRPr="002B3EEA" w:rsidRDefault="6CE6BBF4" w:rsidP="002C508D">
      <w:pPr>
        <w:numPr>
          <w:ilvl w:val="0"/>
          <w:numId w:val="7"/>
        </w:numPr>
        <w:rPr>
          <w:rFonts w:ascii="Arial" w:eastAsia="Arial" w:hAnsi="Arial"/>
          <w:szCs w:val="24"/>
        </w:rPr>
      </w:pPr>
      <w:r w:rsidRPr="002B3EEA">
        <w:rPr>
          <w:rFonts w:ascii="Arial" w:eastAsia="Arial" w:hAnsi="Arial"/>
          <w:szCs w:val="24"/>
        </w:rPr>
        <w:t xml:space="preserve">Strong interest and reach: The campaign generated 211 </w:t>
      </w:r>
      <w:proofErr w:type="gramStart"/>
      <w:r w:rsidRPr="002B3EEA">
        <w:rPr>
          <w:rFonts w:ascii="Arial" w:eastAsia="Arial" w:hAnsi="Arial"/>
          <w:szCs w:val="24"/>
        </w:rPr>
        <w:t>webinar</w:t>
      </w:r>
      <w:proofErr w:type="gramEnd"/>
      <w:r w:rsidRPr="002B3EEA">
        <w:rPr>
          <w:rFonts w:ascii="Arial" w:eastAsia="Arial" w:hAnsi="Arial"/>
          <w:szCs w:val="24"/>
        </w:rPr>
        <w:t xml:space="preserve"> registrations, exceeding the original target, supported by high reach on Facebook (27,000+ users) and strong engagement rates on LinkedIn.</w:t>
      </w:r>
    </w:p>
    <w:p w14:paraId="30EACB04" w14:textId="52A68C56" w:rsidR="6CE6BBF4" w:rsidRPr="002B3EEA" w:rsidRDefault="6CE6BBF4" w:rsidP="002C508D">
      <w:pPr>
        <w:numPr>
          <w:ilvl w:val="0"/>
          <w:numId w:val="7"/>
        </w:numPr>
        <w:rPr>
          <w:rFonts w:ascii="Arial" w:eastAsia="Arial" w:hAnsi="Arial"/>
          <w:szCs w:val="24"/>
        </w:rPr>
      </w:pPr>
      <w:r w:rsidRPr="002B3EEA">
        <w:rPr>
          <w:rFonts w:ascii="Arial" w:eastAsia="Arial" w:hAnsi="Arial"/>
          <w:szCs w:val="24"/>
        </w:rPr>
        <w:t xml:space="preserve">Improved recruitment quality: Of the </w:t>
      </w:r>
      <w:proofErr w:type="gramStart"/>
      <w:r w:rsidRPr="002B3EEA">
        <w:rPr>
          <w:rFonts w:ascii="Arial" w:eastAsia="Arial" w:hAnsi="Arial"/>
          <w:szCs w:val="24"/>
        </w:rPr>
        <w:t>webinar</w:t>
      </w:r>
      <w:proofErr w:type="gramEnd"/>
      <w:r w:rsidRPr="002B3EEA">
        <w:rPr>
          <w:rFonts w:ascii="Arial" w:eastAsia="Arial" w:hAnsi="Arial"/>
          <w:szCs w:val="24"/>
        </w:rPr>
        <w:t xml:space="preserve"> attendees, 16 applications were </w:t>
      </w:r>
      <w:proofErr w:type="gramStart"/>
      <w:r w:rsidRPr="002B3EEA">
        <w:rPr>
          <w:rFonts w:ascii="Arial" w:eastAsia="Arial" w:hAnsi="Arial"/>
          <w:szCs w:val="24"/>
        </w:rPr>
        <w:t>submitted</w:t>
      </w:r>
      <w:proofErr w:type="gramEnd"/>
      <w:r w:rsidRPr="002B3EEA">
        <w:rPr>
          <w:rFonts w:ascii="Arial" w:eastAsia="Arial" w:hAnsi="Arial"/>
          <w:szCs w:val="24"/>
        </w:rPr>
        <w:t>, resulting in three successful appointments, with hiring managers reporting improved candidate calibre and reduced shortlisting time compared to traditional recruitment.</w:t>
      </w:r>
    </w:p>
    <w:p w14:paraId="3772D2D5" w14:textId="36A30AF0" w:rsidR="6CE6BBF4" w:rsidRPr="002B3EEA" w:rsidRDefault="6CE6BBF4" w:rsidP="002C508D">
      <w:pPr>
        <w:numPr>
          <w:ilvl w:val="0"/>
          <w:numId w:val="7"/>
        </w:numPr>
        <w:rPr>
          <w:rFonts w:ascii="Arial" w:eastAsia="Arial" w:hAnsi="Arial"/>
          <w:szCs w:val="24"/>
        </w:rPr>
      </w:pPr>
      <w:r w:rsidRPr="002B3EEA">
        <w:rPr>
          <w:rFonts w:ascii="Arial" w:eastAsia="Arial" w:hAnsi="Arial"/>
          <w:szCs w:val="24"/>
        </w:rPr>
        <w:t xml:space="preserve">High website engagement: The recruitment page showed a 27% engagement rate, </w:t>
      </w:r>
      <w:proofErr w:type="gramStart"/>
      <w:r w:rsidRPr="002B3EEA">
        <w:rPr>
          <w:rFonts w:ascii="Arial" w:eastAsia="Arial" w:hAnsi="Arial"/>
          <w:szCs w:val="24"/>
        </w:rPr>
        <w:t>indicating</w:t>
      </w:r>
      <w:proofErr w:type="gramEnd"/>
      <w:r w:rsidRPr="002B3EEA">
        <w:rPr>
          <w:rFonts w:ascii="Arial" w:eastAsia="Arial" w:hAnsi="Arial"/>
          <w:szCs w:val="24"/>
        </w:rPr>
        <w:t xml:space="preserve"> that users landing on the page were highly interested and actively engaging with the content.</w:t>
      </w:r>
    </w:p>
    <w:p w14:paraId="383ECD9C" w14:textId="4A8718EA" w:rsidR="0A49F14C" w:rsidRDefault="0A49F14C" w:rsidP="002C508D">
      <w:pPr>
        <w:rPr>
          <w:rFonts w:ascii="Arial" w:eastAsia="Arial" w:hAnsi="Arial"/>
          <w:szCs w:val="24"/>
        </w:rPr>
      </w:pPr>
    </w:p>
    <w:p w14:paraId="1322BE04" w14:textId="4BE48449" w:rsidR="00834899" w:rsidRDefault="00834899">
      <w:r>
        <w:br w:type="page"/>
      </w:r>
    </w:p>
    <w:p w14:paraId="27E5A4DF" w14:textId="77777777" w:rsidR="00A812E9" w:rsidRDefault="00A812E9"/>
    <w:p w14:paraId="35BE4D6B" w14:textId="77777777" w:rsidR="00C748B3" w:rsidRPr="00956DEC" w:rsidRDefault="00C748B3" w:rsidP="00C748B3">
      <w:pPr>
        <w:widowControl/>
        <w:autoSpaceDE/>
        <w:autoSpaceDN/>
        <w:spacing w:line="360" w:lineRule="auto"/>
        <w:rPr>
          <w:rFonts w:eastAsia="Calibri"/>
        </w:rPr>
      </w:pPr>
    </w:p>
    <w:p w14:paraId="5F135EE9" w14:textId="0043E8F9" w:rsidR="00B35FF1" w:rsidRPr="002B3EEA" w:rsidRDefault="00B35FF1" w:rsidP="002B3EEA">
      <w:pPr>
        <w:pStyle w:val="Heading2"/>
        <w:numPr>
          <w:ilvl w:val="0"/>
          <w:numId w:val="20"/>
        </w:numPr>
        <w:rPr>
          <w:rFonts w:eastAsia="Calibri"/>
          <w:b/>
          <w:bCs/>
        </w:rPr>
      </w:pPr>
      <w:r w:rsidRPr="002B3EEA">
        <w:rPr>
          <w:b/>
          <w:bCs/>
        </w:rPr>
        <w:t>Improv</w:t>
      </w:r>
      <w:r w:rsidR="00E47E7D" w:rsidRPr="002B3EEA">
        <w:rPr>
          <w:b/>
          <w:bCs/>
        </w:rPr>
        <w:t>ing</w:t>
      </w:r>
      <w:r w:rsidRPr="002B3EEA">
        <w:rPr>
          <w:b/>
          <w:bCs/>
        </w:rPr>
        <w:t xml:space="preserve"> our approach to service user information</w:t>
      </w:r>
    </w:p>
    <w:p w14:paraId="1824E6DE" w14:textId="77777777" w:rsidR="00E47E7D" w:rsidRDefault="00E47E7D" w:rsidP="00834899">
      <w:pPr>
        <w:widowControl/>
        <w:autoSpaceDE/>
        <w:autoSpaceDN/>
        <w:spacing w:line="360" w:lineRule="auto"/>
        <w:rPr>
          <w:b/>
          <w:bCs/>
        </w:rPr>
      </w:pPr>
    </w:p>
    <w:p w14:paraId="22E37182" w14:textId="478100FA" w:rsidR="00834899" w:rsidRPr="00553ABD" w:rsidRDefault="2E1D8000" w:rsidP="002C508D">
      <w:pPr>
        <w:widowControl/>
        <w:autoSpaceDE/>
        <w:autoSpaceDN/>
        <w:rPr>
          <w:b/>
          <w:bCs/>
        </w:rPr>
      </w:pPr>
      <w:r w:rsidRPr="00553ABD">
        <w:rPr>
          <w:b/>
          <w:bCs/>
        </w:rPr>
        <w:t xml:space="preserve">Accessible Information Standard project </w:t>
      </w:r>
    </w:p>
    <w:p w14:paraId="1B605B21" w14:textId="77777777" w:rsidR="002B3EEA" w:rsidRDefault="00553ABD" w:rsidP="002C508D">
      <w:pPr>
        <w:widowControl/>
        <w:autoSpaceDE/>
        <w:autoSpaceDN/>
        <w:rPr>
          <w:rFonts w:eastAsia="Calibri"/>
        </w:rPr>
      </w:pPr>
      <w:r>
        <w:rPr>
          <w:rFonts w:eastAsia="Calibri"/>
        </w:rPr>
        <w:t xml:space="preserve">We kicked off a project to assess and strengthen our compliance with the Accessible Information Standard, to ensure that everyone who uses our services can access, understand and engage with our information in a way that meets their individual needs. </w:t>
      </w:r>
    </w:p>
    <w:p w14:paraId="1AB0CB3E" w14:textId="77777777" w:rsidR="002B3EEA" w:rsidRDefault="002B3EEA" w:rsidP="002C508D">
      <w:pPr>
        <w:widowControl/>
        <w:autoSpaceDE/>
        <w:autoSpaceDN/>
        <w:rPr>
          <w:rFonts w:eastAsia="Calibri"/>
        </w:rPr>
      </w:pPr>
    </w:p>
    <w:p w14:paraId="3A91D0AB" w14:textId="5A94D4B3" w:rsidR="00553ABD" w:rsidRDefault="00553ABD" w:rsidP="002C508D">
      <w:pPr>
        <w:widowControl/>
        <w:autoSpaceDE/>
        <w:autoSpaceDN/>
        <w:rPr>
          <w:rFonts w:eastAsia="Calibri"/>
        </w:rPr>
      </w:pPr>
      <w:r>
        <w:rPr>
          <w:rFonts w:eastAsia="Calibri"/>
        </w:rPr>
        <w:t xml:space="preserve">As an NHS trust, we have a duty not only to meet our statutory responsibilities, but to remove barriers that can prevent disabled people and people with impairments or sensory loss from receiving safe, effective and person-centred care. By reviewing our current practices and improving how we </w:t>
      </w:r>
      <w:proofErr w:type="gramStart"/>
      <w:r>
        <w:rPr>
          <w:rFonts w:eastAsia="Calibri"/>
        </w:rPr>
        <w:t>identify</w:t>
      </w:r>
      <w:proofErr w:type="gramEnd"/>
      <w:r>
        <w:rPr>
          <w:rFonts w:eastAsia="Calibri"/>
        </w:rPr>
        <w:t xml:space="preserve">, record, flag, share, meet, and review communication needs, we are directly supporting our strategic </w:t>
      </w:r>
      <w:proofErr w:type="gramStart"/>
      <w:r>
        <w:rPr>
          <w:rFonts w:eastAsia="Calibri"/>
        </w:rPr>
        <w:t>objective</w:t>
      </w:r>
      <w:proofErr w:type="gramEnd"/>
      <w:r>
        <w:rPr>
          <w:rFonts w:eastAsia="Calibri"/>
        </w:rPr>
        <w:t xml:space="preserve"> of improving our approach to service user information. This work helps promote equity and inclusion, and ensures that people are better informed, more involved in their care, and supported to access our services with confidence. </w:t>
      </w:r>
    </w:p>
    <w:p w14:paraId="72D61C68" w14:textId="77777777" w:rsidR="00E47E7D" w:rsidRDefault="00E47E7D" w:rsidP="002C508D">
      <w:pPr>
        <w:widowControl/>
        <w:autoSpaceDE/>
        <w:autoSpaceDN/>
      </w:pPr>
    </w:p>
    <w:p w14:paraId="70012B59" w14:textId="00F476A0" w:rsidR="002F3F65" w:rsidRPr="005F1954" w:rsidRDefault="00AE72D7" w:rsidP="002C508D">
      <w:pPr>
        <w:widowControl/>
        <w:autoSpaceDE/>
        <w:autoSpaceDN/>
        <w:rPr>
          <w:b/>
          <w:bCs/>
        </w:rPr>
      </w:pPr>
      <w:r>
        <w:rPr>
          <w:b/>
          <w:bCs/>
        </w:rPr>
        <w:t>Refreshing the procedure for p</w:t>
      </w:r>
      <w:r w:rsidR="2E1D8000" w:rsidRPr="005F1954">
        <w:rPr>
          <w:b/>
          <w:bCs/>
        </w:rPr>
        <w:t xml:space="preserve">roducing </w:t>
      </w:r>
      <w:r w:rsidRPr="005F1954">
        <w:rPr>
          <w:b/>
          <w:bCs/>
        </w:rPr>
        <w:t xml:space="preserve">information for service </w:t>
      </w:r>
      <w:r w:rsidR="2E1D8000" w:rsidRPr="005F1954">
        <w:rPr>
          <w:b/>
          <w:bCs/>
        </w:rPr>
        <w:t xml:space="preserve">users, carers and </w:t>
      </w:r>
      <w:r>
        <w:rPr>
          <w:b/>
          <w:bCs/>
        </w:rPr>
        <w:t xml:space="preserve">the </w:t>
      </w:r>
      <w:r w:rsidR="2E1D8000" w:rsidRPr="005F1954">
        <w:rPr>
          <w:b/>
          <w:bCs/>
        </w:rPr>
        <w:t>public</w:t>
      </w:r>
    </w:p>
    <w:p w14:paraId="0C9C7898" w14:textId="77777777" w:rsidR="00AE72D7" w:rsidRDefault="00AE72D7" w:rsidP="002C508D">
      <w:pPr>
        <w:widowControl/>
        <w:autoSpaceDE/>
        <w:autoSpaceDN/>
        <w:rPr>
          <w:rFonts w:eastAsia="Calibri"/>
        </w:rPr>
      </w:pPr>
      <w:r>
        <w:rPr>
          <w:rFonts w:eastAsia="Calibri"/>
        </w:rPr>
        <w:t>This</w:t>
      </w:r>
      <w:r w:rsidR="005F1954" w:rsidRPr="00882EDE">
        <w:rPr>
          <w:rFonts w:eastAsia="Calibri"/>
        </w:rPr>
        <w:t xml:space="preserve"> has been </w:t>
      </w:r>
      <w:proofErr w:type="gramStart"/>
      <w:r w:rsidR="005F1954" w:rsidRPr="00882EDE">
        <w:rPr>
          <w:rFonts w:eastAsia="Calibri"/>
        </w:rPr>
        <w:t>an important step</w:t>
      </w:r>
      <w:proofErr w:type="gramEnd"/>
      <w:r w:rsidR="005F1954">
        <w:rPr>
          <w:rFonts w:eastAsia="Calibri"/>
        </w:rPr>
        <w:t xml:space="preserve"> </w:t>
      </w:r>
      <w:r w:rsidR="005F1954" w:rsidRPr="00882EDE">
        <w:rPr>
          <w:rFonts w:eastAsia="Calibri"/>
        </w:rPr>
        <w:t xml:space="preserve">in </w:t>
      </w:r>
      <w:r w:rsidR="005F1954">
        <w:rPr>
          <w:rFonts w:eastAsia="Calibri"/>
        </w:rPr>
        <w:t>improving</w:t>
      </w:r>
      <w:r w:rsidR="005F1954" w:rsidRPr="00882EDE">
        <w:rPr>
          <w:rFonts w:eastAsia="Calibri"/>
        </w:rPr>
        <w:t xml:space="preserve"> our approach to service user information.</w:t>
      </w:r>
      <w:r w:rsidR="005F1954">
        <w:rPr>
          <w:rFonts w:eastAsia="Calibri"/>
        </w:rPr>
        <w:t xml:space="preserve"> Its emphasis on quality and accessibility serves as a reminder to all colleagues of the standards we should uphold when producing information for those who need us. </w:t>
      </w:r>
    </w:p>
    <w:p w14:paraId="2EBB86C9" w14:textId="77777777" w:rsidR="00AE72D7" w:rsidRDefault="00AE72D7" w:rsidP="002C508D">
      <w:pPr>
        <w:widowControl/>
        <w:autoSpaceDE/>
        <w:autoSpaceDN/>
        <w:rPr>
          <w:rFonts w:eastAsia="Calibri"/>
        </w:rPr>
      </w:pPr>
    </w:p>
    <w:p w14:paraId="06EDDD8D" w14:textId="69CB1397" w:rsidR="005F1954" w:rsidRDefault="005F1954" w:rsidP="002C508D">
      <w:pPr>
        <w:widowControl/>
        <w:autoSpaceDE/>
        <w:autoSpaceDN/>
        <w:rPr>
          <w:rFonts w:eastAsia="Calibri"/>
        </w:rPr>
      </w:pPr>
      <w:r>
        <w:rPr>
          <w:rFonts w:eastAsia="Calibri"/>
        </w:rPr>
        <w:t xml:space="preserve">While </w:t>
      </w:r>
      <w:proofErr w:type="gramStart"/>
      <w:r>
        <w:rPr>
          <w:rFonts w:eastAsia="Calibri"/>
        </w:rPr>
        <w:t>retaining</w:t>
      </w:r>
      <w:proofErr w:type="gramEnd"/>
      <w:r>
        <w:rPr>
          <w:rFonts w:eastAsia="Calibri"/>
        </w:rPr>
        <w:t xml:space="preserve"> </w:t>
      </w:r>
      <w:proofErr w:type="gramStart"/>
      <w:r>
        <w:rPr>
          <w:rFonts w:eastAsia="Calibri"/>
        </w:rPr>
        <w:t>many</w:t>
      </w:r>
      <w:proofErr w:type="gramEnd"/>
      <w:r>
        <w:rPr>
          <w:rFonts w:eastAsia="Calibri"/>
        </w:rPr>
        <w:t xml:space="preserve"> of the original core principles, this revision aimed to simplify and clarify processes for staff, making it easier to apply in practice. Input from both staff and service user representatives helped shape the revisions, ensuring it reflects lived experience and supports the production of clear, accessible, and inclusive information for all audiences. </w:t>
      </w:r>
    </w:p>
    <w:p w14:paraId="591EA006" w14:textId="77777777" w:rsidR="005F1954" w:rsidRPr="00E47E7D" w:rsidRDefault="005F1954" w:rsidP="002C508D">
      <w:pPr>
        <w:widowControl/>
        <w:autoSpaceDE/>
        <w:autoSpaceDN/>
        <w:rPr>
          <w:b/>
          <w:bCs/>
          <w:highlight w:val="yellow"/>
        </w:rPr>
      </w:pPr>
    </w:p>
    <w:p w14:paraId="407D08AE" w14:textId="6340AE73" w:rsidR="00730673" w:rsidRPr="00E47E7D" w:rsidRDefault="00730673" w:rsidP="002C508D">
      <w:pPr>
        <w:widowControl/>
        <w:autoSpaceDE/>
        <w:autoSpaceDN/>
        <w:rPr>
          <w:b/>
          <w:bCs/>
        </w:rPr>
      </w:pPr>
      <w:r w:rsidRPr="00E47E7D">
        <w:rPr>
          <w:b/>
          <w:bCs/>
        </w:rPr>
        <w:t xml:space="preserve">Improved website </w:t>
      </w:r>
      <w:r w:rsidR="00051D48" w:rsidRPr="00E47E7D">
        <w:rPr>
          <w:b/>
          <w:bCs/>
        </w:rPr>
        <w:t xml:space="preserve">content and </w:t>
      </w:r>
      <w:r w:rsidRPr="00E47E7D">
        <w:rPr>
          <w:b/>
          <w:bCs/>
        </w:rPr>
        <w:t xml:space="preserve">accessibility in line with best practice </w:t>
      </w:r>
      <w:r w:rsidR="0057511A" w:rsidRPr="00E47E7D">
        <w:rPr>
          <w:b/>
          <w:bCs/>
        </w:rPr>
        <w:t>– HTML first approach</w:t>
      </w:r>
      <w:r w:rsidR="00E47E7D" w:rsidRPr="00E47E7D">
        <w:rPr>
          <w:b/>
          <w:bCs/>
        </w:rPr>
        <w:t xml:space="preserve"> </w:t>
      </w:r>
    </w:p>
    <w:p w14:paraId="6DF3DA8F" w14:textId="337F2490" w:rsidR="006359B6" w:rsidRDefault="004775E7" w:rsidP="002C508D">
      <w:pPr>
        <w:widowControl/>
        <w:autoSpaceDE/>
        <w:autoSpaceDN/>
      </w:pPr>
      <w:r w:rsidRPr="004775E7">
        <w:t>Improving website content through an HTML</w:t>
      </w:r>
      <w:r w:rsidRPr="004775E7">
        <w:rPr>
          <w:rFonts w:ascii="Cambria Math" w:hAnsi="Cambria Math" w:cs="Cambria Math"/>
        </w:rPr>
        <w:t>‑</w:t>
      </w:r>
      <w:r w:rsidRPr="004775E7">
        <w:t xml:space="preserve">first approach strengthened how we provide service user information. </w:t>
      </w:r>
      <w:r w:rsidR="00FE5092" w:rsidRPr="00FE5092">
        <w:t>By working directly with services to audit and update content, we improved clarity, accuracy and consistency across key service pages. Prioritising page</w:t>
      </w:r>
      <w:r w:rsidR="00FE5092" w:rsidRPr="00FE5092">
        <w:rPr>
          <w:rFonts w:ascii="Cambria Math" w:hAnsi="Cambria Math" w:cs="Cambria Math"/>
        </w:rPr>
        <w:t>‑</w:t>
      </w:r>
      <w:r w:rsidR="00FE5092" w:rsidRPr="00FE5092">
        <w:t>first, structured content also improved internal search results, making it quicker and easier for service users to find the information they need. This approach put service users</w:t>
      </w:r>
      <w:r w:rsidR="00FE5092" w:rsidRPr="00FE5092">
        <w:rPr>
          <w:rFonts w:ascii="Arial" w:hAnsi="Arial" w:cs="Arial"/>
        </w:rPr>
        <w:t>’</w:t>
      </w:r>
      <w:r w:rsidR="00FE5092" w:rsidRPr="00FE5092">
        <w:t xml:space="preserve"> needs at the centre of our content, supporting clearer pathways to support and more inclusive access.</w:t>
      </w:r>
    </w:p>
    <w:p w14:paraId="117958F9" w14:textId="77777777" w:rsidR="00730673" w:rsidRDefault="00730673" w:rsidP="00834899">
      <w:pPr>
        <w:widowControl/>
        <w:autoSpaceDE/>
        <w:autoSpaceDN/>
        <w:spacing w:line="360" w:lineRule="auto"/>
      </w:pPr>
    </w:p>
    <w:p w14:paraId="5E9BB68A" w14:textId="77777777" w:rsidR="00730673" w:rsidRDefault="00730673" w:rsidP="00834899">
      <w:pPr>
        <w:widowControl/>
        <w:autoSpaceDE/>
        <w:autoSpaceDN/>
        <w:spacing w:line="360" w:lineRule="auto"/>
      </w:pPr>
    </w:p>
    <w:p w14:paraId="4C3BAB6D" w14:textId="0932945D" w:rsidR="0057511A" w:rsidRDefault="0057511A">
      <w:r>
        <w:br w:type="page"/>
      </w:r>
    </w:p>
    <w:p w14:paraId="747259FF" w14:textId="77777777" w:rsidR="0057511A" w:rsidRDefault="0057511A" w:rsidP="00834899">
      <w:pPr>
        <w:widowControl/>
        <w:autoSpaceDE/>
        <w:autoSpaceDN/>
        <w:spacing w:line="360" w:lineRule="auto"/>
      </w:pPr>
    </w:p>
    <w:p w14:paraId="62FD4AD8" w14:textId="77777777" w:rsidR="00834899" w:rsidRPr="00956DEC" w:rsidRDefault="00834899" w:rsidP="00834899">
      <w:pPr>
        <w:widowControl/>
        <w:autoSpaceDE/>
        <w:autoSpaceDN/>
        <w:spacing w:line="360" w:lineRule="auto"/>
        <w:rPr>
          <w:rFonts w:eastAsia="Calibri"/>
        </w:rPr>
      </w:pPr>
    </w:p>
    <w:p w14:paraId="5531E0E8" w14:textId="529949F4" w:rsidR="0057511A" w:rsidRPr="00AE72D7" w:rsidRDefault="32781E54" w:rsidP="00AE72D7">
      <w:pPr>
        <w:pStyle w:val="Heading2"/>
        <w:numPr>
          <w:ilvl w:val="0"/>
          <w:numId w:val="20"/>
        </w:numPr>
        <w:rPr>
          <w:b/>
          <w:bCs/>
        </w:rPr>
      </w:pPr>
      <w:r w:rsidRPr="00AE72D7">
        <w:rPr>
          <w:b/>
          <w:bCs/>
        </w:rPr>
        <w:t xml:space="preserve">Attracting and </w:t>
      </w:r>
      <w:proofErr w:type="gramStart"/>
      <w:r w:rsidRPr="00AE72D7">
        <w:rPr>
          <w:b/>
          <w:bCs/>
        </w:rPr>
        <w:t>retaining</w:t>
      </w:r>
      <w:proofErr w:type="gramEnd"/>
      <w:r w:rsidRPr="00AE72D7">
        <w:rPr>
          <w:b/>
          <w:bCs/>
        </w:rPr>
        <w:t xml:space="preserve"> great people </w:t>
      </w:r>
    </w:p>
    <w:p w14:paraId="1CAD5F27" w14:textId="5A56607F" w:rsidR="00AE72D7" w:rsidRDefault="00AE72D7" w:rsidP="002C508D">
      <w:pPr>
        <w:widowControl/>
        <w:autoSpaceDE/>
        <w:autoSpaceDN/>
        <w:rPr>
          <w:rFonts w:ascii="Arial" w:eastAsia="Arial" w:hAnsi="Arial"/>
          <w:szCs w:val="24"/>
        </w:rPr>
      </w:pPr>
      <w:r>
        <w:rPr>
          <w:rFonts w:ascii="Arial" w:eastAsia="Arial" w:hAnsi="Arial"/>
          <w:szCs w:val="24"/>
        </w:rPr>
        <w:t>Ask any member of staff in a clinical service what you can do to help them, and it won’t be long before you hear the response: “</w:t>
      </w:r>
      <w:r w:rsidR="000137D6">
        <w:rPr>
          <w:rFonts w:ascii="Arial" w:eastAsia="Arial" w:hAnsi="Arial"/>
          <w:szCs w:val="24"/>
        </w:rPr>
        <w:t>We need</w:t>
      </w:r>
      <w:r>
        <w:rPr>
          <w:rFonts w:ascii="Arial" w:eastAsia="Arial" w:hAnsi="Arial"/>
          <w:szCs w:val="24"/>
        </w:rPr>
        <w:t xml:space="preserve"> more staff.” Which is why attracting and </w:t>
      </w:r>
      <w:proofErr w:type="gramStart"/>
      <w:r>
        <w:rPr>
          <w:rFonts w:ascii="Arial" w:eastAsia="Arial" w:hAnsi="Arial"/>
          <w:szCs w:val="24"/>
        </w:rPr>
        <w:t>retaining</w:t>
      </w:r>
      <w:proofErr w:type="gramEnd"/>
      <w:r>
        <w:rPr>
          <w:rFonts w:ascii="Arial" w:eastAsia="Arial" w:hAnsi="Arial"/>
          <w:szCs w:val="24"/>
        </w:rPr>
        <w:t xml:space="preserve"> great people is one of our strategic </w:t>
      </w:r>
      <w:proofErr w:type="gramStart"/>
      <w:r>
        <w:rPr>
          <w:rFonts w:ascii="Arial" w:eastAsia="Arial" w:hAnsi="Arial"/>
          <w:szCs w:val="24"/>
        </w:rPr>
        <w:t>objectives</w:t>
      </w:r>
      <w:proofErr w:type="gramEnd"/>
      <w:r>
        <w:rPr>
          <w:rFonts w:ascii="Arial" w:eastAsia="Arial" w:hAnsi="Arial"/>
          <w:szCs w:val="24"/>
        </w:rPr>
        <w:t xml:space="preserve">. </w:t>
      </w:r>
    </w:p>
    <w:p w14:paraId="5AD918E6" w14:textId="77777777" w:rsidR="00AE72D7" w:rsidRDefault="00AE72D7" w:rsidP="002C508D">
      <w:pPr>
        <w:widowControl/>
        <w:autoSpaceDE/>
        <w:autoSpaceDN/>
        <w:rPr>
          <w:rFonts w:ascii="Arial" w:eastAsia="Arial" w:hAnsi="Arial"/>
          <w:szCs w:val="24"/>
        </w:rPr>
      </w:pPr>
    </w:p>
    <w:p w14:paraId="76339AAB" w14:textId="04D0F57D" w:rsidR="000F7A0E" w:rsidRDefault="00B27994" w:rsidP="002C508D">
      <w:pPr>
        <w:widowControl/>
        <w:autoSpaceDE/>
        <w:autoSpaceDN/>
        <w:rPr>
          <w:rFonts w:ascii="Arial" w:eastAsia="Arial" w:hAnsi="Arial"/>
          <w:szCs w:val="24"/>
        </w:rPr>
      </w:pPr>
      <w:r>
        <w:rPr>
          <w:rFonts w:ascii="Arial" w:eastAsia="Arial" w:hAnsi="Arial"/>
          <w:szCs w:val="24"/>
        </w:rPr>
        <w:t xml:space="preserve">We do this by </w:t>
      </w:r>
      <w:r w:rsidR="2CAD3BFB" w:rsidRPr="0A49F14C">
        <w:rPr>
          <w:rFonts w:ascii="Arial" w:eastAsia="Arial" w:hAnsi="Arial"/>
          <w:szCs w:val="24"/>
        </w:rPr>
        <w:t xml:space="preserve">promoting LYPFT as a rewarding, inclusive and supportive place to work. Activity combined targeted recruitment campaigns with improvements to the Trust’s careers webpages, ensuring content was accessible, up to date and aligned with government accessibility standards, while </w:t>
      </w:r>
      <w:proofErr w:type="gramStart"/>
      <w:r w:rsidR="2CAD3BFB" w:rsidRPr="0A49F14C">
        <w:rPr>
          <w:rFonts w:ascii="Arial" w:eastAsia="Arial" w:hAnsi="Arial"/>
          <w:szCs w:val="24"/>
        </w:rPr>
        <w:t>showcasing</w:t>
      </w:r>
      <w:proofErr w:type="gramEnd"/>
      <w:r w:rsidR="2CAD3BFB" w:rsidRPr="0A49F14C">
        <w:rPr>
          <w:rFonts w:ascii="Arial" w:eastAsia="Arial" w:hAnsi="Arial"/>
          <w:szCs w:val="24"/>
        </w:rPr>
        <w:t xml:space="preserve"> real career opportunities and staff experiences where available.</w:t>
      </w:r>
    </w:p>
    <w:p w14:paraId="58FA6085" w14:textId="2F3C1209" w:rsidR="000F7A0E" w:rsidRDefault="000F7A0E" w:rsidP="002C508D">
      <w:pPr>
        <w:widowControl/>
        <w:autoSpaceDE/>
        <w:autoSpaceDN/>
        <w:rPr>
          <w:rFonts w:ascii="Arial" w:eastAsia="Arial" w:hAnsi="Arial"/>
          <w:b/>
          <w:bCs/>
          <w:szCs w:val="24"/>
        </w:rPr>
      </w:pPr>
    </w:p>
    <w:p w14:paraId="6B4B2D1F" w14:textId="6DFF6F2E" w:rsidR="000F7A0E" w:rsidRPr="00AE72D7" w:rsidRDefault="2CAD3BFB" w:rsidP="002C508D">
      <w:pPr>
        <w:widowControl/>
        <w:autoSpaceDE/>
        <w:autoSpaceDN/>
        <w:rPr>
          <w:rFonts w:ascii="Arial" w:eastAsia="Arial" w:hAnsi="Arial"/>
          <w:szCs w:val="24"/>
        </w:rPr>
      </w:pPr>
      <w:r w:rsidRPr="00AE72D7">
        <w:rPr>
          <w:rFonts w:ascii="Arial" w:eastAsia="Arial" w:hAnsi="Arial"/>
          <w:szCs w:val="24"/>
        </w:rPr>
        <w:t>Key results highlights</w:t>
      </w:r>
    </w:p>
    <w:p w14:paraId="56F7F079" w14:textId="75E809EE" w:rsidR="000F7A0E" w:rsidRPr="00AE72D7" w:rsidRDefault="2CAD3BFB" w:rsidP="002C508D">
      <w:pPr>
        <w:widowControl/>
        <w:numPr>
          <w:ilvl w:val="0"/>
          <w:numId w:val="4"/>
        </w:numPr>
        <w:autoSpaceDE/>
        <w:autoSpaceDN/>
        <w:rPr>
          <w:rFonts w:ascii="Arial" w:eastAsia="Arial" w:hAnsi="Arial"/>
          <w:szCs w:val="24"/>
        </w:rPr>
      </w:pPr>
      <w:r w:rsidRPr="00AE72D7">
        <w:rPr>
          <w:rFonts w:ascii="Arial" w:eastAsia="Arial" w:hAnsi="Arial"/>
          <w:szCs w:val="24"/>
        </w:rPr>
        <w:t>High visibility and engagement across digital channels, with targeted recruitment campaigns supporting hard</w:t>
      </w:r>
      <w:r w:rsidR="000F7A0E" w:rsidRPr="00AE72D7">
        <w:noBreakHyphen/>
      </w:r>
      <w:r w:rsidRPr="00AE72D7">
        <w:rPr>
          <w:rFonts w:ascii="Arial" w:eastAsia="Arial" w:hAnsi="Arial"/>
          <w:szCs w:val="24"/>
        </w:rPr>
        <w:t>to</w:t>
      </w:r>
      <w:r w:rsidR="000F7A0E" w:rsidRPr="00AE72D7">
        <w:noBreakHyphen/>
      </w:r>
      <w:r w:rsidRPr="00AE72D7">
        <w:rPr>
          <w:rFonts w:ascii="Arial" w:eastAsia="Arial" w:hAnsi="Arial"/>
          <w:szCs w:val="24"/>
        </w:rPr>
        <w:t>fill and priority roles. Campaigns such as Rough Sleepers Mental Health Services and Specialised Supported Living Services contributed to strong application volumes, interviews and successful appointments.</w:t>
      </w:r>
    </w:p>
    <w:p w14:paraId="67D584CE" w14:textId="7C719017" w:rsidR="000F7A0E" w:rsidRPr="00AE72D7" w:rsidRDefault="2CAD3BFB" w:rsidP="002C508D">
      <w:pPr>
        <w:widowControl/>
        <w:numPr>
          <w:ilvl w:val="0"/>
          <w:numId w:val="4"/>
        </w:numPr>
        <w:autoSpaceDE/>
        <w:autoSpaceDN/>
        <w:rPr>
          <w:rFonts w:ascii="Arial" w:eastAsia="Arial" w:hAnsi="Arial"/>
          <w:szCs w:val="24"/>
        </w:rPr>
      </w:pPr>
      <w:r w:rsidRPr="00AE72D7">
        <w:rPr>
          <w:rFonts w:ascii="Arial" w:eastAsia="Arial" w:hAnsi="Arial"/>
          <w:szCs w:val="24"/>
        </w:rPr>
        <w:t xml:space="preserve">Strong careers webpage performance, with over 73,000 page views and 60,000 sessions to careers content between April 2025 and March 2026. The ‘Latest jobs’ page was the most visited, accounting for almost 50,000 views, </w:t>
      </w:r>
      <w:proofErr w:type="gramStart"/>
      <w:r w:rsidRPr="00AE72D7">
        <w:rPr>
          <w:rFonts w:ascii="Arial" w:eastAsia="Arial" w:hAnsi="Arial"/>
          <w:szCs w:val="24"/>
        </w:rPr>
        <w:t>demonstrating</w:t>
      </w:r>
      <w:proofErr w:type="gramEnd"/>
      <w:r w:rsidRPr="00AE72D7">
        <w:rPr>
          <w:rFonts w:ascii="Arial" w:eastAsia="Arial" w:hAnsi="Arial"/>
          <w:szCs w:val="24"/>
        </w:rPr>
        <w:t xml:space="preserve"> the website’s </w:t>
      </w:r>
      <w:proofErr w:type="gramStart"/>
      <w:r w:rsidRPr="00AE72D7">
        <w:rPr>
          <w:rFonts w:ascii="Arial" w:eastAsia="Arial" w:hAnsi="Arial"/>
          <w:szCs w:val="24"/>
        </w:rPr>
        <w:t>central role</w:t>
      </w:r>
      <w:proofErr w:type="gramEnd"/>
      <w:r w:rsidRPr="00AE72D7">
        <w:rPr>
          <w:rFonts w:ascii="Arial" w:eastAsia="Arial" w:hAnsi="Arial"/>
          <w:szCs w:val="24"/>
        </w:rPr>
        <w:t xml:space="preserve"> in converting interest into applications.</w:t>
      </w:r>
    </w:p>
    <w:p w14:paraId="4880D5B2" w14:textId="20E45EFA" w:rsidR="000F7A0E" w:rsidRPr="00AE72D7" w:rsidRDefault="2CAD3BFB" w:rsidP="002C508D">
      <w:pPr>
        <w:widowControl/>
        <w:numPr>
          <w:ilvl w:val="0"/>
          <w:numId w:val="4"/>
        </w:numPr>
        <w:autoSpaceDE/>
        <w:autoSpaceDN/>
        <w:rPr>
          <w:rFonts w:ascii="Arial" w:eastAsia="Arial" w:hAnsi="Arial"/>
          <w:szCs w:val="24"/>
        </w:rPr>
      </w:pPr>
      <w:r w:rsidRPr="00AE72D7">
        <w:rPr>
          <w:rFonts w:ascii="Arial" w:eastAsia="Arial" w:hAnsi="Arial"/>
          <w:szCs w:val="24"/>
        </w:rPr>
        <w:t xml:space="preserve">Improved quality and accessibility of careers content, including the removal of outdated information and updates to meet government accessibility standards. While case study content remained limited, blogs promoting Rough Sleepers services and apprenticeships helped </w:t>
      </w:r>
      <w:proofErr w:type="gramStart"/>
      <w:r w:rsidRPr="00AE72D7">
        <w:rPr>
          <w:rFonts w:ascii="Arial" w:eastAsia="Arial" w:hAnsi="Arial"/>
          <w:szCs w:val="24"/>
        </w:rPr>
        <w:t>maintain</w:t>
      </w:r>
      <w:proofErr w:type="gramEnd"/>
      <w:r w:rsidRPr="00AE72D7">
        <w:rPr>
          <w:rFonts w:ascii="Arial" w:eastAsia="Arial" w:hAnsi="Arial"/>
          <w:szCs w:val="24"/>
        </w:rPr>
        <w:t xml:space="preserve"> people</w:t>
      </w:r>
      <w:r w:rsidR="000F7A0E" w:rsidRPr="00AE72D7">
        <w:noBreakHyphen/>
      </w:r>
      <w:r w:rsidRPr="00AE72D7">
        <w:rPr>
          <w:rFonts w:ascii="Arial" w:eastAsia="Arial" w:hAnsi="Arial"/>
          <w:szCs w:val="24"/>
        </w:rPr>
        <w:t>led storytelling and support recruitment messaging.</w:t>
      </w:r>
    </w:p>
    <w:p w14:paraId="267E2AC4" w14:textId="4CCD9C9A" w:rsidR="000F7A0E" w:rsidRDefault="000F7A0E" w:rsidP="002C508D">
      <w:pPr>
        <w:widowControl/>
        <w:autoSpaceDE/>
        <w:autoSpaceDN/>
        <w:rPr>
          <w:rFonts w:ascii="Arial" w:eastAsia="Arial" w:hAnsi="Arial"/>
          <w:szCs w:val="24"/>
        </w:rPr>
      </w:pPr>
    </w:p>
    <w:p w14:paraId="7F371ED0" w14:textId="559D0918" w:rsidR="000F7A0E" w:rsidRDefault="2CAD3BFB" w:rsidP="002C508D">
      <w:pPr>
        <w:widowControl/>
        <w:autoSpaceDE/>
        <w:autoSpaceDN/>
        <w:rPr>
          <w:rFonts w:ascii="Arial" w:eastAsia="Arial" w:hAnsi="Arial"/>
          <w:szCs w:val="24"/>
        </w:rPr>
      </w:pPr>
      <w:r w:rsidRPr="0A49F14C">
        <w:rPr>
          <w:rFonts w:ascii="Arial" w:eastAsia="Arial" w:hAnsi="Arial"/>
          <w:szCs w:val="24"/>
        </w:rPr>
        <w:t xml:space="preserve">Looking ahead, we will continue to build on these foundations by strengthening links between campaigns and careers pages, increasing staff case studies and blogs, and using web analytics to further refine how we attract, inform and </w:t>
      </w:r>
      <w:proofErr w:type="gramStart"/>
      <w:r w:rsidRPr="0A49F14C">
        <w:rPr>
          <w:rFonts w:ascii="Arial" w:eastAsia="Arial" w:hAnsi="Arial"/>
          <w:szCs w:val="24"/>
        </w:rPr>
        <w:t>retain</w:t>
      </w:r>
      <w:proofErr w:type="gramEnd"/>
      <w:r w:rsidRPr="0A49F14C">
        <w:rPr>
          <w:rFonts w:ascii="Arial" w:eastAsia="Arial" w:hAnsi="Arial"/>
          <w:szCs w:val="24"/>
        </w:rPr>
        <w:t xml:space="preserve"> people across the organisation.</w:t>
      </w:r>
    </w:p>
    <w:p w14:paraId="520717DE" w14:textId="402F6026" w:rsidR="000F7A0E" w:rsidRDefault="000F7A0E" w:rsidP="002C508D">
      <w:pPr>
        <w:widowControl/>
        <w:autoSpaceDE/>
        <w:autoSpaceDN/>
      </w:pPr>
    </w:p>
    <w:p w14:paraId="220C0795" w14:textId="77777777" w:rsidR="00A812E9" w:rsidRDefault="00A812E9" w:rsidP="002C508D">
      <w:pPr>
        <w:widowControl/>
        <w:autoSpaceDE/>
        <w:autoSpaceDN/>
      </w:pPr>
    </w:p>
    <w:p w14:paraId="37BAAF9B" w14:textId="05A1B131" w:rsidR="3A0199AE" w:rsidRDefault="3A0199AE" w:rsidP="002C508D">
      <w:pPr>
        <w:rPr>
          <w:rFonts w:ascii="Arial" w:eastAsia="Arial" w:hAnsi="Arial"/>
          <w:b/>
          <w:bCs/>
          <w:szCs w:val="24"/>
        </w:rPr>
      </w:pPr>
      <w:r w:rsidRPr="0A49F14C">
        <w:rPr>
          <w:rFonts w:ascii="Arial" w:eastAsia="Arial" w:hAnsi="Arial"/>
          <w:b/>
          <w:bCs/>
          <w:szCs w:val="24"/>
        </w:rPr>
        <w:t>Reasons to Be Proud</w:t>
      </w:r>
    </w:p>
    <w:p w14:paraId="1AE3C23D" w14:textId="26A256BC" w:rsidR="3A0199AE" w:rsidRDefault="3A0199AE" w:rsidP="002C508D">
      <w:pPr>
        <w:rPr>
          <w:rFonts w:ascii="Arial" w:eastAsia="Arial" w:hAnsi="Arial"/>
          <w:szCs w:val="24"/>
        </w:rPr>
      </w:pPr>
      <w:r w:rsidRPr="0A49F14C">
        <w:rPr>
          <w:rFonts w:ascii="Arial" w:eastAsia="Arial" w:hAnsi="Arial"/>
          <w:szCs w:val="24"/>
        </w:rPr>
        <w:t xml:space="preserve">The </w:t>
      </w:r>
      <w:r w:rsidRPr="0A49F14C">
        <w:rPr>
          <w:rFonts w:ascii="Arial" w:eastAsia="Arial" w:hAnsi="Arial"/>
          <w:i/>
          <w:iCs/>
          <w:szCs w:val="24"/>
        </w:rPr>
        <w:t>Reasons to Be Proud</w:t>
      </w:r>
      <w:r w:rsidRPr="0A49F14C">
        <w:rPr>
          <w:rFonts w:ascii="Arial" w:eastAsia="Arial" w:hAnsi="Arial"/>
          <w:szCs w:val="24"/>
        </w:rPr>
        <w:t xml:space="preserve"> campaign formed a core strand of the Trust’s reward and recognition communications across 2025</w:t>
      </w:r>
      <w:r w:rsidR="000137D6">
        <w:rPr>
          <w:rFonts w:ascii="Arial" w:eastAsia="Arial" w:hAnsi="Arial"/>
          <w:szCs w:val="24"/>
        </w:rPr>
        <w:t>/</w:t>
      </w:r>
      <w:r w:rsidRPr="0A49F14C">
        <w:rPr>
          <w:rFonts w:ascii="Arial" w:eastAsia="Arial" w:hAnsi="Arial"/>
          <w:szCs w:val="24"/>
        </w:rPr>
        <w:t>6, celebrating staff achievements, team success and research impact. Delivered across Facebook, LinkedIn and Instagram, the campaign focused on authentic, person</w:t>
      </w:r>
      <w:r>
        <w:noBreakHyphen/>
      </w:r>
      <w:r w:rsidRPr="0A49F14C">
        <w:rPr>
          <w:rFonts w:ascii="Arial" w:eastAsia="Arial" w:hAnsi="Arial"/>
          <w:szCs w:val="24"/>
        </w:rPr>
        <w:t>centred storytelling aligned with the Trust’s social media strategy and values, helping to strengthen staff morale and public confidence.</w:t>
      </w:r>
    </w:p>
    <w:p w14:paraId="7D9B285D" w14:textId="50976B08" w:rsidR="0A49F14C" w:rsidRDefault="0A49F14C" w:rsidP="002C508D">
      <w:pPr>
        <w:rPr>
          <w:rFonts w:ascii="Arial" w:eastAsia="Arial" w:hAnsi="Arial"/>
          <w:b/>
          <w:bCs/>
          <w:szCs w:val="24"/>
        </w:rPr>
      </w:pPr>
    </w:p>
    <w:p w14:paraId="1AA1CD77" w14:textId="33280D78" w:rsidR="3A0199AE" w:rsidRPr="00AE72D7" w:rsidRDefault="3A0199AE" w:rsidP="002C508D">
      <w:pPr>
        <w:rPr>
          <w:rFonts w:ascii="Arial" w:eastAsia="Arial" w:hAnsi="Arial"/>
          <w:szCs w:val="24"/>
        </w:rPr>
      </w:pPr>
      <w:r w:rsidRPr="00AE72D7">
        <w:rPr>
          <w:rFonts w:ascii="Arial" w:eastAsia="Arial" w:hAnsi="Arial"/>
          <w:szCs w:val="24"/>
        </w:rPr>
        <w:t>Key results and highlights</w:t>
      </w:r>
    </w:p>
    <w:p w14:paraId="180CDFDE" w14:textId="69F277A7" w:rsidR="3A0199AE" w:rsidRPr="00AE72D7" w:rsidRDefault="3A0199AE" w:rsidP="002C508D">
      <w:pPr>
        <w:numPr>
          <w:ilvl w:val="0"/>
          <w:numId w:val="6"/>
        </w:numPr>
        <w:rPr>
          <w:rFonts w:ascii="Arial" w:eastAsia="Arial" w:hAnsi="Arial"/>
          <w:szCs w:val="24"/>
        </w:rPr>
      </w:pPr>
      <w:r w:rsidRPr="00AE72D7">
        <w:rPr>
          <w:rFonts w:ascii="Arial" w:eastAsia="Arial" w:hAnsi="Arial"/>
          <w:szCs w:val="24"/>
        </w:rPr>
        <w:t>Consistent, high</w:t>
      </w:r>
      <w:r w:rsidRPr="00AE72D7">
        <w:noBreakHyphen/>
      </w:r>
      <w:r w:rsidRPr="00AE72D7">
        <w:rPr>
          <w:rFonts w:ascii="Arial" w:eastAsia="Arial" w:hAnsi="Arial"/>
          <w:szCs w:val="24"/>
        </w:rPr>
        <w:t>impact good news: Over 30 staff recognition and case study stories were shared across the year, far exceeding monthly good</w:t>
      </w:r>
      <w:r w:rsidRPr="00AE72D7">
        <w:noBreakHyphen/>
      </w:r>
      <w:r w:rsidRPr="00AE72D7">
        <w:rPr>
          <w:rFonts w:ascii="Arial" w:eastAsia="Arial" w:hAnsi="Arial"/>
          <w:szCs w:val="24"/>
        </w:rPr>
        <w:t xml:space="preserve">news targets and </w:t>
      </w:r>
      <w:proofErr w:type="gramStart"/>
      <w:r w:rsidRPr="00AE72D7">
        <w:rPr>
          <w:rFonts w:ascii="Arial" w:eastAsia="Arial" w:hAnsi="Arial"/>
          <w:szCs w:val="24"/>
        </w:rPr>
        <w:t>maintaining</w:t>
      </w:r>
      <w:proofErr w:type="gramEnd"/>
      <w:r w:rsidRPr="00AE72D7">
        <w:rPr>
          <w:rFonts w:ascii="Arial" w:eastAsia="Arial" w:hAnsi="Arial"/>
          <w:szCs w:val="24"/>
        </w:rPr>
        <w:t xml:space="preserve"> a steady flow of positive content.</w:t>
      </w:r>
    </w:p>
    <w:p w14:paraId="4F6384F2" w14:textId="33089252" w:rsidR="3A0199AE" w:rsidRPr="00AE72D7" w:rsidRDefault="3A0199AE" w:rsidP="002C508D">
      <w:pPr>
        <w:numPr>
          <w:ilvl w:val="0"/>
          <w:numId w:val="6"/>
        </w:numPr>
        <w:rPr>
          <w:rFonts w:ascii="Arial" w:eastAsia="Arial" w:hAnsi="Arial"/>
          <w:szCs w:val="24"/>
        </w:rPr>
      </w:pPr>
      <w:r w:rsidRPr="00AE72D7">
        <w:rPr>
          <w:rFonts w:ascii="Arial" w:eastAsia="Arial" w:hAnsi="Arial"/>
          <w:szCs w:val="24"/>
        </w:rPr>
        <w:t xml:space="preserve">Strong reach and engagement: The campaign generated 212k+ impressions with a 2% engagement rate, with Reward and Recognition posts consistently outperforming other content </w:t>
      </w:r>
      <w:r w:rsidRPr="00AE72D7">
        <w:rPr>
          <w:rFonts w:ascii="Arial" w:eastAsia="Arial" w:hAnsi="Arial"/>
          <w:szCs w:val="24"/>
        </w:rPr>
        <w:lastRenderedPageBreak/>
        <w:t xml:space="preserve">types and </w:t>
      </w:r>
      <w:proofErr w:type="gramStart"/>
      <w:r w:rsidRPr="00AE72D7">
        <w:rPr>
          <w:rFonts w:ascii="Arial" w:eastAsia="Arial" w:hAnsi="Arial"/>
          <w:szCs w:val="24"/>
        </w:rPr>
        <w:t>several</w:t>
      </w:r>
      <w:proofErr w:type="gramEnd"/>
      <w:r w:rsidRPr="00AE72D7">
        <w:rPr>
          <w:rFonts w:ascii="Arial" w:eastAsia="Arial" w:hAnsi="Arial"/>
          <w:szCs w:val="24"/>
        </w:rPr>
        <w:t xml:space="preserve"> LinkedIn posts meeting or exceeding the 3.3% engagement benchmark.</w:t>
      </w:r>
    </w:p>
    <w:p w14:paraId="55231A3C" w14:textId="7D89CED5" w:rsidR="3A0199AE" w:rsidRPr="00AE72D7" w:rsidRDefault="3A0199AE" w:rsidP="002C508D">
      <w:pPr>
        <w:numPr>
          <w:ilvl w:val="0"/>
          <w:numId w:val="6"/>
        </w:numPr>
        <w:rPr>
          <w:rFonts w:ascii="Arial" w:eastAsia="Arial" w:hAnsi="Arial"/>
          <w:szCs w:val="24"/>
        </w:rPr>
      </w:pPr>
      <w:r w:rsidRPr="00AE72D7">
        <w:rPr>
          <w:rFonts w:ascii="Arial" w:eastAsia="Arial" w:hAnsi="Arial"/>
          <w:szCs w:val="24"/>
        </w:rPr>
        <w:t xml:space="preserve">Clear strategic alignment: Stories </w:t>
      </w:r>
      <w:proofErr w:type="gramStart"/>
      <w:r w:rsidRPr="00AE72D7">
        <w:rPr>
          <w:rFonts w:ascii="Arial" w:eastAsia="Arial" w:hAnsi="Arial"/>
          <w:szCs w:val="24"/>
        </w:rPr>
        <w:t>showcased</w:t>
      </w:r>
      <w:proofErr w:type="gramEnd"/>
      <w:r w:rsidRPr="00AE72D7">
        <w:rPr>
          <w:rFonts w:ascii="Arial" w:eastAsia="Arial" w:hAnsi="Arial"/>
          <w:szCs w:val="24"/>
        </w:rPr>
        <w:t xml:space="preserve"> excellence in care, inclusive and trauma</w:t>
      </w:r>
      <w:r w:rsidRPr="00AE72D7">
        <w:noBreakHyphen/>
      </w:r>
      <w:r w:rsidRPr="00AE72D7">
        <w:rPr>
          <w:rFonts w:ascii="Arial" w:eastAsia="Arial" w:hAnsi="Arial"/>
          <w:szCs w:val="24"/>
        </w:rPr>
        <w:t xml:space="preserve">informed practice, staff leadership and research impact, directly supporting </w:t>
      </w:r>
      <w:proofErr w:type="gramStart"/>
      <w:r w:rsidRPr="00AE72D7">
        <w:rPr>
          <w:rFonts w:ascii="Arial" w:eastAsia="Arial" w:hAnsi="Arial"/>
          <w:szCs w:val="24"/>
        </w:rPr>
        <w:t>objectives</w:t>
      </w:r>
      <w:proofErr w:type="gramEnd"/>
      <w:r w:rsidRPr="00AE72D7">
        <w:rPr>
          <w:rFonts w:ascii="Arial" w:eastAsia="Arial" w:hAnsi="Arial"/>
          <w:szCs w:val="24"/>
        </w:rPr>
        <w:t xml:space="preserve"> around sentiment, reputation and confidence in services.</w:t>
      </w:r>
    </w:p>
    <w:p w14:paraId="3F51D8EA" w14:textId="271EBB67" w:rsidR="0A49F14C" w:rsidRDefault="0A49F14C" w:rsidP="002C508D">
      <w:pPr>
        <w:rPr>
          <w:rFonts w:ascii="Arial" w:eastAsia="Arial" w:hAnsi="Arial"/>
          <w:szCs w:val="24"/>
        </w:rPr>
      </w:pPr>
    </w:p>
    <w:p w14:paraId="6F6EB2B5" w14:textId="33A28413" w:rsidR="3A0199AE" w:rsidRDefault="3A0199AE" w:rsidP="002C508D">
      <w:pPr>
        <w:rPr>
          <w:rFonts w:ascii="Arial" w:eastAsia="Arial" w:hAnsi="Arial"/>
          <w:szCs w:val="24"/>
        </w:rPr>
      </w:pPr>
      <w:r w:rsidRPr="0A49F14C">
        <w:rPr>
          <w:rFonts w:ascii="Arial" w:eastAsia="Arial" w:hAnsi="Arial"/>
          <w:szCs w:val="24"/>
        </w:rPr>
        <w:t xml:space="preserve">Overall, </w:t>
      </w:r>
      <w:r w:rsidRPr="0A49F14C">
        <w:rPr>
          <w:rFonts w:ascii="Arial" w:eastAsia="Arial" w:hAnsi="Arial"/>
          <w:i/>
          <w:iCs/>
          <w:szCs w:val="24"/>
        </w:rPr>
        <w:t>Reasons to Be Proud</w:t>
      </w:r>
      <w:r w:rsidRPr="0A49F14C">
        <w:rPr>
          <w:rFonts w:ascii="Arial" w:eastAsia="Arial" w:hAnsi="Arial"/>
          <w:szCs w:val="24"/>
        </w:rPr>
        <w:t xml:space="preserve"> made a significant contribution to improving sentiment toward the Trust and highlighting the people behind our services. We look forward to building on this success, continuing to champion staff achievements and share impactful, values</w:t>
      </w:r>
      <w:r>
        <w:noBreakHyphen/>
      </w:r>
      <w:r w:rsidRPr="0A49F14C">
        <w:rPr>
          <w:rFonts w:ascii="Arial" w:eastAsia="Arial" w:hAnsi="Arial"/>
          <w:szCs w:val="24"/>
        </w:rPr>
        <w:t xml:space="preserve">driven stories that </w:t>
      </w:r>
      <w:proofErr w:type="gramStart"/>
      <w:r w:rsidRPr="0A49F14C">
        <w:rPr>
          <w:rFonts w:ascii="Arial" w:eastAsia="Arial" w:hAnsi="Arial"/>
          <w:szCs w:val="24"/>
        </w:rPr>
        <w:t>demonstrate</w:t>
      </w:r>
      <w:proofErr w:type="gramEnd"/>
      <w:r w:rsidRPr="0A49F14C">
        <w:rPr>
          <w:rFonts w:ascii="Arial" w:eastAsia="Arial" w:hAnsi="Arial"/>
          <w:szCs w:val="24"/>
        </w:rPr>
        <w:t xml:space="preserve"> the difference our colleagues make every day.</w:t>
      </w:r>
    </w:p>
    <w:p w14:paraId="2C9A3ADD" w14:textId="01A8B946" w:rsidR="0A49F14C" w:rsidRDefault="0A49F14C" w:rsidP="002C508D">
      <w:pPr>
        <w:widowControl/>
      </w:pPr>
    </w:p>
    <w:p w14:paraId="0A75B195" w14:textId="7E5B8C46" w:rsidR="0A49F14C" w:rsidRDefault="0A49F14C" w:rsidP="0A49F14C">
      <w:pPr>
        <w:widowControl/>
        <w:spacing w:line="360" w:lineRule="auto"/>
      </w:pPr>
    </w:p>
    <w:p w14:paraId="6E1524BE" w14:textId="77777777" w:rsidR="00A812E9" w:rsidRDefault="00A812E9" w:rsidP="0057511A">
      <w:pPr>
        <w:widowControl/>
        <w:autoSpaceDE/>
        <w:autoSpaceDN/>
        <w:spacing w:line="360" w:lineRule="auto"/>
      </w:pPr>
    </w:p>
    <w:p w14:paraId="5A8F6BC7" w14:textId="77777777" w:rsidR="0057511A" w:rsidRDefault="0057511A" w:rsidP="0057511A">
      <w:pPr>
        <w:widowControl/>
        <w:autoSpaceDE/>
        <w:autoSpaceDN/>
        <w:spacing w:line="360" w:lineRule="auto"/>
      </w:pPr>
    </w:p>
    <w:p w14:paraId="12E2DD13" w14:textId="2447E976" w:rsidR="000F7A0E" w:rsidRDefault="000F7A0E">
      <w:r>
        <w:br w:type="page"/>
      </w:r>
    </w:p>
    <w:p w14:paraId="643812F9" w14:textId="77777777" w:rsidR="0057511A" w:rsidRPr="00956DEC" w:rsidRDefault="0057511A" w:rsidP="0057511A">
      <w:pPr>
        <w:widowControl/>
        <w:autoSpaceDE/>
        <w:autoSpaceDN/>
        <w:spacing w:line="360" w:lineRule="auto"/>
      </w:pPr>
    </w:p>
    <w:p w14:paraId="2BE3B267" w14:textId="77777777" w:rsidR="00B35FF1" w:rsidRPr="00AE72D7" w:rsidRDefault="00B35FF1" w:rsidP="00AE72D7">
      <w:pPr>
        <w:pStyle w:val="Heading2"/>
        <w:numPr>
          <w:ilvl w:val="0"/>
          <w:numId w:val="20"/>
        </w:numPr>
        <w:ind w:left="993" w:hanging="633"/>
        <w:rPr>
          <w:rFonts w:eastAsia="Calibri"/>
          <w:b/>
          <w:bCs/>
        </w:rPr>
      </w:pPr>
      <w:r w:rsidRPr="00AE72D7">
        <w:rPr>
          <w:b/>
          <w:bCs/>
        </w:rPr>
        <w:t>Emergency Planning: warning and informing to save lives and prevent harm.</w:t>
      </w:r>
    </w:p>
    <w:p w14:paraId="7A5ABA7B" w14:textId="77777777" w:rsidR="00411987" w:rsidRPr="006359B6" w:rsidRDefault="00411987" w:rsidP="00411987">
      <w:pPr>
        <w:rPr>
          <w:bCs/>
          <w:szCs w:val="24"/>
        </w:rPr>
      </w:pPr>
    </w:p>
    <w:p w14:paraId="73AC1D16" w14:textId="7EEE37F1" w:rsidR="14EBE78F" w:rsidRDefault="14EBE78F" w:rsidP="002C508D">
      <w:r>
        <w:t xml:space="preserve">Being ready to respond rapidly to incidents and events is crucial in an effective comms team. </w:t>
      </w:r>
      <w:proofErr w:type="gramStart"/>
      <w:r>
        <w:t>Thankfully</w:t>
      </w:r>
      <w:proofErr w:type="gramEnd"/>
      <w:r>
        <w:t xml:space="preserve"> the Trust did not experience any major or critical incidents during the year, but we had our fair share of </w:t>
      </w:r>
      <w:r w:rsidR="330BD4CF">
        <w:t xml:space="preserve">issues to respond to. </w:t>
      </w:r>
    </w:p>
    <w:p w14:paraId="07B571EE" w14:textId="16D077B3" w:rsidR="33C32648" w:rsidRDefault="33C32648" w:rsidP="002C508D"/>
    <w:p w14:paraId="494E4DAC" w14:textId="4506B72F" w:rsidR="00E22558" w:rsidRDefault="00E22558" w:rsidP="002C508D">
      <w:r w:rsidRPr="00E22558">
        <w:rPr>
          <w:b/>
          <w:bCs/>
        </w:rPr>
        <w:t>Industrial action by our resident doctors</w:t>
      </w:r>
    </w:p>
    <w:p w14:paraId="5C06AB14" w14:textId="77777777" w:rsidR="00E22558" w:rsidRDefault="00E22558" w:rsidP="002C508D">
      <w:r>
        <w:t>With resident doctors in dispute with the BMA over pay and conditions for over 3 years, it's a been a priority of ours to keep our colleagues and the communities we serve in-the-know to help minimise disruption for staff and service users and protect patient safety. 2025/26 saw resident doctors walk out on three occasions, requiring our team to form a key part of the Trust's Strategic Coordination Group each time.</w:t>
      </w:r>
    </w:p>
    <w:p w14:paraId="06DE182E" w14:textId="77777777" w:rsidR="00E22558" w:rsidRDefault="00E22558" w:rsidP="002C508D"/>
    <w:p w14:paraId="65FAD071" w14:textId="2788FA39" w:rsidR="33C32648" w:rsidRDefault="00E22558" w:rsidP="002C508D">
      <w:r>
        <w:t xml:space="preserve">Throughout, we've worked closely with </w:t>
      </w:r>
      <w:r w:rsidR="00B27994">
        <w:t xml:space="preserve">emergency planning </w:t>
      </w:r>
      <w:r>
        <w:t>colleagues, coordinated and cascaded public health messaging from NHS England, and wrote staff messages from our Chief Operating Officer, to ensure staff, service users, carers and the public were aware of disruption and what to do during the strikes. We've also briefed colleagues on the progress we've made towards NHSE's 10 Point Plan to improve resident doctors' working lives.</w:t>
      </w:r>
    </w:p>
    <w:p w14:paraId="2760A291" w14:textId="77777777" w:rsidR="00E47E7D" w:rsidRDefault="00E47E7D" w:rsidP="002C508D">
      <w:pPr>
        <w:rPr>
          <w:bCs/>
          <w:szCs w:val="24"/>
        </w:rPr>
      </w:pPr>
    </w:p>
    <w:p w14:paraId="438AB244" w14:textId="0B4BDFA7" w:rsidR="5B2BCC04" w:rsidRDefault="5B2BCC04" w:rsidP="002C508D">
      <w:pPr>
        <w:rPr>
          <w:rFonts w:asciiTheme="majorHAnsi" w:eastAsiaTheme="majorEastAsia" w:hAnsiTheme="majorHAnsi" w:cstheme="majorBidi"/>
          <w:b/>
          <w:bCs/>
          <w:szCs w:val="24"/>
        </w:rPr>
      </w:pPr>
      <w:r w:rsidRPr="39940E1E">
        <w:rPr>
          <w:rFonts w:asciiTheme="majorHAnsi" w:eastAsiaTheme="majorEastAsia" w:hAnsiTheme="majorHAnsi" w:cstheme="majorBidi"/>
          <w:b/>
          <w:bCs/>
          <w:szCs w:val="24"/>
        </w:rPr>
        <w:t xml:space="preserve">Keeping </w:t>
      </w:r>
      <w:r w:rsidR="000137D6" w:rsidRPr="39940E1E">
        <w:rPr>
          <w:rFonts w:asciiTheme="majorHAnsi" w:eastAsiaTheme="majorEastAsia" w:hAnsiTheme="majorHAnsi" w:cstheme="majorBidi"/>
          <w:b/>
          <w:bCs/>
          <w:szCs w:val="24"/>
        </w:rPr>
        <w:t>staff informed and supported during a time of community protests</w:t>
      </w:r>
    </w:p>
    <w:p w14:paraId="300825B1" w14:textId="37791072" w:rsidR="5B2BCC04" w:rsidRDefault="5B2BCC04" w:rsidP="002C508D">
      <w:pPr>
        <w:rPr>
          <w:rFonts w:eastAsiaTheme="minorEastAsia"/>
          <w:szCs w:val="24"/>
        </w:rPr>
      </w:pPr>
      <w:r w:rsidRPr="39940E1E">
        <w:rPr>
          <w:rFonts w:eastAsiaTheme="minorEastAsia"/>
          <w:szCs w:val="24"/>
        </w:rPr>
        <w:t xml:space="preserve">Our approach to keeping staff informed during the recent period of protests has been focused on </w:t>
      </w:r>
      <w:proofErr w:type="gramStart"/>
      <w:r w:rsidRPr="39940E1E">
        <w:rPr>
          <w:rFonts w:eastAsiaTheme="minorEastAsia"/>
          <w:szCs w:val="24"/>
        </w:rPr>
        <w:t>timely</w:t>
      </w:r>
      <w:proofErr w:type="gramEnd"/>
      <w:r w:rsidRPr="39940E1E">
        <w:rPr>
          <w:rFonts w:eastAsiaTheme="minorEastAsia"/>
          <w:szCs w:val="24"/>
        </w:rPr>
        <w:t xml:space="preserve">, transparent communication alongside creating space for dialogue and support. We shared regular updates through internal channels, including alerts about local demonstrations in Leeds in partnership with West Yorkshire Police, ensuring colleagues had clear guidance on safety and awareness. </w:t>
      </w:r>
    </w:p>
    <w:p w14:paraId="54DED697" w14:textId="77777777" w:rsidR="000137D6" w:rsidRDefault="000137D6" w:rsidP="002C508D">
      <w:pPr>
        <w:rPr>
          <w:rFonts w:eastAsiaTheme="minorEastAsia"/>
          <w:szCs w:val="24"/>
        </w:rPr>
      </w:pPr>
    </w:p>
    <w:p w14:paraId="30D08BE7" w14:textId="38A3D360" w:rsidR="5B2BCC04" w:rsidRDefault="5B2BCC04" w:rsidP="002C508D">
      <w:pPr>
        <w:rPr>
          <w:rFonts w:eastAsiaTheme="minorEastAsia"/>
          <w:szCs w:val="24"/>
        </w:rPr>
      </w:pPr>
      <w:r w:rsidRPr="39940E1E">
        <w:rPr>
          <w:rFonts w:eastAsiaTheme="minorEastAsia"/>
          <w:szCs w:val="24"/>
        </w:rPr>
        <w:t xml:space="preserve">Alongside this, senior leadership, including our Chief Executive, reinforced messages through blogs and team communications, recognising the wider impact of rising tension and uncertainty on both staff and service users. Importantly, we listened and adapted our approach based on staff feedback. Colleagues told us they valued opportunities to talk openly rather than only receiving information, which led to the introduction of dedicated listening sessions led by our Head of Equality, Diversity and Inclusion. These sessions, alongside enhanced signposting to wellbeing and support services, helped create safe, compassionate spaces for reflection, connection, and mutual support. </w:t>
      </w:r>
    </w:p>
    <w:p w14:paraId="52FFD87A" w14:textId="77777777" w:rsidR="000137D6" w:rsidRDefault="000137D6" w:rsidP="002C508D">
      <w:pPr>
        <w:rPr>
          <w:rFonts w:eastAsiaTheme="minorEastAsia"/>
          <w:szCs w:val="24"/>
        </w:rPr>
      </w:pPr>
    </w:p>
    <w:p w14:paraId="6FCF0E84" w14:textId="43E8620F" w:rsidR="39940E1E" w:rsidRDefault="5B2BCC04" w:rsidP="002C508D">
      <w:pPr>
        <w:rPr>
          <w:highlight w:val="yellow"/>
        </w:rPr>
      </w:pPr>
      <w:r w:rsidRPr="39940E1E">
        <w:rPr>
          <w:rFonts w:eastAsiaTheme="minorEastAsia"/>
          <w:szCs w:val="24"/>
        </w:rPr>
        <w:t>This adaptive approach reflects our commitment to living our values of Integrity, Simplicity and Caring, ensuring that communication is not only informative but responsive, supportive and grounded in what our staff need during challenging times.</w:t>
      </w:r>
    </w:p>
    <w:p w14:paraId="53287337" w14:textId="0E760EB2" w:rsidR="39940E1E" w:rsidRDefault="39940E1E" w:rsidP="002C508D">
      <w:pPr>
        <w:rPr>
          <w:highlight w:val="yellow"/>
        </w:rPr>
      </w:pPr>
    </w:p>
    <w:p w14:paraId="087D6EAF" w14:textId="77777777" w:rsidR="006359B6" w:rsidRPr="006359B6" w:rsidRDefault="006359B6" w:rsidP="002C508D">
      <w:pPr>
        <w:rPr>
          <w:bCs/>
          <w:szCs w:val="24"/>
        </w:rPr>
      </w:pPr>
    </w:p>
    <w:p w14:paraId="16D89279" w14:textId="02059869" w:rsidR="006359B6" w:rsidRPr="006359B6" w:rsidRDefault="7A219705" w:rsidP="002C508D">
      <w:pPr>
        <w:rPr>
          <w:b/>
          <w:bCs/>
        </w:rPr>
      </w:pPr>
      <w:r w:rsidRPr="33C32648">
        <w:rPr>
          <w:b/>
          <w:bCs/>
        </w:rPr>
        <w:t xml:space="preserve">Damp disrupts young people’s inpatient unit </w:t>
      </w:r>
      <w:r w:rsidR="00E47E7D" w:rsidRPr="33C32648">
        <w:rPr>
          <w:b/>
          <w:bCs/>
        </w:rPr>
        <w:t xml:space="preserve"> </w:t>
      </w:r>
    </w:p>
    <w:p w14:paraId="339B87B0" w14:textId="2C36BA2A" w:rsidR="15E92B56" w:rsidRDefault="15E92B56" w:rsidP="002C508D">
      <w:r>
        <w:t xml:space="preserve">In October 2025, our young people’s mental health inpatient unit, known as Red Kite View, declared a business continuity incident when serious damp was discovered within </w:t>
      </w:r>
      <w:r w:rsidR="5636CA9C">
        <w:t xml:space="preserve">its </w:t>
      </w:r>
      <w:r>
        <w:t xml:space="preserve">psychiatric </w:t>
      </w:r>
      <w:r w:rsidR="2349F486">
        <w:t xml:space="preserve">intensive care unit. </w:t>
      </w:r>
      <w:r w:rsidR="378EF7C2">
        <w:t xml:space="preserve">We quickly joined an Incident Response Team and started what was to be a </w:t>
      </w:r>
      <w:r w:rsidR="000137D6">
        <w:t>six-month</w:t>
      </w:r>
      <w:r w:rsidR="378EF7C2">
        <w:t xml:space="preserve"> programme of regular briefings and updates for staff, service users and families, and system partners as the Trust </w:t>
      </w:r>
      <w:r w:rsidR="378EF7C2">
        <w:lastRenderedPageBreak/>
        <w:t xml:space="preserve">worked with </w:t>
      </w:r>
      <w:r w:rsidR="4342D139">
        <w:t xml:space="preserve">various architects and </w:t>
      </w:r>
      <w:r w:rsidR="378EF7C2">
        <w:t xml:space="preserve">contractors </w:t>
      </w:r>
      <w:r w:rsidR="2EF4560E">
        <w:t xml:space="preserve">to firstly find out what was causing </w:t>
      </w:r>
      <w:r w:rsidR="00E21B3D">
        <w:t>it and</w:t>
      </w:r>
      <w:r w:rsidR="2EF4560E">
        <w:t xml:space="preserve"> then fix it. </w:t>
      </w:r>
    </w:p>
    <w:p w14:paraId="79B9F0E8" w14:textId="6EB5AB2E" w:rsidR="33C32648" w:rsidRDefault="33C32648" w:rsidP="002C508D"/>
    <w:p w14:paraId="56F72A56" w14:textId="2DC20AA0" w:rsidR="006359B6" w:rsidRDefault="095AC62F" w:rsidP="002C508D">
      <w:pPr>
        <w:rPr>
          <w:b/>
          <w:bCs/>
        </w:rPr>
      </w:pPr>
      <w:r w:rsidRPr="33C32648">
        <w:rPr>
          <w:b/>
          <w:bCs/>
        </w:rPr>
        <w:t xml:space="preserve">Training our execs to be media spokespeople </w:t>
      </w:r>
    </w:p>
    <w:p w14:paraId="31ADE972" w14:textId="3FA2E459" w:rsidR="006359B6" w:rsidRDefault="095AC62F" w:rsidP="002C508D">
      <w:r>
        <w:t xml:space="preserve">Every NHS trust is </w:t>
      </w:r>
      <w:proofErr w:type="gramStart"/>
      <w:r>
        <w:t>required</w:t>
      </w:r>
      <w:proofErr w:type="gramEnd"/>
      <w:r>
        <w:t xml:space="preserve"> to meet national standards on its readiness for responding to incidents. One of those is having well trained spokespeople who can communicate with patients and the public in a crisis. </w:t>
      </w:r>
    </w:p>
    <w:p w14:paraId="3BB05924" w14:textId="33FB74BE" w:rsidR="33C32648" w:rsidRDefault="33C32648" w:rsidP="002C508D"/>
    <w:p w14:paraId="09DDB33C" w14:textId="623061A7" w:rsidR="1859C85D" w:rsidRDefault="1859C85D" w:rsidP="002C508D">
      <w:r>
        <w:t xml:space="preserve">Working with our EPRR lead, the Communications Team developed a short crash course on giving media interviews. In two hours, we ran through </w:t>
      </w:r>
      <w:proofErr w:type="gramStart"/>
      <w:r>
        <w:t>some</w:t>
      </w:r>
      <w:proofErr w:type="gramEnd"/>
      <w:r>
        <w:t xml:space="preserve"> basic theory, </w:t>
      </w:r>
      <w:r w:rsidR="6A2AEA0D">
        <w:t xml:space="preserve">gave examples of how (and how not) to do it, and put all six executives through their paces in both live in-person on camera interviews and “down the line” style interviews using MS Teams. </w:t>
      </w:r>
    </w:p>
    <w:p w14:paraId="2A564C7B" w14:textId="366E1D44" w:rsidR="33C32648" w:rsidRDefault="33C32648" w:rsidP="002C508D"/>
    <w:p w14:paraId="0293A389" w14:textId="28B4E804" w:rsidR="6A2AEA0D" w:rsidRDefault="6A2AEA0D" w:rsidP="002C508D">
      <w:proofErr w:type="gramStart"/>
      <w:r>
        <w:t>Thankfully</w:t>
      </w:r>
      <w:proofErr w:type="gramEnd"/>
      <w:r>
        <w:t xml:space="preserve"> none of the execs had to put this training into practice during the year. </w:t>
      </w:r>
    </w:p>
    <w:p w14:paraId="4C8E8D6A" w14:textId="77777777" w:rsidR="000137D6" w:rsidRDefault="000137D6" w:rsidP="000137D6">
      <w:pPr>
        <w:spacing w:line="360" w:lineRule="auto"/>
      </w:pPr>
    </w:p>
    <w:p w14:paraId="3D1281C8" w14:textId="13D3F99F" w:rsidR="006E7184" w:rsidRDefault="006E7184" w:rsidP="002C508D">
      <w:r w:rsidRPr="006E7184">
        <w:rPr>
          <w:b/>
          <w:bCs/>
        </w:rPr>
        <w:t>Planning for emergencies</w:t>
      </w:r>
    </w:p>
    <w:p w14:paraId="0A099F3D" w14:textId="77777777" w:rsidR="006E7184" w:rsidRDefault="006E7184" w:rsidP="002C508D">
      <w:r>
        <w:t xml:space="preserve">When disaster strikes, preparation is key. That's why, when our Emergency Communication and Media Management Policy came up for review, we made </w:t>
      </w:r>
      <w:proofErr w:type="gramStart"/>
      <w:r>
        <w:t>important changes</w:t>
      </w:r>
      <w:proofErr w:type="gramEnd"/>
      <w:r>
        <w:t xml:space="preserve"> to keep it up to date, working closely with our EPRR colleagues.</w:t>
      </w:r>
    </w:p>
    <w:p w14:paraId="2E2EA8E0" w14:textId="77777777" w:rsidR="006E7184" w:rsidRDefault="006E7184" w:rsidP="002C508D"/>
    <w:p w14:paraId="4F115850" w14:textId="77777777" w:rsidR="006E7184" w:rsidRDefault="006E7184" w:rsidP="002C508D">
      <w:r>
        <w:t>Our policy is to have a clear and managed communication strategy in situations where the Trust, or the wider community, is facing an emergency situation - that could be anything from disruption to services (like the Red Kite View damp problem described above!), to a fire in one of our buildings, to a city-wide mass-casualty event.</w:t>
      </w:r>
    </w:p>
    <w:p w14:paraId="6775E514" w14:textId="77777777" w:rsidR="006E7184" w:rsidRDefault="006E7184" w:rsidP="002C508D"/>
    <w:p w14:paraId="1962D9CA" w14:textId="30E21F50" w:rsidR="006359B6" w:rsidRPr="00411987" w:rsidRDefault="006E7184" w:rsidP="002C508D">
      <w:r>
        <w:t xml:space="preserve">Our policy is now clearer on how we'll warn and inform, </w:t>
      </w:r>
      <w:proofErr w:type="gramStart"/>
      <w:r>
        <w:t>work</w:t>
      </w:r>
      <w:proofErr w:type="gramEnd"/>
      <w:r>
        <w:t xml:space="preserve"> with our partners, and manage the media in a crisis.</w:t>
      </w:r>
    </w:p>
    <w:p w14:paraId="73CAC316" w14:textId="10BE36E1" w:rsidR="00B35FF1" w:rsidRDefault="00B35FF1" w:rsidP="002C508D">
      <w:pPr>
        <w:rPr>
          <w:rFonts w:asciiTheme="majorHAnsi" w:eastAsiaTheme="majorEastAsia" w:hAnsiTheme="majorHAnsi" w:cstheme="majorBidi"/>
          <w:b/>
          <w:sz w:val="28"/>
          <w:szCs w:val="32"/>
        </w:rPr>
      </w:pPr>
      <w:r>
        <w:br w:type="page"/>
      </w:r>
    </w:p>
    <w:p w14:paraId="5E5C372C" w14:textId="2CC0CAA4" w:rsidR="00E244FD" w:rsidRPr="00A066B7" w:rsidRDefault="00A812E9" w:rsidP="00A066B7">
      <w:pPr>
        <w:pStyle w:val="Heading1"/>
        <w:numPr>
          <w:ilvl w:val="0"/>
          <w:numId w:val="18"/>
        </w:numPr>
        <w:ind w:left="1134" w:hanging="774"/>
        <w:rPr>
          <w:sz w:val="52"/>
          <w:szCs w:val="56"/>
        </w:rPr>
      </w:pPr>
      <w:bookmarkStart w:id="4" w:name="_Forward_look:_“The"/>
      <w:bookmarkEnd w:id="4"/>
      <w:r w:rsidRPr="00A066B7">
        <w:rPr>
          <w:sz w:val="52"/>
          <w:szCs w:val="56"/>
        </w:rPr>
        <w:lastRenderedPageBreak/>
        <w:t>Forward look: “The future ain’t what it used to be.”</w:t>
      </w:r>
    </w:p>
    <w:p w14:paraId="14D166BD" w14:textId="77777777" w:rsidR="00A812E9" w:rsidRDefault="00A812E9" w:rsidP="00A812E9"/>
    <w:p w14:paraId="2D3D5F68" w14:textId="77777777" w:rsidR="00A066B7" w:rsidRDefault="00A066B7" w:rsidP="00A812E9"/>
    <w:p w14:paraId="74323DC7" w14:textId="78243FD7" w:rsidR="00A066B7" w:rsidRDefault="00A066B7" w:rsidP="00A812E9">
      <w:r>
        <w:t>As has been alluded to within this report, our Trust is set to merge with Leeds Community Healthcare NHS Trust by 1 April 2027</w:t>
      </w:r>
      <w:r w:rsidR="00F02BB7">
        <w:t xml:space="preserve"> (this is not </w:t>
      </w:r>
      <w:proofErr w:type="gramStart"/>
      <w:r w:rsidR="004C1DCF">
        <w:t>some</w:t>
      </w:r>
      <w:proofErr w:type="gramEnd"/>
      <w:r w:rsidR="004C1DCF">
        <w:t xml:space="preserve"> elaborate </w:t>
      </w:r>
      <w:r w:rsidR="00F02BB7">
        <w:t>April fool!)</w:t>
      </w:r>
      <w:r>
        <w:t xml:space="preserve">. So, this is effectively the final year of LYPFT as an organisation as are energies are focused on developing and launching a new organisation. </w:t>
      </w:r>
    </w:p>
    <w:p w14:paraId="7BD3C364" w14:textId="77777777" w:rsidR="00A066B7" w:rsidRDefault="00A066B7" w:rsidP="00A812E9"/>
    <w:p w14:paraId="2A3F2AF3" w14:textId="5FC11BC5" w:rsidR="00A066B7" w:rsidRDefault="00A066B7" w:rsidP="00A812E9">
      <w:r>
        <w:t xml:space="preserve">As campaign projects go, this is </w:t>
      </w:r>
      <w:proofErr w:type="gramStart"/>
      <w:r>
        <w:t>a biggie</w:t>
      </w:r>
      <w:proofErr w:type="gramEnd"/>
      <w:r>
        <w:t xml:space="preserve">! </w:t>
      </w:r>
    </w:p>
    <w:p w14:paraId="2D2FE384" w14:textId="77777777" w:rsidR="00A066B7" w:rsidRDefault="00A066B7" w:rsidP="00A812E9"/>
    <w:p w14:paraId="03AD5E4E" w14:textId="7BD58F9F" w:rsidR="00A066B7" w:rsidRDefault="00A066B7" w:rsidP="00A812E9">
      <w:r>
        <w:t xml:space="preserve">Here are </w:t>
      </w:r>
      <w:r w:rsidR="004C1DCF">
        <w:t>three</w:t>
      </w:r>
      <w:r>
        <w:t xml:space="preserve"> things on the action card for comms:</w:t>
      </w:r>
    </w:p>
    <w:p w14:paraId="218693FE" w14:textId="77777777" w:rsidR="00A066B7" w:rsidRDefault="00A066B7" w:rsidP="00A812E9"/>
    <w:p w14:paraId="621B5E22" w14:textId="409CA8CD" w:rsidR="00A066B7" w:rsidRDefault="00A066B7" w:rsidP="00F02BB7">
      <w:pPr>
        <w:pStyle w:val="ListParagraph"/>
        <w:numPr>
          <w:ilvl w:val="0"/>
          <w:numId w:val="30"/>
        </w:numPr>
      </w:pPr>
      <w:r>
        <w:t>Run a huge team development programme to bring our two communications team together and be working in</w:t>
      </w:r>
      <w:r w:rsidR="00F02BB7">
        <w:t xml:space="preserve"> harmonious</w:t>
      </w:r>
      <w:r>
        <w:t xml:space="preserve"> tandem by 1 April 2027. </w:t>
      </w:r>
    </w:p>
    <w:p w14:paraId="2B3750C4" w14:textId="77777777" w:rsidR="00A066B7" w:rsidRDefault="00A066B7" w:rsidP="00A812E9"/>
    <w:p w14:paraId="2EE6845F" w14:textId="20FCBA9E" w:rsidR="00A066B7" w:rsidRDefault="00F02BB7" w:rsidP="00F02BB7">
      <w:pPr>
        <w:pStyle w:val="ListParagraph"/>
        <w:numPr>
          <w:ilvl w:val="0"/>
          <w:numId w:val="30"/>
        </w:numPr>
      </w:pPr>
      <w:r>
        <w:t>Create a new brand for the new organisation – including running a consultation on deciding what our new name should be</w:t>
      </w:r>
    </w:p>
    <w:p w14:paraId="23C93A7C" w14:textId="77777777" w:rsidR="00F02BB7" w:rsidRDefault="00F02BB7" w:rsidP="00A812E9"/>
    <w:p w14:paraId="08EA7943" w14:textId="311F76C8" w:rsidR="00F02BB7" w:rsidRDefault="00F02BB7" w:rsidP="00F02BB7">
      <w:pPr>
        <w:pStyle w:val="ListParagraph"/>
        <w:numPr>
          <w:ilvl w:val="0"/>
          <w:numId w:val="30"/>
        </w:numPr>
      </w:pPr>
      <w:r>
        <w:t xml:space="preserve">Develop a single solution for a new website, intranet and range of comms channels including social media. </w:t>
      </w:r>
    </w:p>
    <w:p w14:paraId="749733E8" w14:textId="77777777" w:rsidR="00A066B7" w:rsidRDefault="00A066B7" w:rsidP="00A812E9"/>
    <w:p w14:paraId="746D7116" w14:textId="6EBA1F02" w:rsidR="00A812E9" w:rsidRDefault="00F02BB7" w:rsidP="00B35FF1">
      <w:r>
        <w:t xml:space="preserve">The strapline for the merger process is “best of both” – meaning we are learning from each other and taking the best of what each Trust does into the new organisation – whatever we decide to call it. </w:t>
      </w:r>
    </w:p>
    <w:p w14:paraId="4BAD84B7" w14:textId="77777777" w:rsidR="00F02BB7" w:rsidRDefault="00F02BB7" w:rsidP="00B35FF1"/>
    <w:p w14:paraId="1E6660BD" w14:textId="0704CDF5" w:rsidR="00F02BB7" w:rsidRDefault="00F02BB7" w:rsidP="00B35FF1">
      <w:r>
        <w:t xml:space="preserve">That is going to require us to be open minded and ready to compromise. It might be that we need to let go of that </w:t>
      </w:r>
      <w:proofErr w:type="gramStart"/>
      <w:r>
        <w:t>particular channel</w:t>
      </w:r>
      <w:proofErr w:type="gramEnd"/>
      <w:r>
        <w:t xml:space="preserve"> or product we’ve spent years honing into the well-oiled machine that it is today. But that’s </w:t>
      </w:r>
      <w:proofErr w:type="gramStart"/>
      <w:r>
        <w:t>okay, because</w:t>
      </w:r>
      <w:proofErr w:type="gramEnd"/>
      <w:r>
        <w:t xml:space="preserve"> everything has </w:t>
      </w:r>
      <w:r w:rsidR="004C1DCF">
        <w:t xml:space="preserve">a </w:t>
      </w:r>
      <w:r>
        <w:t xml:space="preserve">natural lifecycle. </w:t>
      </w:r>
    </w:p>
    <w:p w14:paraId="26F89208" w14:textId="77777777" w:rsidR="00F02BB7" w:rsidRDefault="00F02BB7" w:rsidP="00B35FF1"/>
    <w:p w14:paraId="554B3C11" w14:textId="77777777" w:rsidR="004C1DCF" w:rsidRDefault="00F02BB7" w:rsidP="00B35FF1">
      <w:r>
        <w:t xml:space="preserve">The important thing is to share knowledge and </w:t>
      </w:r>
      <w:proofErr w:type="gramStart"/>
      <w:r>
        <w:t>expertise</w:t>
      </w:r>
      <w:proofErr w:type="gramEnd"/>
      <w:r>
        <w:t xml:space="preserve"> willingly and without prejudice for the benefit of the new bigger team. </w:t>
      </w:r>
    </w:p>
    <w:p w14:paraId="0201DFCA" w14:textId="77777777" w:rsidR="004C1DCF" w:rsidRDefault="004C1DCF" w:rsidP="00B35FF1"/>
    <w:p w14:paraId="0783DCD3" w14:textId="43E67BE3" w:rsidR="00A812E9" w:rsidRDefault="00F02BB7" w:rsidP="00B35FF1">
      <w:r>
        <w:t xml:space="preserve">Because, if the team wins, we all win. </w:t>
      </w:r>
    </w:p>
    <w:p w14:paraId="2D4EC138" w14:textId="77777777" w:rsidR="002D6898" w:rsidRDefault="002D6898" w:rsidP="00B35FF1"/>
    <w:p w14:paraId="4A6CA422" w14:textId="77777777" w:rsidR="002D6898" w:rsidRDefault="002D6898" w:rsidP="00B35FF1"/>
    <w:p w14:paraId="19E3231D" w14:textId="77777777" w:rsidR="002D6898" w:rsidRDefault="002D6898" w:rsidP="00B35FF1"/>
    <w:p w14:paraId="1CF9F050" w14:textId="210A6522" w:rsidR="002D6898" w:rsidRDefault="002D6898" w:rsidP="00B35FF1"/>
    <w:p w14:paraId="26D6836C" w14:textId="77777777" w:rsidR="002D6898" w:rsidRDefault="002D6898">
      <w:r>
        <w:br w:type="page"/>
      </w:r>
    </w:p>
    <w:p w14:paraId="730BA6C9" w14:textId="73DC1744" w:rsidR="002D6898" w:rsidRPr="00B35FF1" w:rsidRDefault="002D6898" w:rsidP="002D6898">
      <w:pPr>
        <w:pStyle w:val="NormalWeb"/>
        <w:jc w:val="center"/>
      </w:pPr>
      <w:r>
        <w:rPr>
          <w:noProof/>
        </w:rPr>
        <w:lastRenderedPageBreak/>
        <w:drawing>
          <wp:inline distT="0" distB="0" distL="0" distR="0" wp14:anchorId="14903FB0" wp14:editId="66FBDCD8">
            <wp:extent cx="6205786" cy="8549640"/>
            <wp:effectExtent l="0" t="0" r="5080" b="3810"/>
            <wp:docPr id="1034608802"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85" cstate="print">
                      <a:extLst>
                        <a:ext uri="{28A0092B-C50C-407E-A947-70E740481C1C}">
                          <a14:useLocalDpi xmlns:a14="http://schemas.microsoft.com/office/drawing/2010/main" val="0"/>
                        </a:ext>
                      </a:extLst>
                    </a:blip>
                    <a:srcRect/>
                    <a:stretch>
                      <a:fillRect/>
                    </a:stretch>
                  </pic:blipFill>
                  <pic:spPr bwMode="auto">
                    <a:xfrm>
                      <a:off x="0" y="0"/>
                      <a:ext cx="6252663" cy="8614222"/>
                    </a:xfrm>
                    <a:prstGeom prst="rect">
                      <a:avLst/>
                    </a:prstGeom>
                    <a:noFill/>
                    <a:ln>
                      <a:noFill/>
                    </a:ln>
                  </pic:spPr>
                </pic:pic>
              </a:graphicData>
            </a:graphic>
          </wp:inline>
        </w:drawing>
      </w:r>
    </w:p>
    <w:sectPr w:rsidR="002D6898" w:rsidRPr="00B35FF1" w:rsidSect="00E10840">
      <w:headerReference w:type="default" r:id="rId86"/>
      <w:footerReference w:type="default" r:id="rId87"/>
      <w:headerReference w:type="first" r:id="rId88"/>
      <w:footerReference w:type="first" r:id="rId89"/>
      <w:type w:val="continuous"/>
      <w:pgSz w:w="11900" w:h="16840"/>
      <w:pgMar w:top="2127" w:right="400" w:bottom="1702" w:left="380" w:header="907" w:footer="571" w:gutter="0"/>
      <w:cols w:space="720"/>
      <w:titlePg/>
      <w:docGrid w:linePitch="299"/>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3A56915" w14:textId="77777777" w:rsidR="00973411" w:rsidRPr="001E04A1" w:rsidRDefault="00973411" w:rsidP="00FA03DC">
      <w:r w:rsidRPr="001E04A1">
        <w:separator/>
      </w:r>
    </w:p>
  </w:endnote>
  <w:endnote w:type="continuationSeparator" w:id="0">
    <w:p w14:paraId="2FC2DD12" w14:textId="77777777" w:rsidR="00973411" w:rsidRPr="001E04A1" w:rsidRDefault="00973411" w:rsidP="00FA03DC">
      <w:r w:rsidRPr="001E04A1">
        <w:continuationSeparator/>
      </w:r>
    </w:p>
  </w:endnote>
  <w:endnote w:type="continuationNotice" w:id="1">
    <w:p w14:paraId="7F2D5658" w14:textId="77777777" w:rsidR="00973411" w:rsidRDefault="00973411"/>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Cambria Math">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8459CE" w14:textId="0AA4712F" w:rsidR="0051309C" w:rsidRPr="001E04A1" w:rsidRDefault="0051309C">
    <w:pPr>
      <w:pStyle w:val="Footer"/>
    </w:pPr>
    <w:r w:rsidRPr="001E04A1">
      <w:t xml:space="preserve">Page </w:t>
    </w:r>
    <w:r w:rsidRPr="001E04A1">
      <w:rPr>
        <w:b/>
        <w:bCs/>
      </w:rPr>
      <w:fldChar w:fldCharType="begin"/>
    </w:r>
    <w:r w:rsidRPr="001E04A1">
      <w:rPr>
        <w:b/>
        <w:bCs/>
      </w:rPr>
      <w:instrText xml:space="preserve"> PAGE  \* Arabic  \* MERGEFORMAT </w:instrText>
    </w:r>
    <w:r w:rsidRPr="001E04A1">
      <w:rPr>
        <w:b/>
        <w:bCs/>
      </w:rPr>
      <w:fldChar w:fldCharType="separate"/>
    </w:r>
    <w:r w:rsidRPr="001E04A1">
      <w:rPr>
        <w:b/>
        <w:bCs/>
      </w:rPr>
      <w:t>1</w:t>
    </w:r>
    <w:r w:rsidRPr="001E04A1">
      <w:rPr>
        <w:b/>
        <w:bCs/>
      </w:rPr>
      <w:fldChar w:fldCharType="end"/>
    </w:r>
    <w:r w:rsidRPr="001E04A1">
      <w:t xml:space="preserve"> of </w:t>
    </w:r>
    <w:r w:rsidRPr="001E04A1">
      <w:rPr>
        <w:b/>
        <w:bCs/>
      </w:rPr>
      <w:fldChar w:fldCharType="begin"/>
    </w:r>
    <w:r w:rsidRPr="001E04A1">
      <w:rPr>
        <w:b/>
        <w:bCs/>
      </w:rPr>
      <w:instrText xml:space="preserve"> NUMPAGES  \* Arabic  \* MERGEFORMAT </w:instrText>
    </w:r>
    <w:r w:rsidRPr="001E04A1">
      <w:rPr>
        <w:b/>
        <w:bCs/>
      </w:rPr>
      <w:fldChar w:fldCharType="separate"/>
    </w:r>
    <w:r w:rsidRPr="001E04A1">
      <w:rPr>
        <w:b/>
        <w:bCs/>
      </w:rPr>
      <w:t>2</w:t>
    </w:r>
    <w:r w:rsidRPr="001E04A1">
      <w:rPr>
        <w:b/>
        <w:bCs/>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104914970"/>
      <w:docPartObj>
        <w:docPartGallery w:val="Page Numbers (Bottom of Page)"/>
        <w:docPartUnique/>
      </w:docPartObj>
    </w:sdtPr>
    <w:sdtEndPr/>
    <w:sdtContent>
      <w:p w14:paraId="09343B18" w14:textId="77777777" w:rsidR="0051309C" w:rsidRPr="001E04A1" w:rsidRDefault="0051309C">
        <w:pPr>
          <w:pStyle w:val="Footer"/>
        </w:pPr>
      </w:p>
      <w:tbl>
        <w:tblPr>
          <w:tblW w:w="11141" w:type="dxa"/>
          <w:tblCellSpacing w:w="15" w:type="dxa"/>
          <w:tblLayout w:type="fixed"/>
          <w:tblCellMar>
            <w:left w:w="0" w:type="dxa"/>
            <w:right w:w="0" w:type="dxa"/>
          </w:tblCellMar>
          <w:tblLook w:val="01E0" w:firstRow="1" w:lastRow="1" w:firstColumn="1" w:lastColumn="1" w:noHBand="0" w:noVBand="0"/>
        </w:tblPr>
        <w:tblGrid>
          <w:gridCol w:w="7705"/>
          <w:gridCol w:w="1145"/>
          <w:gridCol w:w="1145"/>
          <w:gridCol w:w="1146"/>
        </w:tblGrid>
        <w:tr w:rsidR="0051309C" w:rsidRPr="001E04A1" w14:paraId="36EE48BE" w14:textId="77777777" w:rsidTr="0051309C">
          <w:trPr>
            <w:trHeight w:val="460"/>
            <w:tblCellSpacing w:w="15" w:type="dxa"/>
          </w:trPr>
          <w:tc>
            <w:tcPr>
              <w:tcW w:w="7660" w:type="dxa"/>
              <w:tcBorders>
                <w:right w:val="nil"/>
              </w:tcBorders>
              <w:shd w:val="clear" w:color="auto" w:fill="005EB8"/>
              <w:vAlign w:val="center"/>
            </w:tcPr>
            <w:p w14:paraId="33CBBD12" w14:textId="77777777" w:rsidR="0051309C" w:rsidRPr="001E04A1" w:rsidRDefault="0051309C" w:rsidP="0051309C">
              <w:pPr>
                <w:pStyle w:val="TableParagraph"/>
                <w:spacing w:before="0"/>
                <w:rPr>
                  <w:b/>
                  <w:sz w:val="20"/>
                </w:rPr>
              </w:pPr>
              <w:r w:rsidRPr="001E04A1">
                <w:rPr>
                  <w:color w:val="FFFFFF"/>
                  <w:sz w:val="20"/>
                </w:rPr>
                <w:t>Leading</w:t>
              </w:r>
              <w:r w:rsidRPr="001E04A1">
                <w:rPr>
                  <w:color w:val="FFFFFF"/>
                  <w:spacing w:val="9"/>
                  <w:sz w:val="20"/>
                </w:rPr>
                <w:t xml:space="preserve"> </w:t>
              </w:r>
              <w:r w:rsidRPr="001E04A1">
                <w:rPr>
                  <w:color w:val="FFFFFF"/>
                  <w:sz w:val="20"/>
                </w:rPr>
                <w:t>the</w:t>
              </w:r>
              <w:r w:rsidRPr="001E04A1">
                <w:rPr>
                  <w:color w:val="FFFFFF"/>
                  <w:spacing w:val="10"/>
                  <w:sz w:val="20"/>
                </w:rPr>
                <w:t xml:space="preserve"> </w:t>
              </w:r>
              <w:r w:rsidRPr="001E04A1">
                <w:rPr>
                  <w:color w:val="FFFFFF"/>
                  <w:sz w:val="20"/>
                </w:rPr>
                <w:t>way</w:t>
              </w:r>
              <w:r w:rsidRPr="001E04A1">
                <w:rPr>
                  <w:color w:val="FFFFFF"/>
                  <w:spacing w:val="10"/>
                  <w:sz w:val="20"/>
                </w:rPr>
                <w:t xml:space="preserve"> </w:t>
              </w:r>
              <w:r w:rsidRPr="001E04A1">
                <w:rPr>
                  <w:color w:val="FFFFFF"/>
                  <w:sz w:val="20"/>
                </w:rPr>
                <w:t>in</w:t>
              </w:r>
              <w:r w:rsidRPr="001E04A1">
                <w:rPr>
                  <w:color w:val="FFFFFF"/>
                  <w:spacing w:val="10"/>
                  <w:sz w:val="20"/>
                </w:rPr>
                <w:t xml:space="preserve"> </w:t>
              </w:r>
              <w:r w:rsidRPr="001E04A1">
                <w:rPr>
                  <w:b/>
                  <w:color w:val="FFFFFF"/>
                  <w:sz w:val="20"/>
                </w:rPr>
                <w:t>mental</w:t>
              </w:r>
              <w:r w:rsidRPr="001E04A1">
                <w:rPr>
                  <w:b/>
                  <w:color w:val="FFFFFF"/>
                  <w:spacing w:val="9"/>
                  <w:sz w:val="20"/>
                </w:rPr>
                <w:t xml:space="preserve"> </w:t>
              </w:r>
              <w:r w:rsidRPr="001E04A1">
                <w:rPr>
                  <w:b/>
                  <w:color w:val="FFFFFF"/>
                  <w:sz w:val="20"/>
                </w:rPr>
                <w:t>health,</w:t>
              </w:r>
              <w:r w:rsidRPr="001E04A1">
                <w:rPr>
                  <w:b/>
                  <w:color w:val="FFFFFF"/>
                  <w:spacing w:val="10"/>
                  <w:sz w:val="20"/>
                </w:rPr>
                <w:t xml:space="preserve"> </w:t>
              </w:r>
              <w:r w:rsidRPr="001E04A1">
                <w:rPr>
                  <w:b/>
                  <w:color w:val="FFFFFF"/>
                  <w:sz w:val="20"/>
                </w:rPr>
                <w:t>learning</w:t>
              </w:r>
              <w:r w:rsidRPr="001E04A1">
                <w:rPr>
                  <w:b/>
                  <w:color w:val="FFFFFF"/>
                  <w:spacing w:val="11"/>
                  <w:sz w:val="20"/>
                </w:rPr>
                <w:t xml:space="preserve"> </w:t>
              </w:r>
              <w:r w:rsidRPr="001E04A1">
                <w:rPr>
                  <w:b/>
                  <w:color w:val="FFFFFF"/>
                  <w:sz w:val="20"/>
                </w:rPr>
                <w:t>disability</w:t>
              </w:r>
              <w:r w:rsidRPr="001E04A1">
                <w:rPr>
                  <w:b/>
                  <w:color w:val="FFFFFF"/>
                  <w:spacing w:val="10"/>
                  <w:sz w:val="20"/>
                </w:rPr>
                <w:t xml:space="preserve"> </w:t>
              </w:r>
              <w:r w:rsidRPr="001E04A1">
                <w:rPr>
                  <w:color w:val="FFFFFF"/>
                  <w:sz w:val="20"/>
                </w:rPr>
                <w:t>and</w:t>
              </w:r>
              <w:r w:rsidRPr="001E04A1">
                <w:rPr>
                  <w:color w:val="FFFFFF"/>
                  <w:spacing w:val="10"/>
                  <w:sz w:val="20"/>
                </w:rPr>
                <w:t xml:space="preserve"> </w:t>
              </w:r>
              <w:r w:rsidRPr="001E04A1">
                <w:rPr>
                  <w:b/>
                  <w:color w:val="FFFFFF"/>
                  <w:sz w:val="20"/>
                </w:rPr>
                <w:t>neurodiversity</w:t>
              </w:r>
              <w:r w:rsidRPr="001E04A1">
                <w:rPr>
                  <w:b/>
                  <w:color w:val="FFFFFF"/>
                  <w:spacing w:val="10"/>
                  <w:sz w:val="20"/>
                </w:rPr>
                <w:t xml:space="preserve"> </w:t>
              </w:r>
              <w:r w:rsidRPr="001E04A1">
                <w:rPr>
                  <w:b/>
                  <w:color w:val="FFFFFF"/>
                  <w:spacing w:val="-4"/>
                  <w:sz w:val="20"/>
                </w:rPr>
                <w:t>care</w:t>
              </w:r>
            </w:p>
          </w:tc>
          <w:tc>
            <w:tcPr>
              <w:tcW w:w="1115" w:type="dxa"/>
              <w:tcBorders>
                <w:left w:val="nil"/>
                <w:right w:val="nil"/>
              </w:tcBorders>
              <w:shd w:val="clear" w:color="auto" w:fill="009639"/>
              <w:vAlign w:val="center"/>
            </w:tcPr>
            <w:p w14:paraId="2A211B9B" w14:textId="77777777" w:rsidR="0051309C" w:rsidRPr="001E04A1" w:rsidRDefault="0051309C" w:rsidP="0051309C">
              <w:pPr>
                <w:pStyle w:val="TableParagraph"/>
                <w:spacing w:before="0"/>
                <w:ind w:left="0"/>
                <w:jc w:val="center"/>
                <w:rPr>
                  <w:sz w:val="20"/>
                  <w:szCs w:val="20"/>
                </w:rPr>
              </w:pPr>
              <w:r w:rsidRPr="001E04A1">
                <w:rPr>
                  <w:color w:val="FFFFFF"/>
                  <w:spacing w:val="-2"/>
                  <w:sz w:val="20"/>
                  <w:szCs w:val="20"/>
                </w:rPr>
                <w:t>integrity</w:t>
              </w:r>
            </w:p>
          </w:tc>
          <w:tc>
            <w:tcPr>
              <w:tcW w:w="1115" w:type="dxa"/>
              <w:tcBorders>
                <w:left w:val="nil"/>
                <w:right w:val="nil"/>
              </w:tcBorders>
              <w:shd w:val="clear" w:color="auto" w:fill="330072"/>
              <w:vAlign w:val="center"/>
            </w:tcPr>
            <w:p w14:paraId="532CC866" w14:textId="77777777" w:rsidR="0051309C" w:rsidRPr="001E04A1" w:rsidRDefault="0051309C" w:rsidP="0051309C">
              <w:pPr>
                <w:pStyle w:val="TableParagraph"/>
                <w:spacing w:before="0"/>
                <w:ind w:left="0"/>
                <w:jc w:val="center"/>
                <w:rPr>
                  <w:sz w:val="20"/>
                  <w:szCs w:val="20"/>
                </w:rPr>
              </w:pPr>
              <w:r w:rsidRPr="001E04A1">
                <w:rPr>
                  <w:color w:val="FFFFFF"/>
                  <w:spacing w:val="-2"/>
                  <w:sz w:val="20"/>
                  <w:szCs w:val="20"/>
                </w:rPr>
                <w:t>simplicity</w:t>
              </w:r>
            </w:p>
          </w:tc>
          <w:tc>
            <w:tcPr>
              <w:tcW w:w="1101" w:type="dxa"/>
              <w:tcBorders>
                <w:left w:val="nil"/>
              </w:tcBorders>
              <w:shd w:val="clear" w:color="auto" w:fill="AE2573"/>
              <w:vAlign w:val="center"/>
            </w:tcPr>
            <w:p w14:paraId="7810C8A5" w14:textId="77777777" w:rsidR="0051309C" w:rsidRPr="001E04A1" w:rsidRDefault="0051309C" w:rsidP="0051309C">
              <w:pPr>
                <w:pStyle w:val="TableParagraph"/>
                <w:spacing w:before="0"/>
                <w:ind w:left="0"/>
                <w:jc w:val="center"/>
                <w:rPr>
                  <w:sz w:val="20"/>
                  <w:szCs w:val="20"/>
                </w:rPr>
              </w:pPr>
              <w:r w:rsidRPr="001E04A1">
                <w:rPr>
                  <w:color w:val="FFFFFF"/>
                  <w:spacing w:val="-2"/>
                  <w:sz w:val="20"/>
                  <w:szCs w:val="20"/>
                </w:rPr>
                <w:t>caring</w:t>
              </w:r>
            </w:p>
          </w:tc>
        </w:tr>
        <w:tr w:rsidR="0051309C" w:rsidRPr="001E04A1" w14:paraId="393FF215" w14:textId="77777777" w:rsidTr="0051309C">
          <w:trPr>
            <w:trHeight w:val="189"/>
            <w:tblCellSpacing w:w="15" w:type="dxa"/>
          </w:trPr>
          <w:tc>
            <w:tcPr>
              <w:tcW w:w="7660" w:type="dxa"/>
              <w:tcBorders>
                <w:right w:val="nil"/>
              </w:tcBorders>
              <w:vAlign w:val="center"/>
            </w:tcPr>
            <w:p w14:paraId="0D27F792" w14:textId="77777777" w:rsidR="0051309C" w:rsidRPr="001E04A1" w:rsidRDefault="0051309C" w:rsidP="0051309C">
              <w:pPr>
                <w:pStyle w:val="TableParagraph"/>
                <w:spacing w:before="0"/>
                <w:rPr>
                  <w:color w:val="FFFFFF"/>
                  <w:sz w:val="20"/>
                </w:rPr>
              </w:pPr>
            </w:p>
          </w:tc>
          <w:tc>
            <w:tcPr>
              <w:tcW w:w="1115" w:type="dxa"/>
              <w:tcBorders>
                <w:left w:val="nil"/>
                <w:right w:val="nil"/>
              </w:tcBorders>
              <w:vAlign w:val="center"/>
            </w:tcPr>
            <w:p w14:paraId="51514CE4" w14:textId="77777777" w:rsidR="0051309C" w:rsidRPr="001E04A1" w:rsidRDefault="0051309C" w:rsidP="0051309C">
              <w:pPr>
                <w:pStyle w:val="TableParagraph"/>
                <w:spacing w:before="0"/>
                <w:ind w:left="0"/>
                <w:jc w:val="center"/>
                <w:rPr>
                  <w:color w:val="FFFFFF"/>
                  <w:spacing w:val="-2"/>
                  <w:sz w:val="20"/>
                  <w:szCs w:val="20"/>
                </w:rPr>
              </w:pPr>
            </w:p>
          </w:tc>
          <w:tc>
            <w:tcPr>
              <w:tcW w:w="1115" w:type="dxa"/>
              <w:tcBorders>
                <w:left w:val="nil"/>
                <w:right w:val="nil"/>
              </w:tcBorders>
              <w:vAlign w:val="center"/>
            </w:tcPr>
            <w:p w14:paraId="36FFB127" w14:textId="77777777" w:rsidR="0051309C" w:rsidRPr="001E04A1" w:rsidRDefault="0051309C" w:rsidP="0051309C">
              <w:pPr>
                <w:pStyle w:val="TableParagraph"/>
                <w:spacing w:before="0"/>
                <w:ind w:left="0"/>
                <w:jc w:val="center"/>
                <w:rPr>
                  <w:color w:val="FFFFFF"/>
                  <w:spacing w:val="-2"/>
                  <w:sz w:val="20"/>
                  <w:szCs w:val="20"/>
                </w:rPr>
              </w:pPr>
            </w:p>
          </w:tc>
          <w:tc>
            <w:tcPr>
              <w:tcW w:w="1101" w:type="dxa"/>
              <w:tcBorders>
                <w:left w:val="nil"/>
              </w:tcBorders>
              <w:vAlign w:val="center"/>
            </w:tcPr>
            <w:p w14:paraId="0A3BF558" w14:textId="77777777" w:rsidR="0051309C" w:rsidRPr="001E04A1" w:rsidRDefault="0051309C" w:rsidP="0051309C">
              <w:pPr>
                <w:pStyle w:val="TableParagraph"/>
                <w:spacing w:before="0"/>
                <w:ind w:left="0"/>
                <w:jc w:val="center"/>
                <w:rPr>
                  <w:color w:val="FFFFFF"/>
                  <w:spacing w:val="-2"/>
                  <w:sz w:val="20"/>
                  <w:szCs w:val="20"/>
                </w:rPr>
              </w:pPr>
            </w:p>
          </w:tc>
        </w:tr>
      </w:tbl>
      <w:p w14:paraId="2CAAE7AB" w14:textId="0BD86F58" w:rsidR="00710B44" w:rsidRPr="001E04A1" w:rsidRDefault="0051309C">
        <w:pPr>
          <w:pStyle w:val="Footer"/>
        </w:pPr>
        <w:r w:rsidRPr="001E04A1">
          <w:t>P</w:t>
        </w:r>
        <w:r w:rsidR="00710B44" w:rsidRPr="001E04A1">
          <w:t xml:space="preserve">age </w:t>
        </w:r>
        <w:r w:rsidR="00710B44" w:rsidRPr="001E04A1">
          <w:rPr>
            <w:b/>
            <w:bCs/>
          </w:rPr>
          <w:fldChar w:fldCharType="begin"/>
        </w:r>
        <w:r w:rsidR="00710B44" w:rsidRPr="001E04A1">
          <w:rPr>
            <w:b/>
            <w:bCs/>
          </w:rPr>
          <w:instrText xml:space="preserve"> PAGE  \* Arabic  \* MERGEFORMAT </w:instrText>
        </w:r>
        <w:r w:rsidR="00710B44" w:rsidRPr="001E04A1">
          <w:rPr>
            <w:b/>
            <w:bCs/>
          </w:rPr>
          <w:fldChar w:fldCharType="separate"/>
        </w:r>
        <w:r w:rsidR="00710B44" w:rsidRPr="001E04A1">
          <w:rPr>
            <w:b/>
            <w:bCs/>
          </w:rPr>
          <w:t>1</w:t>
        </w:r>
        <w:r w:rsidR="00710B44" w:rsidRPr="001E04A1">
          <w:rPr>
            <w:b/>
            <w:bCs/>
          </w:rPr>
          <w:fldChar w:fldCharType="end"/>
        </w:r>
        <w:r w:rsidR="00710B44" w:rsidRPr="001E04A1">
          <w:t xml:space="preserve"> of </w:t>
        </w:r>
        <w:r w:rsidR="00710B44" w:rsidRPr="001E04A1">
          <w:rPr>
            <w:b/>
            <w:bCs/>
          </w:rPr>
          <w:fldChar w:fldCharType="begin"/>
        </w:r>
        <w:r w:rsidR="00710B44" w:rsidRPr="001E04A1">
          <w:rPr>
            <w:b/>
            <w:bCs/>
          </w:rPr>
          <w:instrText xml:space="preserve"> NUMPAGES  \* Arabic  \* MERGEFORMAT </w:instrText>
        </w:r>
        <w:r w:rsidR="00710B44" w:rsidRPr="001E04A1">
          <w:rPr>
            <w:b/>
            <w:bCs/>
          </w:rPr>
          <w:fldChar w:fldCharType="separate"/>
        </w:r>
        <w:r w:rsidR="00710B44" w:rsidRPr="001E04A1">
          <w:rPr>
            <w:b/>
            <w:bCs/>
          </w:rPr>
          <w:t>2</w:t>
        </w:r>
        <w:r w:rsidR="00710B44" w:rsidRPr="001E04A1">
          <w:rPr>
            <w:b/>
            <w:bCs/>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BE0185A" w14:textId="77777777" w:rsidR="00973411" w:rsidRPr="001E04A1" w:rsidRDefault="00973411" w:rsidP="00FA03DC">
      <w:r w:rsidRPr="001E04A1">
        <w:separator/>
      </w:r>
    </w:p>
  </w:footnote>
  <w:footnote w:type="continuationSeparator" w:id="0">
    <w:p w14:paraId="3807BC1E" w14:textId="77777777" w:rsidR="00973411" w:rsidRPr="001E04A1" w:rsidRDefault="00973411" w:rsidP="00FA03DC">
      <w:r w:rsidRPr="001E04A1">
        <w:continuationSeparator/>
      </w:r>
    </w:p>
  </w:footnote>
  <w:footnote w:type="continuationNotice" w:id="1">
    <w:p w14:paraId="789BD867" w14:textId="77777777" w:rsidR="00973411" w:rsidRDefault="00973411"/>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802E253" w14:textId="0B69B35E" w:rsidR="006E5978" w:rsidRPr="001E04A1" w:rsidRDefault="00710B44">
    <w:pPr>
      <w:pStyle w:val="Header"/>
    </w:pPr>
    <w:r w:rsidRPr="001E04A1">
      <w:rPr>
        <w:noProof/>
      </w:rPr>
      <mc:AlternateContent>
        <mc:Choice Requires="wpg">
          <w:drawing>
            <wp:anchor distT="0" distB="0" distL="114300" distR="114300" simplePos="0" relativeHeight="251658241" behindDoc="0" locked="0" layoutInCell="1" allowOverlap="1" wp14:anchorId="7112C9A7" wp14:editId="25219041">
              <wp:simplePos x="0" y="0"/>
              <wp:positionH relativeFrom="margin">
                <wp:align>center</wp:align>
              </wp:positionH>
              <wp:positionV relativeFrom="paragraph">
                <wp:posOffset>-296545</wp:posOffset>
              </wp:positionV>
              <wp:extent cx="6955790" cy="706120"/>
              <wp:effectExtent l="0" t="0" r="0" b="17780"/>
              <wp:wrapNone/>
              <wp:docPr id="225921820" name="Group 2"/>
              <wp:cNvGraphicFramePr/>
              <a:graphic xmlns:a="http://schemas.openxmlformats.org/drawingml/2006/main">
                <a:graphicData uri="http://schemas.microsoft.com/office/word/2010/wordprocessingGroup">
                  <wpg:wgp>
                    <wpg:cNvGrpSpPr/>
                    <wpg:grpSpPr>
                      <a:xfrm>
                        <a:off x="0" y="0"/>
                        <a:ext cx="6955790" cy="706120"/>
                        <a:chOff x="0" y="0"/>
                        <a:chExt cx="6955790" cy="706120"/>
                      </a:xfrm>
                    </wpg:grpSpPr>
                    <wpg:grpSp>
                      <wpg:cNvPr id="735844165" name="Graphic 6"/>
                      <wpg:cNvGrpSpPr/>
                      <wpg:grpSpPr>
                        <a:xfrm>
                          <a:off x="4829175" y="0"/>
                          <a:ext cx="2126615" cy="551180"/>
                          <a:chOff x="0" y="0"/>
                          <a:chExt cx="3151708" cy="819218"/>
                        </a:xfrm>
                      </wpg:grpSpPr>
                      <wps:wsp>
                        <wps:cNvPr id="644586254" name="Freeform 644586254"/>
                        <wps:cNvSpPr/>
                        <wps:spPr>
                          <a:xfrm>
                            <a:off x="2283386" y="0"/>
                            <a:ext cx="857999" cy="344981"/>
                          </a:xfrm>
                          <a:custGeom>
                            <a:avLst/>
                            <a:gdLst>
                              <a:gd name="connsiteX0" fmla="*/ 858000 w 857999"/>
                              <a:gd name="connsiteY0" fmla="*/ 0 h 344981"/>
                              <a:gd name="connsiteX1" fmla="*/ 0 w 857999"/>
                              <a:gd name="connsiteY1" fmla="*/ 0 h 344981"/>
                              <a:gd name="connsiteX2" fmla="*/ 0 w 857999"/>
                              <a:gd name="connsiteY2" fmla="*/ 344981 h 344981"/>
                              <a:gd name="connsiteX3" fmla="*/ 858000 w 857999"/>
                              <a:gd name="connsiteY3" fmla="*/ 344981 h 344981"/>
                              <a:gd name="connsiteX4" fmla="*/ 858000 w 857999"/>
                              <a:gd name="connsiteY4" fmla="*/ 0 h 344981"/>
                              <a:gd name="connsiteX5" fmla="*/ 351013 w 857999"/>
                              <a:gd name="connsiteY5" fmla="*/ 33883 h 344981"/>
                              <a:gd name="connsiteX6" fmla="*/ 292234 w 857999"/>
                              <a:gd name="connsiteY6" fmla="*/ 311018 h 344981"/>
                              <a:gd name="connsiteX7" fmla="*/ 200139 w 857999"/>
                              <a:gd name="connsiteY7" fmla="*/ 311018 h 344981"/>
                              <a:gd name="connsiteX8" fmla="*/ 142170 w 857999"/>
                              <a:gd name="connsiteY8" fmla="*/ 119258 h 344981"/>
                              <a:gd name="connsiteX9" fmla="*/ 141401 w 857999"/>
                              <a:gd name="connsiteY9" fmla="*/ 119258 h 344981"/>
                              <a:gd name="connsiteX10" fmla="*/ 102863 w 857999"/>
                              <a:gd name="connsiteY10" fmla="*/ 311018 h 344981"/>
                              <a:gd name="connsiteX11" fmla="*/ 32992 w 857999"/>
                              <a:gd name="connsiteY11" fmla="*/ 311018 h 344981"/>
                              <a:gd name="connsiteX12" fmla="*/ 92176 w 857999"/>
                              <a:gd name="connsiteY12" fmla="*/ 33883 h 344981"/>
                              <a:gd name="connsiteX13" fmla="*/ 184716 w 857999"/>
                              <a:gd name="connsiteY13" fmla="*/ 33883 h 344981"/>
                              <a:gd name="connsiteX14" fmla="*/ 241511 w 857999"/>
                              <a:gd name="connsiteY14" fmla="*/ 226047 h 344981"/>
                              <a:gd name="connsiteX15" fmla="*/ 242280 w 857999"/>
                              <a:gd name="connsiteY15" fmla="*/ 226047 h 344981"/>
                              <a:gd name="connsiteX16" fmla="*/ 281183 w 857999"/>
                              <a:gd name="connsiteY16" fmla="*/ 33883 h 344981"/>
                              <a:gd name="connsiteX17" fmla="*/ 351013 w 857999"/>
                              <a:gd name="connsiteY17" fmla="*/ 33883 h 344981"/>
                              <a:gd name="connsiteX18" fmla="*/ 612643 w 857999"/>
                              <a:gd name="connsiteY18" fmla="*/ 33883 h 344981"/>
                              <a:gd name="connsiteX19" fmla="*/ 555079 w 857999"/>
                              <a:gd name="connsiteY19" fmla="*/ 311018 h 344981"/>
                              <a:gd name="connsiteX20" fmla="*/ 480796 w 857999"/>
                              <a:gd name="connsiteY20" fmla="*/ 311018 h 344981"/>
                              <a:gd name="connsiteX21" fmla="*/ 505408 w 857999"/>
                              <a:gd name="connsiteY21" fmla="*/ 192326 h 344981"/>
                              <a:gd name="connsiteX22" fmla="*/ 417645 w 857999"/>
                              <a:gd name="connsiteY22" fmla="*/ 192326 h 344981"/>
                              <a:gd name="connsiteX23" fmla="*/ 393032 w 857999"/>
                              <a:gd name="connsiteY23" fmla="*/ 311018 h 344981"/>
                              <a:gd name="connsiteX24" fmla="*/ 318790 w 857999"/>
                              <a:gd name="connsiteY24" fmla="*/ 311018 h 344981"/>
                              <a:gd name="connsiteX25" fmla="*/ 376354 w 857999"/>
                              <a:gd name="connsiteY25" fmla="*/ 33883 h 344981"/>
                              <a:gd name="connsiteX26" fmla="*/ 450597 w 857999"/>
                              <a:gd name="connsiteY26" fmla="*/ 33883 h 344981"/>
                              <a:gd name="connsiteX27" fmla="*/ 428737 w 857999"/>
                              <a:gd name="connsiteY27" fmla="*/ 139863 h 344981"/>
                              <a:gd name="connsiteX28" fmla="*/ 516500 w 857999"/>
                              <a:gd name="connsiteY28" fmla="*/ 139863 h 344981"/>
                              <a:gd name="connsiteX29" fmla="*/ 538320 w 857999"/>
                              <a:gd name="connsiteY29" fmla="*/ 33883 h 344981"/>
                              <a:gd name="connsiteX30" fmla="*/ 612643 w 857999"/>
                              <a:gd name="connsiteY30" fmla="*/ 33883 h 344981"/>
                              <a:gd name="connsiteX31" fmla="*/ 825089 w 857999"/>
                              <a:gd name="connsiteY31" fmla="*/ 41453 h 344981"/>
                              <a:gd name="connsiteX32" fmla="*/ 807236 w 857999"/>
                              <a:gd name="connsiteY32" fmla="*/ 96629 h 344981"/>
                              <a:gd name="connsiteX33" fmla="*/ 746110 w 857999"/>
                              <a:gd name="connsiteY33" fmla="*/ 83918 h 344981"/>
                              <a:gd name="connsiteX34" fmla="*/ 692917 w 857999"/>
                              <a:gd name="connsiteY34" fmla="*/ 110514 h 344981"/>
                              <a:gd name="connsiteX35" fmla="*/ 800517 w 857999"/>
                              <a:gd name="connsiteY35" fmla="*/ 219327 h 344981"/>
                              <a:gd name="connsiteX36" fmla="*/ 665107 w 857999"/>
                              <a:gd name="connsiteY36" fmla="*/ 315794 h 344981"/>
                              <a:gd name="connsiteX37" fmla="*/ 579327 w 857999"/>
                              <a:gd name="connsiteY37" fmla="*/ 301504 h 344981"/>
                              <a:gd name="connsiteX38" fmla="*/ 596774 w 857999"/>
                              <a:gd name="connsiteY38" fmla="*/ 245114 h 344981"/>
                              <a:gd name="connsiteX39" fmla="*/ 665066 w 857999"/>
                              <a:gd name="connsiteY39" fmla="*/ 261023 h 344981"/>
                              <a:gd name="connsiteX40" fmla="*/ 724250 w 857999"/>
                              <a:gd name="connsiteY40" fmla="*/ 228071 h 344981"/>
                              <a:gd name="connsiteX41" fmla="*/ 616651 w 857999"/>
                              <a:gd name="connsiteY41" fmla="*/ 122051 h 344981"/>
                              <a:gd name="connsiteX42" fmla="*/ 740119 w 857999"/>
                              <a:gd name="connsiteY42" fmla="*/ 29146 h 344981"/>
                              <a:gd name="connsiteX43" fmla="*/ 825089 w 857999"/>
                              <a:gd name="connsiteY43" fmla="*/ 41453 h 3449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857999" h="344981">
                                <a:moveTo>
                                  <a:pt x="858000" y="0"/>
                                </a:moveTo>
                                <a:lnTo>
                                  <a:pt x="0" y="0"/>
                                </a:lnTo>
                                <a:lnTo>
                                  <a:pt x="0" y="344981"/>
                                </a:lnTo>
                                <a:lnTo>
                                  <a:pt x="858000" y="344981"/>
                                </a:lnTo>
                                <a:lnTo>
                                  <a:pt x="858000" y="0"/>
                                </a:lnTo>
                                <a:close/>
                                <a:moveTo>
                                  <a:pt x="351013" y="33883"/>
                                </a:moveTo>
                                <a:lnTo>
                                  <a:pt x="292234" y="311018"/>
                                </a:lnTo>
                                <a:lnTo>
                                  <a:pt x="200139" y="311018"/>
                                </a:lnTo>
                                <a:lnTo>
                                  <a:pt x="142170" y="119258"/>
                                </a:lnTo>
                                <a:lnTo>
                                  <a:pt x="141401" y="119258"/>
                                </a:lnTo>
                                <a:lnTo>
                                  <a:pt x="102863" y="311018"/>
                                </a:lnTo>
                                <a:lnTo>
                                  <a:pt x="32992" y="311018"/>
                                </a:lnTo>
                                <a:lnTo>
                                  <a:pt x="92176" y="33883"/>
                                </a:lnTo>
                                <a:lnTo>
                                  <a:pt x="184716" y="33883"/>
                                </a:lnTo>
                                <a:lnTo>
                                  <a:pt x="241511" y="226047"/>
                                </a:lnTo>
                                <a:lnTo>
                                  <a:pt x="242280" y="226047"/>
                                </a:lnTo>
                                <a:lnTo>
                                  <a:pt x="281183" y="33883"/>
                                </a:lnTo>
                                <a:lnTo>
                                  <a:pt x="351013" y="33883"/>
                                </a:lnTo>
                                <a:close/>
                                <a:moveTo>
                                  <a:pt x="612643" y="33883"/>
                                </a:moveTo>
                                <a:lnTo>
                                  <a:pt x="555079" y="311018"/>
                                </a:lnTo>
                                <a:lnTo>
                                  <a:pt x="480796" y="311018"/>
                                </a:lnTo>
                                <a:lnTo>
                                  <a:pt x="505408" y="192326"/>
                                </a:lnTo>
                                <a:lnTo>
                                  <a:pt x="417645" y="192326"/>
                                </a:lnTo>
                                <a:lnTo>
                                  <a:pt x="393032" y="311018"/>
                                </a:lnTo>
                                <a:lnTo>
                                  <a:pt x="318790" y="311018"/>
                                </a:lnTo>
                                <a:lnTo>
                                  <a:pt x="376354" y="33883"/>
                                </a:lnTo>
                                <a:lnTo>
                                  <a:pt x="450597" y="33883"/>
                                </a:lnTo>
                                <a:lnTo>
                                  <a:pt x="428737" y="139863"/>
                                </a:lnTo>
                                <a:lnTo>
                                  <a:pt x="516500" y="139863"/>
                                </a:lnTo>
                                <a:lnTo>
                                  <a:pt x="538320" y="33883"/>
                                </a:lnTo>
                                <a:lnTo>
                                  <a:pt x="612643" y="33883"/>
                                </a:lnTo>
                                <a:close/>
                                <a:moveTo>
                                  <a:pt x="825089" y="41453"/>
                                </a:moveTo>
                                <a:lnTo>
                                  <a:pt x="807236" y="96629"/>
                                </a:lnTo>
                                <a:cubicBezTo>
                                  <a:pt x="792947" y="89868"/>
                                  <a:pt x="773475" y="83918"/>
                                  <a:pt x="746110" y="83918"/>
                                </a:cubicBezTo>
                                <a:cubicBezTo>
                                  <a:pt x="716720" y="83918"/>
                                  <a:pt x="692917" y="88290"/>
                                  <a:pt x="692917" y="110514"/>
                                </a:cubicBezTo>
                                <a:cubicBezTo>
                                  <a:pt x="692917" y="149862"/>
                                  <a:pt x="800517" y="135126"/>
                                  <a:pt x="800517" y="219327"/>
                                </a:cubicBezTo>
                                <a:cubicBezTo>
                                  <a:pt x="800517" y="295958"/>
                                  <a:pt x="729431" y="315794"/>
                                  <a:pt x="665107" y="315794"/>
                                </a:cubicBezTo>
                                <a:cubicBezTo>
                                  <a:pt x="636527" y="315794"/>
                                  <a:pt x="603575" y="309034"/>
                                  <a:pt x="579327" y="301504"/>
                                </a:cubicBezTo>
                                <a:lnTo>
                                  <a:pt x="596774" y="245114"/>
                                </a:lnTo>
                                <a:cubicBezTo>
                                  <a:pt x="611469" y="254668"/>
                                  <a:pt x="640858" y="261023"/>
                                  <a:pt x="665066" y="261023"/>
                                </a:cubicBezTo>
                                <a:cubicBezTo>
                                  <a:pt x="688100" y="261023"/>
                                  <a:pt x="724250" y="256651"/>
                                  <a:pt x="724250" y="228071"/>
                                </a:cubicBezTo>
                                <a:cubicBezTo>
                                  <a:pt x="724250" y="183583"/>
                                  <a:pt x="616651" y="200261"/>
                                  <a:pt x="616651" y="122051"/>
                                </a:cubicBezTo>
                                <a:cubicBezTo>
                                  <a:pt x="616651" y="50561"/>
                                  <a:pt x="679397" y="29146"/>
                                  <a:pt x="740119" y="29146"/>
                                </a:cubicBezTo>
                                <a:cubicBezTo>
                                  <a:pt x="774244" y="29106"/>
                                  <a:pt x="806427" y="32709"/>
                                  <a:pt x="825089" y="41453"/>
                                </a:cubicBezTo>
                              </a:path>
                            </a:pathLst>
                          </a:custGeom>
                          <a:solidFill>
                            <a:srgbClr val="005EB8"/>
                          </a:solidFill>
                          <a:ln w="4048" cap="flat">
                            <a:noFill/>
                            <a:prstDash val="solid"/>
                            <a:miter/>
                          </a:ln>
                        </wps:spPr>
                        <wps:bodyPr rtlCol="0" anchor="ctr"/>
                      </wps:wsp>
                      <wps:wsp>
                        <wps:cNvPr id="917464780" name="Freeform 917464780"/>
                        <wps:cNvSpPr/>
                        <wps:spPr>
                          <a:xfrm>
                            <a:off x="0" y="433392"/>
                            <a:ext cx="3145150" cy="238070"/>
                          </a:xfrm>
                          <a:custGeom>
                            <a:avLst/>
                            <a:gdLst>
                              <a:gd name="connsiteX0" fmla="*/ 3082890 w 3145150"/>
                              <a:gd name="connsiteY0" fmla="*/ 81084 h 238070"/>
                              <a:gd name="connsiteX1" fmla="*/ 3110417 w 3145150"/>
                              <a:gd name="connsiteY1" fmla="*/ 121768 h 238070"/>
                              <a:gd name="connsiteX2" fmla="*/ 3082405 w 3145150"/>
                              <a:gd name="connsiteY2" fmla="*/ 163180 h 238070"/>
                              <a:gd name="connsiteX3" fmla="*/ 3053137 w 3145150"/>
                              <a:gd name="connsiteY3" fmla="*/ 121768 h 238070"/>
                              <a:gd name="connsiteX4" fmla="*/ 3082890 w 3145150"/>
                              <a:gd name="connsiteY4" fmla="*/ 81084 h 238070"/>
                              <a:gd name="connsiteX5" fmla="*/ 3019659 w 3145150"/>
                              <a:gd name="connsiteY5" fmla="*/ 238070 h 238070"/>
                              <a:gd name="connsiteX6" fmla="*/ 3052894 w 3145150"/>
                              <a:gd name="connsiteY6" fmla="*/ 238070 h 238070"/>
                              <a:gd name="connsiteX7" fmla="*/ 3052894 w 3145150"/>
                              <a:gd name="connsiteY7" fmla="*/ 171357 h 238070"/>
                              <a:gd name="connsiteX8" fmla="*/ 3053379 w 3145150"/>
                              <a:gd name="connsiteY8" fmla="*/ 171357 h 238070"/>
                              <a:gd name="connsiteX9" fmla="*/ 3090825 w 3145150"/>
                              <a:gd name="connsiteY9" fmla="*/ 188966 h 238070"/>
                              <a:gd name="connsiteX10" fmla="*/ 3145151 w 3145150"/>
                              <a:gd name="connsiteY10" fmla="*/ 121768 h 238070"/>
                              <a:gd name="connsiteX11" fmla="*/ 3091594 w 3145150"/>
                              <a:gd name="connsiteY11" fmla="*/ 55297 h 238070"/>
                              <a:gd name="connsiteX12" fmla="*/ 3051922 w 3145150"/>
                              <a:gd name="connsiteY12" fmla="*/ 76388 h 238070"/>
                              <a:gd name="connsiteX13" fmla="*/ 3051436 w 3145150"/>
                              <a:gd name="connsiteY13" fmla="*/ 76388 h 238070"/>
                              <a:gd name="connsiteX14" fmla="*/ 3051436 w 3145150"/>
                              <a:gd name="connsiteY14" fmla="*/ 58293 h 238070"/>
                              <a:gd name="connsiteX15" fmla="*/ 3019699 w 3145150"/>
                              <a:gd name="connsiteY15" fmla="*/ 58293 h 238070"/>
                              <a:gd name="connsiteX16" fmla="*/ 3019699 w 3145150"/>
                              <a:gd name="connsiteY16" fmla="*/ 238070 h 238070"/>
                              <a:gd name="connsiteX17" fmla="*/ 2951488 w 3145150"/>
                              <a:gd name="connsiteY17" fmla="*/ 34976 h 238070"/>
                              <a:gd name="connsiteX18" fmla="*/ 2984723 w 3145150"/>
                              <a:gd name="connsiteY18" fmla="*/ 34976 h 238070"/>
                              <a:gd name="connsiteX19" fmla="*/ 2984723 w 3145150"/>
                              <a:gd name="connsiteY19" fmla="*/ 3238 h 238070"/>
                              <a:gd name="connsiteX20" fmla="*/ 2951488 w 3145150"/>
                              <a:gd name="connsiteY20" fmla="*/ 3238 h 238070"/>
                              <a:gd name="connsiteX21" fmla="*/ 2951488 w 3145150"/>
                              <a:gd name="connsiteY21" fmla="*/ 34976 h 238070"/>
                              <a:gd name="connsiteX22" fmla="*/ 2951488 w 3145150"/>
                              <a:gd name="connsiteY22" fmla="*/ 186011 h 238070"/>
                              <a:gd name="connsiteX23" fmla="*/ 2984723 w 3145150"/>
                              <a:gd name="connsiteY23" fmla="*/ 186011 h 238070"/>
                              <a:gd name="connsiteX24" fmla="*/ 2984723 w 3145150"/>
                              <a:gd name="connsiteY24" fmla="*/ 58293 h 238070"/>
                              <a:gd name="connsiteX25" fmla="*/ 2951488 w 3145150"/>
                              <a:gd name="connsiteY25" fmla="*/ 58293 h 238070"/>
                              <a:gd name="connsiteX26" fmla="*/ 2951488 w 3145150"/>
                              <a:gd name="connsiteY26" fmla="*/ 186011 h 238070"/>
                              <a:gd name="connsiteX27" fmla="*/ 2799198 w 3145150"/>
                              <a:gd name="connsiteY27" fmla="*/ 186011 h 238070"/>
                              <a:gd name="connsiteX28" fmla="*/ 2832433 w 3145150"/>
                              <a:gd name="connsiteY28" fmla="*/ 186011 h 238070"/>
                              <a:gd name="connsiteX29" fmla="*/ 2832433 w 3145150"/>
                              <a:gd name="connsiteY29" fmla="*/ 123508 h 238070"/>
                              <a:gd name="connsiteX30" fmla="*/ 2861701 w 3145150"/>
                              <a:gd name="connsiteY30" fmla="*/ 81084 h 238070"/>
                              <a:gd name="connsiteX31" fmla="*/ 2883277 w 3145150"/>
                              <a:gd name="connsiteY31" fmla="*/ 117800 h 238070"/>
                              <a:gd name="connsiteX32" fmla="*/ 2883277 w 3145150"/>
                              <a:gd name="connsiteY32" fmla="*/ 186011 h 238070"/>
                              <a:gd name="connsiteX33" fmla="*/ 2916513 w 3145150"/>
                              <a:gd name="connsiteY33" fmla="*/ 186011 h 238070"/>
                              <a:gd name="connsiteX34" fmla="*/ 2916513 w 3145150"/>
                              <a:gd name="connsiteY34" fmla="*/ 105413 h 238070"/>
                              <a:gd name="connsiteX35" fmla="*/ 2873116 w 3145150"/>
                              <a:gd name="connsiteY35" fmla="*/ 55338 h 238070"/>
                              <a:gd name="connsiteX36" fmla="*/ 2832959 w 3145150"/>
                              <a:gd name="connsiteY36" fmla="*/ 75659 h 238070"/>
                              <a:gd name="connsiteX37" fmla="*/ 2832473 w 3145150"/>
                              <a:gd name="connsiteY37" fmla="*/ 75659 h 238070"/>
                              <a:gd name="connsiteX38" fmla="*/ 2832473 w 3145150"/>
                              <a:gd name="connsiteY38" fmla="*/ 0 h 238070"/>
                              <a:gd name="connsiteX39" fmla="*/ 2799238 w 3145150"/>
                              <a:gd name="connsiteY39" fmla="*/ 0 h 238070"/>
                              <a:gd name="connsiteX40" fmla="*/ 2799238 w 3145150"/>
                              <a:gd name="connsiteY40" fmla="*/ 186011 h 238070"/>
                              <a:gd name="connsiteX41" fmla="*/ 2767218 w 3145150"/>
                              <a:gd name="connsiteY41" fmla="*/ 60034 h 238070"/>
                              <a:gd name="connsiteX42" fmla="*/ 2731027 w 3145150"/>
                              <a:gd name="connsiteY42" fmla="*/ 55338 h 238070"/>
                              <a:gd name="connsiteX43" fmla="*/ 2680952 w 3145150"/>
                              <a:gd name="connsiteY43" fmla="*/ 95009 h 238070"/>
                              <a:gd name="connsiteX44" fmla="*/ 2738719 w 3145150"/>
                              <a:gd name="connsiteY44" fmla="*/ 149052 h 238070"/>
                              <a:gd name="connsiteX45" fmla="*/ 2716899 w 3145150"/>
                              <a:gd name="connsiteY45" fmla="*/ 164678 h 238070"/>
                              <a:gd name="connsiteX46" fmla="*/ 2684150 w 3145150"/>
                              <a:gd name="connsiteY46" fmla="*/ 156258 h 238070"/>
                              <a:gd name="connsiteX47" fmla="*/ 2682167 w 3145150"/>
                              <a:gd name="connsiteY47" fmla="*/ 183542 h 238070"/>
                              <a:gd name="connsiteX48" fmla="*/ 2719854 w 3145150"/>
                              <a:gd name="connsiteY48" fmla="*/ 189007 h 238070"/>
                              <a:gd name="connsiteX49" fmla="*/ 2773411 w 3145150"/>
                              <a:gd name="connsiteY49" fmla="*/ 147352 h 238070"/>
                              <a:gd name="connsiteX50" fmla="*/ 2715645 w 3145150"/>
                              <a:gd name="connsiteY50" fmla="*/ 93795 h 238070"/>
                              <a:gd name="connsiteX51" fmla="*/ 2735237 w 3145150"/>
                              <a:gd name="connsiteY51" fmla="*/ 79667 h 238070"/>
                              <a:gd name="connsiteX52" fmla="*/ 2764991 w 3145150"/>
                              <a:gd name="connsiteY52" fmla="*/ 85132 h 238070"/>
                              <a:gd name="connsiteX53" fmla="*/ 2767218 w 3145150"/>
                              <a:gd name="connsiteY53" fmla="*/ 60034 h 238070"/>
                              <a:gd name="connsiteX54" fmla="*/ 2593391 w 3145150"/>
                              <a:gd name="connsiteY54" fmla="*/ 186011 h 238070"/>
                              <a:gd name="connsiteX55" fmla="*/ 2626626 w 3145150"/>
                              <a:gd name="connsiteY55" fmla="*/ 186011 h 238070"/>
                              <a:gd name="connsiteX56" fmla="*/ 2626626 w 3145150"/>
                              <a:gd name="connsiteY56" fmla="*/ 139134 h 238070"/>
                              <a:gd name="connsiteX57" fmla="*/ 2653668 w 3145150"/>
                              <a:gd name="connsiteY57" fmla="*/ 87075 h 238070"/>
                              <a:gd name="connsiteX58" fmla="*/ 2668565 w 3145150"/>
                              <a:gd name="connsiteY58" fmla="*/ 89828 h 238070"/>
                              <a:gd name="connsiteX59" fmla="*/ 2668565 w 3145150"/>
                              <a:gd name="connsiteY59" fmla="*/ 56350 h 238070"/>
                              <a:gd name="connsiteX60" fmla="*/ 2658404 w 3145150"/>
                              <a:gd name="connsiteY60" fmla="*/ 55378 h 238070"/>
                              <a:gd name="connsiteX61" fmla="*/ 2623428 w 3145150"/>
                              <a:gd name="connsiteY61" fmla="*/ 87359 h 238070"/>
                              <a:gd name="connsiteX62" fmla="*/ 2622942 w 3145150"/>
                              <a:gd name="connsiteY62" fmla="*/ 87359 h 238070"/>
                              <a:gd name="connsiteX63" fmla="*/ 2622942 w 3145150"/>
                              <a:gd name="connsiteY63" fmla="*/ 58333 h 238070"/>
                              <a:gd name="connsiteX64" fmla="*/ 2593432 w 3145150"/>
                              <a:gd name="connsiteY64" fmla="*/ 58333 h 238070"/>
                              <a:gd name="connsiteX65" fmla="*/ 2593432 w 3145150"/>
                              <a:gd name="connsiteY65" fmla="*/ 186011 h 238070"/>
                              <a:gd name="connsiteX66" fmla="*/ 2557160 w 3145150"/>
                              <a:gd name="connsiteY66" fmla="*/ 151764 h 238070"/>
                              <a:gd name="connsiteX67" fmla="*/ 2514776 w 3145150"/>
                              <a:gd name="connsiteY67" fmla="*/ 164678 h 238070"/>
                              <a:gd name="connsiteX68" fmla="*/ 2478303 w 3145150"/>
                              <a:gd name="connsiteY68" fmla="*/ 132414 h 238070"/>
                              <a:gd name="connsiteX69" fmla="*/ 2566592 w 3145150"/>
                              <a:gd name="connsiteY69" fmla="*/ 132414 h 238070"/>
                              <a:gd name="connsiteX70" fmla="*/ 2505830 w 3145150"/>
                              <a:gd name="connsiteY70" fmla="*/ 55297 h 238070"/>
                              <a:gd name="connsiteX71" fmla="*/ 2446565 w 3145150"/>
                              <a:gd name="connsiteY71" fmla="*/ 122739 h 238070"/>
                              <a:gd name="connsiteX72" fmla="*/ 2513278 w 3145150"/>
                              <a:gd name="connsiteY72" fmla="*/ 188966 h 238070"/>
                              <a:gd name="connsiteX73" fmla="*/ 2557160 w 3145150"/>
                              <a:gd name="connsiteY73" fmla="*/ 178806 h 238070"/>
                              <a:gd name="connsiteX74" fmla="*/ 2557160 w 3145150"/>
                              <a:gd name="connsiteY74" fmla="*/ 151764 h 238070"/>
                              <a:gd name="connsiteX75" fmla="*/ 2478343 w 3145150"/>
                              <a:gd name="connsiteY75" fmla="*/ 109623 h 238070"/>
                              <a:gd name="connsiteX76" fmla="*/ 2507854 w 3145150"/>
                              <a:gd name="connsiteY76" fmla="*/ 79627 h 238070"/>
                              <a:gd name="connsiteX77" fmla="*/ 2534896 w 3145150"/>
                              <a:gd name="connsiteY77" fmla="*/ 109623 h 238070"/>
                              <a:gd name="connsiteX78" fmla="*/ 2478343 w 3145150"/>
                              <a:gd name="connsiteY78" fmla="*/ 109623 h 238070"/>
                              <a:gd name="connsiteX79" fmla="*/ 2303262 w 3145150"/>
                              <a:gd name="connsiteY79" fmla="*/ 186011 h 238070"/>
                              <a:gd name="connsiteX80" fmla="*/ 2336497 w 3145150"/>
                              <a:gd name="connsiteY80" fmla="*/ 186011 h 238070"/>
                              <a:gd name="connsiteX81" fmla="*/ 2336497 w 3145150"/>
                              <a:gd name="connsiteY81" fmla="*/ 123508 h 238070"/>
                              <a:gd name="connsiteX82" fmla="*/ 2365765 w 3145150"/>
                              <a:gd name="connsiteY82" fmla="*/ 81084 h 238070"/>
                              <a:gd name="connsiteX83" fmla="*/ 2387341 w 3145150"/>
                              <a:gd name="connsiteY83" fmla="*/ 117800 h 238070"/>
                              <a:gd name="connsiteX84" fmla="*/ 2387341 w 3145150"/>
                              <a:gd name="connsiteY84" fmla="*/ 186011 h 238070"/>
                              <a:gd name="connsiteX85" fmla="*/ 2420577 w 3145150"/>
                              <a:gd name="connsiteY85" fmla="*/ 186011 h 238070"/>
                              <a:gd name="connsiteX86" fmla="*/ 2420577 w 3145150"/>
                              <a:gd name="connsiteY86" fmla="*/ 105413 h 238070"/>
                              <a:gd name="connsiteX87" fmla="*/ 2377180 w 3145150"/>
                              <a:gd name="connsiteY87" fmla="*/ 55338 h 238070"/>
                              <a:gd name="connsiteX88" fmla="*/ 2335282 w 3145150"/>
                              <a:gd name="connsiteY88" fmla="*/ 75659 h 238070"/>
                              <a:gd name="connsiteX89" fmla="*/ 2334797 w 3145150"/>
                              <a:gd name="connsiteY89" fmla="*/ 75659 h 238070"/>
                              <a:gd name="connsiteX90" fmla="*/ 2334797 w 3145150"/>
                              <a:gd name="connsiteY90" fmla="*/ 58293 h 238070"/>
                              <a:gd name="connsiteX91" fmla="*/ 2303302 w 3145150"/>
                              <a:gd name="connsiteY91" fmla="*/ 58293 h 238070"/>
                              <a:gd name="connsiteX92" fmla="*/ 2303302 w 3145150"/>
                              <a:gd name="connsiteY92" fmla="*/ 186011 h 238070"/>
                              <a:gd name="connsiteX93" fmla="*/ 2217685 w 3145150"/>
                              <a:gd name="connsiteY93" fmla="*/ 147554 h 238070"/>
                              <a:gd name="connsiteX94" fmla="*/ 2258085 w 3145150"/>
                              <a:gd name="connsiteY94" fmla="*/ 188966 h 238070"/>
                              <a:gd name="connsiteX95" fmla="*/ 2282657 w 3145150"/>
                              <a:gd name="connsiteY95" fmla="*/ 185971 h 238070"/>
                              <a:gd name="connsiteX96" fmla="*/ 2281645 w 3145150"/>
                              <a:gd name="connsiteY96" fmla="*/ 159699 h 238070"/>
                              <a:gd name="connsiteX97" fmla="*/ 2266505 w 3145150"/>
                              <a:gd name="connsiteY97" fmla="*/ 163180 h 238070"/>
                              <a:gd name="connsiteX98" fmla="*/ 2250879 w 3145150"/>
                              <a:gd name="connsiteY98" fmla="*/ 142089 h 238070"/>
                              <a:gd name="connsiteX99" fmla="*/ 2250879 w 3145150"/>
                              <a:gd name="connsiteY99" fmla="*/ 82582 h 238070"/>
                              <a:gd name="connsiteX100" fmla="*/ 2280390 w 3145150"/>
                              <a:gd name="connsiteY100" fmla="*/ 82582 h 238070"/>
                              <a:gd name="connsiteX101" fmla="*/ 2280390 w 3145150"/>
                              <a:gd name="connsiteY101" fmla="*/ 58293 h 238070"/>
                              <a:gd name="connsiteX102" fmla="*/ 2250879 w 3145150"/>
                              <a:gd name="connsiteY102" fmla="*/ 58293 h 238070"/>
                              <a:gd name="connsiteX103" fmla="*/ 2250879 w 3145150"/>
                              <a:gd name="connsiteY103" fmla="*/ 22062 h 238070"/>
                              <a:gd name="connsiteX104" fmla="*/ 2217644 w 3145150"/>
                              <a:gd name="connsiteY104" fmla="*/ 32709 h 238070"/>
                              <a:gd name="connsiteX105" fmla="*/ 2217644 w 3145150"/>
                              <a:gd name="connsiteY105" fmla="*/ 58253 h 238070"/>
                              <a:gd name="connsiteX106" fmla="*/ 2193072 w 3145150"/>
                              <a:gd name="connsiteY106" fmla="*/ 58253 h 238070"/>
                              <a:gd name="connsiteX107" fmla="*/ 2193072 w 3145150"/>
                              <a:gd name="connsiteY107" fmla="*/ 82541 h 238070"/>
                              <a:gd name="connsiteX108" fmla="*/ 2217644 w 3145150"/>
                              <a:gd name="connsiteY108" fmla="*/ 82541 h 238070"/>
                              <a:gd name="connsiteX109" fmla="*/ 2217644 w 3145150"/>
                              <a:gd name="connsiteY109" fmla="*/ 147554 h 238070"/>
                              <a:gd name="connsiteX110" fmla="*/ 2111057 w 3145150"/>
                              <a:gd name="connsiteY110" fmla="*/ 186011 h 238070"/>
                              <a:gd name="connsiteX111" fmla="*/ 2144292 w 3145150"/>
                              <a:gd name="connsiteY111" fmla="*/ 186011 h 238070"/>
                              <a:gd name="connsiteX112" fmla="*/ 2144292 w 3145150"/>
                              <a:gd name="connsiteY112" fmla="*/ 139134 h 238070"/>
                              <a:gd name="connsiteX113" fmla="*/ 2171333 w 3145150"/>
                              <a:gd name="connsiteY113" fmla="*/ 87075 h 238070"/>
                              <a:gd name="connsiteX114" fmla="*/ 2186231 w 3145150"/>
                              <a:gd name="connsiteY114" fmla="*/ 89828 h 238070"/>
                              <a:gd name="connsiteX115" fmla="*/ 2186231 w 3145150"/>
                              <a:gd name="connsiteY115" fmla="*/ 56350 h 238070"/>
                              <a:gd name="connsiteX116" fmla="*/ 2176070 w 3145150"/>
                              <a:gd name="connsiteY116" fmla="*/ 55378 h 238070"/>
                              <a:gd name="connsiteX117" fmla="*/ 2141094 w 3145150"/>
                              <a:gd name="connsiteY117" fmla="*/ 87359 h 238070"/>
                              <a:gd name="connsiteX118" fmla="*/ 2140608 w 3145150"/>
                              <a:gd name="connsiteY118" fmla="*/ 87359 h 238070"/>
                              <a:gd name="connsiteX119" fmla="*/ 2140608 w 3145150"/>
                              <a:gd name="connsiteY119" fmla="*/ 58333 h 238070"/>
                              <a:gd name="connsiteX120" fmla="*/ 2111097 w 3145150"/>
                              <a:gd name="connsiteY120" fmla="*/ 58333 h 238070"/>
                              <a:gd name="connsiteX121" fmla="*/ 2111097 w 3145150"/>
                              <a:gd name="connsiteY121" fmla="*/ 186011 h 238070"/>
                              <a:gd name="connsiteX122" fmla="*/ 1996009 w 3145150"/>
                              <a:gd name="connsiteY122" fmla="*/ 149052 h 238070"/>
                              <a:gd name="connsiteX123" fmla="*/ 2032928 w 3145150"/>
                              <a:gd name="connsiteY123" fmla="*/ 126990 h 238070"/>
                              <a:gd name="connsiteX124" fmla="*/ 2047339 w 3145150"/>
                              <a:gd name="connsiteY124" fmla="*/ 126990 h 238070"/>
                              <a:gd name="connsiteX125" fmla="*/ 2040377 w 3145150"/>
                              <a:gd name="connsiteY125" fmla="*/ 153262 h 238070"/>
                              <a:gd name="connsiteX126" fmla="*/ 2017059 w 3145150"/>
                              <a:gd name="connsiteY126" fmla="*/ 164678 h 238070"/>
                              <a:gd name="connsiteX127" fmla="*/ 1996009 w 3145150"/>
                              <a:gd name="connsiteY127" fmla="*/ 149052 h 238070"/>
                              <a:gd name="connsiteX128" fmla="*/ 1979128 w 3145150"/>
                              <a:gd name="connsiteY128" fmla="*/ 93512 h 238070"/>
                              <a:gd name="connsiteX129" fmla="*/ 2018557 w 3145150"/>
                              <a:gd name="connsiteY129" fmla="*/ 79627 h 238070"/>
                              <a:gd name="connsiteX130" fmla="*/ 2047339 w 3145150"/>
                              <a:gd name="connsiteY130" fmla="*/ 107154 h 238070"/>
                              <a:gd name="connsiteX131" fmla="*/ 2029001 w 3145150"/>
                              <a:gd name="connsiteY131" fmla="*/ 107154 h 238070"/>
                              <a:gd name="connsiteX132" fmla="*/ 1986091 w 3145150"/>
                              <a:gd name="connsiteY132" fmla="*/ 114602 h 238070"/>
                              <a:gd name="connsiteX133" fmla="*/ 1964272 w 3145150"/>
                              <a:gd name="connsiteY133" fmla="*/ 151036 h 238070"/>
                              <a:gd name="connsiteX134" fmla="*/ 2008923 w 3145150"/>
                              <a:gd name="connsiteY134" fmla="*/ 189007 h 238070"/>
                              <a:gd name="connsiteX135" fmla="*/ 2048351 w 3145150"/>
                              <a:gd name="connsiteY135" fmla="*/ 166945 h 238070"/>
                              <a:gd name="connsiteX136" fmla="*/ 2048837 w 3145150"/>
                              <a:gd name="connsiteY136" fmla="*/ 166945 h 238070"/>
                              <a:gd name="connsiteX137" fmla="*/ 2050335 w 3145150"/>
                              <a:gd name="connsiteY137" fmla="*/ 186052 h 238070"/>
                              <a:gd name="connsiteX138" fmla="*/ 2079603 w 3145150"/>
                              <a:gd name="connsiteY138" fmla="*/ 186052 h 238070"/>
                              <a:gd name="connsiteX139" fmla="*/ 2078105 w 3145150"/>
                              <a:gd name="connsiteY139" fmla="*/ 157553 h 238070"/>
                              <a:gd name="connsiteX140" fmla="*/ 2077619 w 3145150"/>
                              <a:gd name="connsiteY140" fmla="*/ 125573 h 238070"/>
                              <a:gd name="connsiteX141" fmla="*/ 2077619 w 3145150"/>
                              <a:gd name="connsiteY141" fmla="*/ 109218 h 238070"/>
                              <a:gd name="connsiteX142" fmla="*/ 2022565 w 3145150"/>
                              <a:gd name="connsiteY142" fmla="*/ 55419 h 238070"/>
                              <a:gd name="connsiteX143" fmla="*/ 1978157 w 3145150"/>
                              <a:gd name="connsiteY143" fmla="*/ 65094 h 238070"/>
                              <a:gd name="connsiteX144" fmla="*/ 1979128 w 3145150"/>
                              <a:gd name="connsiteY144" fmla="*/ 93512 h 238070"/>
                              <a:gd name="connsiteX145" fmla="*/ 1834570 w 3145150"/>
                              <a:gd name="connsiteY145" fmla="*/ 186011 h 238070"/>
                              <a:gd name="connsiteX146" fmla="*/ 1869303 w 3145150"/>
                              <a:gd name="connsiteY146" fmla="*/ 186011 h 238070"/>
                              <a:gd name="connsiteX147" fmla="*/ 1869303 w 3145150"/>
                              <a:gd name="connsiteY147" fmla="*/ 120310 h 238070"/>
                              <a:gd name="connsiteX148" fmla="*/ 1883957 w 3145150"/>
                              <a:gd name="connsiteY148" fmla="*/ 120310 h 238070"/>
                              <a:gd name="connsiteX149" fmla="*/ 1950670 w 3145150"/>
                              <a:gd name="connsiteY149" fmla="*/ 65256 h 238070"/>
                              <a:gd name="connsiteX150" fmla="*/ 1878533 w 3145150"/>
                              <a:gd name="connsiteY150" fmla="*/ 12914 h 238070"/>
                              <a:gd name="connsiteX151" fmla="*/ 1834651 w 3145150"/>
                              <a:gd name="connsiteY151" fmla="*/ 12914 h 238070"/>
                              <a:gd name="connsiteX152" fmla="*/ 1834651 w 3145150"/>
                              <a:gd name="connsiteY152" fmla="*/ 186011 h 238070"/>
                              <a:gd name="connsiteX153" fmla="*/ 1869262 w 3145150"/>
                              <a:gd name="connsiteY153" fmla="*/ 40198 h 238070"/>
                              <a:gd name="connsiteX154" fmla="*/ 1881407 w 3145150"/>
                              <a:gd name="connsiteY154" fmla="*/ 40198 h 238070"/>
                              <a:gd name="connsiteX155" fmla="*/ 1914399 w 3145150"/>
                              <a:gd name="connsiteY155" fmla="*/ 67239 h 238070"/>
                              <a:gd name="connsiteX156" fmla="*/ 1881407 w 3145150"/>
                              <a:gd name="connsiteY156" fmla="*/ 93026 h 238070"/>
                              <a:gd name="connsiteX157" fmla="*/ 1869262 w 3145150"/>
                              <a:gd name="connsiteY157" fmla="*/ 93026 h 238070"/>
                              <a:gd name="connsiteX158" fmla="*/ 1869262 w 3145150"/>
                              <a:gd name="connsiteY158" fmla="*/ 40198 h 238070"/>
                              <a:gd name="connsiteX159" fmla="*/ 1628480 w 3145150"/>
                              <a:gd name="connsiteY159" fmla="*/ 186011 h 238070"/>
                              <a:gd name="connsiteX160" fmla="*/ 1661715 w 3145150"/>
                              <a:gd name="connsiteY160" fmla="*/ 186011 h 238070"/>
                              <a:gd name="connsiteX161" fmla="*/ 1661715 w 3145150"/>
                              <a:gd name="connsiteY161" fmla="*/ 124035 h 238070"/>
                              <a:gd name="connsiteX162" fmla="*/ 1662201 w 3145150"/>
                              <a:gd name="connsiteY162" fmla="*/ 124035 h 238070"/>
                              <a:gd name="connsiteX163" fmla="*/ 1704868 w 3145150"/>
                              <a:gd name="connsiteY163" fmla="*/ 186011 h 238070"/>
                              <a:gd name="connsiteX164" fmla="*/ 1747009 w 3145150"/>
                              <a:gd name="connsiteY164" fmla="*/ 186011 h 238070"/>
                              <a:gd name="connsiteX165" fmla="*/ 1693452 w 3145150"/>
                              <a:gd name="connsiteY165" fmla="*/ 115331 h 238070"/>
                              <a:gd name="connsiteX166" fmla="*/ 1741058 w 3145150"/>
                              <a:gd name="connsiteY166" fmla="*/ 58293 h 238070"/>
                              <a:gd name="connsiteX167" fmla="*/ 1701872 w 3145150"/>
                              <a:gd name="connsiteY167" fmla="*/ 58293 h 238070"/>
                              <a:gd name="connsiteX168" fmla="*/ 1662201 w 3145150"/>
                              <a:gd name="connsiteY168" fmla="*/ 109380 h 238070"/>
                              <a:gd name="connsiteX169" fmla="*/ 1661715 w 3145150"/>
                              <a:gd name="connsiteY169" fmla="*/ 109380 h 238070"/>
                              <a:gd name="connsiteX170" fmla="*/ 1661715 w 3145150"/>
                              <a:gd name="connsiteY170" fmla="*/ 0 h 238070"/>
                              <a:gd name="connsiteX171" fmla="*/ 1628480 w 3145150"/>
                              <a:gd name="connsiteY171" fmla="*/ 0 h 238070"/>
                              <a:gd name="connsiteX172" fmla="*/ 1628480 w 3145150"/>
                              <a:gd name="connsiteY172" fmla="*/ 186011 h 238070"/>
                              <a:gd name="connsiteX173" fmla="*/ 1532013 w 3145150"/>
                              <a:gd name="connsiteY173" fmla="*/ 186011 h 238070"/>
                              <a:gd name="connsiteX174" fmla="*/ 1565248 w 3145150"/>
                              <a:gd name="connsiteY174" fmla="*/ 186011 h 238070"/>
                              <a:gd name="connsiteX175" fmla="*/ 1565248 w 3145150"/>
                              <a:gd name="connsiteY175" fmla="*/ 139134 h 238070"/>
                              <a:gd name="connsiteX176" fmla="*/ 1592249 w 3145150"/>
                              <a:gd name="connsiteY176" fmla="*/ 87075 h 238070"/>
                              <a:gd name="connsiteX177" fmla="*/ 1607146 w 3145150"/>
                              <a:gd name="connsiteY177" fmla="*/ 89828 h 238070"/>
                              <a:gd name="connsiteX178" fmla="*/ 1607146 w 3145150"/>
                              <a:gd name="connsiteY178" fmla="*/ 56350 h 238070"/>
                              <a:gd name="connsiteX179" fmla="*/ 1596985 w 3145150"/>
                              <a:gd name="connsiteY179" fmla="*/ 55378 h 238070"/>
                              <a:gd name="connsiteX180" fmla="*/ 1562010 w 3145150"/>
                              <a:gd name="connsiteY180" fmla="*/ 87359 h 238070"/>
                              <a:gd name="connsiteX181" fmla="*/ 1561524 w 3145150"/>
                              <a:gd name="connsiteY181" fmla="*/ 87359 h 238070"/>
                              <a:gd name="connsiteX182" fmla="*/ 1561524 w 3145150"/>
                              <a:gd name="connsiteY182" fmla="*/ 58333 h 238070"/>
                              <a:gd name="connsiteX183" fmla="*/ 1532013 w 3145150"/>
                              <a:gd name="connsiteY183" fmla="*/ 58333 h 238070"/>
                              <a:gd name="connsiteX184" fmla="*/ 1532013 w 3145150"/>
                              <a:gd name="connsiteY184" fmla="*/ 186011 h 238070"/>
                              <a:gd name="connsiteX185" fmla="*/ 1406319 w 3145150"/>
                              <a:gd name="connsiteY185" fmla="*/ 119055 h 238070"/>
                              <a:gd name="connsiteX186" fmla="*/ 1438299 w 3145150"/>
                              <a:gd name="connsiteY186" fmla="*/ 81084 h 238070"/>
                              <a:gd name="connsiteX187" fmla="*/ 1470522 w 3145150"/>
                              <a:gd name="connsiteY187" fmla="*/ 119055 h 238070"/>
                              <a:gd name="connsiteX188" fmla="*/ 1438299 w 3145150"/>
                              <a:gd name="connsiteY188" fmla="*/ 163180 h 238070"/>
                              <a:gd name="connsiteX189" fmla="*/ 1406319 w 3145150"/>
                              <a:gd name="connsiteY189" fmla="*/ 119055 h 238070"/>
                              <a:gd name="connsiteX190" fmla="*/ 1371586 w 3145150"/>
                              <a:gd name="connsiteY190" fmla="*/ 123023 h 238070"/>
                              <a:gd name="connsiteX191" fmla="*/ 1438299 w 3145150"/>
                              <a:gd name="connsiteY191" fmla="*/ 189007 h 238070"/>
                              <a:gd name="connsiteX192" fmla="*/ 1505255 w 3145150"/>
                              <a:gd name="connsiteY192" fmla="*/ 123023 h 238070"/>
                              <a:gd name="connsiteX193" fmla="*/ 1438299 w 3145150"/>
                              <a:gd name="connsiteY193" fmla="*/ 55338 h 238070"/>
                              <a:gd name="connsiteX194" fmla="*/ 1371586 w 3145150"/>
                              <a:gd name="connsiteY194" fmla="*/ 123023 h 238070"/>
                              <a:gd name="connsiteX195" fmla="*/ 1286049 w 3145150"/>
                              <a:gd name="connsiteY195" fmla="*/ 186011 h 238070"/>
                              <a:gd name="connsiteX196" fmla="*/ 1320782 w 3145150"/>
                              <a:gd name="connsiteY196" fmla="*/ 186011 h 238070"/>
                              <a:gd name="connsiteX197" fmla="*/ 1320782 w 3145150"/>
                              <a:gd name="connsiteY197" fmla="*/ 117557 h 238070"/>
                              <a:gd name="connsiteX198" fmla="*/ 1382759 w 3145150"/>
                              <a:gd name="connsiteY198" fmla="*/ 12914 h 238070"/>
                              <a:gd name="connsiteX199" fmla="*/ 1346042 w 3145150"/>
                              <a:gd name="connsiteY199" fmla="*/ 12914 h 238070"/>
                              <a:gd name="connsiteX200" fmla="*/ 1304387 w 3145150"/>
                              <a:gd name="connsiteY200" fmla="*/ 85577 h 238070"/>
                              <a:gd name="connsiteX201" fmla="*/ 1263461 w 3145150"/>
                              <a:gd name="connsiteY201" fmla="*/ 12914 h 238070"/>
                              <a:gd name="connsiteX202" fmla="*/ 1222777 w 3145150"/>
                              <a:gd name="connsiteY202" fmla="*/ 12914 h 238070"/>
                              <a:gd name="connsiteX203" fmla="*/ 1286009 w 3145150"/>
                              <a:gd name="connsiteY203" fmla="*/ 117557 h 238070"/>
                              <a:gd name="connsiteX204" fmla="*/ 1286009 w 3145150"/>
                              <a:gd name="connsiteY204" fmla="*/ 186011 h 238070"/>
                              <a:gd name="connsiteX205" fmla="*/ 1101778 w 3145150"/>
                              <a:gd name="connsiteY205" fmla="*/ 186011 h 238070"/>
                              <a:gd name="connsiteX206" fmla="*/ 1134001 w 3145150"/>
                              <a:gd name="connsiteY206" fmla="*/ 186011 h 238070"/>
                              <a:gd name="connsiteX207" fmla="*/ 1134001 w 3145150"/>
                              <a:gd name="connsiteY207" fmla="*/ 0 h 238070"/>
                              <a:gd name="connsiteX208" fmla="*/ 1100766 w 3145150"/>
                              <a:gd name="connsiteY208" fmla="*/ 0 h 238070"/>
                              <a:gd name="connsiteX209" fmla="*/ 1100766 w 3145150"/>
                              <a:gd name="connsiteY209" fmla="*/ 73150 h 238070"/>
                              <a:gd name="connsiteX210" fmla="*/ 1100281 w 3145150"/>
                              <a:gd name="connsiteY210" fmla="*/ 73150 h 238070"/>
                              <a:gd name="connsiteX211" fmla="*/ 1062107 w 3145150"/>
                              <a:gd name="connsiteY211" fmla="*/ 55297 h 238070"/>
                              <a:gd name="connsiteX212" fmla="*/ 1008550 w 3145150"/>
                              <a:gd name="connsiteY212" fmla="*/ 121768 h 238070"/>
                              <a:gd name="connsiteX213" fmla="*/ 1062107 w 3145150"/>
                              <a:gd name="connsiteY213" fmla="*/ 188966 h 238070"/>
                              <a:gd name="connsiteX214" fmla="*/ 1101293 w 3145150"/>
                              <a:gd name="connsiteY214" fmla="*/ 171600 h 238070"/>
                              <a:gd name="connsiteX215" fmla="*/ 1101778 w 3145150"/>
                              <a:gd name="connsiteY215" fmla="*/ 171600 h 238070"/>
                              <a:gd name="connsiteX216" fmla="*/ 1101778 w 3145150"/>
                              <a:gd name="connsiteY216" fmla="*/ 186011 h 238070"/>
                              <a:gd name="connsiteX217" fmla="*/ 1043242 w 3145150"/>
                              <a:gd name="connsiteY217" fmla="*/ 121768 h 238070"/>
                              <a:gd name="connsiteX218" fmla="*/ 1070770 w 3145150"/>
                              <a:gd name="connsiteY218" fmla="*/ 81084 h 238070"/>
                              <a:gd name="connsiteX219" fmla="*/ 1100524 w 3145150"/>
                              <a:gd name="connsiteY219" fmla="*/ 121768 h 238070"/>
                              <a:gd name="connsiteX220" fmla="*/ 1071255 w 3145150"/>
                              <a:gd name="connsiteY220" fmla="*/ 163180 h 238070"/>
                              <a:gd name="connsiteX221" fmla="*/ 1043242 w 3145150"/>
                              <a:gd name="connsiteY221" fmla="*/ 121768 h 238070"/>
                              <a:gd name="connsiteX222" fmla="*/ 865206 w 3145150"/>
                              <a:gd name="connsiteY222" fmla="*/ 186011 h 238070"/>
                              <a:gd name="connsiteX223" fmla="*/ 898441 w 3145150"/>
                              <a:gd name="connsiteY223" fmla="*/ 186011 h 238070"/>
                              <a:gd name="connsiteX224" fmla="*/ 898441 w 3145150"/>
                              <a:gd name="connsiteY224" fmla="*/ 123508 h 238070"/>
                              <a:gd name="connsiteX225" fmla="*/ 927709 w 3145150"/>
                              <a:gd name="connsiteY225" fmla="*/ 81084 h 238070"/>
                              <a:gd name="connsiteX226" fmla="*/ 949285 w 3145150"/>
                              <a:gd name="connsiteY226" fmla="*/ 117800 h 238070"/>
                              <a:gd name="connsiteX227" fmla="*/ 949285 w 3145150"/>
                              <a:gd name="connsiteY227" fmla="*/ 186011 h 238070"/>
                              <a:gd name="connsiteX228" fmla="*/ 982521 w 3145150"/>
                              <a:gd name="connsiteY228" fmla="*/ 186011 h 238070"/>
                              <a:gd name="connsiteX229" fmla="*/ 982521 w 3145150"/>
                              <a:gd name="connsiteY229" fmla="*/ 105413 h 238070"/>
                              <a:gd name="connsiteX230" fmla="*/ 939125 w 3145150"/>
                              <a:gd name="connsiteY230" fmla="*/ 55338 h 238070"/>
                              <a:gd name="connsiteX231" fmla="*/ 897227 w 3145150"/>
                              <a:gd name="connsiteY231" fmla="*/ 75659 h 238070"/>
                              <a:gd name="connsiteX232" fmla="*/ 896741 w 3145150"/>
                              <a:gd name="connsiteY232" fmla="*/ 75659 h 238070"/>
                              <a:gd name="connsiteX233" fmla="*/ 896741 w 3145150"/>
                              <a:gd name="connsiteY233" fmla="*/ 58293 h 238070"/>
                              <a:gd name="connsiteX234" fmla="*/ 865246 w 3145150"/>
                              <a:gd name="connsiteY234" fmla="*/ 58293 h 238070"/>
                              <a:gd name="connsiteX235" fmla="*/ 865246 w 3145150"/>
                              <a:gd name="connsiteY235" fmla="*/ 186011 h 238070"/>
                              <a:gd name="connsiteX236" fmla="*/ 750887 w 3145150"/>
                              <a:gd name="connsiteY236" fmla="*/ 149052 h 238070"/>
                              <a:gd name="connsiteX237" fmla="*/ 787846 w 3145150"/>
                              <a:gd name="connsiteY237" fmla="*/ 126990 h 238070"/>
                              <a:gd name="connsiteX238" fmla="*/ 802217 w 3145150"/>
                              <a:gd name="connsiteY238" fmla="*/ 126990 h 238070"/>
                              <a:gd name="connsiteX239" fmla="*/ 795295 w 3145150"/>
                              <a:gd name="connsiteY239" fmla="*/ 153262 h 238070"/>
                              <a:gd name="connsiteX240" fmla="*/ 771978 w 3145150"/>
                              <a:gd name="connsiteY240" fmla="*/ 164678 h 238070"/>
                              <a:gd name="connsiteX241" fmla="*/ 750887 w 3145150"/>
                              <a:gd name="connsiteY241" fmla="*/ 149052 h 238070"/>
                              <a:gd name="connsiteX242" fmla="*/ 734006 w 3145150"/>
                              <a:gd name="connsiteY242" fmla="*/ 93512 h 238070"/>
                              <a:gd name="connsiteX243" fmla="*/ 773435 w 3145150"/>
                              <a:gd name="connsiteY243" fmla="*/ 79627 h 238070"/>
                              <a:gd name="connsiteX244" fmla="*/ 802177 w 3145150"/>
                              <a:gd name="connsiteY244" fmla="*/ 107154 h 238070"/>
                              <a:gd name="connsiteX245" fmla="*/ 783838 w 3145150"/>
                              <a:gd name="connsiteY245" fmla="*/ 107154 h 238070"/>
                              <a:gd name="connsiteX246" fmla="*/ 740928 w 3145150"/>
                              <a:gd name="connsiteY246" fmla="*/ 114602 h 238070"/>
                              <a:gd name="connsiteX247" fmla="*/ 719109 w 3145150"/>
                              <a:gd name="connsiteY247" fmla="*/ 151036 h 238070"/>
                              <a:gd name="connsiteX248" fmla="*/ 763760 w 3145150"/>
                              <a:gd name="connsiteY248" fmla="*/ 189007 h 238070"/>
                              <a:gd name="connsiteX249" fmla="*/ 803189 w 3145150"/>
                              <a:gd name="connsiteY249" fmla="*/ 166945 h 238070"/>
                              <a:gd name="connsiteX250" fmla="*/ 803674 w 3145150"/>
                              <a:gd name="connsiteY250" fmla="*/ 166945 h 238070"/>
                              <a:gd name="connsiteX251" fmla="*/ 805172 w 3145150"/>
                              <a:gd name="connsiteY251" fmla="*/ 186052 h 238070"/>
                              <a:gd name="connsiteX252" fmla="*/ 834440 w 3145150"/>
                              <a:gd name="connsiteY252" fmla="*/ 186052 h 238070"/>
                              <a:gd name="connsiteX253" fmla="*/ 832942 w 3145150"/>
                              <a:gd name="connsiteY253" fmla="*/ 157553 h 238070"/>
                              <a:gd name="connsiteX254" fmla="*/ 832457 w 3145150"/>
                              <a:gd name="connsiteY254" fmla="*/ 125573 h 238070"/>
                              <a:gd name="connsiteX255" fmla="*/ 832457 w 3145150"/>
                              <a:gd name="connsiteY255" fmla="*/ 109218 h 238070"/>
                              <a:gd name="connsiteX256" fmla="*/ 777402 w 3145150"/>
                              <a:gd name="connsiteY256" fmla="*/ 55419 h 238070"/>
                              <a:gd name="connsiteX257" fmla="*/ 732994 w 3145150"/>
                              <a:gd name="connsiteY257" fmla="*/ 65094 h 238070"/>
                              <a:gd name="connsiteX258" fmla="*/ 734006 w 3145150"/>
                              <a:gd name="connsiteY258" fmla="*/ 93512 h 238070"/>
                              <a:gd name="connsiteX259" fmla="*/ 626407 w 3145150"/>
                              <a:gd name="connsiteY259" fmla="*/ 60034 h 238070"/>
                              <a:gd name="connsiteX260" fmla="*/ 590217 w 3145150"/>
                              <a:gd name="connsiteY260" fmla="*/ 55338 h 238070"/>
                              <a:gd name="connsiteX261" fmla="*/ 540142 w 3145150"/>
                              <a:gd name="connsiteY261" fmla="*/ 95009 h 238070"/>
                              <a:gd name="connsiteX262" fmla="*/ 597908 w 3145150"/>
                              <a:gd name="connsiteY262" fmla="*/ 149052 h 238070"/>
                              <a:gd name="connsiteX263" fmla="*/ 576089 w 3145150"/>
                              <a:gd name="connsiteY263" fmla="*/ 164678 h 238070"/>
                              <a:gd name="connsiteX264" fmla="*/ 543339 w 3145150"/>
                              <a:gd name="connsiteY264" fmla="*/ 156258 h 238070"/>
                              <a:gd name="connsiteX265" fmla="*/ 541356 w 3145150"/>
                              <a:gd name="connsiteY265" fmla="*/ 183542 h 238070"/>
                              <a:gd name="connsiteX266" fmla="*/ 579044 w 3145150"/>
                              <a:gd name="connsiteY266" fmla="*/ 189007 h 238070"/>
                              <a:gd name="connsiteX267" fmla="*/ 632601 w 3145150"/>
                              <a:gd name="connsiteY267" fmla="*/ 147352 h 238070"/>
                              <a:gd name="connsiteX268" fmla="*/ 574834 w 3145150"/>
                              <a:gd name="connsiteY268" fmla="*/ 93795 h 238070"/>
                              <a:gd name="connsiteX269" fmla="*/ 594427 w 3145150"/>
                              <a:gd name="connsiteY269" fmla="*/ 79667 h 238070"/>
                              <a:gd name="connsiteX270" fmla="*/ 624180 w 3145150"/>
                              <a:gd name="connsiteY270" fmla="*/ 85132 h 238070"/>
                              <a:gd name="connsiteX271" fmla="*/ 626407 w 3145150"/>
                              <a:gd name="connsiteY271" fmla="*/ 60034 h 238070"/>
                              <a:gd name="connsiteX272" fmla="*/ 481848 w 3145150"/>
                              <a:gd name="connsiteY272" fmla="*/ 186011 h 238070"/>
                              <a:gd name="connsiteX273" fmla="*/ 514072 w 3145150"/>
                              <a:gd name="connsiteY273" fmla="*/ 186011 h 238070"/>
                              <a:gd name="connsiteX274" fmla="*/ 514072 w 3145150"/>
                              <a:gd name="connsiteY274" fmla="*/ 0 h 238070"/>
                              <a:gd name="connsiteX275" fmla="*/ 480836 w 3145150"/>
                              <a:gd name="connsiteY275" fmla="*/ 0 h 238070"/>
                              <a:gd name="connsiteX276" fmla="*/ 480836 w 3145150"/>
                              <a:gd name="connsiteY276" fmla="*/ 73150 h 238070"/>
                              <a:gd name="connsiteX277" fmla="*/ 480351 w 3145150"/>
                              <a:gd name="connsiteY277" fmla="*/ 73150 h 238070"/>
                              <a:gd name="connsiteX278" fmla="*/ 442177 w 3145150"/>
                              <a:gd name="connsiteY278" fmla="*/ 55297 h 238070"/>
                              <a:gd name="connsiteX279" fmla="*/ 388620 w 3145150"/>
                              <a:gd name="connsiteY279" fmla="*/ 121768 h 238070"/>
                              <a:gd name="connsiteX280" fmla="*/ 442177 w 3145150"/>
                              <a:gd name="connsiteY280" fmla="*/ 188966 h 238070"/>
                              <a:gd name="connsiteX281" fmla="*/ 481363 w 3145150"/>
                              <a:gd name="connsiteY281" fmla="*/ 171600 h 238070"/>
                              <a:gd name="connsiteX282" fmla="*/ 481848 w 3145150"/>
                              <a:gd name="connsiteY282" fmla="*/ 171600 h 238070"/>
                              <a:gd name="connsiteX283" fmla="*/ 481848 w 3145150"/>
                              <a:gd name="connsiteY283" fmla="*/ 186011 h 238070"/>
                              <a:gd name="connsiteX284" fmla="*/ 423312 w 3145150"/>
                              <a:gd name="connsiteY284" fmla="*/ 121768 h 238070"/>
                              <a:gd name="connsiteX285" fmla="*/ 450840 w 3145150"/>
                              <a:gd name="connsiteY285" fmla="*/ 81084 h 238070"/>
                              <a:gd name="connsiteX286" fmla="*/ 480594 w 3145150"/>
                              <a:gd name="connsiteY286" fmla="*/ 121768 h 238070"/>
                              <a:gd name="connsiteX287" fmla="*/ 451326 w 3145150"/>
                              <a:gd name="connsiteY287" fmla="*/ 163180 h 238070"/>
                              <a:gd name="connsiteX288" fmla="*/ 423312 w 3145150"/>
                              <a:gd name="connsiteY288" fmla="*/ 121768 h 238070"/>
                              <a:gd name="connsiteX289" fmla="*/ 361295 w 3145150"/>
                              <a:gd name="connsiteY289" fmla="*/ 151764 h 238070"/>
                              <a:gd name="connsiteX290" fmla="*/ 318871 w 3145150"/>
                              <a:gd name="connsiteY290" fmla="*/ 164678 h 238070"/>
                              <a:gd name="connsiteX291" fmla="*/ 282397 w 3145150"/>
                              <a:gd name="connsiteY291" fmla="*/ 132414 h 238070"/>
                              <a:gd name="connsiteX292" fmla="*/ 370687 w 3145150"/>
                              <a:gd name="connsiteY292" fmla="*/ 132414 h 238070"/>
                              <a:gd name="connsiteX293" fmla="*/ 309925 w 3145150"/>
                              <a:gd name="connsiteY293" fmla="*/ 55297 h 238070"/>
                              <a:gd name="connsiteX294" fmla="*/ 250660 w 3145150"/>
                              <a:gd name="connsiteY294" fmla="*/ 122739 h 238070"/>
                              <a:gd name="connsiteX295" fmla="*/ 317373 w 3145150"/>
                              <a:gd name="connsiteY295" fmla="*/ 188966 h 238070"/>
                              <a:gd name="connsiteX296" fmla="*/ 361255 w 3145150"/>
                              <a:gd name="connsiteY296" fmla="*/ 178806 h 238070"/>
                              <a:gd name="connsiteX297" fmla="*/ 361255 w 3145150"/>
                              <a:gd name="connsiteY297" fmla="*/ 151764 h 238070"/>
                              <a:gd name="connsiteX298" fmla="*/ 282438 w 3145150"/>
                              <a:gd name="connsiteY298" fmla="*/ 109623 h 238070"/>
                              <a:gd name="connsiteX299" fmla="*/ 311949 w 3145150"/>
                              <a:gd name="connsiteY299" fmla="*/ 79627 h 238070"/>
                              <a:gd name="connsiteX300" fmla="*/ 338990 w 3145150"/>
                              <a:gd name="connsiteY300" fmla="*/ 109623 h 238070"/>
                              <a:gd name="connsiteX301" fmla="*/ 282438 w 3145150"/>
                              <a:gd name="connsiteY301" fmla="*/ 109623 h 238070"/>
                              <a:gd name="connsiteX302" fmla="*/ 223416 w 3145150"/>
                              <a:gd name="connsiteY302" fmla="*/ 151764 h 238070"/>
                              <a:gd name="connsiteX303" fmla="*/ 181032 w 3145150"/>
                              <a:gd name="connsiteY303" fmla="*/ 164678 h 238070"/>
                              <a:gd name="connsiteX304" fmla="*/ 144559 w 3145150"/>
                              <a:gd name="connsiteY304" fmla="*/ 132414 h 238070"/>
                              <a:gd name="connsiteX305" fmla="*/ 232848 w 3145150"/>
                              <a:gd name="connsiteY305" fmla="*/ 132414 h 238070"/>
                              <a:gd name="connsiteX306" fmla="*/ 172086 w 3145150"/>
                              <a:gd name="connsiteY306" fmla="*/ 55297 h 238070"/>
                              <a:gd name="connsiteX307" fmla="*/ 112821 w 3145150"/>
                              <a:gd name="connsiteY307" fmla="*/ 122739 h 238070"/>
                              <a:gd name="connsiteX308" fmla="*/ 179534 w 3145150"/>
                              <a:gd name="connsiteY308" fmla="*/ 188966 h 238070"/>
                              <a:gd name="connsiteX309" fmla="*/ 223416 w 3145150"/>
                              <a:gd name="connsiteY309" fmla="*/ 178806 h 238070"/>
                              <a:gd name="connsiteX310" fmla="*/ 223416 w 3145150"/>
                              <a:gd name="connsiteY310" fmla="*/ 151764 h 238070"/>
                              <a:gd name="connsiteX311" fmla="*/ 144559 w 3145150"/>
                              <a:gd name="connsiteY311" fmla="*/ 109623 h 238070"/>
                              <a:gd name="connsiteX312" fmla="*/ 174069 w 3145150"/>
                              <a:gd name="connsiteY312" fmla="*/ 79627 h 238070"/>
                              <a:gd name="connsiteX313" fmla="*/ 201111 w 3145150"/>
                              <a:gd name="connsiteY313" fmla="*/ 109623 h 238070"/>
                              <a:gd name="connsiteX314" fmla="*/ 144559 w 3145150"/>
                              <a:gd name="connsiteY314" fmla="*/ 109623 h 238070"/>
                              <a:gd name="connsiteX315" fmla="*/ 0 w 3145150"/>
                              <a:gd name="connsiteY315" fmla="*/ 186011 h 238070"/>
                              <a:gd name="connsiteX316" fmla="*/ 101932 w 3145150"/>
                              <a:gd name="connsiteY316" fmla="*/ 186011 h 238070"/>
                              <a:gd name="connsiteX317" fmla="*/ 101932 w 3145150"/>
                              <a:gd name="connsiteY317" fmla="*/ 158727 h 238070"/>
                              <a:gd name="connsiteX318" fmla="*/ 34733 w 3145150"/>
                              <a:gd name="connsiteY318" fmla="*/ 158727 h 238070"/>
                              <a:gd name="connsiteX319" fmla="*/ 34733 w 3145150"/>
                              <a:gd name="connsiteY319" fmla="*/ 12914 h 238070"/>
                              <a:gd name="connsiteX320" fmla="*/ 0 w 3145150"/>
                              <a:gd name="connsiteY320" fmla="*/ 12914 h 238070"/>
                              <a:gd name="connsiteX321" fmla="*/ 0 w 3145150"/>
                              <a:gd name="connsiteY321" fmla="*/ 186011 h 2380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Lst>
                            <a:rect l="l" t="t" r="r" b="b"/>
                            <a:pathLst>
                              <a:path w="3145150" h="238070">
                                <a:moveTo>
                                  <a:pt x="3082890" y="81084"/>
                                </a:moveTo>
                                <a:cubicBezTo>
                                  <a:pt x="3104467" y="81084"/>
                                  <a:pt x="3110417" y="104644"/>
                                  <a:pt x="3110417" y="121768"/>
                                </a:cubicBezTo>
                                <a:cubicBezTo>
                                  <a:pt x="3110417" y="139377"/>
                                  <a:pt x="3104224" y="163180"/>
                                  <a:pt x="3082405" y="163180"/>
                                </a:cubicBezTo>
                                <a:cubicBezTo>
                                  <a:pt x="3060342" y="163180"/>
                                  <a:pt x="3053137" y="139863"/>
                                  <a:pt x="3053137" y="121768"/>
                                </a:cubicBezTo>
                                <a:cubicBezTo>
                                  <a:pt x="3053137" y="103915"/>
                                  <a:pt x="3061557" y="81084"/>
                                  <a:pt x="3082890" y="81084"/>
                                </a:cubicBezTo>
                                <a:moveTo>
                                  <a:pt x="3019659" y="238070"/>
                                </a:moveTo>
                                <a:lnTo>
                                  <a:pt x="3052894" y="238070"/>
                                </a:lnTo>
                                <a:lnTo>
                                  <a:pt x="3052894" y="171357"/>
                                </a:lnTo>
                                <a:lnTo>
                                  <a:pt x="3053379" y="171357"/>
                                </a:lnTo>
                                <a:cubicBezTo>
                                  <a:pt x="3065038" y="185485"/>
                                  <a:pt x="3076697" y="188966"/>
                                  <a:pt x="3090825" y="188966"/>
                                </a:cubicBezTo>
                                <a:cubicBezTo>
                                  <a:pt x="3130739" y="188966"/>
                                  <a:pt x="3145151" y="156743"/>
                                  <a:pt x="3145151" y="121768"/>
                                </a:cubicBezTo>
                                <a:cubicBezTo>
                                  <a:pt x="3145151" y="86549"/>
                                  <a:pt x="3130780" y="55297"/>
                                  <a:pt x="3091594" y="55297"/>
                                </a:cubicBezTo>
                                <a:cubicBezTo>
                                  <a:pt x="3072001" y="55297"/>
                                  <a:pt x="3059371" y="63960"/>
                                  <a:pt x="3051922" y="76388"/>
                                </a:cubicBezTo>
                                <a:lnTo>
                                  <a:pt x="3051436" y="76388"/>
                                </a:lnTo>
                                <a:lnTo>
                                  <a:pt x="3051436" y="58293"/>
                                </a:lnTo>
                                <a:lnTo>
                                  <a:pt x="3019699" y="58293"/>
                                </a:lnTo>
                                <a:lnTo>
                                  <a:pt x="3019699" y="238070"/>
                                </a:lnTo>
                                <a:close/>
                                <a:moveTo>
                                  <a:pt x="2951488" y="34976"/>
                                </a:moveTo>
                                <a:lnTo>
                                  <a:pt x="2984723" y="34976"/>
                                </a:lnTo>
                                <a:lnTo>
                                  <a:pt x="2984723" y="3238"/>
                                </a:lnTo>
                                <a:lnTo>
                                  <a:pt x="2951488" y="3238"/>
                                </a:lnTo>
                                <a:lnTo>
                                  <a:pt x="2951488" y="34976"/>
                                </a:lnTo>
                                <a:close/>
                                <a:moveTo>
                                  <a:pt x="2951488" y="186011"/>
                                </a:moveTo>
                                <a:lnTo>
                                  <a:pt x="2984723" y="186011"/>
                                </a:lnTo>
                                <a:lnTo>
                                  <a:pt x="2984723" y="58293"/>
                                </a:lnTo>
                                <a:lnTo>
                                  <a:pt x="2951488" y="58293"/>
                                </a:lnTo>
                                <a:lnTo>
                                  <a:pt x="2951488" y="186011"/>
                                </a:lnTo>
                                <a:close/>
                                <a:moveTo>
                                  <a:pt x="2799198" y="186011"/>
                                </a:moveTo>
                                <a:lnTo>
                                  <a:pt x="2832433" y="186011"/>
                                </a:lnTo>
                                <a:lnTo>
                                  <a:pt x="2832433" y="123508"/>
                                </a:lnTo>
                                <a:cubicBezTo>
                                  <a:pt x="2832433" y="107154"/>
                                  <a:pt x="2837614" y="81084"/>
                                  <a:pt x="2861701" y="81084"/>
                                </a:cubicBezTo>
                                <a:cubicBezTo>
                                  <a:pt x="2883035" y="81084"/>
                                  <a:pt x="2883277" y="102175"/>
                                  <a:pt x="2883277" y="117800"/>
                                </a:cubicBezTo>
                                <a:lnTo>
                                  <a:pt x="2883277" y="186011"/>
                                </a:lnTo>
                                <a:lnTo>
                                  <a:pt x="2916513" y="186011"/>
                                </a:lnTo>
                                <a:lnTo>
                                  <a:pt x="2916513" y="105413"/>
                                </a:lnTo>
                                <a:cubicBezTo>
                                  <a:pt x="2916513" y="76631"/>
                                  <a:pt x="2903356" y="55338"/>
                                  <a:pt x="2873116" y="55338"/>
                                </a:cubicBezTo>
                                <a:cubicBezTo>
                                  <a:pt x="2855750" y="55338"/>
                                  <a:pt x="2841379" y="63272"/>
                                  <a:pt x="2832959" y="75659"/>
                                </a:cubicBezTo>
                                <a:lnTo>
                                  <a:pt x="2832473" y="75659"/>
                                </a:lnTo>
                                <a:lnTo>
                                  <a:pt x="2832473" y="0"/>
                                </a:lnTo>
                                <a:lnTo>
                                  <a:pt x="2799238" y="0"/>
                                </a:lnTo>
                                <a:lnTo>
                                  <a:pt x="2799238" y="186011"/>
                                </a:lnTo>
                                <a:close/>
                                <a:moveTo>
                                  <a:pt x="2767218" y="60034"/>
                                </a:moveTo>
                                <a:cubicBezTo>
                                  <a:pt x="2756814" y="57807"/>
                                  <a:pt x="2746653" y="55338"/>
                                  <a:pt x="2731027" y="55338"/>
                                </a:cubicBezTo>
                                <a:cubicBezTo>
                                  <a:pt x="2704998" y="55338"/>
                                  <a:pt x="2680952" y="67482"/>
                                  <a:pt x="2680952" y="95009"/>
                                </a:cubicBezTo>
                                <a:cubicBezTo>
                                  <a:pt x="2680952" y="141118"/>
                                  <a:pt x="2738719" y="124035"/>
                                  <a:pt x="2738719" y="149052"/>
                                </a:cubicBezTo>
                                <a:cubicBezTo>
                                  <a:pt x="2738719" y="161439"/>
                                  <a:pt x="2725319" y="164678"/>
                                  <a:pt x="2716899" y="164678"/>
                                </a:cubicBezTo>
                                <a:cubicBezTo>
                                  <a:pt x="2705484" y="164678"/>
                                  <a:pt x="2694594" y="161439"/>
                                  <a:pt x="2684150" y="156258"/>
                                </a:cubicBezTo>
                                <a:lnTo>
                                  <a:pt x="2682167" y="183542"/>
                                </a:lnTo>
                                <a:cubicBezTo>
                                  <a:pt x="2694311" y="186781"/>
                                  <a:pt x="2707224" y="189007"/>
                                  <a:pt x="2719854" y="189007"/>
                                </a:cubicBezTo>
                                <a:cubicBezTo>
                                  <a:pt x="2746896" y="189007"/>
                                  <a:pt x="2773411" y="177105"/>
                                  <a:pt x="2773411" y="147352"/>
                                </a:cubicBezTo>
                                <a:cubicBezTo>
                                  <a:pt x="2773411" y="101244"/>
                                  <a:pt x="2715645" y="114117"/>
                                  <a:pt x="2715645" y="93795"/>
                                </a:cubicBezTo>
                                <a:cubicBezTo>
                                  <a:pt x="2715645" y="82865"/>
                                  <a:pt x="2726291" y="79667"/>
                                  <a:pt x="2735237" y="79667"/>
                                </a:cubicBezTo>
                                <a:cubicBezTo>
                                  <a:pt x="2747382" y="79667"/>
                                  <a:pt x="2754830" y="81651"/>
                                  <a:pt x="2764991" y="85132"/>
                                </a:cubicBezTo>
                                <a:lnTo>
                                  <a:pt x="2767218" y="60034"/>
                                </a:lnTo>
                                <a:close/>
                                <a:moveTo>
                                  <a:pt x="2593391" y="186011"/>
                                </a:moveTo>
                                <a:lnTo>
                                  <a:pt x="2626626" y="186011"/>
                                </a:lnTo>
                                <a:lnTo>
                                  <a:pt x="2626626" y="139134"/>
                                </a:lnTo>
                                <a:cubicBezTo>
                                  <a:pt x="2626626" y="120796"/>
                                  <a:pt x="2626626" y="87075"/>
                                  <a:pt x="2653668" y="87075"/>
                                </a:cubicBezTo>
                                <a:cubicBezTo>
                                  <a:pt x="2659618" y="87075"/>
                                  <a:pt x="2665569" y="88087"/>
                                  <a:pt x="2668565" y="89828"/>
                                </a:cubicBezTo>
                                <a:lnTo>
                                  <a:pt x="2668565" y="56350"/>
                                </a:lnTo>
                                <a:cubicBezTo>
                                  <a:pt x="2665083" y="55378"/>
                                  <a:pt x="2661642" y="55378"/>
                                  <a:pt x="2658404" y="55378"/>
                                </a:cubicBezTo>
                                <a:cubicBezTo>
                                  <a:pt x="2638568" y="55378"/>
                                  <a:pt x="2624926" y="75457"/>
                                  <a:pt x="2623428" y="87359"/>
                                </a:cubicBezTo>
                                <a:lnTo>
                                  <a:pt x="2622942" y="87359"/>
                                </a:lnTo>
                                <a:lnTo>
                                  <a:pt x="2622942" y="58333"/>
                                </a:lnTo>
                                <a:lnTo>
                                  <a:pt x="2593432" y="58333"/>
                                </a:lnTo>
                                <a:lnTo>
                                  <a:pt x="2593432" y="186011"/>
                                </a:lnTo>
                                <a:close/>
                                <a:moveTo>
                                  <a:pt x="2557160" y="151764"/>
                                </a:moveTo>
                                <a:cubicBezTo>
                                  <a:pt x="2544773" y="158687"/>
                                  <a:pt x="2530888" y="164678"/>
                                  <a:pt x="2514776" y="164678"/>
                                </a:cubicBezTo>
                                <a:cubicBezTo>
                                  <a:pt x="2494171" y="164678"/>
                                  <a:pt x="2479801" y="153019"/>
                                  <a:pt x="2478303" y="132414"/>
                                </a:cubicBezTo>
                                <a:lnTo>
                                  <a:pt x="2566592" y="132414"/>
                                </a:lnTo>
                                <a:cubicBezTo>
                                  <a:pt x="2566592" y="87763"/>
                                  <a:pt x="2553193" y="55297"/>
                                  <a:pt x="2505830" y="55297"/>
                                </a:cubicBezTo>
                                <a:cubicBezTo>
                                  <a:pt x="2466159" y="55297"/>
                                  <a:pt x="2446565" y="85780"/>
                                  <a:pt x="2446565" y="122739"/>
                                </a:cubicBezTo>
                                <a:cubicBezTo>
                                  <a:pt x="2446565" y="164637"/>
                                  <a:pt x="2471138" y="188966"/>
                                  <a:pt x="2513278" y="188966"/>
                                </a:cubicBezTo>
                                <a:cubicBezTo>
                                  <a:pt x="2531131" y="188966"/>
                                  <a:pt x="2545016" y="185485"/>
                                  <a:pt x="2557160" y="178806"/>
                                </a:cubicBezTo>
                                <a:lnTo>
                                  <a:pt x="2557160" y="151764"/>
                                </a:lnTo>
                                <a:close/>
                                <a:moveTo>
                                  <a:pt x="2478343" y="109623"/>
                                </a:moveTo>
                                <a:cubicBezTo>
                                  <a:pt x="2479841" y="92500"/>
                                  <a:pt x="2489233" y="79627"/>
                                  <a:pt x="2507854" y="79627"/>
                                </a:cubicBezTo>
                                <a:cubicBezTo>
                                  <a:pt x="2526475" y="79627"/>
                                  <a:pt x="2533884" y="93512"/>
                                  <a:pt x="2534896" y="109623"/>
                                </a:cubicBezTo>
                                <a:lnTo>
                                  <a:pt x="2478343" y="109623"/>
                                </a:lnTo>
                                <a:close/>
                                <a:moveTo>
                                  <a:pt x="2303262" y="186011"/>
                                </a:moveTo>
                                <a:lnTo>
                                  <a:pt x="2336497" y="186011"/>
                                </a:lnTo>
                                <a:lnTo>
                                  <a:pt x="2336497" y="123508"/>
                                </a:lnTo>
                                <a:cubicBezTo>
                                  <a:pt x="2336497" y="107154"/>
                                  <a:pt x="2341679" y="81084"/>
                                  <a:pt x="2365765" y="81084"/>
                                </a:cubicBezTo>
                                <a:cubicBezTo>
                                  <a:pt x="2387099" y="81084"/>
                                  <a:pt x="2387341" y="102175"/>
                                  <a:pt x="2387341" y="117800"/>
                                </a:cubicBezTo>
                                <a:lnTo>
                                  <a:pt x="2387341" y="186011"/>
                                </a:lnTo>
                                <a:lnTo>
                                  <a:pt x="2420577" y="186011"/>
                                </a:lnTo>
                                <a:lnTo>
                                  <a:pt x="2420577" y="105413"/>
                                </a:lnTo>
                                <a:cubicBezTo>
                                  <a:pt x="2420577" y="76631"/>
                                  <a:pt x="2407420" y="55338"/>
                                  <a:pt x="2377180" y="55338"/>
                                </a:cubicBezTo>
                                <a:cubicBezTo>
                                  <a:pt x="2359814" y="55338"/>
                                  <a:pt x="2345686" y="61046"/>
                                  <a:pt x="2335282" y="75659"/>
                                </a:cubicBezTo>
                                <a:lnTo>
                                  <a:pt x="2334797" y="75659"/>
                                </a:lnTo>
                                <a:lnTo>
                                  <a:pt x="2334797" y="58293"/>
                                </a:lnTo>
                                <a:lnTo>
                                  <a:pt x="2303302" y="58293"/>
                                </a:lnTo>
                                <a:lnTo>
                                  <a:pt x="2303302" y="186011"/>
                                </a:lnTo>
                                <a:close/>
                                <a:moveTo>
                                  <a:pt x="2217685" y="147554"/>
                                </a:moveTo>
                                <a:cubicBezTo>
                                  <a:pt x="2217685" y="172855"/>
                                  <a:pt x="2232055" y="188966"/>
                                  <a:pt x="2258085" y="188966"/>
                                </a:cubicBezTo>
                                <a:cubicBezTo>
                                  <a:pt x="2268003" y="188966"/>
                                  <a:pt x="2275694" y="187954"/>
                                  <a:pt x="2282657" y="185971"/>
                                </a:cubicBezTo>
                                <a:lnTo>
                                  <a:pt x="2281645" y="159699"/>
                                </a:lnTo>
                                <a:cubicBezTo>
                                  <a:pt x="2278164" y="161925"/>
                                  <a:pt x="2272456" y="163180"/>
                                  <a:pt x="2266505" y="163180"/>
                                </a:cubicBezTo>
                                <a:cubicBezTo>
                                  <a:pt x="2253834" y="163180"/>
                                  <a:pt x="2250879" y="153019"/>
                                  <a:pt x="2250879" y="142089"/>
                                </a:cubicBezTo>
                                <a:lnTo>
                                  <a:pt x="2250879" y="82582"/>
                                </a:lnTo>
                                <a:lnTo>
                                  <a:pt x="2280390" y="82582"/>
                                </a:lnTo>
                                <a:lnTo>
                                  <a:pt x="2280390" y="58293"/>
                                </a:lnTo>
                                <a:lnTo>
                                  <a:pt x="2250879" y="58293"/>
                                </a:lnTo>
                                <a:lnTo>
                                  <a:pt x="2250879" y="22062"/>
                                </a:lnTo>
                                <a:lnTo>
                                  <a:pt x="2217644" y="32709"/>
                                </a:lnTo>
                                <a:lnTo>
                                  <a:pt x="2217644" y="58253"/>
                                </a:lnTo>
                                <a:lnTo>
                                  <a:pt x="2193072" y="58253"/>
                                </a:lnTo>
                                <a:lnTo>
                                  <a:pt x="2193072" y="82541"/>
                                </a:lnTo>
                                <a:lnTo>
                                  <a:pt x="2217644" y="82541"/>
                                </a:lnTo>
                                <a:lnTo>
                                  <a:pt x="2217644" y="147554"/>
                                </a:lnTo>
                                <a:close/>
                                <a:moveTo>
                                  <a:pt x="2111057" y="186011"/>
                                </a:moveTo>
                                <a:lnTo>
                                  <a:pt x="2144292" y="186011"/>
                                </a:lnTo>
                                <a:lnTo>
                                  <a:pt x="2144292" y="139134"/>
                                </a:lnTo>
                                <a:cubicBezTo>
                                  <a:pt x="2144292" y="120796"/>
                                  <a:pt x="2144292" y="87075"/>
                                  <a:pt x="2171333" y="87075"/>
                                </a:cubicBezTo>
                                <a:cubicBezTo>
                                  <a:pt x="2177284" y="87075"/>
                                  <a:pt x="2183235" y="88087"/>
                                  <a:pt x="2186231" y="89828"/>
                                </a:cubicBezTo>
                                <a:lnTo>
                                  <a:pt x="2186231" y="56350"/>
                                </a:lnTo>
                                <a:cubicBezTo>
                                  <a:pt x="2182749" y="55378"/>
                                  <a:pt x="2179308" y="55378"/>
                                  <a:pt x="2176070" y="55378"/>
                                </a:cubicBezTo>
                                <a:cubicBezTo>
                                  <a:pt x="2156234" y="55378"/>
                                  <a:pt x="2142592" y="75457"/>
                                  <a:pt x="2141094" y="87359"/>
                                </a:cubicBezTo>
                                <a:lnTo>
                                  <a:pt x="2140608" y="87359"/>
                                </a:lnTo>
                                <a:lnTo>
                                  <a:pt x="2140608" y="58333"/>
                                </a:lnTo>
                                <a:lnTo>
                                  <a:pt x="2111097" y="58333"/>
                                </a:lnTo>
                                <a:lnTo>
                                  <a:pt x="2111097" y="186011"/>
                                </a:lnTo>
                                <a:close/>
                                <a:moveTo>
                                  <a:pt x="1996009" y="149052"/>
                                </a:moveTo>
                                <a:cubicBezTo>
                                  <a:pt x="1996009" y="129459"/>
                                  <a:pt x="2018071" y="126990"/>
                                  <a:pt x="2032928" y="126990"/>
                                </a:cubicBezTo>
                                <a:lnTo>
                                  <a:pt x="2047339" y="126990"/>
                                </a:lnTo>
                                <a:cubicBezTo>
                                  <a:pt x="2047339" y="136908"/>
                                  <a:pt x="2045841" y="146056"/>
                                  <a:pt x="2040377" y="153262"/>
                                </a:cubicBezTo>
                                <a:cubicBezTo>
                                  <a:pt x="2035195" y="160184"/>
                                  <a:pt x="2027220" y="164678"/>
                                  <a:pt x="2017059" y="164678"/>
                                </a:cubicBezTo>
                                <a:cubicBezTo>
                                  <a:pt x="2005158" y="164678"/>
                                  <a:pt x="1996009" y="159982"/>
                                  <a:pt x="1996009" y="149052"/>
                                </a:cubicBezTo>
                                <a:moveTo>
                                  <a:pt x="1979128" y="93512"/>
                                </a:moveTo>
                                <a:cubicBezTo>
                                  <a:pt x="1990301" y="85092"/>
                                  <a:pt x="2004429" y="79627"/>
                                  <a:pt x="2018557" y="79627"/>
                                </a:cubicBezTo>
                                <a:cubicBezTo>
                                  <a:pt x="2038150" y="79627"/>
                                  <a:pt x="2047339" y="86549"/>
                                  <a:pt x="2047339" y="107154"/>
                                </a:cubicBezTo>
                                <a:lnTo>
                                  <a:pt x="2029001" y="107154"/>
                                </a:lnTo>
                                <a:cubicBezTo>
                                  <a:pt x="2015116" y="107154"/>
                                  <a:pt x="1998762" y="108409"/>
                                  <a:pt x="1986091" y="114602"/>
                                </a:cubicBezTo>
                                <a:cubicBezTo>
                                  <a:pt x="1973420" y="120796"/>
                                  <a:pt x="1964272" y="131969"/>
                                  <a:pt x="1964272" y="151036"/>
                                </a:cubicBezTo>
                                <a:cubicBezTo>
                                  <a:pt x="1964272" y="175365"/>
                                  <a:pt x="1986334" y="189007"/>
                                  <a:pt x="2008923" y="189007"/>
                                </a:cubicBezTo>
                                <a:cubicBezTo>
                                  <a:pt x="2024063" y="189007"/>
                                  <a:pt x="2040660" y="181073"/>
                                  <a:pt x="2048351" y="166945"/>
                                </a:cubicBezTo>
                                <a:lnTo>
                                  <a:pt x="2048837" y="166945"/>
                                </a:lnTo>
                                <a:cubicBezTo>
                                  <a:pt x="2049080" y="170912"/>
                                  <a:pt x="2049080" y="179332"/>
                                  <a:pt x="2050335" y="186052"/>
                                </a:cubicBezTo>
                                <a:lnTo>
                                  <a:pt x="2079603" y="186052"/>
                                </a:lnTo>
                                <a:cubicBezTo>
                                  <a:pt x="2078834" y="176134"/>
                                  <a:pt x="2078348" y="167228"/>
                                  <a:pt x="2078105" y="157553"/>
                                </a:cubicBezTo>
                                <a:cubicBezTo>
                                  <a:pt x="2077862" y="148121"/>
                                  <a:pt x="2077619" y="138446"/>
                                  <a:pt x="2077619" y="125573"/>
                                </a:cubicBezTo>
                                <a:lnTo>
                                  <a:pt x="2077619" y="109218"/>
                                </a:lnTo>
                                <a:cubicBezTo>
                                  <a:pt x="2077619" y="71530"/>
                                  <a:pt x="2061508" y="55419"/>
                                  <a:pt x="2022565" y="55419"/>
                                </a:cubicBezTo>
                                <a:cubicBezTo>
                                  <a:pt x="2008437" y="55419"/>
                                  <a:pt x="1991070" y="59143"/>
                                  <a:pt x="1978157" y="65094"/>
                                </a:cubicBezTo>
                                <a:lnTo>
                                  <a:pt x="1979128" y="93512"/>
                                </a:lnTo>
                                <a:close/>
                                <a:moveTo>
                                  <a:pt x="1834570" y="186011"/>
                                </a:moveTo>
                                <a:lnTo>
                                  <a:pt x="1869303" y="186011"/>
                                </a:lnTo>
                                <a:lnTo>
                                  <a:pt x="1869303" y="120310"/>
                                </a:lnTo>
                                <a:lnTo>
                                  <a:pt x="1883957" y="120310"/>
                                </a:lnTo>
                                <a:cubicBezTo>
                                  <a:pt x="1921160" y="120310"/>
                                  <a:pt x="1950670" y="105656"/>
                                  <a:pt x="1950670" y="65256"/>
                                </a:cubicBezTo>
                                <a:cubicBezTo>
                                  <a:pt x="1950670" y="23844"/>
                                  <a:pt x="1916220" y="12914"/>
                                  <a:pt x="1878533" y="12914"/>
                                </a:cubicBezTo>
                                <a:lnTo>
                                  <a:pt x="1834651" y="12914"/>
                                </a:lnTo>
                                <a:lnTo>
                                  <a:pt x="1834651" y="186011"/>
                                </a:lnTo>
                                <a:close/>
                                <a:moveTo>
                                  <a:pt x="1869262" y="40198"/>
                                </a:moveTo>
                                <a:lnTo>
                                  <a:pt x="1881407" y="40198"/>
                                </a:lnTo>
                                <a:cubicBezTo>
                                  <a:pt x="1899259" y="40198"/>
                                  <a:pt x="1914399" y="47161"/>
                                  <a:pt x="1914399" y="67239"/>
                                </a:cubicBezTo>
                                <a:cubicBezTo>
                                  <a:pt x="1914399" y="87318"/>
                                  <a:pt x="1898773" y="93026"/>
                                  <a:pt x="1881407" y="93026"/>
                                </a:cubicBezTo>
                                <a:lnTo>
                                  <a:pt x="1869262" y="93026"/>
                                </a:lnTo>
                                <a:lnTo>
                                  <a:pt x="1869262" y="40198"/>
                                </a:lnTo>
                                <a:close/>
                                <a:moveTo>
                                  <a:pt x="1628480" y="186011"/>
                                </a:moveTo>
                                <a:lnTo>
                                  <a:pt x="1661715" y="186011"/>
                                </a:lnTo>
                                <a:lnTo>
                                  <a:pt x="1661715" y="124035"/>
                                </a:lnTo>
                                <a:lnTo>
                                  <a:pt x="1662201" y="124035"/>
                                </a:lnTo>
                                <a:lnTo>
                                  <a:pt x="1704868" y="186011"/>
                                </a:lnTo>
                                <a:lnTo>
                                  <a:pt x="1747009" y="186011"/>
                                </a:lnTo>
                                <a:lnTo>
                                  <a:pt x="1693452" y="115331"/>
                                </a:lnTo>
                                <a:lnTo>
                                  <a:pt x="1741058" y="58293"/>
                                </a:lnTo>
                                <a:lnTo>
                                  <a:pt x="1701872" y="58293"/>
                                </a:lnTo>
                                <a:lnTo>
                                  <a:pt x="1662201" y="109380"/>
                                </a:lnTo>
                                <a:lnTo>
                                  <a:pt x="1661715" y="109380"/>
                                </a:lnTo>
                                <a:lnTo>
                                  <a:pt x="1661715" y="0"/>
                                </a:lnTo>
                                <a:lnTo>
                                  <a:pt x="1628480" y="0"/>
                                </a:lnTo>
                                <a:lnTo>
                                  <a:pt x="1628480" y="186011"/>
                                </a:lnTo>
                                <a:close/>
                                <a:moveTo>
                                  <a:pt x="1532013" y="186011"/>
                                </a:moveTo>
                                <a:lnTo>
                                  <a:pt x="1565248" y="186011"/>
                                </a:lnTo>
                                <a:lnTo>
                                  <a:pt x="1565248" y="139134"/>
                                </a:lnTo>
                                <a:cubicBezTo>
                                  <a:pt x="1565248" y="120796"/>
                                  <a:pt x="1565248" y="87075"/>
                                  <a:pt x="1592249" y="87075"/>
                                </a:cubicBezTo>
                                <a:cubicBezTo>
                                  <a:pt x="1598200" y="87075"/>
                                  <a:pt x="1604151" y="88087"/>
                                  <a:pt x="1607146" y="89828"/>
                                </a:cubicBezTo>
                                <a:lnTo>
                                  <a:pt x="1607146" y="56350"/>
                                </a:lnTo>
                                <a:cubicBezTo>
                                  <a:pt x="1603665" y="55378"/>
                                  <a:pt x="1600224" y="55378"/>
                                  <a:pt x="1596985" y="55378"/>
                                </a:cubicBezTo>
                                <a:cubicBezTo>
                                  <a:pt x="1577150" y="55378"/>
                                  <a:pt x="1563508" y="75457"/>
                                  <a:pt x="1562010" y="87359"/>
                                </a:cubicBezTo>
                                <a:lnTo>
                                  <a:pt x="1561524" y="87359"/>
                                </a:lnTo>
                                <a:lnTo>
                                  <a:pt x="1561524" y="58333"/>
                                </a:lnTo>
                                <a:lnTo>
                                  <a:pt x="1532013" y="58333"/>
                                </a:lnTo>
                                <a:lnTo>
                                  <a:pt x="1532013" y="186011"/>
                                </a:lnTo>
                                <a:close/>
                                <a:moveTo>
                                  <a:pt x="1406319" y="119055"/>
                                </a:moveTo>
                                <a:cubicBezTo>
                                  <a:pt x="1406319" y="99948"/>
                                  <a:pt x="1416722" y="81084"/>
                                  <a:pt x="1438299" y="81084"/>
                                </a:cubicBezTo>
                                <a:cubicBezTo>
                                  <a:pt x="1460118" y="81084"/>
                                  <a:pt x="1470522" y="99422"/>
                                  <a:pt x="1470522" y="119055"/>
                                </a:cubicBezTo>
                                <a:cubicBezTo>
                                  <a:pt x="1470522" y="140389"/>
                                  <a:pt x="1463843" y="163180"/>
                                  <a:pt x="1438299" y="163180"/>
                                </a:cubicBezTo>
                                <a:cubicBezTo>
                                  <a:pt x="1412998" y="163180"/>
                                  <a:pt x="1406319" y="140146"/>
                                  <a:pt x="1406319" y="119055"/>
                                </a:cubicBezTo>
                                <a:moveTo>
                                  <a:pt x="1371586" y="123023"/>
                                </a:moveTo>
                                <a:cubicBezTo>
                                  <a:pt x="1371586" y="159739"/>
                                  <a:pt x="1396158" y="189007"/>
                                  <a:pt x="1438299" y="189007"/>
                                </a:cubicBezTo>
                                <a:cubicBezTo>
                                  <a:pt x="1480683" y="189007"/>
                                  <a:pt x="1505255" y="159739"/>
                                  <a:pt x="1505255" y="123023"/>
                                </a:cubicBezTo>
                                <a:cubicBezTo>
                                  <a:pt x="1505255" y="80881"/>
                                  <a:pt x="1476230" y="55338"/>
                                  <a:pt x="1438299" y="55338"/>
                                </a:cubicBezTo>
                                <a:cubicBezTo>
                                  <a:pt x="1400611" y="55297"/>
                                  <a:pt x="1371586" y="80841"/>
                                  <a:pt x="1371586" y="123023"/>
                                </a:cubicBezTo>
                                <a:moveTo>
                                  <a:pt x="1286049" y="186011"/>
                                </a:moveTo>
                                <a:lnTo>
                                  <a:pt x="1320782" y="186011"/>
                                </a:lnTo>
                                <a:lnTo>
                                  <a:pt x="1320782" y="117557"/>
                                </a:lnTo>
                                <a:lnTo>
                                  <a:pt x="1382759" y="12914"/>
                                </a:lnTo>
                                <a:lnTo>
                                  <a:pt x="1346042" y="12914"/>
                                </a:lnTo>
                                <a:lnTo>
                                  <a:pt x="1304387" y="85577"/>
                                </a:lnTo>
                                <a:lnTo>
                                  <a:pt x="1263461" y="12914"/>
                                </a:lnTo>
                                <a:lnTo>
                                  <a:pt x="1222777" y="12914"/>
                                </a:lnTo>
                                <a:lnTo>
                                  <a:pt x="1286009" y="117557"/>
                                </a:lnTo>
                                <a:lnTo>
                                  <a:pt x="1286009" y="186011"/>
                                </a:lnTo>
                                <a:close/>
                                <a:moveTo>
                                  <a:pt x="1101778" y="186011"/>
                                </a:moveTo>
                                <a:lnTo>
                                  <a:pt x="1134001" y="186011"/>
                                </a:lnTo>
                                <a:lnTo>
                                  <a:pt x="1134001" y="0"/>
                                </a:lnTo>
                                <a:lnTo>
                                  <a:pt x="1100766" y="0"/>
                                </a:lnTo>
                                <a:lnTo>
                                  <a:pt x="1100766" y="73150"/>
                                </a:lnTo>
                                <a:lnTo>
                                  <a:pt x="1100281" y="73150"/>
                                </a:lnTo>
                                <a:cubicBezTo>
                                  <a:pt x="1090363" y="61005"/>
                                  <a:pt x="1078704" y="55297"/>
                                  <a:pt x="1062107" y="55297"/>
                                </a:cubicBezTo>
                                <a:cubicBezTo>
                                  <a:pt x="1022921" y="55297"/>
                                  <a:pt x="1008550" y="86549"/>
                                  <a:pt x="1008550" y="121768"/>
                                </a:cubicBezTo>
                                <a:cubicBezTo>
                                  <a:pt x="1008550" y="156743"/>
                                  <a:pt x="1022961" y="188966"/>
                                  <a:pt x="1062107" y="188966"/>
                                </a:cubicBezTo>
                                <a:cubicBezTo>
                                  <a:pt x="1077733" y="188966"/>
                                  <a:pt x="1091375" y="183987"/>
                                  <a:pt x="1101293" y="171600"/>
                                </a:cubicBezTo>
                                <a:lnTo>
                                  <a:pt x="1101778" y="171600"/>
                                </a:lnTo>
                                <a:lnTo>
                                  <a:pt x="1101778" y="186011"/>
                                </a:lnTo>
                                <a:close/>
                                <a:moveTo>
                                  <a:pt x="1043242" y="121768"/>
                                </a:moveTo>
                                <a:cubicBezTo>
                                  <a:pt x="1043242" y="104684"/>
                                  <a:pt x="1049193" y="81084"/>
                                  <a:pt x="1070770" y="81084"/>
                                </a:cubicBezTo>
                                <a:cubicBezTo>
                                  <a:pt x="1092103" y="81084"/>
                                  <a:pt x="1100524" y="103915"/>
                                  <a:pt x="1100524" y="121768"/>
                                </a:cubicBezTo>
                                <a:cubicBezTo>
                                  <a:pt x="1100524" y="139863"/>
                                  <a:pt x="1093318" y="163180"/>
                                  <a:pt x="1071255" y="163180"/>
                                </a:cubicBezTo>
                                <a:cubicBezTo>
                                  <a:pt x="1049436" y="163180"/>
                                  <a:pt x="1043242" y="139377"/>
                                  <a:pt x="1043242" y="121768"/>
                                </a:cubicBezTo>
                                <a:moveTo>
                                  <a:pt x="865206" y="186011"/>
                                </a:moveTo>
                                <a:lnTo>
                                  <a:pt x="898441" y="186011"/>
                                </a:lnTo>
                                <a:lnTo>
                                  <a:pt x="898441" y="123508"/>
                                </a:lnTo>
                                <a:cubicBezTo>
                                  <a:pt x="898441" y="107154"/>
                                  <a:pt x="903623" y="81084"/>
                                  <a:pt x="927709" y="81084"/>
                                </a:cubicBezTo>
                                <a:cubicBezTo>
                                  <a:pt x="949042" y="81084"/>
                                  <a:pt x="949285" y="102175"/>
                                  <a:pt x="949285" y="117800"/>
                                </a:cubicBezTo>
                                <a:lnTo>
                                  <a:pt x="949285" y="186011"/>
                                </a:lnTo>
                                <a:lnTo>
                                  <a:pt x="982521" y="186011"/>
                                </a:lnTo>
                                <a:lnTo>
                                  <a:pt x="982521" y="105413"/>
                                </a:lnTo>
                                <a:cubicBezTo>
                                  <a:pt x="982521" y="76631"/>
                                  <a:pt x="969364" y="55338"/>
                                  <a:pt x="939125" y="55338"/>
                                </a:cubicBezTo>
                                <a:cubicBezTo>
                                  <a:pt x="921758" y="55338"/>
                                  <a:pt x="907630" y="61046"/>
                                  <a:pt x="897227" y="75659"/>
                                </a:cubicBezTo>
                                <a:lnTo>
                                  <a:pt x="896741" y="75659"/>
                                </a:lnTo>
                                <a:lnTo>
                                  <a:pt x="896741" y="58293"/>
                                </a:lnTo>
                                <a:lnTo>
                                  <a:pt x="865246" y="58293"/>
                                </a:lnTo>
                                <a:lnTo>
                                  <a:pt x="865246" y="186011"/>
                                </a:lnTo>
                                <a:close/>
                                <a:moveTo>
                                  <a:pt x="750887" y="149052"/>
                                </a:moveTo>
                                <a:cubicBezTo>
                                  <a:pt x="750887" y="129459"/>
                                  <a:pt x="772949" y="126990"/>
                                  <a:pt x="787846" y="126990"/>
                                </a:cubicBezTo>
                                <a:lnTo>
                                  <a:pt x="802217" y="126990"/>
                                </a:lnTo>
                                <a:cubicBezTo>
                                  <a:pt x="802217" y="136908"/>
                                  <a:pt x="800719" y="146056"/>
                                  <a:pt x="795295" y="153262"/>
                                </a:cubicBezTo>
                                <a:cubicBezTo>
                                  <a:pt x="790073" y="160184"/>
                                  <a:pt x="782138" y="164678"/>
                                  <a:pt x="771978" y="164678"/>
                                </a:cubicBezTo>
                                <a:cubicBezTo>
                                  <a:pt x="760076" y="164678"/>
                                  <a:pt x="750887" y="159982"/>
                                  <a:pt x="750887" y="149052"/>
                                </a:cubicBezTo>
                                <a:moveTo>
                                  <a:pt x="734006" y="93512"/>
                                </a:moveTo>
                                <a:cubicBezTo>
                                  <a:pt x="745179" y="85092"/>
                                  <a:pt x="759307" y="79627"/>
                                  <a:pt x="773435" y="79627"/>
                                </a:cubicBezTo>
                                <a:cubicBezTo>
                                  <a:pt x="793028" y="79627"/>
                                  <a:pt x="802177" y="86549"/>
                                  <a:pt x="802177" y="107154"/>
                                </a:cubicBezTo>
                                <a:lnTo>
                                  <a:pt x="783838" y="107154"/>
                                </a:lnTo>
                                <a:cubicBezTo>
                                  <a:pt x="769953" y="107154"/>
                                  <a:pt x="753599" y="108409"/>
                                  <a:pt x="740928" y="114602"/>
                                </a:cubicBezTo>
                                <a:cubicBezTo>
                                  <a:pt x="728298" y="120796"/>
                                  <a:pt x="719109" y="131969"/>
                                  <a:pt x="719109" y="151036"/>
                                </a:cubicBezTo>
                                <a:cubicBezTo>
                                  <a:pt x="719109" y="175365"/>
                                  <a:pt x="741171" y="189007"/>
                                  <a:pt x="763760" y="189007"/>
                                </a:cubicBezTo>
                                <a:cubicBezTo>
                                  <a:pt x="778900" y="189007"/>
                                  <a:pt x="795497" y="181073"/>
                                  <a:pt x="803189" y="166945"/>
                                </a:cubicBezTo>
                                <a:lnTo>
                                  <a:pt x="803674" y="166945"/>
                                </a:lnTo>
                                <a:cubicBezTo>
                                  <a:pt x="803917" y="170912"/>
                                  <a:pt x="803917" y="179332"/>
                                  <a:pt x="805172" y="186052"/>
                                </a:cubicBezTo>
                                <a:lnTo>
                                  <a:pt x="834440" y="186052"/>
                                </a:lnTo>
                                <a:cubicBezTo>
                                  <a:pt x="833711" y="176134"/>
                                  <a:pt x="833185" y="167228"/>
                                  <a:pt x="832942" y="157553"/>
                                </a:cubicBezTo>
                                <a:cubicBezTo>
                                  <a:pt x="832699" y="148121"/>
                                  <a:pt x="832457" y="138446"/>
                                  <a:pt x="832457" y="125573"/>
                                </a:cubicBezTo>
                                <a:lnTo>
                                  <a:pt x="832457" y="109218"/>
                                </a:lnTo>
                                <a:cubicBezTo>
                                  <a:pt x="832457" y="71530"/>
                                  <a:pt x="816345" y="55419"/>
                                  <a:pt x="777402" y="55419"/>
                                </a:cubicBezTo>
                                <a:cubicBezTo>
                                  <a:pt x="763274" y="55419"/>
                                  <a:pt x="745908" y="59143"/>
                                  <a:pt x="732994" y="65094"/>
                                </a:cubicBezTo>
                                <a:lnTo>
                                  <a:pt x="734006" y="93512"/>
                                </a:lnTo>
                                <a:close/>
                                <a:moveTo>
                                  <a:pt x="626407" y="60034"/>
                                </a:moveTo>
                                <a:cubicBezTo>
                                  <a:pt x="616003" y="57807"/>
                                  <a:pt x="605843" y="55338"/>
                                  <a:pt x="590217" y="55338"/>
                                </a:cubicBezTo>
                                <a:cubicBezTo>
                                  <a:pt x="564187" y="55338"/>
                                  <a:pt x="540142" y="67482"/>
                                  <a:pt x="540142" y="95009"/>
                                </a:cubicBezTo>
                                <a:cubicBezTo>
                                  <a:pt x="540142" y="141118"/>
                                  <a:pt x="597908" y="124035"/>
                                  <a:pt x="597908" y="149052"/>
                                </a:cubicBezTo>
                                <a:cubicBezTo>
                                  <a:pt x="597908" y="161439"/>
                                  <a:pt x="584509" y="164678"/>
                                  <a:pt x="576089" y="164678"/>
                                </a:cubicBezTo>
                                <a:cubicBezTo>
                                  <a:pt x="564673" y="164678"/>
                                  <a:pt x="553784" y="161439"/>
                                  <a:pt x="543339" y="156258"/>
                                </a:cubicBezTo>
                                <a:lnTo>
                                  <a:pt x="541356" y="183542"/>
                                </a:lnTo>
                                <a:cubicBezTo>
                                  <a:pt x="553500" y="186781"/>
                                  <a:pt x="566414" y="189007"/>
                                  <a:pt x="579044" y="189007"/>
                                </a:cubicBezTo>
                                <a:cubicBezTo>
                                  <a:pt x="606045" y="189007"/>
                                  <a:pt x="632601" y="177105"/>
                                  <a:pt x="632601" y="147352"/>
                                </a:cubicBezTo>
                                <a:cubicBezTo>
                                  <a:pt x="632601" y="101244"/>
                                  <a:pt x="574834" y="114117"/>
                                  <a:pt x="574834" y="93795"/>
                                </a:cubicBezTo>
                                <a:cubicBezTo>
                                  <a:pt x="574834" y="82865"/>
                                  <a:pt x="585480" y="79667"/>
                                  <a:pt x="594427" y="79667"/>
                                </a:cubicBezTo>
                                <a:cubicBezTo>
                                  <a:pt x="606571" y="79667"/>
                                  <a:pt x="614020" y="81651"/>
                                  <a:pt x="624180" y="85132"/>
                                </a:cubicBezTo>
                                <a:lnTo>
                                  <a:pt x="626407" y="60034"/>
                                </a:lnTo>
                                <a:close/>
                                <a:moveTo>
                                  <a:pt x="481848" y="186011"/>
                                </a:moveTo>
                                <a:lnTo>
                                  <a:pt x="514072" y="186011"/>
                                </a:lnTo>
                                <a:lnTo>
                                  <a:pt x="514072" y="0"/>
                                </a:lnTo>
                                <a:lnTo>
                                  <a:pt x="480836" y="0"/>
                                </a:lnTo>
                                <a:lnTo>
                                  <a:pt x="480836" y="73150"/>
                                </a:lnTo>
                                <a:lnTo>
                                  <a:pt x="480351" y="73150"/>
                                </a:lnTo>
                                <a:cubicBezTo>
                                  <a:pt x="470433" y="61005"/>
                                  <a:pt x="458774" y="55297"/>
                                  <a:pt x="442177" y="55297"/>
                                </a:cubicBezTo>
                                <a:cubicBezTo>
                                  <a:pt x="402991" y="55297"/>
                                  <a:pt x="388620" y="86549"/>
                                  <a:pt x="388620" y="121768"/>
                                </a:cubicBezTo>
                                <a:cubicBezTo>
                                  <a:pt x="388620" y="156743"/>
                                  <a:pt x="402991" y="188966"/>
                                  <a:pt x="442177" y="188966"/>
                                </a:cubicBezTo>
                                <a:cubicBezTo>
                                  <a:pt x="457803" y="188966"/>
                                  <a:pt x="471445" y="183987"/>
                                  <a:pt x="481363" y="171600"/>
                                </a:cubicBezTo>
                                <a:lnTo>
                                  <a:pt x="481848" y="171600"/>
                                </a:lnTo>
                                <a:lnTo>
                                  <a:pt x="481848" y="186011"/>
                                </a:lnTo>
                                <a:close/>
                                <a:moveTo>
                                  <a:pt x="423312" y="121768"/>
                                </a:moveTo>
                                <a:cubicBezTo>
                                  <a:pt x="423312" y="104684"/>
                                  <a:pt x="429263" y="81084"/>
                                  <a:pt x="450840" y="81084"/>
                                </a:cubicBezTo>
                                <a:cubicBezTo>
                                  <a:pt x="472173" y="81084"/>
                                  <a:pt x="480594" y="103915"/>
                                  <a:pt x="480594" y="121768"/>
                                </a:cubicBezTo>
                                <a:cubicBezTo>
                                  <a:pt x="480594" y="139863"/>
                                  <a:pt x="473388" y="163180"/>
                                  <a:pt x="451326" y="163180"/>
                                </a:cubicBezTo>
                                <a:cubicBezTo>
                                  <a:pt x="429506" y="163180"/>
                                  <a:pt x="423312" y="139377"/>
                                  <a:pt x="423312" y="121768"/>
                                </a:cubicBezTo>
                                <a:moveTo>
                                  <a:pt x="361295" y="151764"/>
                                </a:moveTo>
                                <a:cubicBezTo>
                                  <a:pt x="348908" y="158687"/>
                                  <a:pt x="334982" y="164678"/>
                                  <a:pt x="318871" y="164678"/>
                                </a:cubicBezTo>
                                <a:cubicBezTo>
                                  <a:pt x="298306" y="164678"/>
                                  <a:pt x="283895" y="153019"/>
                                  <a:pt x="282397" y="132414"/>
                                </a:cubicBezTo>
                                <a:lnTo>
                                  <a:pt x="370687" y="132414"/>
                                </a:lnTo>
                                <a:cubicBezTo>
                                  <a:pt x="370687" y="87763"/>
                                  <a:pt x="357288" y="55297"/>
                                  <a:pt x="309925" y="55297"/>
                                </a:cubicBezTo>
                                <a:cubicBezTo>
                                  <a:pt x="270253" y="55297"/>
                                  <a:pt x="250660" y="85780"/>
                                  <a:pt x="250660" y="122739"/>
                                </a:cubicBezTo>
                                <a:cubicBezTo>
                                  <a:pt x="250660" y="164637"/>
                                  <a:pt x="275232" y="188966"/>
                                  <a:pt x="317373" y="188966"/>
                                </a:cubicBezTo>
                                <a:cubicBezTo>
                                  <a:pt x="335225" y="188966"/>
                                  <a:pt x="349111" y="185485"/>
                                  <a:pt x="361255" y="178806"/>
                                </a:cubicBezTo>
                                <a:lnTo>
                                  <a:pt x="361255" y="151764"/>
                                </a:lnTo>
                                <a:close/>
                                <a:moveTo>
                                  <a:pt x="282438" y="109623"/>
                                </a:moveTo>
                                <a:cubicBezTo>
                                  <a:pt x="283936" y="92500"/>
                                  <a:pt x="293368" y="79627"/>
                                  <a:pt x="311949" y="79627"/>
                                </a:cubicBezTo>
                                <a:cubicBezTo>
                                  <a:pt x="330530" y="79627"/>
                                  <a:pt x="337978" y="93512"/>
                                  <a:pt x="338990" y="109623"/>
                                </a:cubicBezTo>
                                <a:lnTo>
                                  <a:pt x="282438" y="109623"/>
                                </a:lnTo>
                                <a:close/>
                                <a:moveTo>
                                  <a:pt x="223416" y="151764"/>
                                </a:moveTo>
                                <a:cubicBezTo>
                                  <a:pt x="211029" y="158687"/>
                                  <a:pt x="197144" y="164678"/>
                                  <a:pt x="181032" y="164678"/>
                                </a:cubicBezTo>
                                <a:cubicBezTo>
                                  <a:pt x="160427" y="164678"/>
                                  <a:pt x="146056" y="153019"/>
                                  <a:pt x="144559" y="132414"/>
                                </a:cubicBezTo>
                                <a:lnTo>
                                  <a:pt x="232848" y="132414"/>
                                </a:lnTo>
                                <a:cubicBezTo>
                                  <a:pt x="232848" y="87763"/>
                                  <a:pt x="219449" y="55297"/>
                                  <a:pt x="172086" y="55297"/>
                                </a:cubicBezTo>
                                <a:cubicBezTo>
                                  <a:pt x="132414" y="55297"/>
                                  <a:pt x="112821" y="85780"/>
                                  <a:pt x="112821" y="122739"/>
                                </a:cubicBezTo>
                                <a:cubicBezTo>
                                  <a:pt x="112821" y="164637"/>
                                  <a:pt x="137393" y="188966"/>
                                  <a:pt x="179534" y="188966"/>
                                </a:cubicBezTo>
                                <a:cubicBezTo>
                                  <a:pt x="197387" y="188966"/>
                                  <a:pt x="211272" y="185485"/>
                                  <a:pt x="223416" y="178806"/>
                                </a:cubicBezTo>
                                <a:lnTo>
                                  <a:pt x="223416" y="151764"/>
                                </a:lnTo>
                                <a:close/>
                                <a:moveTo>
                                  <a:pt x="144559" y="109623"/>
                                </a:moveTo>
                                <a:cubicBezTo>
                                  <a:pt x="146056" y="92500"/>
                                  <a:pt x="155448" y="79627"/>
                                  <a:pt x="174069" y="79627"/>
                                </a:cubicBezTo>
                                <a:cubicBezTo>
                                  <a:pt x="192650" y="79627"/>
                                  <a:pt x="200099" y="93512"/>
                                  <a:pt x="201111" y="109623"/>
                                </a:cubicBezTo>
                                <a:lnTo>
                                  <a:pt x="144559" y="109623"/>
                                </a:lnTo>
                                <a:close/>
                                <a:moveTo>
                                  <a:pt x="0" y="186011"/>
                                </a:moveTo>
                                <a:lnTo>
                                  <a:pt x="101932" y="186011"/>
                                </a:lnTo>
                                <a:lnTo>
                                  <a:pt x="101932" y="158727"/>
                                </a:lnTo>
                                <a:lnTo>
                                  <a:pt x="34733" y="158727"/>
                                </a:lnTo>
                                <a:lnTo>
                                  <a:pt x="34733" y="12914"/>
                                </a:lnTo>
                                <a:lnTo>
                                  <a:pt x="0" y="12914"/>
                                </a:lnTo>
                                <a:lnTo>
                                  <a:pt x="0" y="186011"/>
                                </a:lnTo>
                                <a:close/>
                              </a:path>
                            </a:pathLst>
                          </a:custGeom>
                          <a:solidFill>
                            <a:srgbClr val="1D1D1B"/>
                          </a:solidFill>
                          <a:ln w="4048" cap="flat">
                            <a:noFill/>
                            <a:prstDash val="solid"/>
                            <a:miter/>
                          </a:ln>
                        </wps:spPr>
                        <wps:bodyPr rtlCol="0" anchor="ctr"/>
                      </wps:wsp>
                      <wps:wsp>
                        <wps:cNvPr id="1761756660" name="Freeform 1761756660"/>
                        <wps:cNvSpPr/>
                        <wps:spPr>
                          <a:xfrm>
                            <a:off x="1452427" y="691703"/>
                            <a:ext cx="1699281" cy="127515"/>
                          </a:xfrm>
                          <a:custGeom>
                            <a:avLst/>
                            <a:gdLst>
                              <a:gd name="connsiteX0" fmla="*/ 1655481 w 1699281"/>
                              <a:gd name="connsiteY0" fmla="*/ 99544 h 127515"/>
                              <a:gd name="connsiteX1" fmla="*/ 1682724 w 1699281"/>
                              <a:gd name="connsiteY1" fmla="*/ 127475 h 127515"/>
                              <a:gd name="connsiteX2" fmla="*/ 1699282 w 1699281"/>
                              <a:gd name="connsiteY2" fmla="*/ 125451 h 127515"/>
                              <a:gd name="connsiteX3" fmla="*/ 1698634 w 1699281"/>
                              <a:gd name="connsiteY3" fmla="*/ 107721 h 127515"/>
                              <a:gd name="connsiteX4" fmla="*/ 1688432 w 1699281"/>
                              <a:gd name="connsiteY4" fmla="*/ 110069 h 127515"/>
                              <a:gd name="connsiteX5" fmla="*/ 1677907 w 1699281"/>
                              <a:gd name="connsiteY5" fmla="*/ 95860 h 127515"/>
                              <a:gd name="connsiteX6" fmla="*/ 1677907 w 1699281"/>
                              <a:gd name="connsiteY6" fmla="*/ 55702 h 127515"/>
                              <a:gd name="connsiteX7" fmla="*/ 1697824 w 1699281"/>
                              <a:gd name="connsiteY7" fmla="*/ 55702 h 127515"/>
                              <a:gd name="connsiteX8" fmla="*/ 1697824 w 1699281"/>
                              <a:gd name="connsiteY8" fmla="*/ 39307 h 127515"/>
                              <a:gd name="connsiteX9" fmla="*/ 1677907 w 1699281"/>
                              <a:gd name="connsiteY9" fmla="*/ 39307 h 127515"/>
                              <a:gd name="connsiteX10" fmla="*/ 1677907 w 1699281"/>
                              <a:gd name="connsiteY10" fmla="*/ 14857 h 127515"/>
                              <a:gd name="connsiteX11" fmla="*/ 1655481 w 1699281"/>
                              <a:gd name="connsiteY11" fmla="*/ 22062 h 127515"/>
                              <a:gd name="connsiteX12" fmla="*/ 1655481 w 1699281"/>
                              <a:gd name="connsiteY12" fmla="*/ 39307 h 127515"/>
                              <a:gd name="connsiteX13" fmla="*/ 1638924 w 1699281"/>
                              <a:gd name="connsiteY13" fmla="*/ 39307 h 127515"/>
                              <a:gd name="connsiteX14" fmla="*/ 1638924 w 1699281"/>
                              <a:gd name="connsiteY14" fmla="*/ 55702 h 127515"/>
                              <a:gd name="connsiteX15" fmla="*/ 1655481 w 1699281"/>
                              <a:gd name="connsiteY15" fmla="*/ 55702 h 127515"/>
                              <a:gd name="connsiteX16" fmla="*/ 1655481 w 1699281"/>
                              <a:gd name="connsiteY16" fmla="*/ 99544 h 127515"/>
                              <a:gd name="connsiteX17" fmla="*/ 1626496 w 1699281"/>
                              <a:gd name="connsiteY17" fmla="*/ 40481 h 127515"/>
                              <a:gd name="connsiteX18" fmla="*/ 1602086 w 1699281"/>
                              <a:gd name="connsiteY18" fmla="*/ 37283 h 127515"/>
                              <a:gd name="connsiteX19" fmla="*/ 1568284 w 1699281"/>
                              <a:gd name="connsiteY19" fmla="*/ 64041 h 127515"/>
                              <a:gd name="connsiteX20" fmla="*/ 1607268 w 1699281"/>
                              <a:gd name="connsiteY20" fmla="*/ 100556 h 127515"/>
                              <a:gd name="connsiteX21" fmla="*/ 1592533 w 1699281"/>
                              <a:gd name="connsiteY21" fmla="*/ 111121 h 127515"/>
                              <a:gd name="connsiteX22" fmla="*/ 1570470 w 1699281"/>
                              <a:gd name="connsiteY22" fmla="*/ 105413 h 127515"/>
                              <a:gd name="connsiteX23" fmla="*/ 1569134 w 1699281"/>
                              <a:gd name="connsiteY23" fmla="*/ 123792 h 127515"/>
                              <a:gd name="connsiteX24" fmla="*/ 1594557 w 1699281"/>
                              <a:gd name="connsiteY24" fmla="*/ 127475 h 127515"/>
                              <a:gd name="connsiteX25" fmla="*/ 1630706 w 1699281"/>
                              <a:gd name="connsiteY25" fmla="*/ 99381 h 127515"/>
                              <a:gd name="connsiteX26" fmla="*/ 1591723 w 1699281"/>
                              <a:gd name="connsiteY26" fmla="*/ 63232 h 127515"/>
                              <a:gd name="connsiteX27" fmla="*/ 1604960 w 1699281"/>
                              <a:gd name="connsiteY27" fmla="*/ 53678 h 127515"/>
                              <a:gd name="connsiteX28" fmla="*/ 1625039 w 1699281"/>
                              <a:gd name="connsiteY28" fmla="*/ 57362 h 127515"/>
                              <a:gd name="connsiteX29" fmla="*/ 1626496 w 1699281"/>
                              <a:gd name="connsiteY29" fmla="*/ 40481 h 127515"/>
                              <a:gd name="connsiteX30" fmla="*/ 1550675 w 1699281"/>
                              <a:gd name="connsiteY30" fmla="*/ 39307 h 127515"/>
                              <a:gd name="connsiteX31" fmla="*/ 1528248 w 1699281"/>
                              <a:gd name="connsiteY31" fmla="*/ 39307 h 127515"/>
                              <a:gd name="connsiteX32" fmla="*/ 1528248 w 1699281"/>
                              <a:gd name="connsiteY32" fmla="*/ 81489 h 127515"/>
                              <a:gd name="connsiteX33" fmla="*/ 1508493 w 1699281"/>
                              <a:gd name="connsiteY33" fmla="*/ 110109 h 127515"/>
                              <a:gd name="connsiteX34" fmla="*/ 1493920 w 1699281"/>
                              <a:gd name="connsiteY34" fmla="*/ 85335 h 127515"/>
                              <a:gd name="connsiteX35" fmla="*/ 1493920 w 1699281"/>
                              <a:gd name="connsiteY35" fmla="*/ 39307 h 127515"/>
                              <a:gd name="connsiteX36" fmla="*/ 1471494 w 1699281"/>
                              <a:gd name="connsiteY36" fmla="*/ 39307 h 127515"/>
                              <a:gd name="connsiteX37" fmla="*/ 1471494 w 1699281"/>
                              <a:gd name="connsiteY37" fmla="*/ 93714 h 127515"/>
                              <a:gd name="connsiteX38" fmla="*/ 1500761 w 1699281"/>
                              <a:gd name="connsiteY38" fmla="*/ 127516 h 127515"/>
                              <a:gd name="connsiteX39" fmla="*/ 1529058 w 1699281"/>
                              <a:gd name="connsiteY39" fmla="*/ 113793 h 127515"/>
                              <a:gd name="connsiteX40" fmla="*/ 1529422 w 1699281"/>
                              <a:gd name="connsiteY40" fmla="*/ 113793 h 127515"/>
                              <a:gd name="connsiteX41" fmla="*/ 1529422 w 1699281"/>
                              <a:gd name="connsiteY41" fmla="*/ 125492 h 127515"/>
                              <a:gd name="connsiteX42" fmla="*/ 1550635 w 1699281"/>
                              <a:gd name="connsiteY42" fmla="*/ 125492 h 127515"/>
                              <a:gd name="connsiteX43" fmla="*/ 1550635 w 1699281"/>
                              <a:gd name="connsiteY43" fmla="*/ 39307 h 127515"/>
                              <a:gd name="connsiteX44" fmla="*/ 1406966 w 1699281"/>
                              <a:gd name="connsiteY44" fmla="*/ 125492 h 127515"/>
                              <a:gd name="connsiteX45" fmla="*/ 1429352 w 1699281"/>
                              <a:gd name="connsiteY45" fmla="*/ 125492 h 127515"/>
                              <a:gd name="connsiteX46" fmla="*/ 1429352 w 1699281"/>
                              <a:gd name="connsiteY46" fmla="*/ 93876 h 127515"/>
                              <a:gd name="connsiteX47" fmla="*/ 1447609 w 1699281"/>
                              <a:gd name="connsiteY47" fmla="*/ 58738 h 127515"/>
                              <a:gd name="connsiteX48" fmla="*/ 1457649 w 1699281"/>
                              <a:gd name="connsiteY48" fmla="*/ 60560 h 127515"/>
                              <a:gd name="connsiteX49" fmla="*/ 1457649 w 1699281"/>
                              <a:gd name="connsiteY49" fmla="*/ 38012 h 127515"/>
                              <a:gd name="connsiteX50" fmla="*/ 1450767 w 1699281"/>
                              <a:gd name="connsiteY50" fmla="*/ 37324 h 127515"/>
                              <a:gd name="connsiteX51" fmla="*/ 1427167 w 1699281"/>
                              <a:gd name="connsiteY51" fmla="*/ 58900 h 127515"/>
                              <a:gd name="connsiteX52" fmla="*/ 1426843 w 1699281"/>
                              <a:gd name="connsiteY52" fmla="*/ 58900 h 127515"/>
                              <a:gd name="connsiteX53" fmla="*/ 1426843 w 1699281"/>
                              <a:gd name="connsiteY53" fmla="*/ 39348 h 127515"/>
                              <a:gd name="connsiteX54" fmla="*/ 1406926 w 1699281"/>
                              <a:gd name="connsiteY54" fmla="*/ 39348 h 127515"/>
                              <a:gd name="connsiteX55" fmla="*/ 1406926 w 1699281"/>
                              <a:gd name="connsiteY55" fmla="*/ 125492 h 127515"/>
                              <a:gd name="connsiteX56" fmla="*/ 1352033 w 1699281"/>
                              <a:gd name="connsiteY56" fmla="*/ 125492 h 127515"/>
                              <a:gd name="connsiteX57" fmla="*/ 1375432 w 1699281"/>
                              <a:gd name="connsiteY57" fmla="*/ 125492 h 127515"/>
                              <a:gd name="connsiteX58" fmla="*/ 1375432 w 1699281"/>
                              <a:gd name="connsiteY58" fmla="*/ 27082 h 127515"/>
                              <a:gd name="connsiteX59" fmla="*/ 1408910 w 1699281"/>
                              <a:gd name="connsiteY59" fmla="*/ 27082 h 127515"/>
                              <a:gd name="connsiteX60" fmla="*/ 1408910 w 1699281"/>
                              <a:gd name="connsiteY60" fmla="*/ 8704 h 127515"/>
                              <a:gd name="connsiteX61" fmla="*/ 1318555 w 1699281"/>
                              <a:gd name="connsiteY61" fmla="*/ 8704 h 127515"/>
                              <a:gd name="connsiteX62" fmla="*/ 1318555 w 1699281"/>
                              <a:gd name="connsiteY62" fmla="*/ 27082 h 127515"/>
                              <a:gd name="connsiteX63" fmla="*/ 1352033 w 1699281"/>
                              <a:gd name="connsiteY63" fmla="*/ 27082 h 127515"/>
                              <a:gd name="connsiteX64" fmla="*/ 1352033 w 1699281"/>
                              <a:gd name="connsiteY64" fmla="*/ 125492 h 127515"/>
                              <a:gd name="connsiteX65" fmla="*/ 1179988 w 1699281"/>
                              <a:gd name="connsiteY65" fmla="*/ 125492 h 127515"/>
                              <a:gd name="connsiteX66" fmla="*/ 1202415 w 1699281"/>
                              <a:gd name="connsiteY66" fmla="*/ 125492 h 127515"/>
                              <a:gd name="connsiteX67" fmla="*/ 1202415 w 1699281"/>
                              <a:gd name="connsiteY67" fmla="*/ 83310 h 127515"/>
                              <a:gd name="connsiteX68" fmla="*/ 1222170 w 1699281"/>
                              <a:gd name="connsiteY68" fmla="*/ 54690 h 127515"/>
                              <a:gd name="connsiteX69" fmla="*/ 1236743 w 1699281"/>
                              <a:gd name="connsiteY69" fmla="*/ 79465 h 127515"/>
                              <a:gd name="connsiteX70" fmla="*/ 1236743 w 1699281"/>
                              <a:gd name="connsiteY70" fmla="*/ 125492 h 127515"/>
                              <a:gd name="connsiteX71" fmla="*/ 1259170 w 1699281"/>
                              <a:gd name="connsiteY71" fmla="*/ 125492 h 127515"/>
                              <a:gd name="connsiteX72" fmla="*/ 1259170 w 1699281"/>
                              <a:gd name="connsiteY72" fmla="*/ 71085 h 127515"/>
                              <a:gd name="connsiteX73" fmla="*/ 1229901 w 1699281"/>
                              <a:gd name="connsiteY73" fmla="*/ 37283 h 127515"/>
                              <a:gd name="connsiteX74" fmla="*/ 1201605 w 1699281"/>
                              <a:gd name="connsiteY74" fmla="*/ 51006 h 127515"/>
                              <a:gd name="connsiteX75" fmla="*/ 1201241 w 1699281"/>
                              <a:gd name="connsiteY75" fmla="*/ 51006 h 127515"/>
                              <a:gd name="connsiteX76" fmla="*/ 1201241 w 1699281"/>
                              <a:gd name="connsiteY76" fmla="*/ 39307 h 127515"/>
                              <a:gd name="connsiteX77" fmla="*/ 1179988 w 1699281"/>
                              <a:gd name="connsiteY77" fmla="*/ 39307 h 127515"/>
                              <a:gd name="connsiteX78" fmla="*/ 1179988 w 1699281"/>
                              <a:gd name="connsiteY78" fmla="*/ 125492 h 127515"/>
                              <a:gd name="connsiteX79" fmla="*/ 1095625 w 1699281"/>
                              <a:gd name="connsiteY79" fmla="*/ 80315 h 127515"/>
                              <a:gd name="connsiteX80" fmla="*/ 1117242 w 1699281"/>
                              <a:gd name="connsiteY80" fmla="*/ 54690 h 127515"/>
                              <a:gd name="connsiteX81" fmla="*/ 1138980 w 1699281"/>
                              <a:gd name="connsiteY81" fmla="*/ 80315 h 127515"/>
                              <a:gd name="connsiteX82" fmla="*/ 1117242 w 1699281"/>
                              <a:gd name="connsiteY82" fmla="*/ 110109 h 127515"/>
                              <a:gd name="connsiteX83" fmla="*/ 1095625 w 1699281"/>
                              <a:gd name="connsiteY83" fmla="*/ 80315 h 127515"/>
                              <a:gd name="connsiteX84" fmla="*/ 1072227 w 1699281"/>
                              <a:gd name="connsiteY84" fmla="*/ 82987 h 127515"/>
                              <a:gd name="connsiteX85" fmla="*/ 1117242 w 1699281"/>
                              <a:gd name="connsiteY85" fmla="*/ 127516 h 127515"/>
                              <a:gd name="connsiteX86" fmla="*/ 1162419 w 1699281"/>
                              <a:gd name="connsiteY86" fmla="*/ 82987 h 127515"/>
                              <a:gd name="connsiteX87" fmla="*/ 1117242 w 1699281"/>
                              <a:gd name="connsiteY87" fmla="*/ 37324 h 127515"/>
                              <a:gd name="connsiteX88" fmla="*/ 1072227 w 1699281"/>
                              <a:gd name="connsiteY88" fmla="*/ 82987 h 127515"/>
                              <a:gd name="connsiteX89" fmla="*/ 1031746 w 1699281"/>
                              <a:gd name="connsiteY89" fmla="*/ 23560 h 127515"/>
                              <a:gd name="connsiteX90" fmla="*/ 1054172 w 1699281"/>
                              <a:gd name="connsiteY90" fmla="*/ 23560 h 127515"/>
                              <a:gd name="connsiteX91" fmla="*/ 1054172 w 1699281"/>
                              <a:gd name="connsiteY91" fmla="*/ 2145 h 127515"/>
                              <a:gd name="connsiteX92" fmla="*/ 1031746 w 1699281"/>
                              <a:gd name="connsiteY92" fmla="*/ 2145 h 127515"/>
                              <a:gd name="connsiteX93" fmla="*/ 1031746 w 1699281"/>
                              <a:gd name="connsiteY93" fmla="*/ 23560 h 127515"/>
                              <a:gd name="connsiteX94" fmla="*/ 1031746 w 1699281"/>
                              <a:gd name="connsiteY94" fmla="*/ 125492 h 127515"/>
                              <a:gd name="connsiteX95" fmla="*/ 1054172 w 1699281"/>
                              <a:gd name="connsiteY95" fmla="*/ 125492 h 127515"/>
                              <a:gd name="connsiteX96" fmla="*/ 1054172 w 1699281"/>
                              <a:gd name="connsiteY96" fmla="*/ 39307 h 127515"/>
                              <a:gd name="connsiteX97" fmla="*/ 1031746 w 1699281"/>
                              <a:gd name="connsiteY97" fmla="*/ 39307 h 127515"/>
                              <a:gd name="connsiteX98" fmla="*/ 1031746 w 1699281"/>
                              <a:gd name="connsiteY98" fmla="*/ 125492 h 127515"/>
                              <a:gd name="connsiteX99" fmla="*/ 973493 w 1699281"/>
                              <a:gd name="connsiteY99" fmla="*/ 99544 h 127515"/>
                              <a:gd name="connsiteX100" fmla="*/ 1000737 w 1699281"/>
                              <a:gd name="connsiteY100" fmla="*/ 127475 h 127515"/>
                              <a:gd name="connsiteX101" fmla="*/ 1017294 w 1699281"/>
                              <a:gd name="connsiteY101" fmla="*/ 125451 h 127515"/>
                              <a:gd name="connsiteX102" fmla="*/ 1016646 w 1699281"/>
                              <a:gd name="connsiteY102" fmla="*/ 107721 h 127515"/>
                              <a:gd name="connsiteX103" fmla="*/ 1006445 w 1699281"/>
                              <a:gd name="connsiteY103" fmla="*/ 110069 h 127515"/>
                              <a:gd name="connsiteX104" fmla="*/ 995920 w 1699281"/>
                              <a:gd name="connsiteY104" fmla="*/ 95860 h 127515"/>
                              <a:gd name="connsiteX105" fmla="*/ 995920 w 1699281"/>
                              <a:gd name="connsiteY105" fmla="*/ 55702 h 127515"/>
                              <a:gd name="connsiteX106" fmla="*/ 1015836 w 1699281"/>
                              <a:gd name="connsiteY106" fmla="*/ 55702 h 127515"/>
                              <a:gd name="connsiteX107" fmla="*/ 1015836 w 1699281"/>
                              <a:gd name="connsiteY107" fmla="*/ 39307 h 127515"/>
                              <a:gd name="connsiteX108" fmla="*/ 995920 w 1699281"/>
                              <a:gd name="connsiteY108" fmla="*/ 39307 h 127515"/>
                              <a:gd name="connsiteX109" fmla="*/ 995920 w 1699281"/>
                              <a:gd name="connsiteY109" fmla="*/ 14857 h 127515"/>
                              <a:gd name="connsiteX110" fmla="*/ 973493 w 1699281"/>
                              <a:gd name="connsiteY110" fmla="*/ 22062 h 127515"/>
                              <a:gd name="connsiteX111" fmla="*/ 973493 w 1699281"/>
                              <a:gd name="connsiteY111" fmla="*/ 39307 h 127515"/>
                              <a:gd name="connsiteX112" fmla="*/ 956936 w 1699281"/>
                              <a:gd name="connsiteY112" fmla="*/ 39307 h 127515"/>
                              <a:gd name="connsiteX113" fmla="*/ 956936 w 1699281"/>
                              <a:gd name="connsiteY113" fmla="*/ 55702 h 127515"/>
                              <a:gd name="connsiteX114" fmla="*/ 973493 w 1699281"/>
                              <a:gd name="connsiteY114" fmla="*/ 55702 h 127515"/>
                              <a:gd name="connsiteX115" fmla="*/ 973493 w 1699281"/>
                              <a:gd name="connsiteY115" fmla="*/ 99544 h 127515"/>
                              <a:gd name="connsiteX116" fmla="*/ 888968 w 1699281"/>
                              <a:gd name="connsiteY116" fmla="*/ 100556 h 127515"/>
                              <a:gd name="connsiteX117" fmla="*/ 913905 w 1699281"/>
                              <a:gd name="connsiteY117" fmla="*/ 85658 h 127515"/>
                              <a:gd name="connsiteX118" fmla="*/ 923620 w 1699281"/>
                              <a:gd name="connsiteY118" fmla="*/ 85658 h 127515"/>
                              <a:gd name="connsiteX119" fmla="*/ 918924 w 1699281"/>
                              <a:gd name="connsiteY119" fmla="*/ 103430 h 127515"/>
                              <a:gd name="connsiteX120" fmla="*/ 903177 w 1699281"/>
                              <a:gd name="connsiteY120" fmla="*/ 111121 h 127515"/>
                              <a:gd name="connsiteX121" fmla="*/ 888968 w 1699281"/>
                              <a:gd name="connsiteY121" fmla="*/ 100556 h 127515"/>
                              <a:gd name="connsiteX122" fmla="*/ 877593 w 1699281"/>
                              <a:gd name="connsiteY122" fmla="*/ 63070 h 127515"/>
                              <a:gd name="connsiteX123" fmla="*/ 904189 w 1699281"/>
                              <a:gd name="connsiteY123" fmla="*/ 53678 h 127515"/>
                              <a:gd name="connsiteX124" fmla="*/ 923620 w 1699281"/>
                              <a:gd name="connsiteY124" fmla="*/ 72259 h 127515"/>
                              <a:gd name="connsiteX125" fmla="*/ 911233 w 1699281"/>
                              <a:gd name="connsiteY125" fmla="*/ 72259 h 127515"/>
                              <a:gd name="connsiteX126" fmla="*/ 882289 w 1699281"/>
                              <a:gd name="connsiteY126" fmla="*/ 77279 h 127515"/>
                              <a:gd name="connsiteX127" fmla="*/ 867594 w 1699281"/>
                              <a:gd name="connsiteY127" fmla="*/ 101851 h 127515"/>
                              <a:gd name="connsiteX128" fmla="*/ 897712 w 1699281"/>
                              <a:gd name="connsiteY128" fmla="*/ 127475 h 127515"/>
                              <a:gd name="connsiteX129" fmla="*/ 924349 w 1699281"/>
                              <a:gd name="connsiteY129" fmla="*/ 112578 h 127515"/>
                              <a:gd name="connsiteX130" fmla="*/ 924673 w 1699281"/>
                              <a:gd name="connsiteY130" fmla="*/ 112578 h 127515"/>
                              <a:gd name="connsiteX131" fmla="*/ 925685 w 1699281"/>
                              <a:gd name="connsiteY131" fmla="*/ 125451 h 127515"/>
                              <a:gd name="connsiteX132" fmla="*/ 945399 w 1699281"/>
                              <a:gd name="connsiteY132" fmla="*/ 125451 h 127515"/>
                              <a:gd name="connsiteX133" fmla="*/ 944387 w 1699281"/>
                              <a:gd name="connsiteY133" fmla="*/ 106223 h 127515"/>
                              <a:gd name="connsiteX134" fmla="*/ 944023 w 1699281"/>
                              <a:gd name="connsiteY134" fmla="*/ 84646 h 127515"/>
                              <a:gd name="connsiteX135" fmla="*/ 944023 w 1699281"/>
                              <a:gd name="connsiteY135" fmla="*/ 73635 h 127515"/>
                              <a:gd name="connsiteX136" fmla="*/ 906902 w 1699281"/>
                              <a:gd name="connsiteY136" fmla="*/ 37324 h 127515"/>
                              <a:gd name="connsiteX137" fmla="*/ 876945 w 1699281"/>
                              <a:gd name="connsiteY137" fmla="*/ 43841 h 127515"/>
                              <a:gd name="connsiteX138" fmla="*/ 877593 w 1699281"/>
                              <a:gd name="connsiteY138" fmla="*/ 63070 h 127515"/>
                              <a:gd name="connsiteX139" fmla="*/ 828246 w 1699281"/>
                              <a:gd name="connsiteY139" fmla="*/ 125492 h 127515"/>
                              <a:gd name="connsiteX140" fmla="*/ 849985 w 1699281"/>
                              <a:gd name="connsiteY140" fmla="*/ 125492 h 127515"/>
                              <a:gd name="connsiteX141" fmla="*/ 849985 w 1699281"/>
                              <a:gd name="connsiteY141" fmla="*/ 0 h 127515"/>
                              <a:gd name="connsiteX142" fmla="*/ 827558 w 1699281"/>
                              <a:gd name="connsiteY142" fmla="*/ 0 h 127515"/>
                              <a:gd name="connsiteX143" fmla="*/ 827558 w 1699281"/>
                              <a:gd name="connsiteY143" fmla="*/ 49347 h 127515"/>
                              <a:gd name="connsiteX144" fmla="*/ 827234 w 1699281"/>
                              <a:gd name="connsiteY144" fmla="*/ 49347 h 127515"/>
                              <a:gd name="connsiteX145" fmla="*/ 801448 w 1699281"/>
                              <a:gd name="connsiteY145" fmla="*/ 37324 h 127515"/>
                              <a:gd name="connsiteX146" fmla="*/ 765298 w 1699281"/>
                              <a:gd name="connsiteY146" fmla="*/ 82177 h 127515"/>
                              <a:gd name="connsiteX147" fmla="*/ 801448 w 1699281"/>
                              <a:gd name="connsiteY147" fmla="*/ 127516 h 127515"/>
                              <a:gd name="connsiteX148" fmla="*/ 827923 w 1699281"/>
                              <a:gd name="connsiteY148" fmla="*/ 115817 h 127515"/>
                              <a:gd name="connsiteX149" fmla="*/ 828246 w 1699281"/>
                              <a:gd name="connsiteY149" fmla="*/ 115817 h 127515"/>
                              <a:gd name="connsiteX150" fmla="*/ 828246 w 1699281"/>
                              <a:gd name="connsiteY150" fmla="*/ 125492 h 127515"/>
                              <a:gd name="connsiteX151" fmla="*/ 788696 w 1699281"/>
                              <a:gd name="connsiteY151" fmla="*/ 82136 h 127515"/>
                              <a:gd name="connsiteX152" fmla="*/ 807277 w 1699281"/>
                              <a:gd name="connsiteY152" fmla="*/ 54690 h 127515"/>
                              <a:gd name="connsiteX153" fmla="*/ 827356 w 1699281"/>
                              <a:gd name="connsiteY153" fmla="*/ 82136 h 127515"/>
                              <a:gd name="connsiteX154" fmla="*/ 807601 w 1699281"/>
                              <a:gd name="connsiteY154" fmla="*/ 110109 h 127515"/>
                              <a:gd name="connsiteX155" fmla="*/ 788696 w 1699281"/>
                              <a:gd name="connsiteY155" fmla="*/ 82136 h 127515"/>
                              <a:gd name="connsiteX156" fmla="*/ 668588 w 1699281"/>
                              <a:gd name="connsiteY156" fmla="*/ 125492 h 127515"/>
                              <a:gd name="connsiteX157" fmla="*/ 690974 w 1699281"/>
                              <a:gd name="connsiteY157" fmla="*/ 125492 h 127515"/>
                              <a:gd name="connsiteX158" fmla="*/ 690974 w 1699281"/>
                              <a:gd name="connsiteY158" fmla="*/ 83310 h 127515"/>
                              <a:gd name="connsiteX159" fmla="*/ 710729 w 1699281"/>
                              <a:gd name="connsiteY159" fmla="*/ 54690 h 127515"/>
                              <a:gd name="connsiteX160" fmla="*/ 725303 w 1699281"/>
                              <a:gd name="connsiteY160" fmla="*/ 79465 h 127515"/>
                              <a:gd name="connsiteX161" fmla="*/ 725303 w 1699281"/>
                              <a:gd name="connsiteY161" fmla="*/ 125492 h 127515"/>
                              <a:gd name="connsiteX162" fmla="*/ 747689 w 1699281"/>
                              <a:gd name="connsiteY162" fmla="*/ 125492 h 127515"/>
                              <a:gd name="connsiteX163" fmla="*/ 747689 w 1699281"/>
                              <a:gd name="connsiteY163" fmla="*/ 71085 h 127515"/>
                              <a:gd name="connsiteX164" fmla="*/ 718421 w 1699281"/>
                              <a:gd name="connsiteY164" fmla="*/ 37283 h 127515"/>
                              <a:gd name="connsiteX165" fmla="*/ 690124 w 1699281"/>
                              <a:gd name="connsiteY165" fmla="*/ 51006 h 127515"/>
                              <a:gd name="connsiteX166" fmla="*/ 689801 w 1699281"/>
                              <a:gd name="connsiteY166" fmla="*/ 51006 h 127515"/>
                              <a:gd name="connsiteX167" fmla="*/ 689801 w 1699281"/>
                              <a:gd name="connsiteY167" fmla="*/ 39307 h 127515"/>
                              <a:gd name="connsiteX168" fmla="*/ 668588 w 1699281"/>
                              <a:gd name="connsiteY168" fmla="*/ 39307 h 127515"/>
                              <a:gd name="connsiteX169" fmla="*/ 668588 w 1699281"/>
                              <a:gd name="connsiteY169" fmla="*/ 125492 h 127515"/>
                              <a:gd name="connsiteX170" fmla="*/ 645473 w 1699281"/>
                              <a:gd name="connsiteY170" fmla="*/ 39307 h 127515"/>
                              <a:gd name="connsiteX171" fmla="*/ 623047 w 1699281"/>
                              <a:gd name="connsiteY171" fmla="*/ 39307 h 127515"/>
                              <a:gd name="connsiteX172" fmla="*/ 623047 w 1699281"/>
                              <a:gd name="connsiteY172" fmla="*/ 81489 h 127515"/>
                              <a:gd name="connsiteX173" fmla="*/ 603292 w 1699281"/>
                              <a:gd name="connsiteY173" fmla="*/ 110109 h 127515"/>
                              <a:gd name="connsiteX174" fmla="*/ 588719 w 1699281"/>
                              <a:gd name="connsiteY174" fmla="*/ 85335 h 127515"/>
                              <a:gd name="connsiteX175" fmla="*/ 588719 w 1699281"/>
                              <a:gd name="connsiteY175" fmla="*/ 39307 h 127515"/>
                              <a:gd name="connsiteX176" fmla="*/ 566292 w 1699281"/>
                              <a:gd name="connsiteY176" fmla="*/ 39307 h 127515"/>
                              <a:gd name="connsiteX177" fmla="*/ 566292 w 1699281"/>
                              <a:gd name="connsiteY177" fmla="*/ 93714 h 127515"/>
                              <a:gd name="connsiteX178" fmla="*/ 595560 w 1699281"/>
                              <a:gd name="connsiteY178" fmla="*/ 127516 h 127515"/>
                              <a:gd name="connsiteX179" fmla="*/ 623857 w 1699281"/>
                              <a:gd name="connsiteY179" fmla="*/ 113793 h 127515"/>
                              <a:gd name="connsiteX180" fmla="*/ 624180 w 1699281"/>
                              <a:gd name="connsiteY180" fmla="*/ 113793 h 127515"/>
                              <a:gd name="connsiteX181" fmla="*/ 624180 w 1699281"/>
                              <a:gd name="connsiteY181" fmla="*/ 125492 h 127515"/>
                              <a:gd name="connsiteX182" fmla="*/ 645433 w 1699281"/>
                              <a:gd name="connsiteY182" fmla="*/ 125492 h 127515"/>
                              <a:gd name="connsiteX183" fmla="*/ 645433 w 1699281"/>
                              <a:gd name="connsiteY183" fmla="*/ 39307 h 127515"/>
                              <a:gd name="connsiteX184" fmla="*/ 481970 w 1699281"/>
                              <a:gd name="connsiteY184" fmla="*/ 80315 h 127515"/>
                              <a:gd name="connsiteX185" fmla="*/ 503587 w 1699281"/>
                              <a:gd name="connsiteY185" fmla="*/ 54690 h 127515"/>
                              <a:gd name="connsiteX186" fmla="*/ 525325 w 1699281"/>
                              <a:gd name="connsiteY186" fmla="*/ 80315 h 127515"/>
                              <a:gd name="connsiteX187" fmla="*/ 503587 w 1699281"/>
                              <a:gd name="connsiteY187" fmla="*/ 110109 h 127515"/>
                              <a:gd name="connsiteX188" fmla="*/ 481970 w 1699281"/>
                              <a:gd name="connsiteY188" fmla="*/ 80315 h 127515"/>
                              <a:gd name="connsiteX189" fmla="*/ 458531 w 1699281"/>
                              <a:gd name="connsiteY189" fmla="*/ 82987 h 127515"/>
                              <a:gd name="connsiteX190" fmla="*/ 503546 w 1699281"/>
                              <a:gd name="connsiteY190" fmla="*/ 127516 h 127515"/>
                              <a:gd name="connsiteX191" fmla="*/ 548724 w 1699281"/>
                              <a:gd name="connsiteY191" fmla="*/ 82987 h 127515"/>
                              <a:gd name="connsiteX192" fmla="*/ 503546 w 1699281"/>
                              <a:gd name="connsiteY192" fmla="*/ 37324 h 127515"/>
                              <a:gd name="connsiteX193" fmla="*/ 458531 w 1699281"/>
                              <a:gd name="connsiteY193" fmla="*/ 82987 h 127515"/>
                              <a:gd name="connsiteX194" fmla="*/ 382386 w 1699281"/>
                              <a:gd name="connsiteY194" fmla="*/ 125492 h 127515"/>
                              <a:gd name="connsiteX195" fmla="*/ 405784 w 1699281"/>
                              <a:gd name="connsiteY195" fmla="*/ 125492 h 127515"/>
                              <a:gd name="connsiteX196" fmla="*/ 405784 w 1699281"/>
                              <a:gd name="connsiteY196" fmla="*/ 74283 h 127515"/>
                              <a:gd name="connsiteX197" fmla="*/ 445294 w 1699281"/>
                              <a:gd name="connsiteY197" fmla="*/ 74283 h 127515"/>
                              <a:gd name="connsiteX198" fmla="*/ 445294 w 1699281"/>
                              <a:gd name="connsiteY198" fmla="*/ 55905 h 127515"/>
                              <a:gd name="connsiteX199" fmla="*/ 405784 w 1699281"/>
                              <a:gd name="connsiteY199" fmla="*/ 55905 h 127515"/>
                              <a:gd name="connsiteX200" fmla="*/ 405784 w 1699281"/>
                              <a:gd name="connsiteY200" fmla="*/ 27082 h 127515"/>
                              <a:gd name="connsiteX201" fmla="*/ 447277 w 1699281"/>
                              <a:gd name="connsiteY201" fmla="*/ 27082 h 127515"/>
                              <a:gd name="connsiteX202" fmla="*/ 447277 w 1699281"/>
                              <a:gd name="connsiteY202" fmla="*/ 8704 h 127515"/>
                              <a:gd name="connsiteX203" fmla="*/ 382386 w 1699281"/>
                              <a:gd name="connsiteY203" fmla="*/ 8704 h 127515"/>
                              <a:gd name="connsiteX204" fmla="*/ 382386 w 1699281"/>
                              <a:gd name="connsiteY204" fmla="*/ 125492 h 127515"/>
                              <a:gd name="connsiteX205" fmla="*/ 307739 w 1699281"/>
                              <a:gd name="connsiteY205" fmla="*/ 10849 h 127515"/>
                              <a:gd name="connsiteX206" fmla="*/ 279806 w 1699281"/>
                              <a:gd name="connsiteY206" fmla="*/ 6680 h 127515"/>
                              <a:gd name="connsiteX207" fmla="*/ 239001 w 1699281"/>
                              <a:gd name="connsiteY207" fmla="*/ 42303 h 127515"/>
                              <a:gd name="connsiteX208" fmla="*/ 290210 w 1699281"/>
                              <a:gd name="connsiteY208" fmla="*/ 94038 h 127515"/>
                              <a:gd name="connsiteX209" fmla="*/ 269443 w 1699281"/>
                              <a:gd name="connsiteY209" fmla="*/ 109097 h 127515"/>
                              <a:gd name="connsiteX210" fmla="*/ 243009 w 1699281"/>
                              <a:gd name="connsiteY210" fmla="*/ 101891 h 127515"/>
                              <a:gd name="connsiteX211" fmla="*/ 240823 w 1699281"/>
                              <a:gd name="connsiteY211" fmla="*/ 122942 h 127515"/>
                              <a:gd name="connsiteX212" fmla="*/ 270779 w 1699281"/>
                              <a:gd name="connsiteY212" fmla="*/ 127475 h 127515"/>
                              <a:gd name="connsiteX213" fmla="*/ 314620 w 1699281"/>
                              <a:gd name="connsiteY213" fmla="*/ 92176 h 127515"/>
                              <a:gd name="connsiteX214" fmla="*/ 263412 w 1699281"/>
                              <a:gd name="connsiteY214" fmla="*/ 41291 h 127515"/>
                              <a:gd name="connsiteX215" fmla="*/ 281830 w 1699281"/>
                              <a:gd name="connsiteY215" fmla="*/ 25058 h 127515"/>
                              <a:gd name="connsiteX216" fmla="*/ 305593 w 1699281"/>
                              <a:gd name="connsiteY216" fmla="*/ 30078 h 127515"/>
                              <a:gd name="connsiteX217" fmla="*/ 307739 w 1699281"/>
                              <a:gd name="connsiteY217" fmla="*/ 10849 h 127515"/>
                              <a:gd name="connsiteX218" fmla="*/ 122011 w 1699281"/>
                              <a:gd name="connsiteY218" fmla="*/ 125492 h 127515"/>
                              <a:gd name="connsiteX219" fmla="*/ 145409 w 1699281"/>
                              <a:gd name="connsiteY219" fmla="*/ 125492 h 127515"/>
                              <a:gd name="connsiteX220" fmla="*/ 145409 w 1699281"/>
                              <a:gd name="connsiteY220" fmla="*/ 74283 h 127515"/>
                              <a:gd name="connsiteX221" fmla="*/ 192286 w 1699281"/>
                              <a:gd name="connsiteY221" fmla="*/ 74283 h 127515"/>
                              <a:gd name="connsiteX222" fmla="*/ 192286 w 1699281"/>
                              <a:gd name="connsiteY222" fmla="*/ 125492 h 127515"/>
                              <a:gd name="connsiteX223" fmla="*/ 215725 w 1699281"/>
                              <a:gd name="connsiteY223" fmla="*/ 125492 h 127515"/>
                              <a:gd name="connsiteX224" fmla="*/ 215725 w 1699281"/>
                              <a:gd name="connsiteY224" fmla="*/ 8704 h 127515"/>
                              <a:gd name="connsiteX225" fmla="*/ 192286 w 1699281"/>
                              <a:gd name="connsiteY225" fmla="*/ 8704 h 127515"/>
                              <a:gd name="connsiteX226" fmla="*/ 192286 w 1699281"/>
                              <a:gd name="connsiteY226" fmla="*/ 55905 h 127515"/>
                              <a:gd name="connsiteX227" fmla="*/ 145409 w 1699281"/>
                              <a:gd name="connsiteY227" fmla="*/ 55905 h 127515"/>
                              <a:gd name="connsiteX228" fmla="*/ 145409 w 1699281"/>
                              <a:gd name="connsiteY228" fmla="*/ 8704 h 127515"/>
                              <a:gd name="connsiteX229" fmla="*/ 122011 w 1699281"/>
                              <a:gd name="connsiteY229" fmla="*/ 8704 h 127515"/>
                              <a:gd name="connsiteX230" fmla="*/ 122011 w 1699281"/>
                              <a:gd name="connsiteY230" fmla="*/ 125492 h 127515"/>
                              <a:gd name="connsiteX231" fmla="*/ 0 w 1699281"/>
                              <a:gd name="connsiteY231" fmla="*/ 125492 h 127515"/>
                              <a:gd name="connsiteX232" fmla="*/ 22427 w 1699281"/>
                              <a:gd name="connsiteY232" fmla="*/ 125492 h 127515"/>
                              <a:gd name="connsiteX233" fmla="*/ 22427 w 1699281"/>
                              <a:gd name="connsiteY233" fmla="*/ 38093 h 127515"/>
                              <a:gd name="connsiteX234" fmla="*/ 22750 w 1699281"/>
                              <a:gd name="connsiteY234" fmla="*/ 38093 h 127515"/>
                              <a:gd name="connsiteX235" fmla="*/ 67442 w 1699281"/>
                              <a:gd name="connsiteY235" fmla="*/ 125451 h 127515"/>
                              <a:gd name="connsiteX236" fmla="*/ 96062 w 1699281"/>
                              <a:gd name="connsiteY236" fmla="*/ 125451 h 127515"/>
                              <a:gd name="connsiteX237" fmla="*/ 96062 w 1699281"/>
                              <a:gd name="connsiteY237" fmla="*/ 8663 h 127515"/>
                              <a:gd name="connsiteX238" fmla="*/ 73635 w 1699281"/>
                              <a:gd name="connsiteY238" fmla="*/ 8663 h 127515"/>
                              <a:gd name="connsiteX239" fmla="*/ 73635 w 1699281"/>
                              <a:gd name="connsiteY239" fmla="*/ 96021 h 127515"/>
                              <a:gd name="connsiteX240" fmla="*/ 73311 w 1699281"/>
                              <a:gd name="connsiteY240" fmla="*/ 96021 h 127515"/>
                              <a:gd name="connsiteX241" fmla="*/ 28782 w 1699281"/>
                              <a:gd name="connsiteY241" fmla="*/ 8663 h 127515"/>
                              <a:gd name="connsiteX242" fmla="*/ 0 w 1699281"/>
                              <a:gd name="connsiteY242" fmla="*/ 8663 h 127515"/>
                              <a:gd name="connsiteX243" fmla="*/ 0 w 1699281"/>
                              <a:gd name="connsiteY243" fmla="*/ 125492 h 127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Lst>
                            <a:rect l="l" t="t" r="r" b="b"/>
                            <a:pathLst>
                              <a:path w="1699281" h="127515">
                                <a:moveTo>
                                  <a:pt x="1655481" y="99544"/>
                                </a:moveTo>
                                <a:cubicBezTo>
                                  <a:pt x="1655481" y="116586"/>
                                  <a:pt x="1665156" y="127475"/>
                                  <a:pt x="1682724" y="127475"/>
                                </a:cubicBezTo>
                                <a:cubicBezTo>
                                  <a:pt x="1689404" y="127475"/>
                                  <a:pt x="1694586" y="126828"/>
                                  <a:pt x="1699282" y="125451"/>
                                </a:cubicBezTo>
                                <a:lnTo>
                                  <a:pt x="1698634" y="107721"/>
                                </a:lnTo>
                                <a:cubicBezTo>
                                  <a:pt x="1696286" y="109218"/>
                                  <a:pt x="1692440" y="110069"/>
                                  <a:pt x="1688432" y="110069"/>
                                </a:cubicBezTo>
                                <a:cubicBezTo>
                                  <a:pt x="1679891" y="110069"/>
                                  <a:pt x="1677907" y="103187"/>
                                  <a:pt x="1677907" y="95860"/>
                                </a:cubicBezTo>
                                <a:lnTo>
                                  <a:pt x="1677907" y="55702"/>
                                </a:lnTo>
                                <a:lnTo>
                                  <a:pt x="1697824" y="55702"/>
                                </a:lnTo>
                                <a:lnTo>
                                  <a:pt x="1697824" y="39307"/>
                                </a:lnTo>
                                <a:lnTo>
                                  <a:pt x="1677907" y="39307"/>
                                </a:lnTo>
                                <a:lnTo>
                                  <a:pt x="1677907" y="14857"/>
                                </a:lnTo>
                                <a:lnTo>
                                  <a:pt x="1655481" y="22062"/>
                                </a:lnTo>
                                <a:lnTo>
                                  <a:pt x="1655481" y="39307"/>
                                </a:lnTo>
                                <a:lnTo>
                                  <a:pt x="1638924" y="39307"/>
                                </a:lnTo>
                                <a:lnTo>
                                  <a:pt x="1638924" y="55702"/>
                                </a:lnTo>
                                <a:lnTo>
                                  <a:pt x="1655481" y="55702"/>
                                </a:lnTo>
                                <a:lnTo>
                                  <a:pt x="1655481" y="99544"/>
                                </a:lnTo>
                                <a:close/>
                                <a:moveTo>
                                  <a:pt x="1626496" y="40481"/>
                                </a:moveTo>
                                <a:cubicBezTo>
                                  <a:pt x="1619493" y="38983"/>
                                  <a:pt x="1612611" y="37283"/>
                                  <a:pt x="1602086" y="37283"/>
                                </a:cubicBezTo>
                                <a:cubicBezTo>
                                  <a:pt x="1584517" y="37283"/>
                                  <a:pt x="1568284" y="45460"/>
                                  <a:pt x="1568284" y="64041"/>
                                </a:cubicBezTo>
                                <a:cubicBezTo>
                                  <a:pt x="1568284" y="95171"/>
                                  <a:pt x="1607268" y="83634"/>
                                  <a:pt x="1607268" y="100556"/>
                                </a:cubicBezTo>
                                <a:cubicBezTo>
                                  <a:pt x="1607268" y="108935"/>
                                  <a:pt x="1598240" y="111121"/>
                                  <a:pt x="1592533" y="111121"/>
                                </a:cubicBezTo>
                                <a:cubicBezTo>
                                  <a:pt x="1584841" y="111121"/>
                                  <a:pt x="1577473" y="108935"/>
                                  <a:pt x="1570470" y="105413"/>
                                </a:cubicBezTo>
                                <a:lnTo>
                                  <a:pt x="1569134" y="123792"/>
                                </a:lnTo>
                                <a:cubicBezTo>
                                  <a:pt x="1577312" y="125978"/>
                                  <a:pt x="1586015" y="127475"/>
                                  <a:pt x="1594557" y="127475"/>
                                </a:cubicBezTo>
                                <a:cubicBezTo>
                                  <a:pt x="1612814" y="127475"/>
                                  <a:pt x="1630706" y="119460"/>
                                  <a:pt x="1630706" y="99381"/>
                                </a:cubicBezTo>
                                <a:cubicBezTo>
                                  <a:pt x="1630706" y="68251"/>
                                  <a:pt x="1591723" y="76955"/>
                                  <a:pt x="1591723" y="63232"/>
                                </a:cubicBezTo>
                                <a:cubicBezTo>
                                  <a:pt x="1591723" y="55864"/>
                                  <a:pt x="1598928" y="53678"/>
                                  <a:pt x="1604960" y="53678"/>
                                </a:cubicBezTo>
                                <a:cubicBezTo>
                                  <a:pt x="1613137" y="53678"/>
                                  <a:pt x="1618157" y="55014"/>
                                  <a:pt x="1625039" y="57362"/>
                                </a:cubicBezTo>
                                <a:lnTo>
                                  <a:pt x="1626496" y="40481"/>
                                </a:lnTo>
                                <a:close/>
                                <a:moveTo>
                                  <a:pt x="1550675" y="39307"/>
                                </a:moveTo>
                                <a:lnTo>
                                  <a:pt x="1528248" y="39307"/>
                                </a:lnTo>
                                <a:lnTo>
                                  <a:pt x="1528248" y="81489"/>
                                </a:lnTo>
                                <a:cubicBezTo>
                                  <a:pt x="1528248" y="92540"/>
                                  <a:pt x="1524726" y="110109"/>
                                  <a:pt x="1508493" y="110109"/>
                                </a:cubicBezTo>
                                <a:cubicBezTo>
                                  <a:pt x="1494082" y="110109"/>
                                  <a:pt x="1493920" y="95900"/>
                                  <a:pt x="1493920" y="85335"/>
                                </a:cubicBezTo>
                                <a:lnTo>
                                  <a:pt x="1493920" y="39307"/>
                                </a:lnTo>
                                <a:lnTo>
                                  <a:pt x="1471494" y="39307"/>
                                </a:lnTo>
                                <a:lnTo>
                                  <a:pt x="1471494" y="93714"/>
                                </a:lnTo>
                                <a:cubicBezTo>
                                  <a:pt x="1471494" y="113145"/>
                                  <a:pt x="1480359" y="127516"/>
                                  <a:pt x="1500761" y="127516"/>
                                </a:cubicBezTo>
                                <a:cubicBezTo>
                                  <a:pt x="1512461" y="127516"/>
                                  <a:pt x="1522176" y="122172"/>
                                  <a:pt x="1529058" y="113793"/>
                                </a:cubicBezTo>
                                <a:lnTo>
                                  <a:pt x="1529422" y="113793"/>
                                </a:lnTo>
                                <a:lnTo>
                                  <a:pt x="1529422" y="125492"/>
                                </a:lnTo>
                                <a:lnTo>
                                  <a:pt x="1550635" y="125492"/>
                                </a:lnTo>
                                <a:lnTo>
                                  <a:pt x="1550635" y="39307"/>
                                </a:lnTo>
                                <a:close/>
                                <a:moveTo>
                                  <a:pt x="1406966" y="125492"/>
                                </a:moveTo>
                                <a:lnTo>
                                  <a:pt x="1429352" y="125492"/>
                                </a:lnTo>
                                <a:lnTo>
                                  <a:pt x="1429352" y="93876"/>
                                </a:lnTo>
                                <a:cubicBezTo>
                                  <a:pt x="1429352" y="81489"/>
                                  <a:pt x="1429352" y="58738"/>
                                  <a:pt x="1447609" y="58738"/>
                                </a:cubicBezTo>
                                <a:cubicBezTo>
                                  <a:pt x="1451617" y="58738"/>
                                  <a:pt x="1455625" y="59386"/>
                                  <a:pt x="1457649" y="60560"/>
                                </a:cubicBezTo>
                                <a:lnTo>
                                  <a:pt x="1457649" y="38012"/>
                                </a:lnTo>
                                <a:cubicBezTo>
                                  <a:pt x="1455301" y="37324"/>
                                  <a:pt x="1452953" y="37324"/>
                                  <a:pt x="1450767" y="37324"/>
                                </a:cubicBezTo>
                                <a:cubicBezTo>
                                  <a:pt x="1437368" y="37324"/>
                                  <a:pt x="1428179" y="50885"/>
                                  <a:pt x="1427167" y="58900"/>
                                </a:cubicBezTo>
                                <a:lnTo>
                                  <a:pt x="1426843" y="58900"/>
                                </a:lnTo>
                                <a:lnTo>
                                  <a:pt x="1426843" y="39348"/>
                                </a:lnTo>
                                <a:lnTo>
                                  <a:pt x="1406926" y="39348"/>
                                </a:lnTo>
                                <a:lnTo>
                                  <a:pt x="1406926" y="125492"/>
                                </a:lnTo>
                                <a:close/>
                                <a:moveTo>
                                  <a:pt x="1352033" y="125492"/>
                                </a:moveTo>
                                <a:lnTo>
                                  <a:pt x="1375432" y="125492"/>
                                </a:lnTo>
                                <a:lnTo>
                                  <a:pt x="1375432" y="27082"/>
                                </a:lnTo>
                                <a:lnTo>
                                  <a:pt x="1408910" y="27082"/>
                                </a:lnTo>
                                <a:lnTo>
                                  <a:pt x="1408910" y="8704"/>
                                </a:lnTo>
                                <a:lnTo>
                                  <a:pt x="1318555" y="8704"/>
                                </a:lnTo>
                                <a:lnTo>
                                  <a:pt x="1318555" y="27082"/>
                                </a:lnTo>
                                <a:lnTo>
                                  <a:pt x="1352033" y="27082"/>
                                </a:lnTo>
                                <a:lnTo>
                                  <a:pt x="1352033" y="125492"/>
                                </a:lnTo>
                                <a:close/>
                                <a:moveTo>
                                  <a:pt x="1179988" y="125492"/>
                                </a:moveTo>
                                <a:lnTo>
                                  <a:pt x="1202415" y="125492"/>
                                </a:lnTo>
                                <a:lnTo>
                                  <a:pt x="1202415" y="83310"/>
                                </a:lnTo>
                                <a:cubicBezTo>
                                  <a:pt x="1202415" y="72259"/>
                                  <a:pt x="1205937" y="54690"/>
                                  <a:pt x="1222170" y="54690"/>
                                </a:cubicBezTo>
                                <a:cubicBezTo>
                                  <a:pt x="1236581" y="54690"/>
                                  <a:pt x="1236743" y="68899"/>
                                  <a:pt x="1236743" y="79465"/>
                                </a:cubicBezTo>
                                <a:lnTo>
                                  <a:pt x="1236743" y="125492"/>
                                </a:lnTo>
                                <a:lnTo>
                                  <a:pt x="1259170" y="125492"/>
                                </a:lnTo>
                                <a:lnTo>
                                  <a:pt x="1259170" y="71085"/>
                                </a:lnTo>
                                <a:cubicBezTo>
                                  <a:pt x="1259170" y="51654"/>
                                  <a:pt x="1250304" y="37283"/>
                                  <a:pt x="1229901" y="37283"/>
                                </a:cubicBezTo>
                                <a:cubicBezTo>
                                  <a:pt x="1218202" y="37283"/>
                                  <a:pt x="1208649" y="41129"/>
                                  <a:pt x="1201605" y="51006"/>
                                </a:cubicBezTo>
                                <a:lnTo>
                                  <a:pt x="1201241" y="51006"/>
                                </a:lnTo>
                                <a:lnTo>
                                  <a:pt x="1201241" y="39307"/>
                                </a:lnTo>
                                <a:lnTo>
                                  <a:pt x="1179988" y="39307"/>
                                </a:lnTo>
                                <a:lnTo>
                                  <a:pt x="1179988" y="125492"/>
                                </a:lnTo>
                                <a:close/>
                                <a:moveTo>
                                  <a:pt x="1095625" y="80315"/>
                                </a:moveTo>
                                <a:cubicBezTo>
                                  <a:pt x="1095625" y="67442"/>
                                  <a:pt x="1102669" y="54690"/>
                                  <a:pt x="1117242" y="54690"/>
                                </a:cubicBezTo>
                                <a:cubicBezTo>
                                  <a:pt x="1131977" y="54690"/>
                                  <a:pt x="1138980" y="67077"/>
                                  <a:pt x="1138980" y="80315"/>
                                </a:cubicBezTo>
                                <a:cubicBezTo>
                                  <a:pt x="1138980" y="94726"/>
                                  <a:pt x="1134447" y="110109"/>
                                  <a:pt x="1117242" y="110109"/>
                                </a:cubicBezTo>
                                <a:cubicBezTo>
                                  <a:pt x="1100159" y="110109"/>
                                  <a:pt x="1095625" y="94524"/>
                                  <a:pt x="1095625" y="80315"/>
                                </a:cubicBezTo>
                                <a:moveTo>
                                  <a:pt x="1072227" y="82987"/>
                                </a:moveTo>
                                <a:cubicBezTo>
                                  <a:pt x="1072227" y="107761"/>
                                  <a:pt x="1088784" y="127516"/>
                                  <a:pt x="1117242" y="127516"/>
                                </a:cubicBezTo>
                                <a:cubicBezTo>
                                  <a:pt x="1145862" y="127516"/>
                                  <a:pt x="1162419" y="107802"/>
                                  <a:pt x="1162419" y="82987"/>
                                </a:cubicBezTo>
                                <a:cubicBezTo>
                                  <a:pt x="1162419" y="54528"/>
                                  <a:pt x="1142866" y="37324"/>
                                  <a:pt x="1117242" y="37324"/>
                                </a:cubicBezTo>
                                <a:cubicBezTo>
                                  <a:pt x="1091779" y="37283"/>
                                  <a:pt x="1072227" y="54528"/>
                                  <a:pt x="1072227" y="82987"/>
                                </a:cubicBezTo>
                                <a:moveTo>
                                  <a:pt x="1031746" y="23560"/>
                                </a:moveTo>
                                <a:lnTo>
                                  <a:pt x="1054172" y="23560"/>
                                </a:lnTo>
                                <a:lnTo>
                                  <a:pt x="1054172" y="2145"/>
                                </a:lnTo>
                                <a:lnTo>
                                  <a:pt x="1031746" y="2145"/>
                                </a:lnTo>
                                <a:lnTo>
                                  <a:pt x="1031746" y="23560"/>
                                </a:lnTo>
                                <a:close/>
                                <a:moveTo>
                                  <a:pt x="1031746" y="125492"/>
                                </a:moveTo>
                                <a:lnTo>
                                  <a:pt x="1054172" y="125492"/>
                                </a:lnTo>
                                <a:lnTo>
                                  <a:pt x="1054172" y="39307"/>
                                </a:lnTo>
                                <a:lnTo>
                                  <a:pt x="1031746" y="39307"/>
                                </a:lnTo>
                                <a:lnTo>
                                  <a:pt x="1031746" y="125492"/>
                                </a:lnTo>
                                <a:close/>
                                <a:moveTo>
                                  <a:pt x="973493" y="99544"/>
                                </a:moveTo>
                                <a:cubicBezTo>
                                  <a:pt x="973493" y="116586"/>
                                  <a:pt x="983168" y="127475"/>
                                  <a:pt x="1000737" y="127475"/>
                                </a:cubicBezTo>
                                <a:cubicBezTo>
                                  <a:pt x="1007416" y="127475"/>
                                  <a:pt x="1012639" y="126828"/>
                                  <a:pt x="1017294" y="125451"/>
                                </a:cubicBezTo>
                                <a:lnTo>
                                  <a:pt x="1016646" y="107721"/>
                                </a:lnTo>
                                <a:cubicBezTo>
                                  <a:pt x="1014298" y="109218"/>
                                  <a:pt x="1010452" y="110069"/>
                                  <a:pt x="1006445" y="110069"/>
                                </a:cubicBezTo>
                                <a:cubicBezTo>
                                  <a:pt x="997903" y="110069"/>
                                  <a:pt x="995920" y="103187"/>
                                  <a:pt x="995920" y="95860"/>
                                </a:cubicBezTo>
                                <a:lnTo>
                                  <a:pt x="995920" y="55702"/>
                                </a:lnTo>
                                <a:lnTo>
                                  <a:pt x="1015836" y="55702"/>
                                </a:lnTo>
                                <a:lnTo>
                                  <a:pt x="1015836" y="39307"/>
                                </a:lnTo>
                                <a:lnTo>
                                  <a:pt x="995920" y="39307"/>
                                </a:lnTo>
                                <a:lnTo>
                                  <a:pt x="995920" y="14857"/>
                                </a:lnTo>
                                <a:lnTo>
                                  <a:pt x="973493" y="22062"/>
                                </a:lnTo>
                                <a:lnTo>
                                  <a:pt x="973493" y="39307"/>
                                </a:lnTo>
                                <a:lnTo>
                                  <a:pt x="956936" y="39307"/>
                                </a:lnTo>
                                <a:lnTo>
                                  <a:pt x="956936" y="55702"/>
                                </a:lnTo>
                                <a:lnTo>
                                  <a:pt x="973493" y="55702"/>
                                </a:lnTo>
                                <a:lnTo>
                                  <a:pt x="973493" y="99544"/>
                                </a:lnTo>
                                <a:close/>
                                <a:moveTo>
                                  <a:pt x="888968" y="100556"/>
                                </a:moveTo>
                                <a:cubicBezTo>
                                  <a:pt x="888968" y="87318"/>
                                  <a:pt x="903865" y="85658"/>
                                  <a:pt x="913905" y="85658"/>
                                </a:cubicBezTo>
                                <a:lnTo>
                                  <a:pt x="923620" y="85658"/>
                                </a:lnTo>
                                <a:cubicBezTo>
                                  <a:pt x="923620" y="92338"/>
                                  <a:pt x="922608" y="98572"/>
                                  <a:pt x="918924" y="103430"/>
                                </a:cubicBezTo>
                                <a:cubicBezTo>
                                  <a:pt x="915403" y="108126"/>
                                  <a:pt x="910059" y="111121"/>
                                  <a:pt x="903177" y="111121"/>
                                </a:cubicBezTo>
                                <a:cubicBezTo>
                                  <a:pt x="895162" y="111121"/>
                                  <a:pt x="888968" y="107923"/>
                                  <a:pt x="888968" y="100556"/>
                                </a:cubicBezTo>
                                <a:moveTo>
                                  <a:pt x="877593" y="63070"/>
                                </a:moveTo>
                                <a:cubicBezTo>
                                  <a:pt x="885123" y="57362"/>
                                  <a:pt x="894676" y="53678"/>
                                  <a:pt x="904189" y="53678"/>
                                </a:cubicBezTo>
                                <a:cubicBezTo>
                                  <a:pt x="917427" y="53678"/>
                                  <a:pt x="923620" y="58374"/>
                                  <a:pt x="923620" y="72259"/>
                                </a:cubicBezTo>
                                <a:lnTo>
                                  <a:pt x="911233" y="72259"/>
                                </a:lnTo>
                                <a:cubicBezTo>
                                  <a:pt x="901841" y="72259"/>
                                  <a:pt x="890790" y="73109"/>
                                  <a:pt x="882289" y="77279"/>
                                </a:cubicBezTo>
                                <a:cubicBezTo>
                                  <a:pt x="873747" y="81448"/>
                                  <a:pt x="867594" y="88978"/>
                                  <a:pt x="867594" y="101851"/>
                                </a:cubicBezTo>
                                <a:cubicBezTo>
                                  <a:pt x="867594" y="118286"/>
                                  <a:pt x="882491" y="127475"/>
                                  <a:pt x="897712" y="127475"/>
                                </a:cubicBezTo>
                                <a:cubicBezTo>
                                  <a:pt x="907914" y="127475"/>
                                  <a:pt x="919127" y="122132"/>
                                  <a:pt x="924349" y="112578"/>
                                </a:cubicBezTo>
                                <a:lnTo>
                                  <a:pt x="924673" y="112578"/>
                                </a:lnTo>
                                <a:cubicBezTo>
                                  <a:pt x="924835" y="115250"/>
                                  <a:pt x="924835" y="120917"/>
                                  <a:pt x="925685" y="125451"/>
                                </a:cubicBezTo>
                                <a:lnTo>
                                  <a:pt x="945399" y="125451"/>
                                </a:lnTo>
                                <a:cubicBezTo>
                                  <a:pt x="944914" y="118772"/>
                                  <a:pt x="944549" y="112740"/>
                                  <a:pt x="944387" y="106223"/>
                                </a:cubicBezTo>
                                <a:cubicBezTo>
                                  <a:pt x="944225" y="99867"/>
                                  <a:pt x="944023" y="93350"/>
                                  <a:pt x="944023" y="84646"/>
                                </a:cubicBezTo>
                                <a:lnTo>
                                  <a:pt x="944023" y="73635"/>
                                </a:lnTo>
                                <a:cubicBezTo>
                                  <a:pt x="944023" y="48173"/>
                                  <a:pt x="933174" y="37324"/>
                                  <a:pt x="906902" y="37324"/>
                                </a:cubicBezTo>
                                <a:cubicBezTo>
                                  <a:pt x="897348" y="37324"/>
                                  <a:pt x="885649" y="39834"/>
                                  <a:pt x="876945" y="43841"/>
                                </a:cubicBezTo>
                                <a:lnTo>
                                  <a:pt x="877593" y="63070"/>
                                </a:lnTo>
                                <a:close/>
                                <a:moveTo>
                                  <a:pt x="828246" y="125492"/>
                                </a:moveTo>
                                <a:lnTo>
                                  <a:pt x="849985" y="125492"/>
                                </a:lnTo>
                                <a:lnTo>
                                  <a:pt x="849985" y="0"/>
                                </a:lnTo>
                                <a:lnTo>
                                  <a:pt x="827558" y="0"/>
                                </a:lnTo>
                                <a:lnTo>
                                  <a:pt x="827558" y="49347"/>
                                </a:lnTo>
                                <a:lnTo>
                                  <a:pt x="827234" y="49347"/>
                                </a:lnTo>
                                <a:cubicBezTo>
                                  <a:pt x="820555" y="41169"/>
                                  <a:pt x="812661" y="37324"/>
                                  <a:pt x="801448" y="37324"/>
                                </a:cubicBezTo>
                                <a:cubicBezTo>
                                  <a:pt x="775013" y="37324"/>
                                  <a:pt x="765298" y="58414"/>
                                  <a:pt x="765298" y="82177"/>
                                </a:cubicBezTo>
                                <a:cubicBezTo>
                                  <a:pt x="765298" y="105778"/>
                                  <a:pt x="774973" y="127516"/>
                                  <a:pt x="801448" y="127516"/>
                                </a:cubicBezTo>
                                <a:cubicBezTo>
                                  <a:pt x="811973" y="127516"/>
                                  <a:pt x="821203" y="124156"/>
                                  <a:pt x="827923" y="115817"/>
                                </a:cubicBezTo>
                                <a:lnTo>
                                  <a:pt x="828246" y="115817"/>
                                </a:lnTo>
                                <a:lnTo>
                                  <a:pt x="828246" y="125492"/>
                                </a:lnTo>
                                <a:close/>
                                <a:moveTo>
                                  <a:pt x="788696" y="82136"/>
                                </a:moveTo>
                                <a:cubicBezTo>
                                  <a:pt x="788696" y="70599"/>
                                  <a:pt x="792704" y="54690"/>
                                  <a:pt x="807277" y="54690"/>
                                </a:cubicBezTo>
                                <a:cubicBezTo>
                                  <a:pt x="821688" y="54690"/>
                                  <a:pt x="827356" y="70114"/>
                                  <a:pt x="827356" y="82136"/>
                                </a:cubicBezTo>
                                <a:cubicBezTo>
                                  <a:pt x="827356" y="94362"/>
                                  <a:pt x="822498" y="110109"/>
                                  <a:pt x="807601" y="110109"/>
                                </a:cubicBezTo>
                                <a:cubicBezTo>
                                  <a:pt x="792906" y="110109"/>
                                  <a:pt x="788696" y="94038"/>
                                  <a:pt x="788696" y="82136"/>
                                </a:cubicBezTo>
                                <a:moveTo>
                                  <a:pt x="668588" y="125492"/>
                                </a:moveTo>
                                <a:lnTo>
                                  <a:pt x="690974" y="125492"/>
                                </a:lnTo>
                                <a:lnTo>
                                  <a:pt x="690974" y="83310"/>
                                </a:lnTo>
                                <a:cubicBezTo>
                                  <a:pt x="690974" y="72259"/>
                                  <a:pt x="694496" y="54690"/>
                                  <a:pt x="710729" y="54690"/>
                                </a:cubicBezTo>
                                <a:cubicBezTo>
                                  <a:pt x="725141" y="54690"/>
                                  <a:pt x="725303" y="68899"/>
                                  <a:pt x="725303" y="79465"/>
                                </a:cubicBezTo>
                                <a:lnTo>
                                  <a:pt x="725303" y="125492"/>
                                </a:lnTo>
                                <a:lnTo>
                                  <a:pt x="747689" y="125492"/>
                                </a:lnTo>
                                <a:lnTo>
                                  <a:pt x="747689" y="71085"/>
                                </a:lnTo>
                                <a:cubicBezTo>
                                  <a:pt x="747689" y="51654"/>
                                  <a:pt x="738823" y="37283"/>
                                  <a:pt x="718421" y="37283"/>
                                </a:cubicBezTo>
                                <a:cubicBezTo>
                                  <a:pt x="706681" y="37283"/>
                                  <a:pt x="697127" y="41129"/>
                                  <a:pt x="690124" y="51006"/>
                                </a:cubicBezTo>
                                <a:lnTo>
                                  <a:pt x="689801" y="51006"/>
                                </a:lnTo>
                                <a:lnTo>
                                  <a:pt x="689801" y="39307"/>
                                </a:lnTo>
                                <a:lnTo>
                                  <a:pt x="668588" y="39307"/>
                                </a:lnTo>
                                <a:lnTo>
                                  <a:pt x="668588" y="125492"/>
                                </a:lnTo>
                                <a:close/>
                                <a:moveTo>
                                  <a:pt x="645473" y="39307"/>
                                </a:moveTo>
                                <a:lnTo>
                                  <a:pt x="623047" y="39307"/>
                                </a:lnTo>
                                <a:lnTo>
                                  <a:pt x="623047" y="81489"/>
                                </a:lnTo>
                                <a:cubicBezTo>
                                  <a:pt x="623047" y="92540"/>
                                  <a:pt x="619525" y="110109"/>
                                  <a:pt x="603292" y="110109"/>
                                </a:cubicBezTo>
                                <a:cubicBezTo>
                                  <a:pt x="588881" y="110109"/>
                                  <a:pt x="588719" y="95900"/>
                                  <a:pt x="588719" y="85335"/>
                                </a:cubicBezTo>
                                <a:lnTo>
                                  <a:pt x="588719" y="39307"/>
                                </a:lnTo>
                                <a:lnTo>
                                  <a:pt x="566292" y="39307"/>
                                </a:lnTo>
                                <a:lnTo>
                                  <a:pt x="566292" y="93714"/>
                                </a:lnTo>
                                <a:cubicBezTo>
                                  <a:pt x="566292" y="113145"/>
                                  <a:pt x="575157" y="127516"/>
                                  <a:pt x="595560" y="127516"/>
                                </a:cubicBezTo>
                                <a:cubicBezTo>
                                  <a:pt x="607259" y="127516"/>
                                  <a:pt x="616975" y="122172"/>
                                  <a:pt x="623857" y="113793"/>
                                </a:cubicBezTo>
                                <a:lnTo>
                                  <a:pt x="624180" y="113793"/>
                                </a:lnTo>
                                <a:lnTo>
                                  <a:pt x="624180" y="125492"/>
                                </a:lnTo>
                                <a:lnTo>
                                  <a:pt x="645433" y="125492"/>
                                </a:lnTo>
                                <a:lnTo>
                                  <a:pt x="645433" y="39307"/>
                                </a:lnTo>
                                <a:close/>
                                <a:moveTo>
                                  <a:pt x="481970" y="80315"/>
                                </a:moveTo>
                                <a:cubicBezTo>
                                  <a:pt x="481970" y="67442"/>
                                  <a:pt x="489014" y="54690"/>
                                  <a:pt x="503587" y="54690"/>
                                </a:cubicBezTo>
                                <a:cubicBezTo>
                                  <a:pt x="518322" y="54690"/>
                                  <a:pt x="525325" y="67077"/>
                                  <a:pt x="525325" y="80315"/>
                                </a:cubicBezTo>
                                <a:cubicBezTo>
                                  <a:pt x="525325" y="94726"/>
                                  <a:pt x="520791" y="110109"/>
                                  <a:pt x="503587" y="110109"/>
                                </a:cubicBezTo>
                                <a:cubicBezTo>
                                  <a:pt x="486463" y="110109"/>
                                  <a:pt x="481970" y="94524"/>
                                  <a:pt x="481970" y="80315"/>
                                </a:cubicBezTo>
                                <a:moveTo>
                                  <a:pt x="458531" y="82987"/>
                                </a:moveTo>
                                <a:cubicBezTo>
                                  <a:pt x="458531" y="107761"/>
                                  <a:pt x="475088" y="127516"/>
                                  <a:pt x="503546" y="127516"/>
                                </a:cubicBezTo>
                                <a:cubicBezTo>
                                  <a:pt x="532166" y="127516"/>
                                  <a:pt x="548724" y="107802"/>
                                  <a:pt x="548724" y="82987"/>
                                </a:cubicBezTo>
                                <a:cubicBezTo>
                                  <a:pt x="548724" y="54528"/>
                                  <a:pt x="529171" y="37324"/>
                                  <a:pt x="503546" y="37324"/>
                                </a:cubicBezTo>
                                <a:cubicBezTo>
                                  <a:pt x="478124" y="37283"/>
                                  <a:pt x="458531" y="54528"/>
                                  <a:pt x="458531" y="82987"/>
                                </a:cubicBezTo>
                                <a:moveTo>
                                  <a:pt x="382386" y="125492"/>
                                </a:moveTo>
                                <a:lnTo>
                                  <a:pt x="405784" y="125492"/>
                                </a:lnTo>
                                <a:lnTo>
                                  <a:pt x="405784" y="74283"/>
                                </a:lnTo>
                                <a:lnTo>
                                  <a:pt x="445294" y="74283"/>
                                </a:lnTo>
                                <a:lnTo>
                                  <a:pt x="445294" y="55905"/>
                                </a:lnTo>
                                <a:lnTo>
                                  <a:pt x="405784" y="55905"/>
                                </a:lnTo>
                                <a:lnTo>
                                  <a:pt x="405784" y="27082"/>
                                </a:lnTo>
                                <a:lnTo>
                                  <a:pt x="447277" y="27082"/>
                                </a:lnTo>
                                <a:lnTo>
                                  <a:pt x="447277" y="8704"/>
                                </a:lnTo>
                                <a:lnTo>
                                  <a:pt x="382386" y="8704"/>
                                </a:lnTo>
                                <a:lnTo>
                                  <a:pt x="382386" y="125492"/>
                                </a:lnTo>
                                <a:close/>
                                <a:moveTo>
                                  <a:pt x="307739" y="10849"/>
                                </a:moveTo>
                                <a:cubicBezTo>
                                  <a:pt x="299197" y="8015"/>
                                  <a:pt x="289846" y="6680"/>
                                  <a:pt x="279806" y="6680"/>
                                </a:cubicBezTo>
                                <a:cubicBezTo>
                                  <a:pt x="259201" y="6680"/>
                                  <a:pt x="239001" y="16193"/>
                                  <a:pt x="239001" y="42303"/>
                                </a:cubicBezTo>
                                <a:cubicBezTo>
                                  <a:pt x="239001" y="80963"/>
                                  <a:pt x="290210" y="71773"/>
                                  <a:pt x="290210" y="94038"/>
                                </a:cubicBezTo>
                                <a:cubicBezTo>
                                  <a:pt x="290210" y="104604"/>
                                  <a:pt x="278309" y="109097"/>
                                  <a:pt x="269443" y="109097"/>
                                </a:cubicBezTo>
                                <a:cubicBezTo>
                                  <a:pt x="260254" y="109097"/>
                                  <a:pt x="251024" y="106223"/>
                                  <a:pt x="243009" y="101891"/>
                                </a:cubicBezTo>
                                <a:lnTo>
                                  <a:pt x="240823" y="122942"/>
                                </a:lnTo>
                                <a:cubicBezTo>
                                  <a:pt x="252360" y="125775"/>
                                  <a:pt x="258027" y="127475"/>
                                  <a:pt x="270779" y="127475"/>
                                </a:cubicBezTo>
                                <a:cubicBezTo>
                                  <a:pt x="294380" y="127475"/>
                                  <a:pt x="314620" y="117800"/>
                                  <a:pt x="314620" y="92176"/>
                                </a:cubicBezTo>
                                <a:cubicBezTo>
                                  <a:pt x="314620" y="52990"/>
                                  <a:pt x="263412" y="61532"/>
                                  <a:pt x="263412" y="41291"/>
                                </a:cubicBezTo>
                                <a:cubicBezTo>
                                  <a:pt x="263412" y="28580"/>
                                  <a:pt x="273815" y="25058"/>
                                  <a:pt x="281830" y="25058"/>
                                </a:cubicBezTo>
                                <a:cubicBezTo>
                                  <a:pt x="290048" y="25058"/>
                                  <a:pt x="298225" y="26920"/>
                                  <a:pt x="305593" y="30078"/>
                                </a:cubicBezTo>
                                <a:lnTo>
                                  <a:pt x="307739" y="10849"/>
                                </a:lnTo>
                                <a:close/>
                                <a:moveTo>
                                  <a:pt x="122011" y="125492"/>
                                </a:moveTo>
                                <a:lnTo>
                                  <a:pt x="145409" y="125492"/>
                                </a:lnTo>
                                <a:lnTo>
                                  <a:pt x="145409" y="74283"/>
                                </a:lnTo>
                                <a:lnTo>
                                  <a:pt x="192286" y="74283"/>
                                </a:lnTo>
                                <a:lnTo>
                                  <a:pt x="192286" y="125492"/>
                                </a:lnTo>
                                <a:lnTo>
                                  <a:pt x="215725" y="125492"/>
                                </a:lnTo>
                                <a:lnTo>
                                  <a:pt x="215725" y="8704"/>
                                </a:lnTo>
                                <a:lnTo>
                                  <a:pt x="192286" y="8704"/>
                                </a:lnTo>
                                <a:lnTo>
                                  <a:pt x="192286" y="55905"/>
                                </a:lnTo>
                                <a:lnTo>
                                  <a:pt x="145409" y="55905"/>
                                </a:lnTo>
                                <a:lnTo>
                                  <a:pt x="145409" y="8704"/>
                                </a:lnTo>
                                <a:lnTo>
                                  <a:pt x="122011" y="8704"/>
                                </a:lnTo>
                                <a:lnTo>
                                  <a:pt x="122011" y="125492"/>
                                </a:lnTo>
                                <a:close/>
                                <a:moveTo>
                                  <a:pt x="0" y="125492"/>
                                </a:moveTo>
                                <a:lnTo>
                                  <a:pt x="22427" y="125492"/>
                                </a:lnTo>
                                <a:lnTo>
                                  <a:pt x="22427" y="38093"/>
                                </a:lnTo>
                                <a:lnTo>
                                  <a:pt x="22750" y="38093"/>
                                </a:lnTo>
                                <a:lnTo>
                                  <a:pt x="67442" y="125451"/>
                                </a:lnTo>
                                <a:lnTo>
                                  <a:pt x="96062" y="125451"/>
                                </a:lnTo>
                                <a:lnTo>
                                  <a:pt x="96062" y="8663"/>
                                </a:lnTo>
                                <a:lnTo>
                                  <a:pt x="73635" y="8663"/>
                                </a:lnTo>
                                <a:lnTo>
                                  <a:pt x="73635" y="96021"/>
                                </a:lnTo>
                                <a:lnTo>
                                  <a:pt x="73311" y="96021"/>
                                </a:lnTo>
                                <a:lnTo>
                                  <a:pt x="28782" y="8663"/>
                                </a:lnTo>
                                <a:lnTo>
                                  <a:pt x="0" y="8663"/>
                                </a:lnTo>
                                <a:lnTo>
                                  <a:pt x="0" y="125492"/>
                                </a:lnTo>
                                <a:close/>
                              </a:path>
                            </a:pathLst>
                          </a:custGeom>
                          <a:solidFill>
                            <a:srgbClr val="005EB8"/>
                          </a:solidFill>
                          <a:ln w="4048" cap="flat">
                            <a:noFill/>
                            <a:prstDash val="solid"/>
                            <a:miter/>
                          </a:ln>
                        </wps:spPr>
                        <wps:bodyPr rtlCol="0" anchor="ctr"/>
                      </wps:wsp>
                    </wpg:grpSp>
                    <wps:wsp>
                      <wps:cNvPr id="785775587" name="Graphic 4"/>
                      <wps:cNvSpPr>
                        <a:spLocks/>
                      </wps:cNvSpPr>
                      <wps:spPr>
                        <a:xfrm>
                          <a:off x="0" y="704850"/>
                          <a:ext cx="6920865" cy="1270"/>
                        </a:xfrm>
                        <a:custGeom>
                          <a:avLst/>
                          <a:gdLst/>
                          <a:ahLst/>
                          <a:cxnLst/>
                          <a:rect l="l" t="t" r="r" b="b"/>
                          <a:pathLst>
                            <a:path w="6920865">
                              <a:moveTo>
                                <a:pt x="0" y="0"/>
                              </a:moveTo>
                              <a:lnTo>
                                <a:pt x="6920554" y="1"/>
                              </a:lnTo>
                            </a:path>
                          </a:pathLst>
                        </a:custGeom>
                        <a:ln w="12700">
                          <a:solidFill>
                            <a:srgbClr val="005EB8"/>
                          </a:solidFill>
                          <a:prstDash val="solid"/>
                        </a:ln>
                      </wps:spPr>
                      <wps:bodyPr wrap="square" lIns="0" tIns="0" rIns="0" bIns="0" rtlCol="0">
                        <a:prstTxWarp prst="textNoShape">
                          <a:avLst/>
                        </a:prstTxWarp>
                        <a:noAutofit/>
                      </wps:bodyPr>
                    </wps:wsp>
                  </wpg:wgp>
                </a:graphicData>
              </a:graphic>
            </wp:anchor>
          </w:drawing>
        </mc:Choice>
        <mc:Fallback>
          <w:pict>
            <v:group w14:anchorId="4BD540C0" id="Group 2" o:spid="_x0000_s1026" style="position:absolute;margin-left:0;margin-top:-23.35pt;width:547.7pt;height:55.6pt;z-index:251658241;mso-position-horizontal:center;mso-position-horizontal-relative:margin" coordsize="69557,7061"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SOFwsF8AAPVSAgAOAAAAZHJzL2Uyb0RvYy54bWy8fVtvZruN5fsA8x8MPzYwqX2/FFJpIEkn&#10;L43uAMkA6Ucfl+sCuOyC7Zw66V8/i7ptUvuztXgamG4gX/lsLVEXkpJIivrtv/7y7f7q57un56+P&#10;Dx+u+99011d3D7ePH78+fP5w/X//9qf/s11fPb/cPHy8uX98uPtw/c+75+t//d3//l+//fH9/d3w&#10;+OXx/uPd0xUqeXh+/+P7h+svLy/f379793z75e7bzfNvHr/fPeDjp8enbzcv+PPp87uPTzc/UPu3&#10;+3dD1y3vfjw+ffz+9Hh79/yM//rH+PH6d6H+T5/ubl/+89On57uXq/sP12jbS/jfp/C/P8n/vvvd&#10;b2/ef366+f7l621qxs2vaMW3m68PIFqq+uPNy83VP56+nqr69vX26fH58dPLb24fv717/PTp6+1d&#10;6AN603dVb/789PiP76Evn9//+Py9DBOGthqnX13t7X/8/Oen73/9/pcnjMSP758xFuEv6csvn56+&#10;yS9aefVLGLJ/liG7++Xl6hb/cdnned0xsrf4tnZLP6Qxvf2CgT/Bbr/829vAd5nsO9OY8kdsJFr9&#10;l6errx9Bcpy3aeqX+frq4eYbGOzPaS4XmVqBOXo4bcPer6jq3M+hH5alxyfp5zz3/Ub2c+znfu0g&#10;BQLc+n3oN2nZq/2EGDwfM/38P5vpv365+X4XGOhZxiGN2TJN87YM85TH7E9Pd3ciYlfHlzB4AVR4&#10;4/n9M9jkAmMMwzaO23Jp2DYwx77Hzo/TtG+96fzN+9t/PL/8+e4x8NnNz//+/ALCkKKP+Ff8R5rW&#10;28eHh+evL3d/B6t9+nYPGf2Xd1fbvHVdd/UD/whkEraC/JeGdFdfro6GCKWq9N97RaBdty3dqntw&#10;1a1LxzY3Gz8qAuToaAhJBYzjnQMNac8B5KwQGOe+68fmJBvIuG1jc6zAsIXIsA/DODWJaMjYo11b&#10;k8qqqXToyd6koiEkFeiX0pd+GqBxmlQMBHppbvcFgqyo9FPXN6kYCEel1/Lad8O2tGffYMgx67Xs&#10;jsO+D83eWAjHAL0WY6j/dWmT0RCoVoKZey3G/TatPUFGY0gyWo6HCWtbmwV6gxmWblqbUiMrbWG1&#10;YcIK02ZoiyHpaIkeNizrBK9pDDlsRqQ5hdYbDMcEWqaxFVsmojcaQ/ZGC/U8z93a1mm9xpACiq3k&#10;wQTTBjJtnjYYlo5WBHM3T93WFNFBY6DXxmFpMvWgxXqCIpjmNh2NYekYud7HbmxrtsFgOM02aMEe&#10;+w3ngHZ/LIZaQgetDMZ1Gef2Sm0xlPQMWq4n8MG+trujMZz0DFqup2FbR4KMxmALIUtic6+pBXvG&#10;CYnYKQ8aw9LRkj2P2zgQXKAx3LCNWhmQus1gSDJarrdh7ra2bhs1ZuqnuT05oxZraLZhbKs2g9mX&#10;ZdibPDBqqV6nBXLdZGmD2cad2OOOWqiXXQ7RbTIag3bN/dTujlYEOPrhZN2mozFDv49De/cxaqle&#10;FqzXBB2NwaF/3Yn+aLEGQtrWOsyOGjN2/dwRdLRYz/uyrm0FOmrMMGGjR9DRYo1x6xaCqzVmWLDf&#10;b0vPpHXBiu3h3GZrg5H95No3+W3Sgr30wgnN+TGYfhjApG06WhusOFb1baUzaQwkbmrvPyatDUjd&#10;ZjBn3QYzVrHV3HzJ5pvbXx6S/Qb/uroRU3AXrKPfH5/FJKiNObCK5T9hqImWMaDE+NMAY3I0OFuW&#10;ODBGT4MHF2WMowaPLjD0ngZPLjCUmQbPLjA0lAYHCykmkBswqB0NXl2UoUs0OFtAOcpQEBq8uyiL&#10;YUCj8beLx2om83GZnP0NdR+fyaHewH2cJgdvA/fxmpynDdzHbX3FbvjbNfIVw+E47IJXLFes7hzP&#10;yXHV9N3HdXIK1XD87Wm8HC4N3Md1cs40cB/XyVHQwH1cJ6dCA/dxnRzcDNzHdXKIM3Af18nhzMB9&#10;XCfnJwP3abqh4jr87WEbOe5o6vjbBa+4DscaF7ziOhxXXPCK63AMccErrsORxAWvuG70cZ0cGMzI&#10;+7hO9vQG7uM62aobuI/rxorr8Ldn6GRjranjbxe84jrsn13wiuuwLXbBK67DdlfB4+YobWWfEEsg&#10;UQT3IYrg5foKUQRP11eIIvhJMDfvv9+8yA44//PqB/y9yf355cN1cjrK12+PP9/97TGUe5HtcHTU&#10;hVHMY3cUuX/QReNY51L5W/79HqqLZQ4nJ3qRC+TfWFDR9ZWu6d/ePz7fhTE42h1JROdd6Fqwv6TR&#10;PYrZFkU3XCwebJCpfC6Vf2PliP+AjYotHd1ioTTOV3B3vVl3j7NOF1mTKR28VGxLgq+JLRw8RrGw&#10;WDHfbnTw+5CFo/cmFB6Cs+TNqqMPhi4dPClkQ17hkTzXrzNXtAKeqLzGXNFTEYu3mSv6G9jS0WsQ&#10;Skcj/ZuDGW3/bOkxWPDZlkQ7PF06WNNj6SZ7RZs4WzhYtkPhaEh+c0SifZouHazMZENe4ZI2e0UL&#10;SaASDB+pA6+xV7TihuLBOFv19/YfP329/f3df2ttvsJUOsW1f4NNP2gkrCNBi6/rOKVQpGCElerK&#10;t2DJDaTKN1mrDAn7V6q0X9Z0NinAXGm028ZKEQcVdPyFb9FUmzpnadi/IkVVa4/wnyUsz7naaMIN&#10;JHtoAezdVSfVx2i2pWlq5D7vUdNnmiuGXAz22LJEK62mGW291UdqZJdxmdPh4UK13TinuRy7vYt7&#10;09ygaPeNNIM592I/M7vGUY023ICJptmEyaUuzgQsuEtcLRH6tVhuW+DzxDjJqEQbbDUqsORWH7lR&#10;2ba+i/uRc7XRcBurnWXkNU39MRhrL47KpX4qJLz5c1wy82BHI26k2XVok6apPkbDLU1TIbESVLXC&#10;rr9HIQ9mWk0x2npjc8SESxOEBX+Y4pEHlXaV4CxTZsVh7cJuPvf/FZ2mxxETKzvZEKJYtrRhto9I&#10;vefH+68f//T1/l500vPT55/+cP909fONxNh287/9Pm+tTLH7B9kRT90ENru9Qajvp/ubl2AVfniU&#10;qqLoPz2//PHm+UusLODjeH1D7N8TiqAh9zAOIzo0hyPKv356/PhPBDc+vdz/4TEG+t483H55xA79&#10;9uUpDKqUQmClhIT+f4iwhANsWqYVMaIpurBEWB5f0BlpC8Iy2xGWUYSmcRz3pEBz/O0IdyN8QDHC&#10;chixCOXNeY7e/R9FWI7dNmzBrZ8JhWk6RU2aGEvI/CbOoqM5rThLCdTApgjOlQYZKO4SFtRLLJUE&#10;rb1NBwfEApHuTJ1EXTToaFC/YE8lMYtv08FJUtGZxz749Rt0NIjsD6Re0SGnR4O46YFBRJHp92UW&#10;n1SjOxoUR6s5bFhXFJ0Z3Ca+yQYdDSLpQAP76WhQv2KPIr7jt9kA2k3TGccQHNXojwaRdLCSKzo7&#10;GJtgaw3qtw371GZ/qshK0TbiBG10yKBIxrbBld3ezwwrGNQ8DwjaaU2Ricgc4aBF8C/RJa0TcGza&#10;2qrHBGUKoSmEebTGTisFkpCWb56QRs3Y84vn/W3uNjGWiD7Yl51QCwZFEtIizhPSKFIx9FrIhx2T&#10;hJltM7hGjdOOqN7m2GkpH3bYahDq0CakUSQhLeY8IY0aMXjNDslJsuggeuQMiqOjV32ejkZxA2cC&#10;NHlCWjH024LwjfbQaRmnp8gEabKUtJDzlDSKk1gTcckPnt4ykISMkLMCa6I72bHTQj7gilG/E6rB&#10;BHiylLSU4zrVgL1+WzfYcE2S87SY85Q0qh9GxEU2edxEX+IWBy6lEDsHg+K2qib+coCRfFiJo4RB&#10;9T0Oa8QeX4s6T0mjSIYwUZg44sM8QjCEQbGUtKjzlDQK0ZsTmtdaAOFUVesFAp/7cEmlsR0yqHmG&#10;G6lNyGgI8AOsgG1pMlGf6ywHnmaPjIIQsV2ZWdIoktBJP1CENIrgbi3kou5kE9DcoIgHruwC2kRs&#10;HCZLxKBIxjaRmMMKyzdCmZvdMailg7G2yQU2FBNs3Q2E/jEojq9NMOawbN0+EwcXg9pxDaDN12Ja&#10;LHM6rOO2hojUhqQaFKz9HVrXkqDJ6ATcWtuYA4VB9cu0rG2lAOuq6tOy4fKaRA23+qRR/Yxb0wQl&#10;Ld+YpgFeF4KSRonleiJGTwv4gEnawtWYVp80qod5D+HtzXnSUo71dZzCzb8WJY3qoRwJjhBjpuI9&#10;jHm4JtWgZFA7jC5zs0twOGhCaBtjsTMo3EjD1LbGbtbrPxTRhI1kmx8MasPy32aH2ZwqWI1nUJzG&#10;k9QBxxzNO+zSTI80ilTis9EPC5Iw4KJdU2oNiqWkJX2gKWkUHN09sV7MWtKHZR7hjCP6pFHb2q0E&#10;h2tBx9Bt2NQQhDQKfumhrfFmLec8IY2aca2vvXtYjHJYkPsD11+a7GBQWGqJ1QI+PMXhC5IDYBja&#10;hDQKG1xiCwmPuCEE9zSxphsUScgoh2UgCWkUnKk4lrbU3aLFfIBymML904YCNyiSkNENNCGNInWD&#10;eL+VvpuxTyH2DgYlaWCW9l5y0VI+wBi5hnwBrcHTKHI/hAAA1Sc4K3FPmOBwjcKahMiYNkNoOR/E&#10;1R9SLbT6pFEkJTg/VZ/giken2n0yKM6FsGpBhyd+oTSrQSHEYEUykJY0rUY/yDYA2qupiAyK9PSs&#10;WtQHpHWimNygYEXZurYlfLUagqWkUaQ4SdTNIbjC5CElQoP1DKrvdqj/9jxZFdGt1FZ81SjsJof2&#10;bnLVsj7M4wQ3HsEQGsV2Scs6TBvk4GkUS0nL+iAJCxZiEVw1itTkEpJxMMQ4YjNOnM0MiqVkVARN&#10;SaNIQ+tmVAQC0VZmm2dQnKEVsVR68LDvmIhtv0GRhtZNyzrMUCQljWKnyWoI3NdljMebRrGUtKwj&#10;npqkpFGkoXXTwo5T7SrxK801w6A4g9SmZX0YcYTeCLk1KM7+uWlRB6FppcRWozhCiHvVLE4SMijO&#10;i7VrQReVN3bE0BkUSchqB5aQRpEMvhv1EKKziOOmQWG/O8OE1doU7VrQB9jkEL3aZnCDIjdFuxZ0&#10;pA3AcZ1YLwyq35BJpu0S3rWggxK28UyfNAoRMxKP0Rw9ox5wXMdGmRg9jSJj4najHySbChMNZVC4&#10;tiM5WJp90qIOjiApaRQiqKC9WoRCPPOxg0Bs8sjER1oYS8roCJ6UhnFKAi4LrffY8bMwlpRVE+RU&#10;9Z2FddghtufK6gk5gRPmIsSiqsHAgYvwmGBlVphBlB9HSsMwgCF3UIxcioHPp1Dbv0u4t1qjkNIG&#10;+YPa8mthLCkt9HINgySlYegUtontubK6gh5ADWNJabF3zJWGkSsVApvNZMn1GWIBsTBy/e1NLOTQ&#10;TxPuUxKMYWA0LaMweFoaRtrLexNHCdHqxQzZ3M9aGGcxxx0ZM124sDQSRxwL42zmvYmKhG+aJWU0&#10;BmU1R5yF6dW64JoAM4AaxtnNcb4zpCZYABiVa2CcQRvJOi2pbgmJGxvGHQtjSWnRh2SxpDSMM2pL&#10;AnWt3aEJmKOOhbGk9EZhgPogSWkYqy9MbGW/73A0EjE5MJKq0SBjCmA2UaAB1qSdcd5YGG4j7tjY&#10;NZctkwRzQG5b+EIJ0TIwmpYWfdDqcLRnaGlYPwfjWrtfWvbxNsGKfJgMLQ0jPRG9jZjkeUOrGpo3&#10;tNLo93XvOd7QsF0uqxKsoaUfQ7jBps4MoYZxNuHeRE3yXGhgyHLYE2fv3gRODh2uCjNxnRZG0zLi&#10;j/vDuBZCDKFJlSn3XmFbaXK8DZ7c5RIls3uyMOSKxB2PNi2zzehwwqXuAphEm2TkDm4tGW04IbSI&#10;GkMNQ+7DHeaIdr+0+IMPEYzLsLwJvaRpafGHNRWWLcKMgWt5ajhk9SJiknqbDVMyUTPOUgujaWn5&#10;H+BIwpGB4XkNQ/5R7Nfa82XiKkFrXZhAP+x/9BiKr5ChpbcNDloahh2KRHE2+dAEV0JHwevMjKGB&#10;wRCJwWiT0psNLCgbxp6YLhOVCQtcSBfbOPjbAEt67TIwcu2yEZbw/M3UiaGCUXdh5N77seOFlEi+&#10;E2YEKxhz7wan9l9Hy8CwpUQi5TZn6D0D7M3jznGGgbG0jPQjynfh5kvDkMFiJtYuE2qJrO8bYvKJ&#10;6bIwSYXQHkETbImYWMRZMEuXhZGkzE6DJ2VhHMObiEtheMrdjZ274l1kp8JlpCYPmkhN8CBUN6Od&#10;DIwlZTYMmN+RCeXuTawmgvSJmBjEBKuRcPRKw6BlwpsNDZ1rgjUdc6UVBkvKCD7PFhrGzpWW+34Z&#10;NqS7YmTYwLgLZ4gi0pOFV9RwzCBoWRhLy2wWeFoGhhQR2Ek2RcvEYGLTilzfjHKyMJaWFn2cxSdk&#10;i2LG0MDYMdRnEyQyWTlLjQnglL0ucQ02vNtXnGk9Vv6JudFSwaAYYaRtz5eWfvQL22pqDDWMdHGZ&#10;KE6597hRR0kDY0lp6XdwoYF1OzLHECNoxJ+XLgMjaZmgTPSL1BoGRnTJhmTSitDAGDJmm8CTMTBS&#10;pmxEJsx98fm8llncwlhaRlfgkDVMjEyZAFBWV9ioTJ6W2ZZwNzTgfNRrFuKVh4mxfhoY6XEy8ZxY&#10;LFechwjVbmCkx2k1Qs+T0jDunkZvYzMlLoWJ0LEw0uNkgzNxRQ8P6RIDaGCkGwjPl6qTKhK9gd8Z&#10;UhrGkjKiz5PSMNINZAM0aYVhYCwpqy9Y3WTCQVl9YWM04bIbKduWhfW4xUrsBeX122MfM41IpsPo&#10;CwPjYnCxlTCk4JehshdZGNstLfk40LHdMjAufRqs2aZf9HQZGNkvE68Ji3CP95AJObYwBG0S9wJ6&#10;E7LJj6GFcZd0kchKjyHC+mCaZfplYGy/zNmC5g0T7slFGfc2cJOfLqNs2G6Z7QLSlnTUyl9FfHKn&#10;HxPyiZs9sPUzHicLI3dqkoL00FA8LQPD4+gwYTZPWjaAE1pjpXzHFsaZ7eRxcdUtePqY65OIP9Aw&#10;ihSyzWvM2IHlCVOahYkLuD2A2MFoUsMCwydhWqhhjIkVvhFDCpfSmJiCGsaRMhpDRIsJAYEBXLeQ&#10;Y0G4HjWIp2VgnGjB9ahp4UnTlbmiV8FYWmajgdvmlPN9MCGj5AYK6sj0i6alYe2zMcK7DRlkowjP&#10;BjbOqxbGkDEij3hskoyGIbcLcUl9MDGfiKrC6xCM+BoYS8poCgRFx7cqW4NnQj65K6+DSZuJTkGX&#10;EeesCkbm7DURn4hcZrtlVAWX4BTRfJb/ekmE2YwurWByWZZgQhPzCc4gVYWFsbSsqqBpGRiplkz4&#10;JuLncTGc2MmAGfTQs7xh9AUiWVfG1YmwAUWLO2sh4F1hRJCp834FI7tl4j4lPorau8PpoJvInbUQ&#10;8q5B9HRZGNsvvcHYYCHEBfG2dNm4T5ILTdwnbGITcz11MCh2bTTxmzwpo2q4NIqIXVGTtWN/Ru2a&#10;DIpkd5Mjc58QNUucHvF4kGofeb8X20wF4klpFD1VWvCRzmYemMX4V+XWlAf8ymmEJ6VR8EoxuRRx&#10;mtWkYNZm8n9bFHf6xgUIRWnbV8wdIcAGxd29HUzYJtIawEfHUNIKhqWkNwo8JY3i/HNIHKRHTxwk&#10;jPozKJaS1hOiaDlKGsWKlInXXHGDjzoJGxQZr43b62r8VkQbcb3SKDK8HoEgitSGoEHmRQqLoklp&#10;kUeyOmQoZThdo8hAfgQYqF4hFQAiFAlSBkXG8SMZkCbFsoVBsWxhIjWRHaKjdhUGxUVCIhOz7hRI&#10;MVHGFYpK7BIe9CmrB/gPhwNmprSCIePq8WiU7tSG99QoptAompTeHuDBI+ouDnSXaiAZwY8UNQoE&#10;Tke0MDOAGoW8QkwAP9zcmtQy4kodQ0qjyPh9eJ4VKVw3B44hpVFkSD2ufVtSWIEJUgZFk9K6YsPb&#10;GEyEDBKiqQbKakUE72PDp0CI7JwmZq4MiiallYUknqaOwSawkwzdx6Vq0yuINKMtDEqOmETkPkr9&#10;KlIaRQbuIwBZkYIpemKyolgUF7c/mMDOVd5kpXhdKwsubF+emj1OBfRaZVDkWmXycCKFKRXsixSN&#10;qn1cAlg8GKsw8y6LFaEpLIrK5S5v9B2jNyO+lRIpg+KSXiMIW1PC9QrmOrFFsduXResJ5OuSFCdt&#10;o4hBsZsyE5c5hzfkGFJau5B5r5EbRw8gjrG4TkD0SqPIxNdIWqNJYaqYbBsWxa6/Jipzwe1ZJsx3&#10;MChcO2FSXyNXuOkVruoxOsmguNzXuNysKe1IFUHJr0Zxya+RPUVRWnBGYCLNLYrLfo3854YSqf0s&#10;ikr4j4uhitK09QifJxjdoNijtgnLRD5YKgELMouqBtKktMzzpDSKcIGYME5cO9iYN9EQQaA6xFDR&#10;+oGnolGkB84EYoISdbsWVlzVH5aS1g6QWO58aII+SVefid7ES3eIqWT4W2sH8tE/JLVSA0F3yqDI&#10;VG5wwmpSWz8ujJ/PoBCFTvn5THJNWkEYFE1KizpPSqNYBWHCMCekYUQWhPb6blA0W2h5x8PzSPTO&#10;kNIo0ulhYjAhv9SrkwgoUbxEd0oLPV7SxF6C6ZRGkYn38DaVah8/VRpF90qL/bjAfc7YMm24J5cc&#10;XV6lP84CMITgXRpiAA2K3Tab+EvkfcQb3gwprWLIpOXITqN7tXYLZU03KJqUFnu8Rb9TXqMqZpN5&#10;YxWWD9UpGJYWykBmUGSGdPCbIjX268i8jWVR7BJiQi+F15n42sGgyBzpGGTdK5qURpFJ0vEqpCIF&#10;XkdkI8PrGgX7DpMlHVYWRQoPwMH1y5DSKC4lzmjCNfFqnGRzai5WFkV2Cs/Tqk6x42dRNCmtKxC6&#10;MFFP6NkgT07ZIgmD6lWP1ZR5xqNCcU9zIZZWk5qmmYkXrlDcWxR4HFmRgseZOrpZFKlsRxt0uSJi&#10;kVjuLYrbryMrp+pUj4xWTIhDheKeoxhttCZcl4yJokJxgXlYnlSveF7XKFLZIp3HryFlUKSyhc5T&#10;pJA3k+N1i+KULbbnmhRs6QuhbC2KVLYmXhNx6Pg/QtkaFKsBbbgmPX5Gw7Djp3UFs3rYOE0uam00&#10;yTkRErpTetaiWFJGT9CkDGrGXfb2FQZszhXvIY0+kyPGgnApi6OkBZ6mpEE4shDZaHBnRnWJYQcD&#10;YIlo9UAR0YALJ/l3N+8/f/z355ff/fbm/c0X/OOd/Ov2l4f03/Cvq5uHzx+uu2v58P3x+eqXD9e3&#10;jw8Pz19f7v6OPv/z+PO/OslKjSqBStW8BUbTNLh3gaG8NHhwgbF30eDRBYau0ODJBYbO0ODZBYZV&#10;QYMXFxhiqsGrCwxx1eDNBYYwafDuAssqqtH428VjNZP5uEzWSEPdx2eyhBm4j9NkMTNwH6/JemPg&#10;Pm6TNcTAffwm0fsG7uM4WSEM3MdzEptv4D6uE92s4fjbw3USCm/gPq6T8HYD93GdhKwbuI/rJHjd&#10;wH1cJ6HlBu7jOokXN3Af10nkuIH7uE7iug3cx3US4W3gPq6TqG0Nx98erpOgagP3cZ3EVxu4j+sk&#10;062B+7hOYpoN3Md1ksbWwH1cJ8HHBu7jOglDNnAf10losYH7uG6suA5/e9hGgnk1dfztgldch4Bd&#10;F7ziOgThuuAV1yEe1wWvuA7JUF3wiusQOOuCV1yHsFYXvOI6BLi64BXXIWjVBa+4DoGoHriEhWqu&#10;w98ueMV1CP10wSuuQzinC15xHUI0XfCK6xB26YJXXIcATBe84joEVbrgFdchUtIFr7gOgYwueMV1&#10;iE70wCXEUHMd/nbBK65DHKELXnEdQgpd8IrrEPDngldch9A/F7ziOoTzueAV1yFEzwWvuA4BdC54&#10;xXUIinPBK65DfJwHLkFumuvwtwtecR1i0lzwiusQaOaCV1yH4DEXvOI6JPdzwSuuQ6SXC15xHVLw&#10;ueAV1yEuywWvuA7BVi54xXWIu/LAJQpKcx3+dsErrkOkkwtecR2il1zwiuuQTs4Fr7gOUUYueMV1&#10;yPrmgldch3AgF7ziOiRnc8ErrkOwjwtecR1CcTxwCafRXIe/XfCK6xBo44JXXIcwGBe84jqEtrjg&#10;FdchXsUFr7gOkSsueMV1iCtxwSuuQ4SJC15xHaJGXPCK6xAJ4oEj+YZlO/kPvgoqxoOrzVlBxXry&#10;+qmvBRXzyZumvgoq9pOXSn0VVAyIbAPOCioWlFdFfS2omBDXSJ0VVGzYIyLB14KKEeF49lVwcli4&#10;PRY1J8K77+rCyWmB/+CroOZE+DF8FdScCE+Gr4KaE+HL8FVQcyK8Gb4Kak6EP8NXQc2J8Gj4Kqg5&#10;ET4NVwW1E0NegfRVUHMi/Bq+CmqdCM+Gr4KaE+Hb8FVQcyK8G74Kak6Ef8NXQc2J8HD4Kqg5ET4O&#10;XwU1J8LL4aug5kT4OVwV1I4NeZHQV0HNifB1+CqoORHeDl8FNSfC3+GroOZEeDx8FdScCJ+Hr4Ka&#10;E+H18FVQcyL8Hr4Kak6E58NXQc2JTl9HeJtOH0/kP7haIPlIbAVOTpQsI7YCJydKyhFbgZMT5cU3&#10;W4GTEyU/iK3AyYmSv8NW4OREyeVhK3ByomTosBU4OVHybtgKnDqxdoAgd6iPEyXbhWmB0weC5wnq&#10;CpycKJkpbAucnCj5JmwFTk6U3BO2AicnSkYJW4GTEyVRhK3AyYmSycFW4ORESdBgK3ByYu0UkTe5&#10;XDpR0imYFjj9InhirK7AyYmS+8C2wMmJkgfBVuDkRMluYCtwcqLkLLAVODlRcgrYCpycKJkCbAVO&#10;TpS0AbYCJyfWjhI8juXjRLmub1rg9JUgz1BdgZMT5W69bYGTE+X1I1uBkxPlMrytwMmJ8k6RrcDJ&#10;iXJ93Vbg5ES5lW4rcHKiXFG3FTg5sXaeIC+FjxPlYrhpgdN/0st1b1uBkxPlBR5bgZMT5Wq2rcDJ&#10;ifJYjq3AyYlyj9pW4OREedfGVuDkRLkpbStwcqLcZLYVODmxdqjgERsfJ8pdZdMCp08lvBtjK3By&#10;otwQthU4OVEu/toKnJwol4BtBU5OlEu6tgInJ8qFXVuBkxPlGq6twMmJcrnWVuDjxPBWia5A/oNn&#10;nxheILEV+M7O4V0RW4GPE8NrIbYCHyeGl0NsBT5ODO962Ap8nBge67AV+DgxPNxhK/BxYnhbw1bg&#10;48RBrm7aCpycWPtY5E0NFyfKhUnTAqePJbxbYStwcmJ9NWRw+ljCCxO2BU5OrK+HDE4fy1BfEJH/&#10;4JuFSiciZ5GzgkonyjMOvhbUnOj0sYQHFswsOH0s4bEFW4FTJ54vizg58XRdxOljweunlTA5fSzh&#10;DQM7Bk6deLo04vSxhAcHbAucnHi6OOL0sQynqyNOH0tI3m+64PSxhEz+tgInJ9YXSCRjv0sa6ysk&#10;yCHlrKDmRKePBW9uVKzs9LEM9UUS+Q++Mah1otPHEjLO22l06sT6OgmSG/m6UF8okSTzrjGofSyS&#10;Ot5XQXV2xntDzgqqE4tkbPe1oOZE582SkIPdTKPzbknIkW4rcHJi7WORBOq+MahXZ+cNk5Db3HbB&#10;yYm1j0VSmLu6UPtYJMW4r4KaE503TYbaxyL/wdeCmhOdt01Cfm8zC877JiH/tq3AyYm1j0Wyc/vG&#10;oOZE562TkATbdsHJibWPRVJku7pQ+1gk87WvgpoTnbdP8M5otTY6758g4XhdgfPEUvtYJKW0bwwq&#10;K46kfPZVUK/OznsoIYezYSTnTZSQmtlW4OTE2sciyZRdY1D7WCSzsq+CmhOdN1JC/mIzBs47KUPt&#10;Y5H/4OtCvU903ksZah+L/AdfC2pOdN5NGWofi/wHXwvqs7PzfkpI7mum0eljCSl7bQVOTqx9LEiN&#10;5huD2scyOO+pIMFcpROdN1XwCF9dgVMn1j4WSV7r4oPaxzI476uEbLR2Gp2cWPtYBuedlZA51rTA&#10;6WNBhqhqFpw+lpDl1bbAyYm1jwXP1PqmsfaxSI5WFx/UPhbJoeqroF6dnTdYQlJUO4jOfWLtY5Hc&#10;p74u1DrReY8lZBjVXZD/4GlByBtqK/DpxFGygdoKfJwYcnzaCnycGDJ32gp8nBjycdoKfJwYsmza&#10;Cnw6MSTPtBX4ODGkxLQV+DgxpMe0Ffj2iSHppanA6WMJqSxtBU5OrO+xSO5JlyzUPpbR6WPBO+mV&#10;LDjvseBB+LoCJyfWPhbJB+kbg2qfiAzYzgqqs7OkYfS1oNKJo9PHEjIrGkZy+ljGOh2X/AfVhZiw&#10;MCU8fLq7fbm6/3B9f3318uH65frq6cP10/XVTx+ufxIMUiDevEiexPzPqx8frsEns4TvXn35cA37&#10;Kx4dD8kSvz3+fPe3x1DwRbImQqixM4kXFcPzA6kRR7nbf/z09fb3d/9tULjGN6XYvoJCM2KVeHZ8&#10;woyKxsa/lmhlvPgVzrXjrGnoXKaqKh7xbFDgmqPibspun/jmQBqb0s9JMilLo8Kb43m022S7pRtT&#10;hPwBLWS7GSKcejvuWzRAXPzq7K2uuMNzyUFKj4qXHk/hhf6cZ+CVSbWDekxxmjdkV11S4G7imMiQ&#10;R8H7B8MFeMtwS1s0A8jF8m+u/yiOp0LGYjDLxfJvKT6OKWbuYnHbmwzCC3cpdVW/zVO8JH8M2ros&#10;Kegl5s+3LILn01KmuOOrCGKbRXB5aE0+igNayAZRjLtxPEy2Rrv9xa9OFlEV4/nkmO3oqBdtSiGD&#10;ISl31dcez4YE9ikfua7iOadO0sdDkAqy0MRbJGOyxSzjHu2J6iPCtuJObl3wRs9FCTwxQT8l/5XG&#10;5FL5N88+3oBKpcMT1IlCLpV/c2nwewpA8pW+yOy394/Pd0EbH/ISCeHQ0U8paG+c9mJVOcrZhmGH&#10;P63JA67L51L5N9euSqNlb/bZNMVVWLU70+d6HBP8plYxXTaATCv/nvvcnjrdaV/pi015o9vrvvfp&#10;vGagr3YbD67ifcO4KoWM2G/Pni4Ov3C5R55Hx2qqNFYa1K19dLVkoYRxaF3SlvK0jsDsgmj3KOvl&#10;I6UlYD/BmSsutwV50ESTUjw2MhL00U558Suy4R+HTaOGc5dzJ1WVxEDu/YLHjOhx18W7Gc9EVtN0&#10;cdwVCMtOvBxaOrl3I96aTFoUb31IheXjhufV0iZ7lidHEzVLxf6VhwF7guRgLMijWjQ8Lah4FDIa&#10;uI+PeE82Lf7rLNuAuPZbKvWgg3vT3QKNyaXyb27bUTrbD3KJ/JtKQoxEN8kSw5c0ApcrfEtWl1VC&#10;s4RIeEE2dfgQVdv13LR52ZK4zOBNswOFxX5Zkm/0PPqY0y5lgi0fOVlau2lPWqUgy7wtW7enS3PY&#10;WURb8aWP4UXZi5N6sZ+q2n7C2wiWQdcR71jFI1SPSIoYkFKo6q/Tjk0iT1ZDoZZilMdRMRzNmWx4&#10;p0UqPr72C57MiTJdvrIjjK1i3A3F17ZMxcs+5b1Sf27Usk3hnCUHi3mRp5MJyVnw3kk6P8X3YxOo&#10;8K3RdYn30I5swACzr/HyxtF9bMxS1Ft8J9b0AdOF7XAcHJz3jhQmhtBFVgBXbynU/FLFeB46Ra7i&#10;dceUneVolPoaXpS9ODiXySpoBy4L9rajYox1uvLbC4NWgnh8Da/LOqgeSByMoy/3IIqnk5NVPTwl&#10;a0cY7+Wmc2D5SHIfRiZ5fQryoAnOTKkKNlm0LM0FmiGtz/I438V+Zp7KGuyy3sul3tCY2NvjGJp4&#10;CG8KZ4PFoTJzJZlh4ctOYZAXtfMbxUGoxMnlYhfZBAQKDYSRR/N8GT31dVu7aqMBXb2k+4XlIzdj&#10;WB+XtHYU5EFzmed063DDY7GWM0EQq2sYw20HhzEzpjDzgl1fwrw9LDgHJ0cg1ozoRlUthJaLB7EL&#10;H2e8XJlPhglJjsqIvsUV9UK1iJxKvLDOUzz7Hw3Cs2ApWhV7H27zsSA8NXVCY/Ko5N/CiqX0vI0l&#10;hjOXyr+pNDh9SpGjvtIX2fwtkZrledYoUuGRszS3h0hdZPp5mta08cKbM3h9UWBlNGcY9dJx88Jq&#10;hrPomjz9x1dugqcddr2kAMoKW8hO676lw0KPJkSLqvoqJ4LY0/DwGcP5M/ZT8mqkrK0alKfr8uAc&#10;oA09DXv10gwwJp4rCjWerBeIxMNsx9koH8mRWWCOi3uPgiw0YSotMi+bRjNZ6mN8PfLiuFzsqIZi&#10;OmJQ7kF17fu0iT6bpBAziBNAlNXjK9dXjGCf0vof0EIWst2ls8vZAIe4vYPfV2jH4jgw25A8vVka&#10;FUgLSS72hnxNKx6kT1wXntBKo9uQL2HlFPCL90bjCbT0cNpwOol1YrmJiY/Kxxk2t7TPKh/JYUUs&#10;WromXZBHtTgFpg3qjue6w0KvPqJJ8SwZnyS7yEJ5tNKgvjYyudgbgwo5xkYoSqU+ax+DmitJtMYR&#10;+5RkIteAXCz/XihOWzk0jbOVQ16dTEffszliXOY1r8nIzVccu4YnL0ogjkF4kTaMxIVqsSwlJrpg&#10;5QC0fKWtHBpEDOSEm33ZzuIsTls5FI2zlWPqVnxP2ra2csB/0xf7tMvKgR1COYRn+0iRhnHCJiRK&#10;wyLuJ6NtYXSReCpZULTFwk7uiR2hDiL3akwulX8L85bShK0RopSDG3ylvRuN4FhI7i+omRJvfcis&#10;HYPUGw1bEddlfFB44BIMlioNL2SascZRuEuRYMc6welChKR2ebNwoWJMQ/Jd9Bve87QnQ8wv5Dlp&#10;p3k/AkGNOFezhrC9cpzE3r5EyORilwcHR/AUPwy7ABYK2/0V9yWSVi4Ox8KlOLVgtxFbWb6SgzOP&#10;WNQq6FEx9v3Za3behWExK18hmUdM2puDc4DgHyvhiHls8m9mmQ3OyuRQdpUmBEA131cadyJLaHlu&#10;b/7N7YYvOmUhw9aoZFjNpfLvuTRaUu4/5FL5N5XGlhPWmTBlvtKoutwzynXm33NLfKVxDjj0QK70&#10;jWUfVkAsJ0mwmOM/norNMYQX1VWmmQdJFaeP/5rG+fivvp7P6eJUTvu48pGTQBi6cpBsQRYBhD0v&#10;X9k7H/8xDvlOI338Vxj6+I9MLWvKBnc+ivcr2PG1czqkQGJFZIUsSHJUYP1Meqkgj1GZcF8lL7z1&#10;8R8GvC4pdH2Ut0r3xC0Iy4id0JhcKv8W3iqliQO9cHpa8X2lL7L56yLV73CRp8QDvbaUv70qGxjM&#10;GtFeUoa66+GXSKd0XM2IYcPHV/h5kqmlL19PE1wNXyev4WZ7f64SoFzMzlQacw0aF8RWmOWxm2Bn&#10;Sq2cli4++HO0Ek6FvHOdw2njklH9Mlmcj1LYL0wrfdzOHxXD75V2pIf14/gKd2c6xh9fT4NzmWyH&#10;cKt0oD7ZRsyMzXDmmAOc+arZwBI6mCIOcL+vOx5OD6JaDoVo7FHO4jMKrsfs0527+BjBMQCI60q3&#10;vs+HUAxmDjkqH8nBGbfsIynIg+bBXKcgFuQ2OTivHOtORDMfZs5D8Hy2RGlQLnZpXJAIZs5OV2R4&#10;r9zkmKJtzWdeHBHj9iB3Ab6VpcuW8R7cfNkQf4ksJhGmz6hvkQsbo6OlBAEqkzhqowFMwlVe/Toj&#10;Nf9la8plsqriFXZws3eV/ox5i1m8Rbm3CP8RC0jaCPh8SR28henO3gVfUoeP2RqK83S8QXWQhSMk&#10;3X3tEcZ13D1+a+/aIfAmR+dp0NusACFMJ1MoBAiZHnWwpPoKl0j1FfFnKfBBVoNXnJ+ZfGZYzHs5&#10;7yhQLnZpCsEs6Fo6ByCGA//URmB8HVNCWZg+huhpOMYSR5d8/EDEQNm/WkL2r9LWFZuYOPvT1sew&#10;VVUxmpJWinGDhbJq1PFVbIE5jsISyr0+CJYqoa9KqG8uZsFnEGQ5pp04GgljbdkATZWhukPqj2QN&#10;wvY4fjwpnMs0oRgSrxVkpgkFAoZO+yq83W6s0lAC0I9xa41jIbZCl1a73N/Yw9e0fy71xq4DjDGn&#10;ppgNy7Fw5EoSqW3BhjELvNr552L590JxZLcqMfq5WP7Nxbdxz+eKS8UvjTVO21DWRW0mGsdgz92S&#10;e4ithd1cYHdQvi6z3AS/NNqXqR5IBKhYl3SPeJ+ytYCb2Igj7BQbLFVRavLHE1fVAzPCcZA3cqlC&#10;YHKp/JuHUZW+ZOx7iyEWuOaiSE/w22Sn5Ov8AOsbIghkVdLlc4MuDh1CM/KN9YI55ktCPaLWmOAg&#10;ME5ujGv5CEV2JP4wav8iTYXEGcHGsGD5gXcozgi4OybnKQ3ajh6Wj83pOkZRY/Ko5N88XUfpMh5q&#10;ct+YrQVnz7w66Yl+dbrgm4IOTOt1W3x18RLco5pWdQTu95xE74gFer04gpngsKQbs05rOSHpzuZG&#10;5N80qlBUU4qG6qH2y4sMuVj+TcVXHDzTpr1tT5JQyO2w4pS7jLnO/Jubosal23EDI6mZXCz/luLH&#10;JPmKtyo+2IUvadaF3NI3eBJntO5SPOWrPAmlPOTtCTGvujhrG0Ikz0HjvLVWX09GHPhyEUuVHDs5&#10;buQk/xd1DlwTOSnludoFF2OSRj/ZhrCcrTg7BMlgbUMaw9qGgEHYS1QHJzsNPmL/U0V/FK0olvFk&#10;0S9IclTg6zniUm04CuYphDJHp0xlG8JHcFZc6LWdx4595tAkSzP2d6kTGpNL5d9z6ba1B0qlcLqv&#10;tFek5KCUd9LIr1sS3BwiZccg9UbB9n2P2Y3KBIoXNN3AOPkrscpuQ+3M5GYXJ16JEJUJvFAtTCqJ&#10;JtqDf6lTCkzQ5WOvO2m7Zv/KHVVQWIuiK+PoKS6YZMd/8a8cX4+uHje6yL72GKRs58GewkRzYFt0&#10;TBqWdXv8MV9f7+0xwamnuFGDIJ+4ZCKlXkmFeBS8OEAaBj+YjaXtcTun2KtOR3zNC8c5nRwgRHWk&#10;yLMDWkYeTi8c/GJfzo3SX3VPbf/sX1mKj4rhdrSxsWAzmKbT4at2GOu+Qqs5ou0xn92SYl9PUT8I&#10;tS+zhgZFL04ZBvWxf72jxwSnTiIiFdaHOHp61TwKVroNympN/u6L+ueN4riWgVNZPBrlYvk3Mya8&#10;DNlcqg41uVT+zaWhJvI1SqJ0B30UzxhidWy0BImgppSNCvJZbkTnFuTfPIzIrZmty0RpjHQ20hOD&#10;InOUi+s5ym14YxeF9z3XEpSlNuqvTi+MPsXQeYlWppn6rYo3toJ4qhTRHIHR+JI4Yp2CU+sWYHuR&#10;XiG4VPqiZHcwWCebIQI64vOfRZDA3jhRhIaeRRA+X3msU9al8pFTYtgEwcJgkQdNhDWkzczJYI0G&#10;lo+wjXmuNxvo6ZooQogGqOzQpCOc4mjT0dXjK9lXyEI2TZyCLeAIgybLh0fcbzahpvCTQdySWUMi&#10;+zKz2Ik8McHB5hqUi+XfzLWvSEUu9oZAQYdImk1hADMZh0DZhiaKGoYIIutCQkwRLvnFPp93O7Dx&#10;rcnyVD6S0wCGS0a2gizTK3yfL3ec7oJjFo6vTp7T0NPtdUw+jtCvbnZwXilredljkZ1FKHG6qHts&#10;wEpv9fif7vlj/C9Pqp3KY4rjpEJSc5p6sxIe5TI/pfKIAM3+ybZqxYGtlGZDFjXm5HASnZd8LCdu&#10;2LF6pRWmfKOGfYfnIofM50DHPOj4lvN2naMV9Uc2WFFj2gOIU/OcFK6Znjwp+TdOji7NRioqzClQ&#10;EedahKgmdV/FKe6wN6SsAL7tIeR5zcalvK8so43lNW1IT0GK244zWly1dLyhZW87Hgj/hSkrtF9D&#10;cqH8mzm7FG4bvURsklHCVfjiJL6uqXFpdUu7PUcghEad4iAQowMWTLo/xyzk8ceuYUvdoqMgNqzA&#10;fZwXg8mjaycojbXCnGIgEONYblGeQiAQ14gLubH5vgiIVVyyaU3GJtKuXjgNlFsBpzAFGGngiYo0&#10;y0dKsyBoCBxdIctgq8k9BT/oOeRjH+A0x9kr0ONDH1ZkxMlB4HXkA84xOUHWKUIB26MpuXTLN25U&#10;xA8Qx7MA86CAm7ALCj04bSLVtyMU4UQx813kNLh78f9xBspqAkwudYk7V4hFuq980MkNRFQAJitV&#10;WEc8rIiAyFFEvoAHRM5JBru4JavjHcB/2HPEjzB+2XAH/dEX7aCRp2AHKM5yqelkCIGWBmvHBpWP&#10;p5m4OLarlK+QZWwRtFwuRGDojTcY8bMwnESkDlmwVPK8Zj0zQqmfMbmUxRbM3id9dopykCDe8rEO&#10;ctgQ65SjUrC0UzEOcDpPKQm/rA0F82YLkQCo3C2uIxxwiw/xSKnLdYADYjDz5UA41rFu0z5eICEV&#10;sdpTeAM+in06MO8pukF/ZIMbNIaNbVAYmJhsaAMC0uEACw08hSDgmDelRIrlG8fKki0i746qcAno&#10;VInsC0dscbdq6+6KSUhhnWxUwyt6vTDJqzl2cNE3u6SxFMVYGHTu2N1fkoBFTqxxpTwlcwCLZgNy&#10;2fZl8UWX806gfKNGEnfW4UJM01PtM2exF8ez6imRg/rmy+OggOc0DrC/5rk7PLdHH4+Pr6/Ll0ZV&#10;V3tKl4BBxdIbJahsMQpN6Nqi+ZBfLgciWCr2r6jLMLBL2fNkZKlWLkBn5QgeNUF0M/Lv5NBWNn2D&#10;ZIDJVzsQk4ZZs2bSiy3EclrWgzp5A+65TimryNlmPmMi0sWE4yPFbguCnnOShLJ65VGBUGN3GGfi&#10;lLhBf0QEZtHWtmf2rzgTGnlK2zAjQ0kOWTtlbVAffUkbFPCUs2GWJHBxGcYWLGbGzyOApB6Irgwj&#10;UL6x44orqRaYKwXHdyme85SvYcGjMakxG5mu4RW91laIWLsQJhKnVx+/D42Y60gShHarNb0kd8il&#10;8u+pdDb55QL5NxbE4G/J0EMXvGQZPtWaQ0EvFb7El/A05kxbJysyQtGxNoaxKnbiPJ9gkbxPL98o&#10;JgEb5NwcBZgrxWVeuLUDwdPmX30zNkvbKftXHGuNPNmPVXMOA3Fuj+rk8ZHrpSyc6bB5Mh4jlmsq&#10;+qe2HYNBs1kf+2/OdKyZWmMyd+TfzHuXRSCXet0cMeGCd8r0a+bgEJ5L469RJ7OxXIVKXoxitCvD&#10;jwNy2huXb9zoI4VVWvYKsFSKXXq+JXkyGUMsy0dU4UjCqpEng7EE65fME7VzHKdvLDlRI/nMxRg7&#10;BF5WyNJPNVcnY7Gektf7eUxrEqQFXo1se5FrgWl9P8pdmn6EW5ft1CkpB8LpYYBMXag3KBgp5NOq&#10;PlIMgKN0Tgx+XFjJI4Pcflvpxikhx4ZQynyUwbqU+2h7lkUljcsK1/4FTC5lsSfMKRsHUsDmhxbO&#10;KhIX64vZVbLos0G6uLuZH6g6VYr7o/mCwXbKxHF88ybiUEjsQ6s8HCvSQqWJPylIJL4e87a1fKQm&#10;Xi6yn3LV5okHr+EKW+SncxJcMHeOwGBTcIwK48zAsSHBZTZLIVtGPoi/LUrgXBjkQwfO+TdgjUgB&#10;pCejGjKTZJtv+UYOJ7Itl22izekhWYiTVbTYGstIQ8LSZWcYro7uWUnI8hElAgawi0OSS72+LOHC&#10;PSK44rzqaWgMJvyD6U6XRKRUHlxckM+Hi9N5rMeiknm3fKTGE+t53lqf9ZIYDPPx6XRFXXYMOaZE&#10;p/x5c0RHiXGN46IxZURNqHiahQNz0ksDuKjcnk26J884DF9dCsYq6oUbktiyYCmBab/yo4MposCe&#10;9FKPO37ZMwa/kCf+XSFPeglefchY0hHwH5mLOjCTz/mc5tNLcp8tLxEFmccOdzbKbbaTXtLMzeol&#10;jdECUSb+VXuRZjMtuG+LkuLck15COvYpMWHRPbnjPSxvKSVc+cYxDTaNKdSkAHOlCDPOyWdOegkx&#10;qmUF0N17S4peG5L2YGYzNxOyhPslWaXoY2kmkn+jkCK8pJTGGS3qZQxcLpV/01ZDtp9JO3oKN0PA&#10;Uv/Ycpf6lZU6Gi+PNfzut+kf4dWGwArPL3++e/wmadyeH++/fvzT1/v78MfT55/+cP909fMNHoDo&#10;/4j//33aCpli9w/y6AMS90EN3t58/3D96f7mJbz48PAoVcWg26fnlz/ePH+JlQW81AUz6deXu6ds&#10;w0Lbfnx/fv/8/S9Pv/ut/Ounx4///MvT1dPL/R8e0QiMxs3D7ZdHPEJx+/IUGiOlfjx/j8Xxj6tf&#10;vt0/4D99f/5w/eXl5fv7d++eb7/cfbt5/s23r7dPj8+Pn15+c/v47d3jp09fb+/e/Xh8+vhO4rzD&#10;v74/Pd7ePT9/ffj81y833+/QC6n/9j9+RiO+fsQo4BIh3NxhJ/dw8+3uw/Wfnu7uPj0+fbtSn9Cd&#10;BPsrepL+ip26ef/Lp6cw1KAvr2Agjz7ihOLOdoHfAyfaMC53v7xc3cp3uARC3NptiCRacdU79Puo&#10;6PYfx/zd/IxZDfjPH9OrHJ8/XsWW3j4+PDxjtP+OUfz07f7mw/W/vLtCXk9YqfqrH/hXJJTQFei/&#10;NAiuu2m6+nIFlZqac/P+TAaLiiKDeM1hapMxIJj+17lJBztcRUc6MbTpGBAyncx9kw7kW9PBPWWi&#10;PwaE+KyhTQfWIEUHuddGoj8GhMiqZW/2B6dMRWeFqXdtj5sG7djSdU0y2DT6yWgQQnC7oUkGEqTI&#10;YNfMcJsGcWSg4/xkNAg7H4xzS3bgplBkyLnRII6M3G7x07EoPHTS7o8cCRUhUucYVMij1Bw4MZ39&#10;CkIaRQ6dkWxc+dgZhpOLaqV5JCEj2jQhjeJYW+5plrbR64JBkYS0dPOENIpcgbR844o0UkEubRXX&#10;a5Rsa9oqWwJV1dDBC7MxhDRqhD1qbLO3lnFcUIPTiViE5C5XaR6c1VO7R+IiKBAcqVfkxWsPnUUh&#10;NHheml2SA+ZBCbcfEbBIUDIoHDiIhVWugilK8MqsHUHJoELIZ7tPWswxTZJRnKBkUMjovreXPYnM&#10;Vn1CahJo4+ZmzqLIbZZVD1jFOoLHxVBY2rfjLjLBelrQcR0WZg+GITQKnmBsmlqLrOy6S9vEbIRM&#10;KMTYaRTS16xbm5AWdOgh5GnZCUIahYQlC9EjLei0whMLXRkHTuGJwbJAYH5AVou53SOD4lY/yfas&#10;CIkBk9BDBkUSMmIuqVopQhqFxA1be9stdgLVI7jfdoK9LQrGiY6gZHQDyOwDwd9ifCvtk8wh7ROY&#10;RKgWCIKoSUIaRU6SFnJcrQQtQq+KOb80jySkhZwnpFHyGl37kCwOitI23GFDKDNxGLcoOYW311mJ&#10;NFKUkKdsZiTJoOQRp/YmRfzJhhKuXreVg0WRlCrtIJe8CUoGhcM/sc5KeJzqExQe5KK5zloUScnq&#10;B5aSRnE8/v84O7PdSpLjDL8KwQfQ8ByedeAWYEm2YMAQBMiA4UsOhzPdMLtJk5zFfnp/UZVLRNZh&#10;1x99dVis/DNyiYzKzNhM99K7ZLfEB+GDHlFil/xKx9KQO2NlmgJKpOSXuk7Jo9ijHNdX084vda6v&#10;MR8UPukBxa3y7frewW5V3SwRLn6nEPIoU3mt39OY1ukbCHkUkWY265sUUyp4Qog8YcsaUCiQOG2v&#10;7e8s3IkjtMVsRyHkUXuzXVwnFITDjqPSTvikW7Cg1jyRkF/lsLdIyKOQDWxsVoduIRu2gmyw7BOt&#10;RyKhsMhNCEmEAkoTDab2bY3DiJZ4b8okBZRIKcgGXJilG1wz7u/tEyn5ZW7O0holj8JmhfvyVX7w&#10;yxxzzRPOMuufP1Omty5phMzjpUFkQgFlXvmrHTJ39k7H3Dn2wvc8oDQ6fpGTu0ak41HiwPlFLrO3&#10;mQW2YRAJ+UWuEwoojbstUlRrHJ5SBL8RdqwRJVKKq5xQsRuFGyJK2kda5sXep61KyaPM+2j9m2R2&#10;So6Q+Y8KKzag9jtCZ6+vJL/IiSiDB4kgV80koTXveCba5Cohi23QIDKhASVNkhlEOkp2BSWM3YhS&#10;jhVm9v4NlDyKxJcnYfD8QsfIENMx4ZxpBoKtedoNtRmzNwhhpblXE5ZSQOFhydXi2ifJIoMEQiza&#10;9U9SQImE4jI3zxKFkEdpBzLzye09UuVdQImEgmyQCQWUJljN57l3iXTBXH4Kk+RR5pO6zt/m29IJ&#10;8bHAqGKdUEBp4s5CCDlC6P1OgmwIKLFHfpGj4BB7FFHSPaGFTOtdUicpoMQuBdlgSYO3woHM/Oda&#10;88yDe13dbM65DaKPXUBpt2pmj+komZuVcDwPKLFLUTio7OBR2qnZnCh6j+RJ8iixR36VY+2LpaJw&#10;xjQnzdY84t0INxtmJd0gRN0lk6ggGwJKJBRkg0zIo7bYg61++iybjeuQOHIBpdGJgkGl41HiwPkl&#10;LrOCuRj1YdA+SOaU0jHyFAWUSClIBpmSR2lfc3OlcV1SZ8mjREJ+jeuzFFDi2PlFbmlKFBWZhU5o&#10;4yAaiJhbdMOw7SQehvBFoqCHafpzdHYeRGQ54kSsb1EGGOMnmCridRFp4eQtyNYRJpkrwgiB1g2p&#10;7IQ93gDTTBYJwOZoMceSRnNASVaLU4qSxhk6JS8oRGsocy9slJhuYjtLc+VhKim/6BOkPEyTFRxK&#10;Xa/08fMoldKw7kWe8CgU95IRo1/2qljCBcqNhGjFGCwfdUpewoijFwwmOZ/h/CYIpYBSKXk5oVPy&#10;KJHNLZ5FW1H66HmUSsmvd51SQGnG9OZ81/p0Mv8m4S50yirWUMhYxSCPo6YjhekalgIKS3jUiRQH&#10;61qmKXJ7ax6JvYhMoFDyQkKl5Jf7mWAmkrVuMJzki7W7Xb8P5c7LD5+da5QtRUBxZFUMGinjSMlM&#10;EVAqUwTjSdwWCVonTFVAEXaSe9S1ez1udl2niD/DZCmUPEozy+Miz1NS2S+guMPYr1tiTVE8O6Mz&#10;uYruMaJUSlFOkH1NGj2PYtt3VPoUFjwGgNJ2NhpdWl7HdYvQKdVkGz6ClBL9V2EJLyfwVVKciYi+&#10;EHhix9lDIeVRTC8e/uuMHswhEUiEkRJIBZRMygsKTKwPqAxWrZdQV7qxoFPS0cNcLNtcYY9Mdi2F&#10;lEfJpPyax28ayx2FlEdtCNSOefGqUApWkZAiFYZCygsYor5yCFunFDYHMiWPwlZYsNokBo6fKUwv&#10;cLMSmMKjtCtFLBMcJcyrYAuFkkcxuYLbwhRgtnGf/JkK9pTiZyrYU+KHwfpV+hQEhXYbghmEH74d&#10;enBl+ALKlpRg5khktG8i5VHCJz7YRVomD8UUdQpR2OZWoeIXuk7Fo7h42q2rG7D/86OGp6vi7hFR&#10;KiW/zjG3w+9f4DqLhNVGTlyzFqO6YY7E4j5LlDyK4BHsfVclXrCK1PvkpcPkiSwI12BNCUtw5lCG&#10;L2wkuKDZKL3yK12WD9EKUyQVbCNlUgGlyodgU0msDIyGhQEMKAsDLkxVMI8krTyZBxRKfh+haXQJ&#10;ZOs4HaZAqaRQiiitT0FOYPiqGGFYPvC+Ei3vieD7gU+OA+kT5VHqRPklf2BnqVhp4RTn2idzn1/z&#10;7FfOR+UG/VssK1l5rn06KY/SDLXwcHOUsOZBL6Cwn0eJjB7MJI84Wt4o0i+iJFMty6PbWVan5FEq&#10;T1j24P6dwhBfOvAGlEzKL3mOkyKpgJKstQhc5TtFLEncW9e35gGlmWvhfu0owedciiiUPEozo9pY&#10;Uq82UQwdX3qFkkeplIKYkCl5lHinHewlZdkXUColv951Sh6lsnkwmTzs9sQ2EiYqoMROBZNJy5PI&#10;ZnudzQNKpeSlhE7JozT3zikoamdzgthx7BL65IWE+o2PVpMWyFP5cgSU5uBJzCO3dvnAi5Q8Sp2o&#10;sN7J8K0Nn0eplPx6J6aTSMmjNB9P0lb50TujhFHUHAGlHnCCwSV8bnpNgfuCmNB8LzfBeHKOLy6Q&#10;CqiNSspvDHRSHqUKP4uU25cvwk+6qQ8omZRf8yZnNVIeJbJ6MKEkoMlZsWe39E19KDQLzyktShs+&#10;4hzg5KgwhRcU4mY22FCS2fdWsSwm/8s39Mkveb1PHqVK9GB8qU+Uly/qRPklTxT6/a2yGwvWl5qZ&#10;J9mm3ZDb8EkXpQGlSr+zX/HEtdNCzgWU2ikvJvROeZR4D2eRUtuKkicqoNQ++fVOmvJbKYjRt1hh&#10;boIZ5u4GdZly6ggoVcqe/YrXSXnUcafFZvIrHiM4zb4vmG+qlPyC1yl5FJGOMetYvZsNRpX66Hnh&#10;olEipKznc5ElIkpzYMQnyVPaaTeLEaVS8uudIAHSHSZOga59kpcpvswOoi7diBIJfYuM2AazTXHh&#10;bkm33QUfpiMEjV7fSkSUZZpdt2SYkvM2EYtS4CRFtgp2m5zI1zVSW8sI3glhWKVcgUQUaSW4tVtb&#10;twSg85QsaZhw5Iio8+5GiE+xtZRavU+odhX3z4jiQpur3PVORUtKjLGUmBv03DWQ23N81wVSXkZs&#10;cXhXFEUEGfek8LLECW11qoItJYKFaJ8CnweUaNyC4sW175aQ4oq9XURZauF17Q3uJY4S2Wd2isVO&#10;RAGRZsqLCSIlk5VEGb6A2lsspPWJ8nuCW2wpFRO4bTDchGUFyyCG2I2eLPoCShR9MXIl1skb4Riw&#10;HVCSaQGZDVyncHMij6syUQGlWTHQjW8hFVDaTgy3ek/pjLmdoDuMKJWS3xVsZEoBpQ6fFxNbspgq&#10;R2vMqPxQqKSCnJBJeZS2cQmBKPXh82JCJOSlhE7Io8QdczSlVBdUQKmU/G5CXrqWpbntDMTBi6td&#10;FEfBZlMjFK0oVbk3oDS5F6wolW9TAKi75WB2ubWUAoJwDSCZkl/nMiUPIk6YEEYQIyrHP7iK76XB&#10;8yCVkF/lxC9RQgfg2OpaZ2MnGDJjYu5AhJslpuvq7XwEyZT8FkKm5EGnw0E4aATTydnwVOhRkAwa&#10;HS8ZZDoexCAoQaKD2SRZXaQNUQCphPzWYXsiY4HAC9E+Uxq5YGypLKEA0LiA7Ntd1Es0POCC5CEv&#10;TctgcvexJjW5//1LyWrCX6SC+dlSwlgWmeenV0um4lOckC6lPv5Xzf8KykqvgJkXD96UfCsamP2W&#10;B9f8zBqYQfHgmrFOAyP4PLhlVZT6jDDz4JpjRqOMUPPgKZ+XJRaSKCNyPLhlW5TAyBEPblm7JTDC&#10;wYOn3Nxys+1WwaN5JnOODh+ZLMdldvoP1HN8ZvcAAZ7jtJIvvC2vnsFTGndLGRGo57itpCHs1HP8&#10;ZqfkQD3HcXb0DfAcz9khOMBzXGdHVA/nOcN1dloN8BzXmTdfgOe4zg6IAZ7jOvO7C/CchCspSxvb&#10;8JwaukHIkU44BR+4jlNYCj5wHUerFHzgOg5MGbgde/zI85yCD1zH+SYFH7iOQ0sKPnAdkfRT8IHr&#10;OJSk4IOs49SQgg9cx/khBR+4bs4PLH+kbG8f5j3HdeYhFeA5rrM9tYfznOm77ZQDPMd1tgkO8BzX&#10;2YY4wHNcV/LiNmHFc6rvA9fh/5OCD1yHK1AKPnAd/j0p+MB1+Oyk4APX4VGTgZtXjJ84nlPwgevw&#10;fEnBB67DCSYFH7gOz5YUfJB1OJ6k4APX4YKSgg9ch4dICj5wHV4fKfjAdfh/pOAD1+HUkYGbj4Xn&#10;Op5T8IHrcL9IwQeuwzkiBR+4jqDSKfjAdXgxpOAD1+HQkIIPXDdno5Y/kRbPOUxcjuvMEyDAc1xX&#10;Eju3zwTPmb6byb6nznMKPnAddvkp+MB1xEJOwQeuI1ZxCj5wHVbxKfjAdRjIp+AD1x1zss5i/oaJ&#10;y3GdWZYHeI7rzMY8wHNcZxbgHs5zZugslG6A57jOLLUDPMd1FvU2wHNcZybVAZ7jOotrG+A5rjPj&#10;5wDPcd1p4DqeUxM3cB22zin4wHWYImfgZk/s+85zCj5wHTbDKfjAdcRiTcEHrsO6NwUfuA6T3RR8&#10;4DrMcFPwgeswyE3BB67DXjYFH7junOM6s38NbJPjuilSqMfbPzLNx14tNsD+katgYD0L8pmrYGA+&#10;i9yZq2BgP4vHmatgYEALzpmrYGBBov4kKxiYEC/tZAUDG1p8zFwXBkbEZjJXwUJhkdZYjJyItWOq&#10;CwulBf/IVTByInqMXAUjJ2Y1FwvVBf/ItWDkRLQZuQpGTkSfkatg5EQ0GrkKRk5Ep5GqYFRiWMTE&#10;XAUjJ6LXyFUwykQ0G7kKRk5Et5GrYOREtBu5CkaZmNRnbFBghC+b/SPXgpETkzqNKapf+DYmtRpT&#10;rL5YQZITR8XGJqnZmCLkhRYkdRsbs8CKFSQ50RIDxwqSnGhWVrGCJCeaIVSsICkTzSgqVpDkRAsv&#10;FytIysRR0WFh5FJrYVR1EDQ3V8Go7LCYb6kWjOoOi+SWq2DkRDQguQpGTkQHkqtg5MSk1gPD1IEP&#10;knoPHCLGCpKcaKHMAicmdR8EIh8rSHKiBRCLLUhy4qgAISl1bhot2FdoQVIHsrHIX7GCJCdaQK9Y&#10;QZITLeJWrCApEy36VqwgKRMtPFasIMmJFvQqVpCUiRYAK1aQ5ESLaxUrSHLiqBQhlVyOEy0KVWhB&#10;Ui+ysShRsYIkJ1p+zVhBkhMtpFOsIMmJFt8pVpDkRAvbFCtIcuKoIiELc3IaR05Ea5L6sIxqkk1S&#10;T0L6x2EMkpqSjYUsCoOY1JWQLGasIMmJlsoxtiDJiRY2KFaQ5ESLIRQrSHIiSpKhgiQnjmoTopPm&#10;GGlUnFhknxQnjqoTci/mKhiVJxaFJ9WCUX2y4R+5CkZORKOSq2DkRHQquQpGTkSrkqtg5ET0KrkK&#10;Rk5Es5KrYPw6J3UpGwsUExZTUpuCF/RYQZITR4WKxXlJjYGFXQldSOpU8K0bK0hyogVJiS1IcqLF&#10;PokVJDnRIprECpKcaNFNYgVJTrTwI7GCpExEoTJUkJSJo4plwz8yjDTFAPFdsH/kKhg40WJ95CoY&#10;ONFCeOQqGDjRQnPkKhg40UJu5CoYONECaeQqGDjRomrkKhg40eJe5CoYONHCWeQqGGSiRalIVTDq&#10;WCz2RK6CkROTOpbtqGOxf+RaMHJiUscyxXAIqzGpY8HfPAoU+0euCyMnJnUsU/iF2IUkJ45OIhYw&#10;IdeFkROTOpYpAkLoQlLHMoUoiBUkZeLSWSTJiQt3kaSOBdfkgZGSOhZSO40VJDlx1LFskzoWnJ7H&#10;FiQ50Xzw4zQmOdF862MFSZk46liIX5RbC+YOH1qQ1LFsRx2L/SO1GkcdC9m7khWMnJj0IpmczeMY&#10;JDlx1LGYU3luDEZOTPqSEE1wnMYkJ446lm1Sx0IUp6EFSR0Lud3HCpIycXQqIUxDbhZGt5Jt1LHM&#10;ZsvFRfrl4f7t6vHD9eP11duH67frq5cP1y/XVz98uP7BiOI0ffdmntX1z6vfPlxzM3YmhtL11Uf+&#10;JuICn157/fnp14f/eJoKvpmfNVHjia45j8aUabn0ope7/+WHT/d/evi/91BkpiQPb2lHqfMAufnT&#10;Pcezim9JzFEEen9r/Q2E4tNzqfhEKLN5BXYo3S9vSUZVDCNRgZM9JZK18Zh393PkhdLTSOjxS+zn&#10;+UTEq4lXMBQ6NuuEWiyCWzsOBA8qIKJsje3YkgpsfosN2XyB2ftwOu2KlCPSbHkrDg7h7spJvEN7&#10;xQQjs6B1yB7MvjbzLcWlt2fLqiyNTa9xyrFaMHVo6m8bFMIizCOZKz0FRl6pu7ckV3rKFrxSd18f&#10;bMWaP0XtXf2tveyllZbcWvbSaU5ypZUR7C3JlfZSoPbu/vHp9WGSNF0u1B5vD7tydcHSbFeQvdzl&#10;JbI5kyZr7jlZHaaPcGdGVq/F34NVp9QXNkH95Q2HwXlxtZfa+tifCOwyr4CGbNWSR3FbTLoJvzQv&#10;gEsvD3SyfSrWBZar9gzxCdmqPZAgpriNkCh83khceokcINB8YdM4nPGpTkmvF+PE8+yo2iren1mH&#10;Vf5YctowvORh35dN0py6VifL+JLYb5YwU9bbWPGRNCvzjF9q1JGEEaVRN/tdP6mGIa7sWPpJiutN&#10;Fc7bWzKAlbbWYhcHZ0/00XK05jNwnq/9++Ag+8qp9cIHhryorKW5h1MSUn1wDthIlWALFyqeEhWW&#10;LwYrY2A/9/Z8vm1LLHYvPlVOsDy9c73w96y97309o4uaZ4Q8jrOL36WXh1u3zQ7zcZHmvldLMsDZ&#10;BcxVi8Sbt49TZt/AIocbJMnMBO2ltrQPmG8V06GGbDQPKEbKrO335NmLNLeE/J4PRntiEVUWij2r&#10;DFVH9bLIq6W+IiyhT3bdWbKdmZvCP11Y1joqh1syynm4hA/EvpeeMpyU2mudsU9LCqz8eRvdRm6/&#10;JdBxZUtLVhaGbm8hecuKnlKZFXqRTnwqVHds4+perEEbWWo9F8vSM7Gtp83IpZdTxpOLRGuXG7lW&#10;oTCMu+OG9i0mqdZZf2vdvfSUQ0QZdEeBvBlm7OS/cDvi/heLC0TFfr7yav3fE3e0WEP0t9oq2ZMR&#10;agHtFXNRVPSyG/tzWgruLUHGZ06cU30o425x08vlUQDVIay/jRd78Sno5DCWY3EWU7FYnMNOycUv&#10;McFXVu2ObXixnQiE3l22uy0f3X7UWHyYho644oj35kBYS11eQZ1EW+ttslyFZO2YLSD7S7KdWaRn&#10;dlftpcY/bJ8Om/nz15C9WrYo5ZaNaLrDgXC3P7JLnGgebsiZozCPwxD8r11+f31U9mTCqzvH2/mS&#10;0LVwey72ZFPCBmuEe8myqpvDghRHhcrKLu5CtXz1i6UA4nJWTnea26NZ0MwzUeTcgmbtbxU37BjL&#10;1cH+1DG1VP1dlobnW/iFWqr+1tLweRH3udJhVdRKv7KgWBw3dZPpF/q7C+r2SEodfUG54lN4/68L&#10;Bj5F56LuyZW2+KRfr5pz9r4YEKYKC+1wY5grnZ0s+PdcbBQC9N3JQmW6a3toC6z69TFyxac0m0Pp&#10;i9LPYY7c7cd9CfpOvsTzstqRB9EqbGtua5+2ssesLxdr7jLNW+65Ztky5TWK1d4SbHTeCx1Op1nt&#10;3Wn2l0dLull6GKnUZVPWIre6tcIw6rVY/a3Fbdddzk9+RdVi9XdZnDSlzWamlootW2L4DswBRXoX&#10;2UWXi7nl2Zro+WSjnCakvRTHfHMyBfzlmwC7BygflR3n2JEJsDGdd9pTqklpzC1lZplhu3srmDoq&#10;9beORy99aT8xlHarKFf64ux/RbbenNt3eMofVTrRV+vFyXWoKWquodrk4md6KIaXS87fsFMsl+Ht&#10;pTa57HzPxY6vITtNrsaKhdzBEinEBvWXvo+xZ/GpTBruILXa83S2Cf283ZHZZeK2OctXJNo72t+K&#10;PSU7SN3RL487buy5Xxg2Le7l+13tk1u6yQVQVThOGaNEJugou+yeTazbjLB9IbfTPDrLY4ljg+yx&#10;hPPPqZhnd2gji+X2roRapFGn2Rzn0lvf0Tj38alyQq+XgM+DrmBDmqiy41/u6VxX20uND24Q0mU3&#10;2ARh64qbs2WD3Mv3+7lkg9vNsTjCoHds2+5ebhBSdvNWzJN9+Vqq/lYmc6XLGZZhqIXqby3smpIq&#10;7Npdq/ya9OtkguBUuhwAlVb9rd3ofRbEOHqWOv650heb8n63z8fbehPjb+97py+tAAdaqvC4kt+U&#10;Qw1rcjfHxOmsyh1E2WH1t+ISuDnuStjXDu0Vc/NfbuMuaPBuYM5yMWMD1J2RwqXkOGNkqy5rQNfg&#10;cUu4LdaQ3HqNGjxuwpAY9TsxavDYOJDHbXgrDc75jIquXagN9TKx9VJsqb9zL1X1nYMI+iG+X6go&#10;pk7lSq/zvWtIqvC67s5x+LrqzhUWmoHqoQxHqvD62LlmpAozis3Hsq6A9wXGiTNKXd5eufR1ieFQ&#10;3CpFtTaMeyoOSqc9ByW/dUJLw+XhxDzt3WJB1EbPgvbM+adcAXtILXRRnnUI6HjpRY6dg+VR487r&#10;TB7lcLV5xoC+KGFZWKQiK5ulSCM+lUZuuDAv6/XmhMCKnWZg5yuvrkirgo7RMo8Va09/uRiSSzRP&#10;qBHrZmmhZHMThKxjFHyDwst3FYqdA+Y+no5HTtNTSyc1VBmcXuxiI09cNc+gplSpXceC41CumReq&#10;mjO61eLN0N5Jo8K+ijQpUysbsBJ0rIQMm4PDXXjX7hEWBCvT1Umna3PfPKQWujQcHH6rYrRBagu4&#10;w0PoTy1nSUUNy+lEEqqZhTA96f5F4XN3iSCrk2/2VCmXw/O1XyOIAqp8RBECUf156u84pjCJ8lLw&#10;SM7s8fqXfuyqYcpiM0Ebjk0fW3caizm41EsbuXdVqufNmf3FNASmzZjtBOsYsN7ZMM0v2Ul0168w&#10;snVKq0SCb8ti95ha6mILUd5VDQW+0LP7tWtEe4l5+iYccdHFHUqIOHmrw+HxtnhgBMxXW7hjZsqh&#10;DpugQTKyj+nDdIzKQcsOWcLIEYPJUoZxlNbmjaw8RVPAzeLsQtoGBdOoIjnOt7fDgPV3p53t6S4R&#10;rJ0tk9YhU6KZAqmFLs5Zh2DNMoeibK0jh0xxnmwnv/aO/Vq7qsooEFgAdjM/33ENOgs0BvWK65Yt&#10;eVBdoyhixiccM/GOUUrt6VeFeS30lf2CaZaLIthfL/bPQK2jENoxs2UP7MvXUvV3Ubp+fGuB+lsK&#10;cu9QlJByQQ5GLXJDra3+tlqnBFV8jC8VvsQk3ErWe32uHqMJn20EipZ1wSTosUwch7mW1gxf4ZuS&#10;6mNR6fGAnnWuFBOcaN/g3p24+K4GB7FP8WkeFAckRtsxficw5YFpZ/m5uApyfUQCF/W11MnThgvB&#10;d6vF/6Vutky/EDZbWJTabmfeT3FLf7mf47R3nuZ00zC1VP2tTNJLX+Lo99fO8XRCfTy1jSloxtp9&#10;6Vwc/g46so0Md9t01RRP1tnFvemJi6LxTlUbe7KbFi3PstLtkVuYieCRrKJRCvV3vnexT/GpDmir&#10;9LwrhjdVlrLv2dXj9+K+lC5io1XmuhqlSH1k4M7FGqrf4FaabpqmdMn2qbjw7v1O9gmdO0ge6X1G&#10;b8bn41w+Lvb5XlGbudKq1sxBFttQS/ZcmHQx/WiIuHeJ/KaNNxZnVZ9SdW1tSDEzLMt5oTAjSWl9&#10;p+rLHEQYPLaZh7KxzpVWlWWOwEJXhj0GKain4VxcAh85KJTMPu2dNtQ3sNugYqtDfTizwZ63wgs9&#10;GTyBzmueW6fyigs2SkJGDhG/gNRC9bcsgl54/aLErZhU4Ytz+L5APrCrLZ8ZT6av36ELuDmVw5Qv&#10;XgvV39LfXriZ5TCBtVAc1wVkYYF32Jw5NkxjvZRYh5vbLVJi/uilBCFy6VS4ZVktL49F4bKwvnPv&#10;VOM7B1kfvv3hULuUKqxa3rn6l4Z3e3OSqUfGunGpi2iPgWyxTU3uaszKu14Etf1QrfbA5rEYhC6N&#10;7g54WtUGYd7KNcz6ice0WkVvKpjc+dLCN4eFc8lsp3J3/S183Utfmsv31yfHrnOxZfAqz74+L60i&#10;B1oosHdcspRD7uLjht0CtmyzNKvfKEni7klPX2wbl5XyASvLdqG8Zj3Xd753sU/xaR5PB1yorrGn&#10;4i5kEAWVx1wX+2qX+rjDwKLEverIWq0b8YXa2r17v5N9QucOogbeFw9Rr+PsxS6NigOZeifqrNFb&#10;obWeh2Wx9GxY2pm2LndpWJhAlErvVbs7Ne+2hb4aV7v60ncxdiw+lcnvwIVymNNfjUq1OBu6TrZ3&#10;Uh93R86x88ag7UTazPeJWjTGzcf7PexTOvfulg1RdZjzYqiXi6Jlx4m0mSKsbpVdaW6JW4iiWmX9&#10;LUyIZq9cj6YKT+nXh+uloebe6FThdes+jFbqoS9VeNUk0c1LpmxyP4YfxLEqfc2loIxin/xLCwKT&#10;Mr4S0xpkNxoM6Lkz535wesWOMpj/cU1wqv4w5ZW0GviAWyQZ22otqkS3VY+jbNeCygW/5vpux8bw&#10;8vf7Yu86kATrcxamuvo4w1owEmvLkRudSLC/a4dYrYMdiHIbRxx//N0eT7fFYhwNBafU8NKOjuXq&#10;pb3UaJLFu4TnvFAtVntNK1evl9sQoKVrDUJjdFlPEZcfPm/12MVOC0eDYbFenIY9OsVmVckdXOj4&#10;HmOktl0cTCRYh9XSh+1ieamNCrchdQPXkLXj+IpUtShWSKfoGuNeYrLQ3Ahix+JTEb+9VoRfNJjF&#10;HmNX1DOHDR++MAL9HWXemYVLBF2lWy5JhiWKh9t85EFhEhXJGNPDiRPrt3fioN7gmxqBdUy5O63q&#10;iC3276Ext1zzFu0nHCfpid6RZpUZ39/2wpVcrk1tDAK0y8FaxzxrWFHt6iLwH81aqv4uSq9/14jH&#10;Vh3YU4VDuyv9+ju3gxBAHIeWvayl6u+i9OoHyDU6U3b9W+wGOlV4vRV9xjNlL47y+3zV5Fe/UnyP&#10;pbh2bRJtdVvVCyOv2tm0zl/9LfPI7ntux3rZ+fg23WrA1k0HXSusv3PF+ItWa4hMYYw768e41ld/&#10;53pnbaE1IlGUxiwCRIzV3pYlvl52i7ntfLuz2oR5aMViX2UfpKnFEpk0uS2oyCRiX9/++vD02e7E&#10;X58eP/34r58eH6eHl59/+PPjy9Wvd8QnweLlX/5UY8GEYo9fLCaJBQi4vrq/e/5w/dPj3dsUkOTL&#10;k1U1X7a/vL795e7141zZhJ8/N58/vT28zHcfj19o22/Pr9+/Pv/95Y//ZH/98PTj//795erl7fHP&#10;T9aI66u7L/cfn4iRcv/2YhVM5X97fZ7++vn7n1+e/8HfBuWfV79/fvzCX8+vH64/vr09f//dd6/3&#10;Hx8+373+4fOn+5en16ef3v5w//T5u6effvp0//Ddb08vP36HpL6Z/np+ebp/eH399OXnf3y8e36g&#10;R1bt/d9+pUGffmSHxgWO6SzZJ3y5+/zw4fqvL3fPHz/dX00brFL2H1NXGNjnf3+6/+/X2mJqmd9Y&#10;sbm7d9///tPLNAm0xsK3zDOPOuhUdeUPv79d3fPGPmWTRdY9TMwepCpMawX3v/QZvfuV4DHTFPz8&#10;Y/3rzgLKTP+7//1L/fNbAtHUhhi3dMEzL7O5+bVp/W1cNVYD0Szmj8Y0ofVGVWHXmfVsBG4mhgt8&#10;+aqx7/NlzoT8+/z4GzP94fr1f365e3m4vnr8ty8wGP19q3+81D9+qH90Dp5UT9D8j9//8+7l+crI&#10;E/eHqf3bU+Wzu+/rrNkgtLKG/PL0z7+8Pf30yaZv4v15hSwWwm8/25K4Y0FMPPmXu7c7/zyV//5h&#10;+/Tx6fHHh5c//j8AAAD//wMAUEsDBBQABgAIAAAAIQBB8vL93wAAAAgBAAAPAAAAZHJzL2Rvd25y&#10;ZXYueG1sTI9Ba4NAFITvhf6H5RV6S1Zbtan1GUJoewqBJoXQ24u+qMTdFXej5t93c2qPwwwz32TL&#10;SbVi4N42RiOE8wAE68KUja4QvvcfswUI60iX1BrNCFe2sMzv7zJKSzPqLx52rhK+RNuUEGrnulRK&#10;W9SsyM5Nx9p7J9Mrcl72lSx7Gn25auVTECRSUaP9Qk0dr2suzruLQvgcaVw9h+/D5nxaX3/28faw&#10;CRnx8WFavYFwPLm/MNzwPTrknuloLrq0okXwRxzCLEpeQNzs4DWOQBwRkigGmWfy/4H8FwAA//8D&#10;AFBLAQItABQABgAIAAAAIQC2gziS/gAAAOEBAAATAAAAAAAAAAAAAAAAAAAAAABbQ29udGVudF9U&#10;eXBlc10ueG1sUEsBAi0AFAAGAAgAAAAhADj9If/WAAAAlAEAAAsAAAAAAAAAAAAAAAAALwEAAF9y&#10;ZWxzLy5yZWxzUEsBAi0AFAAGAAgAAAAhAJJI4XCwXwAA9VICAA4AAAAAAAAAAAAAAAAALgIAAGRy&#10;cy9lMm9Eb2MueG1sUEsBAi0AFAAGAAgAAAAhAEHy8v3fAAAACAEAAA8AAAAAAAAAAAAAAAAACmIA&#10;AGRycy9kb3ducmV2LnhtbFBLBQYAAAAABAAEAPMAAAAWYwAAAAA=&#10;">
              <v:group id="Graphic 6" o:spid="_x0000_s1027" style="position:absolute;left:48291;width:21266;height:5511" coordsize="31517,819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9XfzywAAAOIAAAAPAAAAZHJzL2Rvd25yZXYueG1sRI9Pa8JA&#10;FMTvQr/D8gq91U2qsSF1FZG2eJBCtSDeHtmXP5h9G7LbJH77rlDwOMzMb5jlejSN6KlztWUF8TQC&#10;QZxbXXOp4Of48ZyCcB5ZY2OZFFzJwXr1MFlipu3A39QffCkChF2GCirv20xKl1dk0E1tSxy8wnYG&#10;fZBdKXWHQ4CbRr5E0UIarDksVNjStqL8cvg1Cj4HHDaz+L3fX4rt9XxMvk77mJR6ehw3byA8jf4e&#10;/m/vtILXWZLO5/EigdulcAfk6g8AAP//AwBQSwECLQAUAAYACAAAACEA2+H2y+4AAACFAQAAEwAA&#10;AAAAAAAAAAAAAAAAAAAAW0NvbnRlbnRfVHlwZXNdLnhtbFBLAQItABQABgAIAAAAIQBa9CxbvwAA&#10;ABUBAAALAAAAAAAAAAAAAAAAAB8BAABfcmVscy8ucmVsc1BLAQItABQABgAIAAAAIQAT9XfzywAA&#10;AOIAAAAPAAAAAAAAAAAAAAAAAAcCAABkcnMvZG93bnJldi54bWxQSwUGAAAAAAMAAwC3AAAA/wIA&#10;AAAA&#10;">
                <v:shape id="Freeform 644586254" o:spid="_x0000_s1028" style="position:absolute;left:22833;width:8580;height:3449;visibility:visible;mso-wrap-style:square;v-text-anchor:middle" coordsize="857999,34498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xJn9KyQAAAOIAAAAPAAAAZHJzL2Rvd25yZXYueG1sRI9Ba4NA&#10;FITvhf6H5RV6Kc1aMTbYrNIUEoK3mPT+cF9V4r4Vd2vMv88GCj0OM/MNsy5m04uJRtdZVvC2iEAQ&#10;11Z33Cg4HbevKxDOI2vsLZOCKzko8seHNWbaXvhAU+UbESDsMlTQej9kUrq6JYNuYQfi4P3Y0aAP&#10;cmykHvES4KaXcRSl0mDHYaHFgb5aqs/Vr1Fg3uN9MmF5qr7Lq9u9nDfHUm+Uen6aPz9AeJr9f/iv&#10;vdcK0iRZrtJ4mcD9UrgDMr8BAAD//wMAUEsBAi0AFAAGAAgAAAAhANvh9svuAAAAhQEAABMAAAAA&#10;AAAAAAAAAAAAAAAAAFtDb250ZW50X1R5cGVzXS54bWxQSwECLQAUAAYACAAAACEAWvQsW78AAAAV&#10;AQAACwAAAAAAAAAAAAAAAAAfAQAAX3JlbHMvLnJlbHNQSwECLQAUAAYACAAAACEAcSZ/SskAAADi&#10;AAAADwAAAAAAAAAAAAAAAAAHAgAAZHJzL2Rvd25yZXYueG1sUEsFBgAAAAADAAMAtwAAAP0CAAAA&#10;AA==&#10;" path="m858000,l,,,344981r858000,l858000,xm351013,33883l292234,311018r-92095,l142170,119258r-769,l102863,311018r-69871,l92176,33883r92540,l241511,226047r769,l281183,33883r69830,xm612643,33883l555079,311018r-74283,l505408,192326r-87763,l393032,311018r-74242,l376354,33883r74243,l428737,139863r87763,l538320,33883r74323,xm825089,41453l807236,96629c792947,89868,773475,83918,746110,83918v-29390,,-53193,4372,-53193,26596c692917,149862,800517,135126,800517,219327v,76631,-71086,96467,-135410,96467c636527,315794,603575,309034,579327,301504r17447,-56390c611469,254668,640858,261023,665066,261023v23034,,59184,-4372,59184,-32952c724250,183583,616651,200261,616651,122051v,-71490,62746,-92905,123468,-92905c774244,29106,806427,32709,825089,41453e" fillcolor="#005eb8" stroked="f" strokeweight=".1124mm">
                  <v:stroke joinstyle="miter"/>
                  <v:path arrowok="t" o:connecttype="custom" o:connectlocs="858000,0;0,0;0,344981;858000,344981;858000,0;351013,33883;292234,311018;200139,311018;142170,119258;141401,119258;102863,311018;32992,311018;92176,33883;184716,33883;241511,226047;242280,226047;281183,33883;351013,33883;612643,33883;555079,311018;480796,311018;505408,192326;417645,192326;393032,311018;318790,311018;376354,33883;450597,33883;428737,139863;516500,139863;538320,33883;612643,33883;825089,41453;807236,96629;746110,83918;692917,110514;800517,219327;665107,315794;579327,301504;596774,245114;665066,261023;724250,228071;616651,122051;740119,29146;825089,41453" o:connectangles="0,0,0,0,0,0,0,0,0,0,0,0,0,0,0,0,0,0,0,0,0,0,0,0,0,0,0,0,0,0,0,0,0,0,0,0,0,0,0,0,0,0,0,0"/>
                </v:shape>
                <v:shape id="Freeform 917464780" o:spid="_x0000_s1029" style="position:absolute;top:4333;width:31451;height:2381;visibility:visible;mso-wrap-style:square;v-text-anchor:middle" coordsize="3145150,2380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kdL4TyQAAAOIAAAAPAAAAZHJzL2Rvd25yZXYueG1sRI9Na8JA&#10;EIbvBf/DMkJvdWMRk0ZXkZKC9Auq1fOQHZO02dmQXTX9951DoceX94tnuR5cqy7Uh8azgekkAUVc&#10;ettwZeBz/3SXgQoR2WLrmQz8UID1anSzxNz6K3/QZRcrJSMccjRQx9jlWoeyJodh4jti8U6+dxhF&#10;9pW2PV5l3LX6Pknm2mHD8lBjR481ld+7s5OT8/H9uWizr/22yl4PxSZ9K/yLMbfjYbMAFWmI/+G/&#10;9tYaeJims/kszQRCkAQH9OoXAAD//wMAUEsBAi0AFAAGAAgAAAAhANvh9svuAAAAhQEAABMAAAAA&#10;AAAAAAAAAAAAAAAAAFtDb250ZW50X1R5cGVzXS54bWxQSwECLQAUAAYACAAAACEAWvQsW78AAAAV&#10;AQAACwAAAAAAAAAAAAAAAAAfAQAAX3JlbHMvLnJlbHNQSwECLQAUAAYACAAAACEAZHS+E8kAAADi&#10;AAAADwAAAAAAAAAAAAAAAAAHAgAAZHJzL2Rvd25yZXYueG1sUEsFBgAAAAADAAMAtwAAAP0CAAAA&#10;AA==&#10;" path="m3082890,81084v21577,,27527,23560,27527,40684c3110417,139377,3104224,163180,3082405,163180v-22063,,-29268,-23317,-29268,-41412c3053137,103915,3061557,81084,3082890,81084t-63231,156986l3052894,238070r,-66713l3053379,171357v11659,14128,23318,17609,37446,17609c3130739,188966,3145151,156743,3145151,121768v,-35219,-14371,-66471,-53557,-66471c3072001,55297,3059371,63960,3051922,76388r-486,l3051436,58293r-31737,l3019699,238070r-40,xm2951488,34976r33235,l2984723,3238r-33235,l2951488,34976xm2951488,186011r33235,l2984723,58293r-33235,l2951488,186011xm2799198,186011r33235,l2832433,123508v,-16354,5181,-42424,29268,-42424c2883035,81084,2883277,102175,2883277,117800r,68211l2916513,186011r,-80598c2916513,76631,2903356,55338,2873116,55338v-17366,,-31737,7934,-40157,20321l2832473,75659r,-75659l2799238,r,186011l2799198,186011xm2767218,60034v-10404,-2227,-20565,-4696,-36191,-4696c2704998,55338,2680952,67482,2680952,95009v,46109,57767,29026,57767,54043c2738719,161439,2725319,164678,2716899,164678v-11415,,-22305,-3239,-32749,-8420l2682167,183542v12144,3239,25057,5465,37687,5465c2746896,189007,2773411,177105,2773411,147352v,-46108,-57766,-33235,-57766,-53557c2715645,82865,2726291,79667,2735237,79667v12145,,19593,1984,29754,5465l2767218,60034xm2593391,186011r33235,l2626626,139134v,-18338,,-52059,27042,-52059c2659618,87075,2665569,88087,2668565,89828r,-33478c2665083,55378,2661642,55378,2658404,55378v-19836,,-33478,20079,-34976,31981l2622942,87359r,-29026l2593432,58333r,127678l2593391,186011xm2557160,151764v-12387,6923,-26272,12914,-42384,12914c2494171,164678,2479801,153019,2478303,132414r88289,c2566592,87763,2553193,55297,2505830,55297v-39671,,-59265,30483,-59265,67442c2446565,164637,2471138,188966,2513278,188966v17853,,31738,-3481,43882,-10160l2557160,151764xm2478343,109623v1498,-17123,10890,-29996,29511,-29996c2526475,79627,2533884,93512,2534896,109623r-56553,xm2303262,186011r33235,l2336497,123508v,-16354,5182,-42424,29268,-42424c2387099,81084,2387341,102175,2387341,117800r,68211l2420577,186011r,-80598c2420577,76631,2407420,55338,2377180,55338v-17366,,-31494,5708,-41898,20321l2334797,75659r,-17366l2303302,58293r,127718l2303262,186011xm2217685,147554v,25301,14370,41412,40400,41412c2268003,188966,2275694,187954,2282657,185971r-1012,-26272c2278164,161925,2272456,163180,2266505,163180v-12671,,-15626,-10161,-15626,-21091l2250879,82582r29511,l2280390,58293r-29511,l2250879,22062r-33235,10647l2217644,58253r-24572,l2193072,82541r24572,l2217644,147554r41,xm2111057,186011r33235,l2144292,139134v,-18338,,-52059,27041,-52059c2177284,87075,2183235,88087,2186231,89828r,-33478c2182749,55378,2179308,55378,2176070,55378v-19836,,-33478,20079,-34976,31981l2140608,87359r,-29026l2111097,58333r,127678l2111057,186011xm1996009,149052v,-19593,22062,-22062,36919,-22062l2047339,126990v,9918,-1498,19066,-6962,26272c2035195,160184,2027220,164678,2017059,164678v-11901,,-21050,-4696,-21050,-15626m1979128,93512v11173,-8420,25301,-13885,39429,-13885c2038150,79627,2047339,86549,2047339,107154r-18338,c2015116,107154,1998762,108409,1986091,114602v-12671,6194,-21819,17367,-21819,36434c1964272,175365,1986334,189007,2008923,189007v15140,,31737,-7934,39428,-22062l2048837,166945v243,3967,243,12387,1498,19107l2079603,186052v-769,-9918,-1255,-18824,-1498,-28499c2077862,148121,2077619,138446,2077619,125573r,-16355c2077619,71530,2061508,55419,2022565,55419v-14128,,-31495,3724,-44408,9675l1979128,93512xm1834570,186011r34733,l1869303,120310r14654,c1921160,120310,1950670,105656,1950670,65256v,-41412,-34450,-52342,-72137,-52342l1834651,12914r,173097l1834570,186011xm1869262,40198r12145,c1899259,40198,1914399,47161,1914399,67239v,20079,-15626,25787,-32992,25787l1869262,93026r,-52828xm1628480,186011r33235,l1661715,124035r486,l1704868,186011r42141,l1693452,115331r47606,-57038l1701872,58293r-39671,51087l1661715,109380,1661715,r-33235,l1628480,186011xm1532013,186011r33235,l1565248,139134v,-18338,,-52059,27001,-52059c1598200,87075,1604151,88087,1607146,89828r,-33478c1603665,55378,1600224,55378,1596985,55378v-19835,,-33477,20079,-34975,31981l1561524,87359r,-29026l1532013,58333r,127678xm1406319,119055v,-19107,10403,-37971,31980,-37971c1460118,81084,1470522,99422,1470522,119055v,21334,-6679,44125,-32223,44125c1412998,163180,1406319,140146,1406319,119055t-34733,3968c1371586,159739,1396158,189007,1438299,189007v42384,,66956,-29268,66956,-65984c1505255,80881,1476230,55338,1438299,55338v-37688,-41,-66713,25503,-66713,67685m1286049,186011r34733,l1320782,117557,1382759,12914r-36717,l1304387,85577,1263461,12914r-40684,l1286009,117557r,68454l1286049,186011xm1101778,186011r32223,l1134001,r-33235,l1100766,73150r-485,c1090363,61005,1078704,55297,1062107,55297v-39186,,-53557,31252,-53557,66471c1008550,156743,1022961,188966,1062107,188966v15626,,29268,-4979,39186,-17366l1101778,171600r,14411xm1043242,121768v,-17084,5951,-40684,27528,-40684c1092103,81084,1100524,103915,1100524,121768v,18095,-7206,41412,-29269,41412c1049436,163180,1043242,139377,1043242,121768m865206,186011r33235,l898441,123508v,-16354,5182,-42424,29268,-42424c949042,81084,949285,102175,949285,117800r,68211l982521,186011r,-80598c982521,76631,969364,55338,939125,55338v-17367,,-31495,5708,-41898,20321l896741,75659r,-17366l865246,58293r,127718l865206,186011xm750887,149052v,-19593,22062,-22062,36959,-22062l802217,126990v,9918,-1498,19066,-6922,26272c790073,160184,782138,164678,771978,164678v-11902,,-21091,-4696,-21091,-15626m734006,93512v11173,-8420,25301,-13885,39429,-13885c793028,79627,802177,86549,802177,107154r-18339,c769953,107154,753599,108409,740928,114602v-12630,6194,-21819,17367,-21819,36434c719109,175365,741171,189007,763760,189007v15140,,31737,-7934,39429,-22062l803674,166945v243,3967,243,12387,1498,19107l834440,186052v-729,-9918,-1255,-18824,-1498,-28499c832699,148121,832457,138446,832457,125573r,-16355c832457,71530,816345,55419,777402,55419v-14128,,-31494,3724,-44408,9675l734006,93512xm626407,60034c616003,57807,605843,55338,590217,55338v-26030,,-50075,12144,-50075,39671c540142,141118,597908,124035,597908,149052v,12387,-13399,15626,-21819,15626c564673,164678,553784,161439,543339,156258r-1983,27284c553500,186781,566414,189007,579044,189007v27001,,53557,-11902,53557,-41655c632601,101244,574834,114117,574834,93795v,-10930,10646,-14128,19593,-14128c606571,79667,614020,81651,624180,85132r2227,-25098xm481848,186011r32224,l514072,,480836,r,73150l480351,73150c470433,61005,458774,55297,442177,55297v-39186,,-53557,31252,-53557,66471c388620,156743,402991,188966,442177,188966v15626,,29268,-4979,39186,-17366l481848,171600r,14411xm423312,121768v,-17084,5951,-40684,27528,-40684c472173,81084,480594,103915,480594,121768v,18095,-7206,41412,-29268,41412c429506,163180,423312,139377,423312,121768t-62017,29996c348908,158687,334982,164678,318871,164678v-20565,,-34976,-11659,-36474,-32264l370687,132414v,-44651,-13399,-77117,-60762,-77117c270253,55297,250660,85780,250660,122739v,41898,24572,66227,66713,66227c335225,188966,349111,185485,361255,178806r,-27042l361295,151764xm282438,109623v1498,-17123,10930,-29996,29511,-29996c330530,79627,337978,93512,338990,109623r-56552,xm223416,151764v-12387,6923,-26272,12914,-42384,12914c160427,164678,146056,153019,144559,132414r88289,c232848,87763,219449,55297,172086,55297v-39672,,-59265,30483,-59265,67442c112821,164637,137393,188966,179534,188966v17853,,31738,-3481,43882,-10160l223416,151764xm144559,109623v1497,-17123,10889,-29996,29510,-29996c192650,79627,200099,93512,201111,109623r-56552,xm,186011r101932,l101932,158727r-67199,l34733,12914,,12914,,186011xe" fillcolor="#1d1d1b" stroked="f" strokeweight=".1124mm">
                  <v:stroke joinstyle="miter"/>
                  <v:path arrowok="t" o:connecttype="custom" o:connectlocs="3082890,81084;3110417,121768;3082405,163180;3053137,121768;3082890,81084;3019659,238070;3052894,238070;3052894,171357;3053379,171357;3090825,188966;3145151,121768;3091594,55297;3051922,76388;3051436,76388;3051436,58293;3019699,58293;3019699,238070;2951488,34976;2984723,34976;2984723,3238;2951488,3238;2951488,34976;2951488,186011;2984723,186011;2984723,58293;2951488,58293;2951488,186011;2799198,186011;2832433,186011;2832433,123508;2861701,81084;2883277,117800;2883277,186011;2916513,186011;2916513,105413;2873116,55338;2832959,75659;2832473,75659;2832473,0;2799238,0;2799238,186011;2767218,60034;2731027,55338;2680952,95009;2738719,149052;2716899,164678;2684150,156258;2682167,183542;2719854,189007;2773411,147352;2715645,93795;2735237,79667;2764991,85132;2767218,60034;2593391,186011;2626626,186011;2626626,139134;2653668,87075;2668565,89828;2668565,56350;2658404,55378;2623428,87359;2622942,87359;2622942,58333;2593432,58333;2593432,186011;2557160,151764;2514776,164678;2478303,132414;2566592,132414;2505830,55297;2446565,122739;2513278,188966;2557160,178806;2557160,151764;2478343,109623;2507854,79627;2534896,109623;2478343,109623;2303262,186011;2336497,186011;2336497,123508;2365765,81084;2387341,117800;2387341,186011;2420577,186011;2420577,105413;2377180,55338;2335282,75659;2334797,75659;2334797,58293;2303302,58293;2303302,186011;2217685,147554;2258085,188966;2282657,185971;2281645,159699;2266505,163180;2250879,142089;2250879,82582;2280390,82582;2280390,58293;2250879,58293;2250879,22062;2217644,32709;2217644,58253;2193072,58253;2193072,82541;2217644,82541;2217644,147554;2111057,186011;2144292,186011;2144292,139134;2171333,87075;2186231,89828;2186231,56350;2176070,55378;2141094,87359;2140608,87359;2140608,58333;2111097,58333;2111097,186011;1996009,149052;2032928,126990;2047339,126990;2040377,153262;2017059,164678;1996009,149052;1979128,93512;2018557,79627;2047339,107154;2029001,107154;1986091,114602;1964272,151036;2008923,189007;2048351,166945;2048837,166945;2050335,186052;2079603,186052;2078105,157553;2077619,125573;2077619,109218;2022565,55419;1978157,65094;1979128,93512;1834570,186011;1869303,186011;1869303,120310;1883957,120310;1950670,65256;1878533,12914;1834651,12914;1834651,186011;1869262,40198;1881407,40198;1914399,67239;1881407,93026;1869262,93026;1869262,40198;1628480,186011;1661715,186011;1661715,124035;1662201,124035;1704868,186011;1747009,186011;1693452,115331;1741058,58293;1701872,58293;1662201,109380;1661715,109380;1661715,0;1628480,0;1628480,186011;1532013,186011;1565248,186011;1565248,139134;1592249,87075;1607146,89828;1607146,56350;1596985,55378;1562010,87359;1561524,87359;1561524,58333;1532013,58333;1532013,186011;1406319,119055;1438299,81084;1470522,119055;1438299,163180;1406319,119055;1371586,123023;1438299,189007;1505255,123023;1438299,55338;1371586,123023;1286049,186011;1320782,186011;1320782,117557;1382759,12914;1346042,12914;1304387,85577;1263461,12914;1222777,12914;1286009,117557;1286009,186011;1101778,186011;1134001,186011;1134001,0;1100766,0;1100766,73150;1100281,73150;1062107,55297;1008550,121768;1062107,188966;1101293,171600;1101778,171600;1101778,186011;1043242,121768;1070770,81084;1100524,121768;1071255,163180;1043242,121768;865206,186011;898441,186011;898441,123508;927709,81084;949285,117800;949285,186011;982521,186011;982521,105413;939125,55338;897227,75659;896741,75659;896741,58293;865246,58293;865246,186011;750887,149052;787846,126990;802217,126990;795295,153262;771978,164678;750887,149052;734006,93512;773435,79627;802177,107154;783838,107154;740928,114602;719109,151036;763760,189007;803189,166945;803674,166945;805172,186052;834440,186052;832942,157553;832457,125573;832457,109218;777402,55419;732994,65094;734006,93512;626407,60034;590217,55338;540142,95009;597908,149052;576089,164678;543339,156258;541356,183542;579044,189007;632601,147352;574834,93795;594427,79667;624180,85132;626407,60034;481848,186011;514072,186011;514072,0;480836,0;480836,73150;480351,73150;442177,55297;388620,121768;442177,188966;481363,171600;481848,171600;481848,186011;423312,121768;450840,81084;480594,121768;451326,163180;423312,121768;361295,151764;318871,164678;282397,132414;370687,132414;309925,55297;250660,122739;317373,188966;361255,178806;361255,151764;282438,109623;311949,79627;338990,109623;282438,109623;223416,151764;181032,164678;144559,132414;232848,132414;172086,55297;112821,122739;179534,188966;223416,178806;223416,151764;144559,109623;174069,79627;201111,109623;144559,109623;0,186011;101932,186011;101932,158727;34733,158727;34733,12914;0,12914;0,186011" o:connectangles="0,0,0,0,0,0,0,0,0,0,0,0,0,0,0,0,0,0,0,0,0,0,0,0,0,0,0,0,0,0,0,0,0,0,0,0,0,0,0,0,0,0,0,0,0,0,0,0,0,0,0,0,0,0,0,0,0,0,0,0,0,0,0,0,0,0,0,0,0,0,0,0,0,0,0,0,0,0,0,0,0,0,0,0,0,0,0,0,0,0,0,0,0,0,0,0,0,0,0,0,0,0,0,0,0,0,0,0,0,0,0,0,0,0,0,0,0,0,0,0,0,0,0,0,0,0,0,0,0,0,0,0,0,0,0,0,0,0,0,0,0,0,0,0,0,0,0,0,0,0,0,0,0,0,0,0,0,0,0,0,0,0,0,0,0,0,0,0,0,0,0,0,0,0,0,0,0,0,0,0,0,0,0,0,0,0,0,0,0,0,0,0,0,0,0,0,0,0,0,0,0,0,0,0,0,0,0,0,0,0,0,0,0,0,0,0,0,0,0,0,0,0,0,0,0,0,0,0,0,0,0,0,0,0,0,0,0,0,0,0,0,0,0,0,0,0,0,0,0,0,0,0,0,0,0,0,0,0,0,0,0,0,0,0,0,0,0,0,0,0,0,0,0,0,0,0,0,0,0,0,0,0,0,0,0,0,0,0,0,0,0,0,0,0,0,0,0,0,0,0,0,0,0,0,0,0,0,0,0,0,0,0,0,0,0,0,0,0,0,0,0,0"/>
                </v:shape>
                <v:shape id="Freeform 1761756660" o:spid="_x0000_s1030" style="position:absolute;left:14524;top:6917;width:16993;height:1275;visibility:visible;mso-wrap-style:square;v-text-anchor:middle" coordsize="1699281,1275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UxzygAAAOMAAAAPAAAAZHJzL2Rvd25yZXYueG1sRI9Ba8Mw&#10;DIXvg/0Ho8Juq5PCnC6rW7JCYYdt0HY/QMRaEhrLIXbT7N9Ph8GOT+/pk95mN/teTTTGLrCFfJmB&#10;Iq6D67ix8HU+PK5BxYTssA9MFn4owm57f7fB0oUbH2k6pUYJhGOJFtqUhlLrWLfkMS7DQCzedxg9&#10;JpFjo92IN4H7Xq+yzGiPHcuFFgfat1RfTlcvlKKaPp/Xh/fXbnJhlVfuetx/WPuwmKsXUInm9B/+&#10;235z8n5h8uLJGCMtpJMMQG9/AQAA//8DAFBLAQItABQABgAIAAAAIQDb4fbL7gAAAIUBAAATAAAA&#10;AAAAAAAAAAAAAAAAAABbQ29udGVudF9UeXBlc10ueG1sUEsBAi0AFAAGAAgAAAAhAFr0LFu/AAAA&#10;FQEAAAsAAAAAAAAAAAAAAAAAHwEAAF9yZWxzLy5yZWxzUEsBAi0AFAAGAAgAAAAhAL5NTHPKAAAA&#10;4wAAAA8AAAAAAAAAAAAAAAAABwIAAGRycy9kb3ducmV2LnhtbFBLBQYAAAAAAwADALcAAAD+AgAA&#10;AAA=&#10;" path="m1655481,99544v,17042,9675,27931,27243,27931c1689404,127475,1694586,126828,1699282,125451r-648,-17730c1696286,109218,1692440,110069,1688432,110069v-8541,,-10525,-6882,-10525,-14209l1677907,55702r19917,l1697824,39307r-19917,l1677907,14857r-22426,7205l1655481,39307r-16557,l1638924,55702r16557,l1655481,99544xm1626496,40481v-7003,-1498,-13885,-3198,-24410,-3198c1584517,37283,1568284,45460,1568284,64041v,31130,38984,19593,38984,36515c1607268,108935,1598240,111121,1592533,111121v-7692,,-15060,-2186,-22063,-5708l1569134,123792v8178,2186,16881,3683,25423,3683c1612814,127475,1630706,119460,1630706,99381v,-31130,-38983,-22426,-38983,-36149c1591723,55864,1598928,53678,1604960,53678v8177,,13197,1336,20079,3684l1626496,40481xm1550675,39307r-22427,l1528248,81489v,11051,-3522,28620,-19755,28620c1494082,110109,1493920,95900,1493920,85335r,-46028l1471494,39307r,54407c1471494,113145,1480359,127516,1500761,127516v11700,,21415,-5344,28297,-13723l1529422,113793r,11699l1550635,125492r,-86185l1550675,39307xm1406966,125492r22386,l1429352,93876v,-12387,,-35138,18257,-35138c1451617,58738,1455625,59386,1457649,60560r,-22548c1455301,37324,1452953,37324,1450767,37324v-13399,,-22588,13561,-23600,21576l1426843,58900r,-19552l1406926,39348r,86144l1406966,125492xm1352033,125492r23399,l1375432,27082r33478,l1408910,8704r-90355,l1318555,27082r33478,l1352033,125492xm1179988,125492r22427,l1202415,83310v,-11051,3522,-28620,19755,-28620c1236581,54690,1236743,68899,1236743,79465r,46027l1259170,125492r,-54407c1259170,51654,1250304,37283,1229901,37283v-11699,,-21252,3846,-28296,13723l1201241,51006r,-11699l1179988,39307r,86185xm1095625,80315v,-12873,7044,-25625,21617,-25625c1131977,54690,1138980,67077,1138980,80315v,14411,-4533,29794,-21738,29794c1100159,110109,1095625,94524,1095625,80315t-23398,2672c1072227,107761,1088784,127516,1117242,127516v28620,,45177,-19714,45177,-44529c1162419,54528,1142866,37324,1117242,37324v-25463,-41,-45015,17204,-45015,45663m1031746,23560r22426,l1054172,2145r-22426,l1031746,23560xm1031746,125492r22426,l1054172,39307r-22426,l1031746,125492xm973493,99544v,17042,9675,27931,27244,27931c1007416,127475,1012639,126828,1017294,125451r-648,-17730c1014298,109218,1010452,110069,1006445,110069v-8542,,-10525,-6882,-10525,-14209l995920,55702r19916,l1015836,39307r-19916,l995920,14857r-22427,7205l973493,39307r-16557,l956936,55702r16557,l973493,99544xm888968,100556v,-13238,14897,-14898,24937,-14898l923620,85658v,6680,-1012,12914,-4696,17772c915403,108126,910059,111121,903177,111121v-8015,,-14209,-3198,-14209,-10565m877593,63070v7530,-5708,17083,-9392,26596,-9392c917427,53678,923620,58374,923620,72259r-12387,c901841,72259,890790,73109,882289,77279v-8542,4169,-14695,11699,-14695,24572c867594,118286,882491,127475,897712,127475v10202,,21415,-5343,26637,-14897l924673,112578v162,2672,162,8339,1012,12873l945399,125451v-485,-6679,-850,-12711,-1012,-19228c944225,99867,944023,93350,944023,84646r,-11011c944023,48173,933174,37324,906902,37324v-9554,,-21253,2510,-29957,6517l877593,63070xm828246,125492r21739,l849985,,827558,r,49347l827234,49347c820555,41169,812661,37324,801448,37324v-26435,,-36150,21090,-36150,44853c765298,105778,774973,127516,801448,127516v10525,,19755,-3360,26475,-11699l828246,115817r,9675xm788696,82136v,-11537,4008,-27446,18581,-27446c821688,54690,827356,70114,827356,82136v,12226,-4858,27973,-19755,27973c792906,110109,788696,94038,788696,82136m668588,125492r22386,l690974,83310v,-11051,3522,-28620,19755,-28620c725141,54690,725303,68899,725303,79465r,46027l747689,125492r,-54407c747689,51654,738823,37283,718421,37283v-11740,,-21294,3846,-28297,13723l689801,51006r,-11699l668588,39307r,86185xm645473,39307r-22426,l623047,81489v,11051,-3522,28620,-19755,28620c588881,110109,588719,95900,588719,85335r,-46028l566292,39307r,54407c566292,113145,575157,127516,595560,127516v11699,,21415,-5344,28297,-13723l624180,113793r,11699l645433,125492r,-86185l645473,39307xm481970,80315v,-12873,7044,-25625,21617,-25625c518322,54690,525325,67077,525325,80315v,14411,-4534,29794,-21738,29794c486463,110109,481970,94524,481970,80315t-23439,2672c458531,107761,475088,127516,503546,127516v28620,,45178,-19714,45178,-44529c548724,54528,529171,37324,503546,37324v-25422,-41,-45015,17204,-45015,45663m382386,125492r23398,l405784,74283r39510,l445294,55905r-39510,l405784,27082r41493,l447277,8704r-64891,l382386,125492xm307739,10849c299197,8015,289846,6680,279806,6680v-20605,,-40805,9513,-40805,35623c239001,80963,290210,71773,290210,94038v,10566,-11901,15059,-20767,15059c260254,109097,251024,106223,243009,101891r-2186,21051c252360,125775,258027,127475,270779,127475v23601,,43841,-9675,43841,-35299c314620,52990,263412,61532,263412,41291v,-12711,10403,-16233,18418,-16233c290048,25058,298225,26920,305593,30078r2146,-19229xm122011,125492r23398,l145409,74283r46877,l192286,125492r23439,l215725,8704r-23439,l192286,55905r-46877,l145409,8704r-23398,l122011,125492xm,125492r22427,l22427,38093r323,l67442,125451r28620,l96062,8663r-22427,l73635,96021r-324,l28782,8663,,8663,,125492xe" fillcolor="#005eb8" stroked="f" strokeweight=".1124mm">
                  <v:stroke joinstyle="miter"/>
                  <v:path arrowok="t" o:connecttype="custom" o:connectlocs="1655481,99544;1682724,127475;1699282,125451;1698634,107721;1688432,110069;1677907,95860;1677907,55702;1697824,55702;1697824,39307;1677907,39307;1677907,14857;1655481,22062;1655481,39307;1638924,39307;1638924,55702;1655481,55702;1655481,99544;1626496,40481;1602086,37283;1568284,64041;1607268,100556;1592533,111121;1570470,105413;1569134,123792;1594557,127475;1630706,99381;1591723,63232;1604960,53678;1625039,57362;1626496,40481;1550675,39307;1528248,39307;1528248,81489;1508493,110109;1493920,85335;1493920,39307;1471494,39307;1471494,93714;1500761,127516;1529058,113793;1529422,113793;1529422,125492;1550635,125492;1550635,39307;1406966,125492;1429352,125492;1429352,93876;1447609,58738;1457649,60560;1457649,38012;1450767,37324;1427167,58900;1426843,58900;1426843,39348;1406926,39348;1406926,125492;1352033,125492;1375432,125492;1375432,27082;1408910,27082;1408910,8704;1318555,8704;1318555,27082;1352033,27082;1352033,125492;1179988,125492;1202415,125492;1202415,83310;1222170,54690;1236743,79465;1236743,125492;1259170,125492;1259170,71085;1229901,37283;1201605,51006;1201241,51006;1201241,39307;1179988,39307;1179988,125492;1095625,80315;1117242,54690;1138980,80315;1117242,110109;1095625,80315;1072227,82987;1117242,127516;1162419,82987;1117242,37324;1072227,82987;1031746,23560;1054172,23560;1054172,2145;1031746,2145;1031746,23560;1031746,125492;1054172,125492;1054172,39307;1031746,39307;1031746,125492;973493,99544;1000737,127475;1017294,125451;1016646,107721;1006445,110069;995920,95860;995920,55702;1015836,55702;1015836,39307;995920,39307;995920,14857;973493,22062;973493,39307;956936,39307;956936,55702;973493,55702;973493,99544;888968,100556;913905,85658;923620,85658;918924,103430;903177,111121;888968,100556;877593,63070;904189,53678;923620,72259;911233,72259;882289,77279;867594,101851;897712,127475;924349,112578;924673,112578;925685,125451;945399,125451;944387,106223;944023,84646;944023,73635;906902,37324;876945,43841;877593,63070;828246,125492;849985,125492;849985,0;827558,0;827558,49347;827234,49347;801448,37324;765298,82177;801448,127516;827923,115817;828246,115817;828246,125492;788696,82136;807277,54690;827356,82136;807601,110109;788696,82136;668588,125492;690974,125492;690974,83310;710729,54690;725303,79465;725303,125492;747689,125492;747689,71085;718421,37283;690124,51006;689801,51006;689801,39307;668588,39307;668588,125492;645473,39307;623047,39307;623047,81489;603292,110109;588719,85335;588719,39307;566292,39307;566292,93714;595560,127516;623857,113793;624180,113793;624180,125492;645433,125492;645433,39307;481970,80315;503587,54690;525325,80315;503587,110109;481970,80315;458531,82987;503546,127516;548724,82987;503546,37324;458531,82987;382386,125492;405784,125492;405784,74283;445294,74283;445294,55905;405784,55905;405784,27082;447277,27082;447277,8704;382386,8704;382386,125492;307739,10849;279806,6680;239001,42303;290210,94038;269443,109097;243009,101891;240823,122942;270779,127475;314620,92176;263412,41291;281830,25058;305593,30078;307739,10849;122011,125492;145409,125492;145409,74283;192286,74283;192286,125492;215725,125492;215725,8704;192286,8704;192286,55905;145409,55905;145409,8704;122011,8704;122011,125492;0,125492;22427,125492;22427,38093;22750,38093;67442,125451;96062,125451;96062,8663;73635,8663;73635,96021;73311,96021;28782,8663;0,8663;0,125492" o:connectangles="0,0,0,0,0,0,0,0,0,0,0,0,0,0,0,0,0,0,0,0,0,0,0,0,0,0,0,0,0,0,0,0,0,0,0,0,0,0,0,0,0,0,0,0,0,0,0,0,0,0,0,0,0,0,0,0,0,0,0,0,0,0,0,0,0,0,0,0,0,0,0,0,0,0,0,0,0,0,0,0,0,0,0,0,0,0,0,0,0,0,0,0,0,0,0,0,0,0,0,0,0,0,0,0,0,0,0,0,0,0,0,0,0,0,0,0,0,0,0,0,0,0,0,0,0,0,0,0,0,0,0,0,0,0,0,0,0,0,0,0,0,0,0,0,0,0,0,0,0,0,0,0,0,0,0,0,0,0,0,0,0,0,0,0,0,0,0,0,0,0,0,0,0,0,0,0,0,0,0,0,0,0,0,0,0,0,0,0,0,0,0,0,0,0,0,0,0,0,0,0,0,0,0,0,0,0,0,0,0,0,0,0,0,0,0,0,0,0,0,0,0,0,0,0,0,0,0,0,0,0,0,0,0,0,0,0,0,0,0,0,0,0,0,0"/>
                </v:shape>
              </v:group>
              <v:shape id="Graphic 4" o:spid="_x0000_s1031" style="position:absolute;top:7048;width:69208;height:13;visibility:visible;mso-wrap-style:square;v-text-anchor:top" coordsize="692086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DHowNygAAAOIAAAAPAAAAZHJzL2Rvd25yZXYueG1sRI9Ba8JA&#10;FITvhf6H5RV6qxsLaUJ0FWmwFDxItR68PbLPbDT7NmRXk/77rlDocZiZb5j5crStuFHvG8cKppME&#10;BHHldMO1gu/9+iUH4QOyxtYxKfghD8vF48McC+0G/qLbLtQiQtgXqMCE0BVS+sqQRT9xHXH0Tq63&#10;GKLsa6l7HCLctvI1Sd6kxYbjgsGO3g1Vl93VKth8mIMcLB7r7TEt201Zng9+r9Tz07iagQg0hv/w&#10;X/tTK8jyNMvSNM/gfineAbn4BQAA//8DAFBLAQItABQABgAIAAAAIQDb4fbL7gAAAIUBAAATAAAA&#10;AAAAAAAAAAAAAAAAAABbQ29udGVudF9UeXBlc10ueG1sUEsBAi0AFAAGAAgAAAAhAFr0LFu/AAAA&#10;FQEAAAsAAAAAAAAAAAAAAAAAHwEAAF9yZWxzLy5yZWxzUEsBAi0AFAAGAAgAAAAhAAMejA3KAAAA&#10;4gAAAA8AAAAAAAAAAAAAAAAABwIAAGRycy9kb3ducmV2LnhtbFBLBQYAAAAAAwADALcAAAD+AgAA&#10;AAA=&#10;" path="m,l6920554,1e" filled="f" strokecolor="#005eb8" strokeweight="1pt">
                <v:path arrowok="t"/>
              </v:shape>
              <w10:wrap anchorx="margin"/>
            </v:group>
          </w:pict>
        </mc:Fallback>
      </mc:AlternateConten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2F2FE9E" w14:textId="1EF79BC0" w:rsidR="00147FF8" w:rsidRPr="001E04A1" w:rsidRDefault="00710B44" w:rsidP="006E5978">
    <w:pPr>
      <w:pStyle w:val="Header"/>
      <w:jc w:val="right"/>
    </w:pPr>
    <w:r w:rsidRPr="001E04A1">
      <w:rPr>
        <w:noProof/>
      </w:rPr>
      <mc:AlternateContent>
        <mc:Choice Requires="wpg">
          <w:drawing>
            <wp:anchor distT="0" distB="0" distL="114300" distR="114300" simplePos="0" relativeHeight="251658240" behindDoc="0" locked="0" layoutInCell="1" allowOverlap="1" wp14:anchorId="1C1ECC6D" wp14:editId="6C7C0DC4">
              <wp:simplePos x="0" y="0"/>
              <wp:positionH relativeFrom="margin">
                <wp:align>center</wp:align>
              </wp:positionH>
              <wp:positionV relativeFrom="paragraph">
                <wp:posOffset>-325120</wp:posOffset>
              </wp:positionV>
              <wp:extent cx="6951980" cy="1000125"/>
              <wp:effectExtent l="0" t="0" r="1270" b="28575"/>
              <wp:wrapNone/>
              <wp:docPr id="1133040640" name="Group 1"/>
              <wp:cNvGraphicFramePr/>
              <a:graphic xmlns:a="http://schemas.openxmlformats.org/drawingml/2006/main">
                <a:graphicData uri="http://schemas.microsoft.com/office/word/2010/wordprocessingGroup">
                  <wpg:wgp>
                    <wpg:cNvGrpSpPr/>
                    <wpg:grpSpPr>
                      <a:xfrm>
                        <a:off x="0" y="0"/>
                        <a:ext cx="6951980" cy="1000125"/>
                        <a:chOff x="0" y="0"/>
                        <a:chExt cx="6951980" cy="1000125"/>
                      </a:xfrm>
                    </wpg:grpSpPr>
                    <wpg:grpSp>
                      <wpg:cNvPr id="615383120" name="Graphic 6"/>
                      <wpg:cNvGrpSpPr/>
                      <wpg:grpSpPr>
                        <a:xfrm>
                          <a:off x="3914775" y="0"/>
                          <a:ext cx="3037205" cy="786765"/>
                          <a:chOff x="0" y="0"/>
                          <a:chExt cx="3151708" cy="819218"/>
                        </a:xfrm>
                      </wpg:grpSpPr>
                      <wps:wsp>
                        <wps:cNvPr id="963896604" name="Freeform 963896604"/>
                        <wps:cNvSpPr/>
                        <wps:spPr>
                          <a:xfrm>
                            <a:off x="2283386" y="0"/>
                            <a:ext cx="857999" cy="344981"/>
                          </a:xfrm>
                          <a:custGeom>
                            <a:avLst/>
                            <a:gdLst>
                              <a:gd name="connsiteX0" fmla="*/ 858000 w 857999"/>
                              <a:gd name="connsiteY0" fmla="*/ 0 h 344981"/>
                              <a:gd name="connsiteX1" fmla="*/ 0 w 857999"/>
                              <a:gd name="connsiteY1" fmla="*/ 0 h 344981"/>
                              <a:gd name="connsiteX2" fmla="*/ 0 w 857999"/>
                              <a:gd name="connsiteY2" fmla="*/ 344981 h 344981"/>
                              <a:gd name="connsiteX3" fmla="*/ 858000 w 857999"/>
                              <a:gd name="connsiteY3" fmla="*/ 344981 h 344981"/>
                              <a:gd name="connsiteX4" fmla="*/ 858000 w 857999"/>
                              <a:gd name="connsiteY4" fmla="*/ 0 h 344981"/>
                              <a:gd name="connsiteX5" fmla="*/ 351013 w 857999"/>
                              <a:gd name="connsiteY5" fmla="*/ 33883 h 344981"/>
                              <a:gd name="connsiteX6" fmla="*/ 292234 w 857999"/>
                              <a:gd name="connsiteY6" fmla="*/ 311018 h 344981"/>
                              <a:gd name="connsiteX7" fmla="*/ 200139 w 857999"/>
                              <a:gd name="connsiteY7" fmla="*/ 311018 h 344981"/>
                              <a:gd name="connsiteX8" fmla="*/ 142170 w 857999"/>
                              <a:gd name="connsiteY8" fmla="*/ 119258 h 344981"/>
                              <a:gd name="connsiteX9" fmla="*/ 141401 w 857999"/>
                              <a:gd name="connsiteY9" fmla="*/ 119258 h 344981"/>
                              <a:gd name="connsiteX10" fmla="*/ 102863 w 857999"/>
                              <a:gd name="connsiteY10" fmla="*/ 311018 h 344981"/>
                              <a:gd name="connsiteX11" fmla="*/ 32992 w 857999"/>
                              <a:gd name="connsiteY11" fmla="*/ 311018 h 344981"/>
                              <a:gd name="connsiteX12" fmla="*/ 92176 w 857999"/>
                              <a:gd name="connsiteY12" fmla="*/ 33883 h 344981"/>
                              <a:gd name="connsiteX13" fmla="*/ 184716 w 857999"/>
                              <a:gd name="connsiteY13" fmla="*/ 33883 h 344981"/>
                              <a:gd name="connsiteX14" fmla="*/ 241511 w 857999"/>
                              <a:gd name="connsiteY14" fmla="*/ 226047 h 344981"/>
                              <a:gd name="connsiteX15" fmla="*/ 242280 w 857999"/>
                              <a:gd name="connsiteY15" fmla="*/ 226047 h 344981"/>
                              <a:gd name="connsiteX16" fmla="*/ 281183 w 857999"/>
                              <a:gd name="connsiteY16" fmla="*/ 33883 h 344981"/>
                              <a:gd name="connsiteX17" fmla="*/ 351013 w 857999"/>
                              <a:gd name="connsiteY17" fmla="*/ 33883 h 344981"/>
                              <a:gd name="connsiteX18" fmla="*/ 612643 w 857999"/>
                              <a:gd name="connsiteY18" fmla="*/ 33883 h 344981"/>
                              <a:gd name="connsiteX19" fmla="*/ 555079 w 857999"/>
                              <a:gd name="connsiteY19" fmla="*/ 311018 h 344981"/>
                              <a:gd name="connsiteX20" fmla="*/ 480796 w 857999"/>
                              <a:gd name="connsiteY20" fmla="*/ 311018 h 344981"/>
                              <a:gd name="connsiteX21" fmla="*/ 505408 w 857999"/>
                              <a:gd name="connsiteY21" fmla="*/ 192326 h 344981"/>
                              <a:gd name="connsiteX22" fmla="*/ 417645 w 857999"/>
                              <a:gd name="connsiteY22" fmla="*/ 192326 h 344981"/>
                              <a:gd name="connsiteX23" fmla="*/ 393032 w 857999"/>
                              <a:gd name="connsiteY23" fmla="*/ 311018 h 344981"/>
                              <a:gd name="connsiteX24" fmla="*/ 318790 w 857999"/>
                              <a:gd name="connsiteY24" fmla="*/ 311018 h 344981"/>
                              <a:gd name="connsiteX25" fmla="*/ 376354 w 857999"/>
                              <a:gd name="connsiteY25" fmla="*/ 33883 h 344981"/>
                              <a:gd name="connsiteX26" fmla="*/ 450597 w 857999"/>
                              <a:gd name="connsiteY26" fmla="*/ 33883 h 344981"/>
                              <a:gd name="connsiteX27" fmla="*/ 428737 w 857999"/>
                              <a:gd name="connsiteY27" fmla="*/ 139863 h 344981"/>
                              <a:gd name="connsiteX28" fmla="*/ 516500 w 857999"/>
                              <a:gd name="connsiteY28" fmla="*/ 139863 h 344981"/>
                              <a:gd name="connsiteX29" fmla="*/ 538320 w 857999"/>
                              <a:gd name="connsiteY29" fmla="*/ 33883 h 344981"/>
                              <a:gd name="connsiteX30" fmla="*/ 612643 w 857999"/>
                              <a:gd name="connsiteY30" fmla="*/ 33883 h 344981"/>
                              <a:gd name="connsiteX31" fmla="*/ 825089 w 857999"/>
                              <a:gd name="connsiteY31" fmla="*/ 41453 h 344981"/>
                              <a:gd name="connsiteX32" fmla="*/ 807236 w 857999"/>
                              <a:gd name="connsiteY32" fmla="*/ 96629 h 344981"/>
                              <a:gd name="connsiteX33" fmla="*/ 746110 w 857999"/>
                              <a:gd name="connsiteY33" fmla="*/ 83918 h 344981"/>
                              <a:gd name="connsiteX34" fmla="*/ 692917 w 857999"/>
                              <a:gd name="connsiteY34" fmla="*/ 110514 h 344981"/>
                              <a:gd name="connsiteX35" fmla="*/ 800517 w 857999"/>
                              <a:gd name="connsiteY35" fmla="*/ 219327 h 344981"/>
                              <a:gd name="connsiteX36" fmla="*/ 665107 w 857999"/>
                              <a:gd name="connsiteY36" fmla="*/ 315794 h 344981"/>
                              <a:gd name="connsiteX37" fmla="*/ 579327 w 857999"/>
                              <a:gd name="connsiteY37" fmla="*/ 301504 h 344981"/>
                              <a:gd name="connsiteX38" fmla="*/ 596774 w 857999"/>
                              <a:gd name="connsiteY38" fmla="*/ 245114 h 344981"/>
                              <a:gd name="connsiteX39" fmla="*/ 665066 w 857999"/>
                              <a:gd name="connsiteY39" fmla="*/ 261023 h 344981"/>
                              <a:gd name="connsiteX40" fmla="*/ 724250 w 857999"/>
                              <a:gd name="connsiteY40" fmla="*/ 228071 h 344981"/>
                              <a:gd name="connsiteX41" fmla="*/ 616651 w 857999"/>
                              <a:gd name="connsiteY41" fmla="*/ 122051 h 344981"/>
                              <a:gd name="connsiteX42" fmla="*/ 740119 w 857999"/>
                              <a:gd name="connsiteY42" fmla="*/ 29146 h 344981"/>
                              <a:gd name="connsiteX43" fmla="*/ 825089 w 857999"/>
                              <a:gd name="connsiteY43" fmla="*/ 41453 h 3449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857999" h="344981">
                                <a:moveTo>
                                  <a:pt x="858000" y="0"/>
                                </a:moveTo>
                                <a:lnTo>
                                  <a:pt x="0" y="0"/>
                                </a:lnTo>
                                <a:lnTo>
                                  <a:pt x="0" y="344981"/>
                                </a:lnTo>
                                <a:lnTo>
                                  <a:pt x="858000" y="344981"/>
                                </a:lnTo>
                                <a:lnTo>
                                  <a:pt x="858000" y="0"/>
                                </a:lnTo>
                                <a:close/>
                                <a:moveTo>
                                  <a:pt x="351013" y="33883"/>
                                </a:moveTo>
                                <a:lnTo>
                                  <a:pt x="292234" y="311018"/>
                                </a:lnTo>
                                <a:lnTo>
                                  <a:pt x="200139" y="311018"/>
                                </a:lnTo>
                                <a:lnTo>
                                  <a:pt x="142170" y="119258"/>
                                </a:lnTo>
                                <a:lnTo>
                                  <a:pt x="141401" y="119258"/>
                                </a:lnTo>
                                <a:lnTo>
                                  <a:pt x="102863" y="311018"/>
                                </a:lnTo>
                                <a:lnTo>
                                  <a:pt x="32992" y="311018"/>
                                </a:lnTo>
                                <a:lnTo>
                                  <a:pt x="92176" y="33883"/>
                                </a:lnTo>
                                <a:lnTo>
                                  <a:pt x="184716" y="33883"/>
                                </a:lnTo>
                                <a:lnTo>
                                  <a:pt x="241511" y="226047"/>
                                </a:lnTo>
                                <a:lnTo>
                                  <a:pt x="242280" y="226047"/>
                                </a:lnTo>
                                <a:lnTo>
                                  <a:pt x="281183" y="33883"/>
                                </a:lnTo>
                                <a:lnTo>
                                  <a:pt x="351013" y="33883"/>
                                </a:lnTo>
                                <a:close/>
                                <a:moveTo>
                                  <a:pt x="612643" y="33883"/>
                                </a:moveTo>
                                <a:lnTo>
                                  <a:pt x="555079" y="311018"/>
                                </a:lnTo>
                                <a:lnTo>
                                  <a:pt x="480796" y="311018"/>
                                </a:lnTo>
                                <a:lnTo>
                                  <a:pt x="505408" y="192326"/>
                                </a:lnTo>
                                <a:lnTo>
                                  <a:pt x="417645" y="192326"/>
                                </a:lnTo>
                                <a:lnTo>
                                  <a:pt x="393032" y="311018"/>
                                </a:lnTo>
                                <a:lnTo>
                                  <a:pt x="318790" y="311018"/>
                                </a:lnTo>
                                <a:lnTo>
                                  <a:pt x="376354" y="33883"/>
                                </a:lnTo>
                                <a:lnTo>
                                  <a:pt x="450597" y="33883"/>
                                </a:lnTo>
                                <a:lnTo>
                                  <a:pt x="428737" y="139863"/>
                                </a:lnTo>
                                <a:lnTo>
                                  <a:pt x="516500" y="139863"/>
                                </a:lnTo>
                                <a:lnTo>
                                  <a:pt x="538320" y="33883"/>
                                </a:lnTo>
                                <a:lnTo>
                                  <a:pt x="612643" y="33883"/>
                                </a:lnTo>
                                <a:close/>
                                <a:moveTo>
                                  <a:pt x="825089" y="41453"/>
                                </a:moveTo>
                                <a:lnTo>
                                  <a:pt x="807236" y="96629"/>
                                </a:lnTo>
                                <a:cubicBezTo>
                                  <a:pt x="792947" y="89868"/>
                                  <a:pt x="773475" y="83918"/>
                                  <a:pt x="746110" y="83918"/>
                                </a:cubicBezTo>
                                <a:cubicBezTo>
                                  <a:pt x="716720" y="83918"/>
                                  <a:pt x="692917" y="88290"/>
                                  <a:pt x="692917" y="110514"/>
                                </a:cubicBezTo>
                                <a:cubicBezTo>
                                  <a:pt x="692917" y="149862"/>
                                  <a:pt x="800517" y="135126"/>
                                  <a:pt x="800517" y="219327"/>
                                </a:cubicBezTo>
                                <a:cubicBezTo>
                                  <a:pt x="800517" y="295958"/>
                                  <a:pt x="729431" y="315794"/>
                                  <a:pt x="665107" y="315794"/>
                                </a:cubicBezTo>
                                <a:cubicBezTo>
                                  <a:pt x="636527" y="315794"/>
                                  <a:pt x="603575" y="309034"/>
                                  <a:pt x="579327" y="301504"/>
                                </a:cubicBezTo>
                                <a:lnTo>
                                  <a:pt x="596774" y="245114"/>
                                </a:lnTo>
                                <a:cubicBezTo>
                                  <a:pt x="611469" y="254668"/>
                                  <a:pt x="640858" y="261023"/>
                                  <a:pt x="665066" y="261023"/>
                                </a:cubicBezTo>
                                <a:cubicBezTo>
                                  <a:pt x="688100" y="261023"/>
                                  <a:pt x="724250" y="256651"/>
                                  <a:pt x="724250" y="228071"/>
                                </a:cubicBezTo>
                                <a:cubicBezTo>
                                  <a:pt x="724250" y="183583"/>
                                  <a:pt x="616651" y="200261"/>
                                  <a:pt x="616651" y="122051"/>
                                </a:cubicBezTo>
                                <a:cubicBezTo>
                                  <a:pt x="616651" y="50561"/>
                                  <a:pt x="679397" y="29146"/>
                                  <a:pt x="740119" y="29146"/>
                                </a:cubicBezTo>
                                <a:cubicBezTo>
                                  <a:pt x="774244" y="29106"/>
                                  <a:pt x="806427" y="32709"/>
                                  <a:pt x="825089" y="41453"/>
                                </a:cubicBezTo>
                              </a:path>
                            </a:pathLst>
                          </a:custGeom>
                          <a:solidFill>
                            <a:srgbClr val="005EB8"/>
                          </a:solidFill>
                          <a:ln w="4048" cap="flat">
                            <a:noFill/>
                            <a:prstDash val="solid"/>
                            <a:miter/>
                          </a:ln>
                        </wps:spPr>
                        <wps:bodyPr rtlCol="0" anchor="ctr"/>
                      </wps:wsp>
                      <wps:wsp>
                        <wps:cNvPr id="166835070" name="Freeform 166835070"/>
                        <wps:cNvSpPr/>
                        <wps:spPr>
                          <a:xfrm>
                            <a:off x="0" y="433392"/>
                            <a:ext cx="3145150" cy="238070"/>
                          </a:xfrm>
                          <a:custGeom>
                            <a:avLst/>
                            <a:gdLst>
                              <a:gd name="connsiteX0" fmla="*/ 3082890 w 3145150"/>
                              <a:gd name="connsiteY0" fmla="*/ 81084 h 238070"/>
                              <a:gd name="connsiteX1" fmla="*/ 3110417 w 3145150"/>
                              <a:gd name="connsiteY1" fmla="*/ 121768 h 238070"/>
                              <a:gd name="connsiteX2" fmla="*/ 3082405 w 3145150"/>
                              <a:gd name="connsiteY2" fmla="*/ 163180 h 238070"/>
                              <a:gd name="connsiteX3" fmla="*/ 3053137 w 3145150"/>
                              <a:gd name="connsiteY3" fmla="*/ 121768 h 238070"/>
                              <a:gd name="connsiteX4" fmla="*/ 3082890 w 3145150"/>
                              <a:gd name="connsiteY4" fmla="*/ 81084 h 238070"/>
                              <a:gd name="connsiteX5" fmla="*/ 3019659 w 3145150"/>
                              <a:gd name="connsiteY5" fmla="*/ 238070 h 238070"/>
                              <a:gd name="connsiteX6" fmla="*/ 3052894 w 3145150"/>
                              <a:gd name="connsiteY6" fmla="*/ 238070 h 238070"/>
                              <a:gd name="connsiteX7" fmla="*/ 3052894 w 3145150"/>
                              <a:gd name="connsiteY7" fmla="*/ 171357 h 238070"/>
                              <a:gd name="connsiteX8" fmla="*/ 3053379 w 3145150"/>
                              <a:gd name="connsiteY8" fmla="*/ 171357 h 238070"/>
                              <a:gd name="connsiteX9" fmla="*/ 3090825 w 3145150"/>
                              <a:gd name="connsiteY9" fmla="*/ 188966 h 238070"/>
                              <a:gd name="connsiteX10" fmla="*/ 3145151 w 3145150"/>
                              <a:gd name="connsiteY10" fmla="*/ 121768 h 238070"/>
                              <a:gd name="connsiteX11" fmla="*/ 3091594 w 3145150"/>
                              <a:gd name="connsiteY11" fmla="*/ 55297 h 238070"/>
                              <a:gd name="connsiteX12" fmla="*/ 3051922 w 3145150"/>
                              <a:gd name="connsiteY12" fmla="*/ 76388 h 238070"/>
                              <a:gd name="connsiteX13" fmla="*/ 3051436 w 3145150"/>
                              <a:gd name="connsiteY13" fmla="*/ 76388 h 238070"/>
                              <a:gd name="connsiteX14" fmla="*/ 3051436 w 3145150"/>
                              <a:gd name="connsiteY14" fmla="*/ 58293 h 238070"/>
                              <a:gd name="connsiteX15" fmla="*/ 3019699 w 3145150"/>
                              <a:gd name="connsiteY15" fmla="*/ 58293 h 238070"/>
                              <a:gd name="connsiteX16" fmla="*/ 3019699 w 3145150"/>
                              <a:gd name="connsiteY16" fmla="*/ 238070 h 238070"/>
                              <a:gd name="connsiteX17" fmla="*/ 2951488 w 3145150"/>
                              <a:gd name="connsiteY17" fmla="*/ 34976 h 238070"/>
                              <a:gd name="connsiteX18" fmla="*/ 2984723 w 3145150"/>
                              <a:gd name="connsiteY18" fmla="*/ 34976 h 238070"/>
                              <a:gd name="connsiteX19" fmla="*/ 2984723 w 3145150"/>
                              <a:gd name="connsiteY19" fmla="*/ 3238 h 238070"/>
                              <a:gd name="connsiteX20" fmla="*/ 2951488 w 3145150"/>
                              <a:gd name="connsiteY20" fmla="*/ 3238 h 238070"/>
                              <a:gd name="connsiteX21" fmla="*/ 2951488 w 3145150"/>
                              <a:gd name="connsiteY21" fmla="*/ 34976 h 238070"/>
                              <a:gd name="connsiteX22" fmla="*/ 2951488 w 3145150"/>
                              <a:gd name="connsiteY22" fmla="*/ 186011 h 238070"/>
                              <a:gd name="connsiteX23" fmla="*/ 2984723 w 3145150"/>
                              <a:gd name="connsiteY23" fmla="*/ 186011 h 238070"/>
                              <a:gd name="connsiteX24" fmla="*/ 2984723 w 3145150"/>
                              <a:gd name="connsiteY24" fmla="*/ 58293 h 238070"/>
                              <a:gd name="connsiteX25" fmla="*/ 2951488 w 3145150"/>
                              <a:gd name="connsiteY25" fmla="*/ 58293 h 238070"/>
                              <a:gd name="connsiteX26" fmla="*/ 2951488 w 3145150"/>
                              <a:gd name="connsiteY26" fmla="*/ 186011 h 238070"/>
                              <a:gd name="connsiteX27" fmla="*/ 2799198 w 3145150"/>
                              <a:gd name="connsiteY27" fmla="*/ 186011 h 238070"/>
                              <a:gd name="connsiteX28" fmla="*/ 2832433 w 3145150"/>
                              <a:gd name="connsiteY28" fmla="*/ 186011 h 238070"/>
                              <a:gd name="connsiteX29" fmla="*/ 2832433 w 3145150"/>
                              <a:gd name="connsiteY29" fmla="*/ 123508 h 238070"/>
                              <a:gd name="connsiteX30" fmla="*/ 2861701 w 3145150"/>
                              <a:gd name="connsiteY30" fmla="*/ 81084 h 238070"/>
                              <a:gd name="connsiteX31" fmla="*/ 2883277 w 3145150"/>
                              <a:gd name="connsiteY31" fmla="*/ 117800 h 238070"/>
                              <a:gd name="connsiteX32" fmla="*/ 2883277 w 3145150"/>
                              <a:gd name="connsiteY32" fmla="*/ 186011 h 238070"/>
                              <a:gd name="connsiteX33" fmla="*/ 2916513 w 3145150"/>
                              <a:gd name="connsiteY33" fmla="*/ 186011 h 238070"/>
                              <a:gd name="connsiteX34" fmla="*/ 2916513 w 3145150"/>
                              <a:gd name="connsiteY34" fmla="*/ 105413 h 238070"/>
                              <a:gd name="connsiteX35" fmla="*/ 2873116 w 3145150"/>
                              <a:gd name="connsiteY35" fmla="*/ 55338 h 238070"/>
                              <a:gd name="connsiteX36" fmla="*/ 2832959 w 3145150"/>
                              <a:gd name="connsiteY36" fmla="*/ 75659 h 238070"/>
                              <a:gd name="connsiteX37" fmla="*/ 2832473 w 3145150"/>
                              <a:gd name="connsiteY37" fmla="*/ 75659 h 238070"/>
                              <a:gd name="connsiteX38" fmla="*/ 2832473 w 3145150"/>
                              <a:gd name="connsiteY38" fmla="*/ 0 h 238070"/>
                              <a:gd name="connsiteX39" fmla="*/ 2799238 w 3145150"/>
                              <a:gd name="connsiteY39" fmla="*/ 0 h 238070"/>
                              <a:gd name="connsiteX40" fmla="*/ 2799238 w 3145150"/>
                              <a:gd name="connsiteY40" fmla="*/ 186011 h 238070"/>
                              <a:gd name="connsiteX41" fmla="*/ 2767218 w 3145150"/>
                              <a:gd name="connsiteY41" fmla="*/ 60034 h 238070"/>
                              <a:gd name="connsiteX42" fmla="*/ 2731027 w 3145150"/>
                              <a:gd name="connsiteY42" fmla="*/ 55338 h 238070"/>
                              <a:gd name="connsiteX43" fmla="*/ 2680952 w 3145150"/>
                              <a:gd name="connsiteY43" fmla="*/ 95009 h 238070"/>
                              <a:gd name="connsiteX44" fmla="*/ 2738719 w 3145150"/>
                              <a:gd name="connsiteY44" fmla="*/ 149052 h 238070"/>
                              <a:gd name="connsiteX45" fmla="*/ 2716899 w 3145150"/>
                              <a:gd name="connsiteY45" fmla="*/ 164678 h 238070"/>
                              <a:gd name="connsiteX46" fmla="*/ 2684150 w 3145150"/>
                              <a:gd name="connsiteY46" fmla="*/ 156258 h 238070"/>
                              <a:gd name="connsiteX47" fmla="*/ 2682167 w 3145150"/>
                              <a:gd name="connsiteY47" fmla="*/ 183542 h 238070"/>
                              <a:gd name="connsiteX48" fmla="*/ 2719854 w 3145150"/>
                              <a:gd name="connsiteY48" fmla="*/ 189007 h 238070"/>
                              <a:gd name="connsiteX49" fmla="*/ 2773411 w 3145150"/>
                              <a:gd name="connsiteY49" fmla="*/ 147352 h 238070"/>
                              <a:gd name="connsiteX50" fmla="*/ 2715645 w 3145150"/>
                              <a:gd name="connsiteY50" fmla="*/ 93795 h 238070"/>
                              <a:gd name="connsiteX51" fmla="*/ 2735237 w 3145150"/>
                              <a:gd name="connsiteY51" fmla="*/ 79667 h 238070"/>
                              <a:gd name="connsiteX52" fmla="*/ 2764991 w 3145150"/>
                              <a:gd name="connsiteY52" fmla="*/ 85132 h 238070"/>
                              <a:gd name="connsiteX53" fmla="*/ 2767218 w 3145150"/>
                              <a:gd name="connsiteY53" fmla="*/ 60034 h 238070"/>
                              <a:gd name="connsiteX54" fmla="*/ 2593391 w 3145150"/>
                              <a:gd name="connsiteY54" fmla="*/ 186011 h 238070"/>
                              <a:gd name="connsiteX55" fmla="*/ 2626626 w 3145150"/>
                              <a:gd name="connsiteY55" fmla="*/ 186011 h 238070"/>
                              <a:gd name="connsiteX56" fmla="*/ 2626626 w 3145150"/>
                              <a:gd name="connsiteY56" fmla="*/ 139134 h 238070"/>
                              <a:gd name="connsiteX57" fmla="*/ 2653668 w 3145150"/>
                              <a:gd name="connsiteY57" fmla="*/ 87075 h 238070"/>
                              <a:gd name="connsiteX58" fmla="*/ 2668565 w 3145150"/>
                              <a:gd name="connsiteY58" fmla="*/ 89828 h 238070"/>
                              <a:gd name="connsiteX59" fmla="*/ 2668565 w 3145150"/>
                              <a:gd name="connsiteY59" fmla="*/ 56350 h 238070"/>
                              <a:gd name="connsiteX60" fmla="*/ 2658404 w 3145150"/>
                              <a:gd name="connsiteY60" fmla="*/ 55378 h 238070"/>
                              <a:gd name="connsiteX61" fmla="*/ 2623428 w 3145150"/>
                              <a:gd name="connsiteY61" fmla="*/ 87359 h 238070"/>
                              <a:gd name="connsiteX62" fmla="*/ 2622942 w 3145150"/>
                              <a:gd name="connsiteY62" fmla="*/ 87359 h 238070"/>
                              <a:gd name="connsiteX63" fmla="*/ 2622942 w 3145150"/>
                              <a:gd name="connsiteY63" fmla="*/ 58333 h 238070"/>
                              <a:gd name="connsiteX64" fmla="*/ 2593432 w 3145150"/>
                              <a:gd name="connsiteY64" fmla="*/ 58333 h 238070"/>
                              <a:gd name="connsiteX65" fmla="*/ 2593432 w 3145150"/>
                              <a:gd name="connsiteY65" fmla="*/ 186011 h 238070"/>
                              <a:gd name="connsiteX66" fmla="*/ 2557160 w 3145150"/>
                              <a:gd name="connsiteY66" fmla="*/ 151764 h 238070"/>
                              <a:gd name="connsiteX67" fmla="*/ 2514776 w 3145150"/>
                              <a:gd name="connsiteY67" fmla="*/ 164678 h 238070"/>
                              <a:gd name="connsiteX68" fmla="*/ 2478303 w 3145150"/>
                              <a:gd name="connsiteY68" fmla="*/ 132414 h 238070"/>
                              <a:gd name="connsiteX69" fmla="*/ 2566592 w 3145150"/>
                              <a:gd name="connsiteY69" fmla="*/ 132414 h 238070"/>
                              <a:gd name="connsiteX70" fmla="*/ 2505830 w 3145150"/>
                              <a:gd name="connsiteY70" fmla="*/ 55297 h 238070"/>
                              <a:gd name="connsiteX71" fmla="*/ 2446565 w 3145150"/>
                              <a:gd name="connsiteY71" fmla="*/ 122739 h 238070"/>
                              <a:gd name="connsiteX72" fmla="*/ 2513278 w 3145150"/>
                              <a:gd name="connsiteY72" fmla="*/ 188966 h 238070"/>
                              <a:gd name="connsiteX73" fmla="*/ 2557160 w 3145150"/>
                              <a:gd name="connsiteY73" fmla="*/ 178806 h 238070"/>
                              <a:gd name="connsiteX74" fmla="*/ 2557160 w 3145150"/>
                              <a:gd name="connsiteY74" fmla="*/ 151764 h 238070"/>
                              <a:gd name="connsiteX75" fmla="*/ 2478343 w 3145150"/>
                              <a:gd name="connsiteY75" fmla="*/ 109623 h 238070"/>
                              <a:gd name="connsiteX76" fmla="*/ 2507854 w 3145150"/>
                              <a:gd name="connsiteY76" fmla="*/ 79627 h 238070"/>
                              <a:gd name="connsiteX77" fmla="*/ 2534896 w 3145150"/>
                              <a:gd name="connsiteY77" fmla="*/ 109623 h 238070"/>
                              <a:gd name="connsiteX78" fmla="*/ 2478343 w 3145150"/>
                              <a:gd name="connsiteY78" fmla="*/ 109623 h 238070"/>
                              <a:gd name="connsiteX79" fmla="*/ 2303262 w 3145150"/>
                              <a:gd name="connsiteY79" fmla="*/ 186011 h 238070"/>
                              <a:gd name="connsiteX80" fmla="*/ 2336497 w 3145150"/>
                              <a:gd name="connsiteY80" fmla="*/ 186011 h 238070"/>
                              <a:gd name="connsiteX81" fmla="*/ 2336497 w 3145150"/>
                              <a:gd name="connsiteY81" fmla="*/ 123508 h 238070"/>
                              <a:gd name="connsiteX82" fmla="*/ 2365765 w 3145150"/>
                              <a:gd name="connsiteY82" fmla="*/ 81084 h 238070"/>
                              <a:gd name="connsiteX83" fmla="*/ 2387341 w 3145150"/>
                              <a:gd name="connsiteY83" fmla="*/ 117800 h 238070"/>
                              <a:gd name="connsiteX84" fmla="*/ 2387341 w 3145150"/>
                              <a:gd name="connsiteY84" fmla="*/ 186011 h 238070"/>
                              <a:gd name="connsiteX85" fmla="*/ 2420577 w 3145150"/>
                              <a:gd name="connsiteY85" fmla="*/ 186011 h 238070"/>
                              <a:gd name="connsiteX86" fmla="*/ 2420577 w 3145150"/>
                              <a:gd name="connsiteY86" fmla="*/ 105413 h 238070"/>
                              <a:gd name="connsiteX87" fmla="*/ 2377180 w 3145150"/>
                              <a:gd name="connsiteY87" fmla="*/ 55338 h 238070"/>
                              <a:gd name="connsiteX88" fmla="*/ 2335282 w 3145150"/>
                              <a:gd name="connsiteY88" fmla="*/ 75659 h 238070"/>
                              <a:gd name="connsiteX89" fmla="*/ 2334797 w 3145150"/>
                              <a:gd name="connsiteY89" fmla="*/ 75659 h 238070"/>
                              <a:gd name="connsiteX90" fmla="*/ 2334797 w 3145150"/>
                              <a:gd name="connsiteY90" fmla="*/ 58293 h 238070"/>
                              <a:gd name="connsiteX91" fmla="*/ 2303302 w 3145150"/>
                              <a:gd name="connsiteY91" fmla="*/ 58293 h 238070"/>
                              <a:gd name="connsiteX92" fmla="*/ 2303302 w 3145150"/>
                              <a:gd name="connsiteY92" fmla="*/ 186011 h 238070"/>
                              <a:gd name="connsiteX93" fmla="*/ 2217685 w 3145150"/>
                              <a:gd name="connsiteY93" fmla="*/ 147554 h 238070"/>
                              <a:gd name="connsiteX94" fmla="*/ 2258085 w 3145150"/>
                              <a:gd name="connsiteY94" fmla="*/ 188966 h 238070"/>
                              <a:gd name="connsiteX95" fmla="*/ 2282657 w 3145150"/>
                              <a:gd name="connsiteY95" fmla="*/ 185971 h 238070"/>
                              <a:gd name="connsiteX96" fmla="*/ 2281645 w 3145150"/>
                              <a:gd name="connsiteY96" fmla="*/ 159699 h 238070"/>
                              <a:gd name="connsiteX97" fmla="*/ 2266505 w 3145150"/>
                              <a:gd name="connsiteY97" fmla="*/ 163180 h 238070"/>
                              <a:gd name="connsiteX98" fmla="*/ 2250879 w 3145150"/>
                              <a:gd name="connsiteY98" fmla="*/ 142089 h 238070"/>
                              <a:gd name="connsiteX99" fmla="*/ 2250879 w 3145150"/>
                              <a:gd name="connsiteY99" fmla="*/ 82582 h 238070"/>
                              <a:gd name="connsiteX100" fmla="*/ 2280390 w 3145150"/>
                              <a:gd name="connsiteY100" fmla="*/ 82582 h 238070"/>
                              <a:gd name="connsiteX101" fmla="*/ 2280390 w 3145150"/>
                              <a:gd name="connsiteY101" fmla="*/ 58293 h 238070"/>
                              <a:gd name="connsiteX102" fmla="*/ 2250879 w 3145150"/>
                              <a:gd name="connsiteY102" fmla="*/ 58293 h 238070"/>
                              <a:gd name="connsiteX103" fmla="*/ 2250879 w 3145150"/>
                              <a:gd name="connsiteY103" fmla="*/ 22062 h 238070"/>
                              <a:gd name="connsiteX104" fmla="*/ 2217644 w 3145150"/>
                              <a:gd name="connsiteY104" fmla="*/ 32709 h 238070"/>
                              <a:gd name="connsiteX105" fmla="*/ 2217644 w 3145150"/>
                              <a:gd name="connsiteY105" fmla="*/ 58253 h 238070"/>
                              <a:gd name="connsiteX106" fmla="*/ 2193072 w 3145150"/>
                              <a:gd name="connsiteY106" fmla="*/ 58253 h 238070"/>
                              <a:gd name="connsiteX107" fmla="*/ 2193072 w 3145150"/>
                              <a:gd name="connsiteY107" fmla="*/ 82541 h 238070"/>
                              <a:gd name="connsiteX108" fmla="*/ 2217644 w 3145150"/>
                              <a:gd name="connsiteY108" fmla="*/ 82541 h 238070"/>
                              <a:gd name="connsiteX109" fmla="*/ 2217644 w 3145150"/>
                              <a:gd name="connsiteY109" fmla="*/ 147554 h 238070"/>
                              <a:gd name="connsiteX110" fmla="*/ 2111057 w 3145150"/>
                              <a:gd name="connsiteY110" fmla="*/ 186011 h 238070"/>
                              <a:gd name="connsiteX111" fmla="*/ 2144292 w 3145150"/>
                              <a:gd name="connsiteY111" fmla="*/ 186011 h 238070"/>
                              <a:gd name="connsiteX112" fmla="*/ 2144292 w 3145150"/>
                              <a:gd name="connsiteY112" fmla="*/ 139134 h 238070"/>
                              <a:gd name="connsiteX113" fmla="*/ 2171333 w 3145150"/>
                              <a:gd name="connsiteY113" fmla="*/ 87075 h 238070"/>
                              <a:gd name="connsiteX114" fmla="*/ 2186231 w 3145150"/>
                              <a:gd name="connsiteY114" fmla="*/ 89828 h 238070"/>
                              <a:gd name="connsiteX115" fmla="*/ 2186231 w 3145150"/>
                              <a:gd name="connsiteY115" fmla="*/ 56350 h 238070"/>
                              <a:gd name="connsiteX116" fmla="*/ 2176070 w 3145150"/>
                              <a:gd name="connsiteY116" fmla="*/ 55378 h 238070"/>
                              <a:gd name="connsiteX117" fmla="*/ 2141094 w 3145150"/>
                              <a:gd name="connsiteY117" fmla="*/ 87359 h 238070"/>
                              <a:gd name="connsiteX118" fmla="*/ 2140608 w 3145150"/>
                              <a:gd name="connsiteY118" fmla="*/ 87359 h 238070"/>
                              <a:gd name="connsiteX119" fmla="*/ 2140608 w 3145150"/>
                              <a:gd name="connsiteY119" fmla="*/ 58333 h 238070"/>
                              <a:gd name="connsiteX120" fmla="*/ 2111097 w 3145150"/>
                              <a:gd name="connsiteY120" fmla="*/ 58333 h 238070"/>
                              <a:gd name="connsiteX121" fmla="*/ 2111097 w 3145150"/>
                              <a:gd name="connsiteY121" fmla="*/ 186011 h 238070"/>
                              <a:gd name="connsiteX122" fmla="*/ 1996009 w 3145150"/>
                              <a:gd name="connsiteY122" fmla="*/ 149052 h 238070"/>
                              <a:gd name="connsiteX123" fmla="*/ 2032928 w 3145150"/>
                              <a:gd name="connsiteY123" fmla="*/ 126990 h 238070"/>
                              <a:gd name="connsiteX124" fmla="*/ 2047339 w 3145150"/>
                              <a:gd name="connsiteY124" fmla="*/ 126990 h 238070"/>
                              <a:gd name="connsiteX125" fmla="*/ 2040377 w 3145150"/>
                              <a:gd name="connsiteY125" fmla="*/ 153262 h 238070"/>
                              <a:gd name="connsiteX126" fmla="*/ 2017059 w 3145150"/>
                              <a:gd name="connsiteY126" fmla="*/ 164678 h 238070"/>
                              <a:gd name="connsiteX127" fmla="*/ 1996009 w 3145150"/>
                              <a:gd name="connsiteY127" fmla="*/ 149052 h 238070"/>
                              <a:gd name="connsiteX128" fmla="*/ 1979128 w 3145150"/>
                              <a:gd name="connsiteY128" fmla="*/ 93512 h 238070"/>
                              <a:gd name="connsiteX129" fmla="*/ 2018557 w 3145150"/>
                              <a:gd name="connsiteY129" fmla="*/ 79627 h 238070"/>
                              <a:gd name="connsiteX130" fmla="*/ 2047339 w 3145150"/>
                              <a:gd name="connsiteY130" fmla="*/ 107154 h 238070"/>
                              <a:gd name="connsiteX131" fmla="*/ 2029001 w 3145150"/>
                              <a:gd name="connsiteY131" fmla="*/ 107154 h 238070"/>
                              <a:gd name="connsiteX132" fmla="*/ 1986091 w 3145150"/>
                              <a:gd name="connsiteY132" fmla="*/ 114602 h 238070"/>
                              <a:gd name="connsiteX133" fmla="*/ 1964272 w 3145150"/>
                              <a:gd name="connsiteY133" fmla="*/ 151036 h 238070"/>
                              <a:gd name="connsiteX134" fmla="*/ 2008923 w 3145150"/>
                              <a:gd name="connsiteY134" fmla="*/ 189007 h 238070"/>
                              <a:gd name="connsiteX135" fmla="*/ 2048351 w 3145150"/>
                              <a:gd name="connsiteY135" fmla="*/ 166945 h 238070"/>
                              <a:gd name="connsiteX136" fmla="*/ 2048837 w 3145150"/>
                              <a:gd name="connsiteY136" fmla="*/ 166945 h 238070"/>
                              <a:gd name="connsiteX137" fmla="*/ 2050335 w 3145150"/>
                              <a:gd name="connsiteY137" fmla="*/ 186052 h 238070"/>
                              <a:gd name="connsiteX138" fmla="*/ 2079603 w 3145150"/>
                              <a:gd name="connsiteY138" fmla="*/ 186052 h 238070"/>
                              <a:gd name="connsiteX139" fmla="*/ 2078105 w 3145150"/>
                              <a:gd name="connsiteY139" fmla="*/ 157553 h 238070"/>
                              <a:gd name="connsiteX140" fmla="*/ 2077619 w 3145150"/>
                              <a:gd name="connsiteY140" fmla="*/ 125573 h 238070"/>
                              <a:gd name="connsiteX141" fmla="*/ 2077619 w 3145150"/>
                              <a:gd name="connsiteY141" fmla="*/ 109218 h 238070"/>
                              <a:gd name="connsiteX142" fmla="*/ 2022565 w 3145150"/>
                              <a:gd name="connsiteY142" fmla="*/ 55419 h 238070"/>
                              <a:gd name="connsiteX143" fmla="*/ 1978157 w 3145150"/>
                              <a:gd name="connsiteY143" fmla="*/ 65094 h 238070"/>
                              <a:gd name="connsiteX144" fmla="*/ 1979128 w 3145150"/>
                              <a:gd name="connsiteY144" fmla="*/ 93512 h 238070"/>
                              <a:gd name="connsiteX145" fmla="*/ 1834570 w 3145150"/>
                              <a:gd name="connsiteY145" fmla="*/ 186011 h 238070"/>
                              <a:gd name="connsiteX146" fmla="*/ 1869303 w 3145150"/>
                              <a:gd name="connsiteY146" fmla="*/ 186011 h 238070"/>
                              <a:gd name="connsiteX147" fmla="*/ 1869303 w 3145150"/>
                              <a:gd name="connsiteY147" fmla="*/ 120310 h 238070"/>
                              <a:gd name="connsiteX148" fmla="*/ 1883957 w 3145150"/>
                              <a:gd name="connsiteY148" fmla="*/ 120310 h 238070"/>
                              <a:gd name="connsiteX149" fmla="*/ 1950670 w 3145150"/>
                              <a:gd name="connsiteY149" fmla="*/ 65256 h 238070"/>
                              <a:gd name="connsiteX150" fmla="*/ 1878533 w 3145150"/>
                              <a:gd name="connsiteY150" fmla="*/ 12914 h 238070"/>
                              <a:gd name="connsiteX151" fmla="*/ 1834651 w 3145150"/>
                              <a:gd name="connsiteY151" fmla="*/ 12914 h 238070"/>
                              <a:gd name="connsiteX152" fmla="*/ 1834651 w 3145150"/>
                              <a:gd name="connsiteY152" fmla="*/ 186011 h 238070"/>
                              <a:gd name="connsiteX153" fmla="*/ 1869262 w 3145150"/>
                              <a:gd name="connsiteY153" fmla="*/ 40198 h 238070"/>
                              <a:gd name="connsiteX154" fmla="*/ 1881407 w 3145150"/>
                              <a:gd name="connsiteY154" fmla="*/ 40198 h 238070"/>
                              <a:gd name="connsiteX155" fmla="*/ 1914399 w 3145150"/>
                              <a:gd name="connsiteY155" fmla="*/ 67239 h 238070"/>
                              <a:gd name="connsiteX156" fmla="*/ 1881407 w 3145150"/>
                              <a:gd name="connsiteY156" fmla="*/ 93026 h 238070"/>
                              <a:gd name="connsiteX157" fmla="*/ 1869262 w 3145150"/>
                              <a:gd name="connsiteY157" fmla="*/ 93026 h 238070"/>
                              <a:gd name="connsiteX158" fmla="*/ 1869262 w 3145150"/>
                              <a:gd name="connsiteY158" fmla="*/ 40198 h 238070"/>
                              <a:gd name="connsiteX159" fmla="*/ 1628480 w 3145150"/>
                              <a:gd name="connsiteY159" fmla="*/ 186011 h 238070"/>
                              <a:gd name="connsiteX160" fmla="*/ 1661715 w 3145150"/>
                              <a:gd name="connsiteY160" fmla="*/ 186011 h 238070"/>
                              <a:gd name="connsiteX161" fmla="*/ 1661715 w 3145150"/>
                              <a:gd name="connsiteY161" fmla="*/ 124035 h 238070"/>
                              <a:gd name="connsiteX162" fmla="*/ 1662201 w 3145150"/>
                              <a:gd name="connsiteY162" fmla="*/ 124035 h 238070"/>
                              <a:gd name="connsiteX163" fmla="*/ 1704868 w 3145150"/>
                              <a:gd name="connsiteY163" fmla="*/ 186011 h 238070"/>
                              <a:gd name="connsiteX164" fmla="*/ 1747009 w 3145150"/>
                              <a:gd name="connsiteY164" fmla="*/ 186011 h 238070"/>
                              <a:gd name="connsiteX165" fmla="*/ 1693452 w 3145150"/>
                              <a:gd name="connsiteY165" fmla="*/ 115331 h 238070"/>
                              <a:gd name="connsiteX166" fmla="*/ 1741058 w 3145150"/>
                              <a:gd name="connsiteY166" fmla="*/ 58293 h 238070"/>
                              <a:gd name="connsiteX167" fmla="*/ 1701872 w 3145150"/>
                              <a:gd name="connsiteY167" fmla="*/ 58293 h 238070"/>
                              <a:gd name="connsiteX168" fmla="*/ 1662201 w 3145150"/>
                              <a:gd name="connsiteY168" fmla="*/ 109380 h 238070"/>
                              <a:gd name="connsiteX169" fmla="*/ 1661715 w 3145150"/>
                              <a:gd name="connsiteY169" fmla="*/ 109380 h 238070"/>
                              <a:gd name="connsiteX170" fmla="*/ 1661715 w 3145150"/>
                              <a:gd name="connsiteY170" fmla="*/ 0 h 238070"/>
                              <a:gd name="connsiteX171" fmla="*/ 1628480 w 3145150"/>
                              <a:gd name="connsiteY171" fmla="*/ 0 h 238070"/>
                              <a:gd name="connsiteX172" fmla="*/ 1628480 w 3145150"/>
                              <a:gd name="connsiteY172" fmla="*/ 186011 h 238070"/>
                              <a:gd name="connsiteX173" fmla="*/ 1532013 w 3145150"/>
                              <a:gd name="connsiteY173" fmla="*/ 186011 h 238070"/>
                              <a:gd name="connsiteX174" fmla="*/ 1565248 w 3145150"/>
                              <a:gd name="connsiteY174" fmla="*/ 186011 h 238070"/>
                              <a:gd name="connsiteX175" fmla="*/ 1565248 w 3145150"/>
                              <a:gd name="connsiteY175" fmla="*/ 139134 h 238070"/>
                              <a:gd name="connsiteX176" fmla="*/ 1592249 w 3145150"/>
                              <a:gd name="connsiteY176" fmla="*/ 87075 h 238070"/>
                              <a:gd name="connsiteX177" fmla="*/ 1607146 w 3145150"/>
                              <a:gd name="connsiteY177" fmla="*/ 89828 h 238070"/>
                              <a:gd name="connsiteX178" fmla="*/ 1607146 w 3145150"/>
                              <a:gd name="connsiteY178" fmla="*/ 56350 h 238070"/>
                              <a:gd name="connsiteX179" fmla="*/ 1596985 w 3145150"/>
                              <a:gd name="connsiteY179" fmla="*/ 55378 h 238070"/>
                              <a:gd name="connsiteX180" fmla="*/ 1562010 w 3145150"/>
                              <a:gd name="connsiteY180" fmla="*/ 87359 h 238070"/>
                              <a:gd name="connsiteX181" fmla="*/ 1561524 w 3145150"/>
                              <a:gd name="connsiteY181" fmla="*/ 87359 h 238070"/>
                              <a:gd name="connsiteX182" fmla="*/ 1561524 w 3145150"/>
                              <a:gd name="connsiteY182" fmla="*/ 58333 h 238070"/>
                              <a:gd name="connsiteX183" fmla="*/ 1532013 w 3145150"/>
                              <a:gd name="connsiteY183" fmla="*/ 58333 h 238070"/>
                              <a:gd name="connsiteX184" fmla="*/ 1532013 w 3145150"/>
                              <a:gd name="connsiteY184" fmla="*/ 186011 h 238070"/>
                              <a:gd name="connsiteX185" fmla="*/ 1406319 w 3145150"/>
                              <a:gd name="connsiteY185" fmla="*/ 119055 h 238070"/>
                              <a:gd name="connsiteX186" fmla="*/ 1438299 w 3145150"/>
                              <a:gd name="connsiteY186" fmla="*/ 81084 h 238070"/>
                              <a:gd name="connsiteX187" fmla="*/ 1470522 w 3145150"/>
                              <a:gd name="connsiteY187" fmla="*/ 119055 h 238070"/>
                              <a:gd name="connsiteX188" fmla="*/ 1438299 w 3145150"/>
                              <a:gd name="connsiteY188" fmla="*/ 163180 h 238070"/>
                              <a:gd name="connsiteX189" fmla="*/ 1406319 w 3145150"/>
                              <a:gd name="connsiteY189" fmla="*/ 119055 h 238070"/>
                              <a:gd name="connsiteX190" fmla="*/ 1371586 w 3145150"/>
                              <a:gd name="connsiteY190" fmla="*/ 123023 h 238070"/>
                              <a:gd name="connsiteX191" fmla="*/ 1438299 w 3145150"/>
                              <a:gd name="connsiteY191" fmla="*/ 189007 h 238070"/>
                              <a:gd name="connsiteX192" fmla="*/ 1505255 w 3145150"/>
                              <a:gd name="connsiteY192" fmla="*/ 123023 h 238070"/>
                              <a:gd name="connsiteX193" fmla="*/ 1438299 w 3145150"/>
                              <a:gd name="connsiteY193" fmla="*/ 55338 h 238070"/>
                              <a:gd name="connsiteX194" fmla="*/ 1371586 w 3145150"/>
                              <a:gd name="connsiteY194" fmla="*/ 123023 h 238070"/>
                              <a:gd name="connsiteX195" fmla="*/ 1286049 w 3145150"/>
                              <a:gd name="connsiteY195" fmla="*/ 186011 h 238070"/>
                              <a:gd name="connsiteX196" fmla="*/ 1320782 w 3145150"/>
                              <a:gd name="connsiteY196" fmla="*/ 186011 h 238070"/>
                              <a:gd name="connsiteX197" fmla="*/ 1320782 w 3145150"/>
                              <a:gd name="connsiteY197" fmla="*/ 117557 h 238070"/>
                              <a:gd name="connsiteX198" fmla="*/ 1382759 w 3145150"/>
                              <a:gd name="connsiteY198" fmla="*/ 12914 h 238070"/>
                              <a:gd name="connsiteX199" fmla="*/ 1346042 w 3145150"/>
                              <a:gd name="connsiteY199" fmla="*/ 12914 h 238070"/>
                              <a:gd name="connsiteX200" fmla="*/ 1304387 w 3145150"/>
                              <a:gd name="connsiteY200" fmla="*/ 85577 h 238070"/>
                              <a:gd name="connsiteX201" fmla="*/ 1263461 w 3145150"/>
                              <a:gd name="connsiteY201" fmla="*/ 12914 h 238070"/>
                              <a:gd name="connsiteX202" fmla="*/ 1222777 w 3145150"/>
                              <a:gd name="connsiteY202" fmla="*/ 12914 h 238070"/>
                              <a:gd name="connsiteX203" fmla="*/ 1286009 w 3145150"/>
                              <a:gd name="connsiteY203" fmla="*/ 117557 h 238070"/>
                              <a:gd name="connsiteX204" fmla="*/ 1286009 w 3145150"/>
                              <a:gd name="connsiteY204" fmla="*/ 186011 h 238070"/>
                              <a:gd name="connsiteX205" fmla="*/ 1101778 w 3145150"/>
                              <a:gd name="connsiteY205" fmla="*/ 186011 h 238070"/>
                              <a:gd name="connsiteX206" fmla="*/ 1134001 w 3145150"/>
                              <a:gd name="connsiteY206" fmla="*/ 186011 h 238070"/>
                              <a:gd name="connsiteX207" fmla="*/ 1134001 w 3145150"/>
                              <a:gd name="connsiteY207" fmla="*/ 0 h 238070"/>
                              <a:gd name="connsiteX208" fmla="*/ 1100766 w 3145150"/>
                              <a:gd name="connsiteY208" fmla="*/ 0 h 238070"/>
                              <a:gd name="connsiteX209" fmla="*/ 1100766 w 3145150"/>
                              <a:gd name="connsiteY209" fmla="*/ 73150 h 238070"/>
                              <a:gd name="connsiteX210" fmla="*/ 1100281 w 3145150"/>
                              <a:gd name="connsiteY210" fmla="*/ 73150 h 238070"/>
                              <a:gd name="connsiteX211" fmla="*/ 1062107 w 3145150"/>
                              <a:gd name="connsiteY211" fmla="*/ 55297 h 238070"/>
                              <a:gd name="connsiteX212" fmla="*/ 1008550 w 3145150"/>
                              <a:gd name="connsiteY212" fmla="*/ 121768 h 238070"/>
                              <a:gd name="connsiteX213" fmla="*/ 1062107 w 3145150"/>
                              <a:gd name="connsiteY213" fmla="*/ 188966 h 238070"/>
                              <a:gd name="connsiteX214" fmla="*/ 1101293 w 3145150"/>
                              <a:gd name="connsiteY214" fmla="*/ 171600 h 238070"/>
                              <a:gd name="connsiteX215" fmla="*/ 1101778 w 3145150"/>
                              <a:gd name="connsiteY215" fmla="*/ 171600 h 238070"/>
                              <a:gd name="connsiteX216" fmla="*/ 1101778 w 3145150"/>
                              <a:gd name="connsiteY216" fmla="*/ 186011 h 238070"/>
                              <a:gd name="connsiteX217" fmla="*/ 1043242 w 3145150"/>
                              <a:gd name="connsiteY217" fmla="*/ 121768 h 238070"/>
                              <a:gd name="connsiteX218" fmla="*/ 1070770 w 3145150"/>
                              <a:gd name="connsiteY218" fmla="*/ 81084 h 238070"/>
                              <a:gd name="connsiteX219" fmla="*/ 1100524 w 3145150"/>
                              <a:gd name="connsiteY219" fmla="*/ 121768 h 238070"/>
                              <a:gd name="connsiteX220" fmla="*/ 1071255 w 3145150"/>
                              <a:gd name="connsiteY220" fmla="*/ 163180 h 238070"/>
                              <a:gd name="connsiteX221" fmla="*/ 1043242 w 3145150"/>
                              <a:gd name="connsiteY221" fmla="*/ 121768 h 238070"/>
                              <a:gd name="connsiteX222" fmla="*/ 865206 w 3145150"/>
                              <a:gd name="connsiteY222" fmla="*/ 186011 h 238070"/>
                              <a:gd name="connsiteX223" fmla="*/ 898441 w 3145150"/>
                              <a:gd name="connsiteY223" fmla="*/ 186011 h 238070"/>
                              <a:gd name="connsiteX224" fmla="*/ 898441 w 3145150"/>
                              <a:gd name="connsiteY224" fmla="*/ 123508 h 238070"/>
                              <a:gd name="connsiteX225" fmla="*/ 927709 w 3145150"/>
                              <a:gd name="connsiteY225" fmla="*/ 81084 h 238070"/>
                              <a:gd name="connsiteX226" fmla="*/ 949285 w 3145150"/>
                              <a:gd name="connsiteY226" fmla="*/ 117800 h 238070"/>
                              <a:gd name="connsiteX227" fmla="*/ 949285 w 3145150"/>
                              <a:gd name="connsiteY227" fmla="*/ 186011 h 238070"/>
                              <a:gd name="connsiteX228" fmla="*/ 982521 w 3145150"/>
                              <a:gd name="connsiteY228" fmla="*/ 186011 h 238070"/>
                              <a:gd name="connsiteX229" fmla="*/ 982521 w 3145150"/>
                              <a:gd name="connsiteY229" fmla="*/ 105413 h 238070"/>
                              <a:gd name="connsiteX230" fmla="*/ 939125 w 3145150"/>
                              <a:gd name="connsiteY230" fmla="*/ 55338 h 238070"/>
                              <a:gd name="connsiteX231" fmla="*/ 897227 w 3145150"/>
                              <a:gd name="connsiteY231" fmla="*/ 75659 h 238070"/>
                              <a:gd name="connsiteX232" fmla="*/ 896741 w 3145150"/>
                              <a:gd name="connsiteY232" fmla="*/ 75659 h 238070"/>
                              <a:gd name="connsiteX233" fmla="*/ 896741 w 3145150"/>
                              <a:gd name="connsiteY233" fmla="*/ 58293 h 238070"/>
                              <a:gd name="connsiteX234" fmla="*/ 865246 w 3145150"/>
                              <a:gd name="connsiteY234" fmla="*/ 58293 h 238070"/>
                              <a:gd name="connsiteX235" fmla="*/ 865246 w 3145150"/>
                              <a:gd name="connsiteY235" fmla="*/ 186011 h 238070"/>
                              <a:gd name="connsiteX236" fmla="*/ 750887 w 3145150"/>
                              <a:gd name="connsiteY236" fmla="*/ 149052 h 238070"/>
                              <a:gd name="connsiteX237" fmla="*/ 787846 w 3145150"/>
                              <a:gd name="connsiteY237" fmla="*/ 126990 h 238070"/>
                              <a:gd name="connsiteX238" fmla="*/ 802217 w 3145150"/>
                              <a:gd name="connsiteY238" fmla="*/ 126990 h 238070"/>
                              <a:gd name="connsiteX239" fmla="*/ 795295 w 3145150"/>
                              <a:gd name="connsiteY239" fmla="*/ 153262 h 238070"/>
                              <a:gd name="connsiteX240" fmla="*/ 771978 w 3145150"/>
                              <a:gd name="connsiteY240" fmla="*/ 164678 h 238070"/>
                              <a:gd name="connsiteX241" fmla="*/ 750887 w 3145150"/>
                              <a:gd name="connsiteY241" fmla="*/ 149052 h 238070"/>
                              <a:gd name="connsiteX242" fmla="*/ 734006 w 3145150"/>
                              <a:gd name="connsiteY242" fmla="*/ 93512 h 238070"/>
                              <a:gd name="connsiteX243" fmla="*/ 773435 w 3145150"/>
                              <a:gd name="connsiteY243" fmla="*/ 79627 h 238070"/>
                              <a:gd name="connsiteX244" fmla="*/ 802177 w 3145150"/>
                              <a:gd name="connsiteY244" fmla="*/ 107154 h 238070"/>
                              <a:gd name="connsiteX245" fmla="*/ 783838 w 3145150"/>
                              <a:gd name="connsiteY245" fmla="*/ 107154 h 238070"/>
                              <a:gd name="connsiteX246" fmla="*/ 740928 w 3145150"/>
                              <a:gd name="connsiteY246" fmla="*/ 114602 h 238070"/>
                              <a:gd name="connsiteX247" fmla="*/ 719109 w 3145150"/>
                              <a:gd name="connsiteY247" fmla="*/ 151036 h 238070"/>
                              <a:gd name="connsiteX248" fmla="*/ 763760 w 3145150"/>
                              <a:gd name="connsiteY248" fmla="*/ 189007 h 238070"/>
                              <a:gd name="connsiteX249" fmla="*/ 803189 w 3145150"/>
                              <a:gd name="connsiteY249" fmla="*/ 166945 h 238070"/>
                              <a:gd name="connsiteX250" fmla="*/ 803674 w 3145150"/>
                              <a:gd name="connsiteY250" fmla="*/ 166945 h 238070"/>
                              <a:gd name="connsiteX251" fmla="*/ 805172 w 3145150"/>
                              <a:gd name="connsiteY251" fmla="*/ 186052 h 238070"/>
                              <a:gd name="connsiteX252" fmla="*/ 834440 w 3145150"/>
                              <a:gd name="connsiteY252" fmla="*/ 186052 h 238070"/>
                              <a:gd name="connsiteX253" fmla="*/ 832942 w 3145150"/>
                              <a:gd name="connsiteY253" fmla="*/ 157553 h 238070"/>
                              <a:gd name="connsiteX254" fmla="*/ 832457 w 3145150"/>
                              <a:gd name="connsiteY254" fmla="*/ 125573 h 238070"/>
                              <a:gd name="connsiteX255" fmla="*/ 832457 w 3145150"/>
                              <a:gd name="connsiteY255" fmla="*/ 109218 h 238070"/>
                              <a:gd name="connsiteX256" fmla="*/ 777402 w 3145150"/>
                              <a:gd name="connsiteY256" fmla="*/ 55419 h 238070"/>
                              <a:gd name="connsiteX257" fmla="*/ 732994 w 3145150"/>
                              <a:gd name="connsiteY257" fmla="*/ 65094 h 238070"/>
                              <a:gd name="connsiteX258" fmla="*/ 734006 w 3145150"/>
                              <a:gd name="connsiteY258" fmla="*/ 93512 h 238070"/>
                              <a:gd name="connsiteX259" fmla="*/ 626407 w 3145150"/>
                              <a:gd name="connsiteY259" fmla="*/ 60034 h 238070"/>
                              <a:gd name="connsiteX260" fmla="*/ 590217 w 3145150"/>
                              <a:gd name="connsiteY260" fmla="*/ 55338 h 238070"/>
                              <a:gd name="connsiteX261" fmla="*/ 540142 w 3145150"/>
                              <a:gd name="connsiteY261" fmla="*/ 95009 h 238070"/>
                              <a:gd name="connsiteX262" fmla="*/ 597908 w 3145150"/>
                              <a:gd name="connsiteY262" fmla="*/ 149052 h 238070"/>
                              <a:gd name="connsiteX263" fmla="*/ 576089 w 3145150"/>
                              <a:gd name="connsiteY263" fmla="*/ 164678 h 238070"/>
                              <a:gd name="connsiteX264" fmla="*/ 543339 w 3145150"/>
                              <a:gd name="connsiteY264" fmla="*/ 156258 h 238070"/>
                              <a:gd name="connsiteX265" fmla="*/ 541356 w 3145150"/>
                              <a:gd name="connsiteY265" fmla="*/ 183542 h 238070"/>
                              <a:gd name="connsiteX266" fmla="*/ 579044 w 3145150"/>
                              <a:gd name="connsiteY266" fmla="*/ 189007 h 238070"/>
                              <a:gd name="connsiteX267" fmla="*/ 632601 w 3145150"/>
                              <a:gd name="connsiteY267" fmla="*/ 147352 h 238070"/>
                              <a:gd name="connsiteX268" fmla="*/ 574834 w 3145150"/>
                              <a:gd name="connsiteY268" fmla="*/ 93795 h 238070"/>
                              <a:gd name="connsiteX269" fmla="*/ 594427 w 3145150"/>
                              <a:gd name="connsiteY269" fmla="*/ 79667 h 238070"/>
                              <a:gd name="connsiteX270" fmla="*/ 624180 w 3145150"/>
                              <a:gd name="connsiteY270" fmla="*/ 85132 h 238070"/>
                              <a:gd name="connsiteX271" fmla="*/ 626407 w 3145150"/>
                              <a:gd name="connsiteY271" fmla="*/ 60034 h 238070"/>
                              <a:gd name="connsiteX272" fmla="*/ 481848 w 3145150"/>
                              <a:gd name="connsiteY272" fmla="*/ 186011 h 238070"/>
                              <a:gd name="connsiteX273" fmla="*/ 514072 w 3145150"/>
                              <a:gd name="connsiteY273" fmla="*/ 186011 h 238070"/>
                              <a:gd name="connsiteX274" fmla="*/ 514072 w 3145150"/>
                              <a:gd name="connsiteY274" fmla="*/ 0 h 238070"/>
                              <a:gd name="connsiteX275" fmla="*/ 480836 w 3145150"/>
                              <a:gd name="connsiteY275" fmla="*/ 0 h 238070"/>
                              <a:gd name="connsiteX276" fmla="*/ 480836 w 3145150"/>
                              <a:gd name="connsiteY276" fmla="*/ 73150 h 238070"/>
                              <a:gd name="connsiteX277" fmla="*/ 480351 w 3145150"/>
                              <a:gd name="connsiteY277" fmla="*/ 73150 h 238070"/>
                              <a:gd name="connsiteX278" fmla="*/ 442177 w 3145150"/>
                              <a:gd name="connsiteY278" fmla="*/ 55297 h 238070"/>
                              <a:gd name="connsiteX279" fmla="*/ 388620 w 3145150"/>
                              <a:gd name="connsiteY279" fmla="*/ 121768 h 238070"/>
                              <a:gd name="connsiteX280" fmla="*/ 442177 w 3145150"/>
                              <a:gd name="connsiteY280" fmla="*/ 188966 h 238070"/>
                              <a:gd name="connsiteX281" fmla="*/ 481363 w 3145150"/>
                              <a:gd name="connsiteY281" fmla="*/ 171600 h 238070"/>
                              <a:gd name="connsiteX282" fmla="*/ 481848 w 3145150"/>
                              <a:gd name="connsiteY282" fmla="*/ 171600 h 238070"/>
                              <a:gd name="connsiteX283" fmla="*/ 481848 w 3145150"/>
                              <a:gd name="connsiteY283" fmla="*/ 186011 h 238070"/>
                              <a:gd name="connsiteX284" fmla="*/ 423312 w 3145150"/>
                              <a:gd name="connsiteY284" fmla="*/ 121768 h 238070"/>
                              <a:gd name="connsiteX285" fmla="*/ 450840 w 3145150"/>
                              <a:gd name="connsiteY285" fmla="*/ 81084 h 238070"/>
                              <a:gd name="connsiteX286" fmla="*/ 480594 w 3145150"/>
                              <a:gd name="connsiteY286" fmla="*/ 121768 h 238070"/>
                              <a:gd name="connsiteX287" fmla="*/ 451326 w 3145150"/>
                              <a:gd name="connsiteY287" fmla="*/ 163180 h 238070"/>
                              <a:gd name="connsiteX288" fmla="*/ 423312 w 3145150"/>
                              <a:gd name="connsiteY288" fmla="*/ 121768 h 238070"/>
                              <a:gd name="connsiteX289" fmla="*/ 361295 w 3145150"/>
                              <a:gd name="connsiteY289" fmla="*/ 151764 h 238070"/>
                              <a:gd name="connsiteX290" fmla="*/ 318871 w 3145150"/>
                              <a:gd name="connsiteY290" fmla="*/ 164678 h 238070"/>
                              <a:gd name="connsiteX291" fmla="*/ 282397 w 3145150"/>
                              <a:gd name="connsiteY291" fmla="*/ 132414 h 238070"/>
                              <a:gd name="connsiteX292" fmla="*/ 370687 w 3145150"/>
                              <a:gd name="connsiteY292" fmla="*/ 132414 h 238070"/>
                              <a:gd name="connsiteX293" fmla="*/ 309925 w 3145150"/>
                              <a:gd name="connsiteY293" fmla="*/ 55297 h 238070"/>
                              <a:gd name="connsiteX294" fmla="*/ 250660 w 3145150"/>
                              <a:gd name="connsiteY294" fmla="*/ 122739 h 238070"/>
                              <a:gd name="connsiteX295" fmla="*/ 317373 w 3145150"/>
                              <a:gd name="connsiteY295" fmla="*/ 188966 h 238070"/>
                              <a:gd name="connsiteX296" fmla="*/ 361255 w 3145150"/>
                              <a:gd name="connsiteY296" fmla="*/ 178806 h 238070"/>
                              <a:gd name="connsiteX297" fmla="*/ 361255 w 3145150"/>
                              <a:gd name="connsiteY297" fmla="*/ 151764 h 238070"/>
                              <a:gd name="connsiteX298" fmla="*/ 282438 w 3145150"/>
                              <a:gd name="connsiteY298" fmla="*/ 109623 h 238070"/>
                              <a:gd name="connsiteX299" fmla="*/ 311949 w 3145150"/>
                              <a:gd name="connsiteY299" fmla="*/ 79627 h 238070"/>
                              <a:gd name="connsiteX300" fmla="*/ 338990 w 3145150"/>
                              <a:gd name="connsiteY300" fmla="*/ 109623 h 238070"/>
                              <a:gd name="connsiteX301" fmla="*/ 282438 w 3145150"/>
                              <a:gd name="connsiteY301" fmla="*/ 109623 h 238070"/>
                              <a:gd name="connsiteX302" fmla="*/ 223416 w 3145150"/>
                              <a:gd name="connsiteY302" fmla="*/ 151764 h 238070"/>
                              <a:gd name="connsiteX303" fmla="*/ 181032 w 3145150"/>
                              <a:gd name="connsiteY303" fmla="*/ 164678 h 238070"/>
                              <a:gd name="connsiteX304" fmla="*/ 144559 w 3145150"/>
                              <a:gd name="connsiteY304" fmla="*/ 132414 h 238070"/>
                              <a:gd name="connsiteX305" fmla="*/ 232848 w 3145150"/>
                              <a:gd name="connsiteY305" fmla="*/ 132414 h 238070"/>
                              <a:gd name="connsiteX306" fmla="*/ 172086 w 3145150"/>
                              <a:gd name="connsiteY306" fmla="*/ 55297 h 238070"/>
                              <a:gd name="connsiteX307" fmla="*/ 112821 w 3145150"/>
                              <a:gd name="connsiteY307" fmla="*/ 122739 h 238070"/>
                              <a:gd name="connsiteX308" fmla="*/ 179534 w 3145150"/>
                              <a:gd name="connsiteY308" fmla="*/ 188966 h 238070"/>
                              <a:gd name="connsiteX309" fmla="*/ 223416 w 3145150"/>
                              <a:gd name="connsiteY309" fmla="*/ 178806 h 238070"/>
                              <a:gd name="connsiteX310" fmla="*/ 223416 w 3145150"/>
                              <a:gd name="connsiteY310" fmla="*/ 151764 h 238070"/>
                              <a:gd name="connsiteX311" fmla="*/ 144559 w 3145150"/>
                              <a:gd name="connsiteY311" fmla="*/ 109623 h 238070"/>
                              <a:gd name="connsiteX312" fmla="*/ 174069 w 3145150"/>
                              <a:gd name="connsiteY312" fmla="*/ 79627 h 238070"/>
                              <a:gd name="connsiteX313" fmla="*/ 201111 w 3145150"/>
                              <a:gd name="connsiteY313" fmla="*/ 109623 h 238070"/>
                              <a:gd name="connsiteX314" fmla="*/ 144559 w 3145150"/>
                              <a:gd name="connsiteY314" fmla="*/ 109623 h 238070"/>
                              <a:gd name="connsiteX315" fmla="*/ 0 w 3145150"/>
                              <a:gd name="connsiteY315" fmla="*/ 186011 h 238070"/>
                              <a:gd name="connsiteX316" fmla="*/ 101932 w 3145150"/>
                              <a:gd name="connsiteY316" fmla="*/ 186011 h 238070"/>
                              <a:gd name="connsiteX317" fmla="*/ 101932 w 3145150"/>
                              <a:gd name="connsiteY317" fmla="*/ 158727 h 238070"/>
                              <a:gd name="connsiteX318" fmla="*/ 34733 w 3145150"/>
                              <a:gd name="connsiteY318" fmla="*/ 158727 h 238070"/>
                              <a:gd name="connsiteX319" fmla="*/ 34733 w 3145150"/>
                              <a:gd name="connsiteY319" fmla="*/ 12914 h 238070"/>
                              <a:gd name="connsiteX320" fmla="*/ 0 w 3145150"/>
                              <a:gd name="connsiteY320" fmla="*/ 12914 h 238070"/>
                              <a:gd name="connsiteX321" fmla="*/ 0 w 3145150"/>
                              <a:gd name="connsiteY321" fmla="*/ 186011 h 2380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Lst>
                            <a:rect l="l" t="t" r="r" b="b"/>
                            <a:pathLst>
                              <a:path w="3145150" h="238070">
                                <a:moveTo>
                                  <a:pt x="3082890" y="81084"/>
                                </a:moveTo>
                                <a:cubicBezTo>
                                  <a:pt x="3104467" y="81084"/>
                                  <a:pt x="3110417" y="104644"/>
                                  <a:pt x="3110417" y="121768"/>
                                </a:cubicBezTo>
                                <a:cubicBezTo>
                                  <a:pt x="3110417" y="139377"/>
                                  <a:pt x="3104224" y="163180"/>
                                  <a:pt x="3082405" y="163180"/>
                                </a:cubicBezTo>
                                <a:cubicBezTo>
                                  <a:pt x="3060342" y="163180"/>
                                  <a:pt x="3053137" y="139863"/>
                                  <a:pt x="3053137" y="121768"/>
                                </a:cubicBezTo>
                                <a:cubicBezTo>
                                  <a:pt x="3053137" y="103915"/>
                                  <a:pt x="3061557" y="81084"/>
                                  <a:pt x="3082890" y="81084"/>
                                </a:cubicBezTo>
                                <a:moveTo>
                                  <a:pt x="3019659" y="238070"/>
                                </a:moveTo>
                                <a:lnTo>
                                  <a:pt x="3052894" y="238070"/>
                                </a:lnTo>
                                <a:lnTo>
                                  <a:pt x="3052894" y="171357"/>
                                </a:lnTo>
                                <a:lnTo>
                                  <a:pt x="3053379" y="171357"/>
                                </a:lnTo>
                                <a:cubicBezTo>
                                  <a:pt x="3065038" y="185485"/>
                                  <a:pt x="3076697" y="188966"/>
                                  <a:pt x="3090825" y="188966"/>
                                </a:cubicBezTo>
                                <a:cubicBezTo>
                                  <a:pt x="3130739" y="188966"/>
                                  <a:pt x="3145151" y="156743"/>
                                  <a:pt x="3145151" y="121768"/>
                                </a:cubicBezTo>
                                <a:cubicBezTo>
                                  <a:pt x="3145151" y="86549"/>
                                  <a:pt x="3130780" y="55297"/>
                                  <a:pt x="3091594" y="55297"/>
                                </a:cubicBezTo>
                                <a:cubicBezTo>
                                  <a:pt x="3072001" y="55297"/>
                                  <a:pt x="3059371" y="63960"/>
                                  <a:pt x="3051922" y="76388"/>
                                </a:cubicBezTo>
                                <a:lnTo>
                                  <a:pt x="3051436" y="76388"/>
                                </a:lnTo>
                                <a:lnTo>
                                  <a:pt x="3051436" y="58293"/>
                                </a:lnTo>
                                <a:lnTo>
                                  <a:pt x="3019699" y="58293"/>
                                </a:lnTo>
                                <a:lnTo>
                                  <a:pt x="3019699" y="238070"/>
                                </a:lnTo>
                                <a:close/>
                                <a:moveTo>
                                  <a:pt x="2951488" y="34976"/>
                                </a:moveTo>
                                <a:lnTo>
                                  <a:pt x="2984723" y="34976"/>
                                </a:lnTo>
                                <a:lnTo>
                                  <a:pt x="2984723" y="3238"/>
                                </a:lnTo>
                                <a:lnTo>
                                  <a:pt x="2951488" y="3238"/>
                                </a:lnTo>
                                <a:lnTo>
                                  <a:pt x="2951488" y="34976"/>
                                </a:lnTo>
                                <a:close/>
                                <a:moveTo>
                                  <a:pt x="2951488" y="186011"/>
                                </a:moveTo>
                                <a:lnTo>
                                  <a:pt x="2984723" y="186011"/>
                                </a:lnTo>
                                <a:lnTo>
                                  <a:pt x="2984723" y="58293"/>
                                </a:lnTo>
                                <a:lnTo>
                                  <a:pt x="2951488" y="58293"/>
                                </a:lnTo>
                                <a:lnTo>
                                  <a:pt x="2951488" y="186011"/>
                                </a:lnTo>
                                <a:close/>
                                <a:moveTo>
                                  <a:pt x="2799198" y="186011"/>
                                </a:moveTo>
                                <a:lnTo>
                                  <a:pt x="2832433" y="186011"/>
                                </a:lnTo>
                                <a:lnTo>
                                  <a:pt x="2832433" y="123508"/>
                                </a:lnTo>
                                <a:cubicBezTo>
                                  <a:pt x="2832433" y="107154"/>
                                  <a:pt x="2837614" y="81084"/>
                                  <a:pt x="2861701" y="81084"/>
                                </a:cubicBezTo>
                                <a:cubicBezTo>
                                  <a:pt x="2883035" y="81084"/>
                                  <a:pt x="2883277" y="102175"/>
                                  <a:pt x="2883277" y="117800"/>
                                </a:cubicBezTo>
                                <a:lnTo>
                                  <a:pt x="2883277" y="186011"/>
                                </a:lnTo>
                                <a:lnTo>
                                  <a:pt x="2916513" y="186011"/>
                                </a:lnTo>
                                <a:lnTo>
                                  <a:pt x="2916513" y="105413"/>
                                </a:lnTo>
                                <a:cubicBezTo>
                                  <a:pt x="2916513" y="76631"/>
                                  <a:pt x="2903356" y="55338"/>
                                  <a:pt x="2873116" y="55338"/>
                                </a:cubicBezTo>
                                <a:cubicBezTo>
                                  <a:pt x="2855750" y="55338"/>
                                  <a:pt x="2841379" y="63272"/>
                                  <a:pt x="2832959" y="75659"/>
                                </a:cubicBezTo>
                                <a:lnTo>
                                  <a:pt x="2832473" y="75659"/>
                                </a:lnTo>
                                <a:lnTo>
                                  <a:pt x="2832473" y="0"/>
                                </a:lnTo>
                                <a:lnTo>
                                  <a:pt x="2799238" y="0"/>
                                </a:lnTo>
                                <a:lnTo>
                                  <a:pt x="2799238" y="186011"/>
                                </a:lnTo>
                                <a:close/>
                                <a:moveTo>
                                  <a:pt x="2767218" y="60034"/>
                                </a:moveTo>
                                <a:cubicBezTo>
                                  <a:pt x="2756814" y="57807"/>
                                  <a:pt x="2746653" y="55338"/>
                                  <a:pt x="2731027" y="55338"/>
                                </a:cubicBezTo>
                                <a:cubicBezTo>
                                  <a:pt x="2704998" y="55338"/>
                                  <a:pt x="2680952" y="67482"/>
                                  <a:pt x="2680952" y="95009"/>
                                </a:cubicBezTo>
                                <a:cubicBezTo>
                                  <a:pt x="2680952" y="141118"/>
                                  <a:pt x="2738719" y="124035"/>
                                  <a:pt x="2738719" y="149052"/>
                                </a:cubicBezTo>
                                <a:cubicBezTo>
                                  <a:pt x="2738719" y="161439"/>
                                  <a:pt x="2725319" y="164678"/>
                                  <a:pt x="2716899" y="164678"/>
                                </a:cubicBezTo>
                                <a:cubicBezTo>
                                  <a:pt x="2705484" y="164678"/>
                                  <a:pt x="2694594" y="161439"/>
                                  <a:pt x="2684150" y="156258"/>
                                </a:cubicBezTo>
                                <a:lnTo>
                                  <a:pt x="2682167" y="183542"/>
                                </a:lnTo>
                                <a:cubicBezTo>
                                  <a:pt x="2694311" y="186781"/>
                                  <a:pt x="2707224" y="189007"/>
                                  <a:pt x="2719854" y="189007"/>
                                </a:cubicBezTo>
                                <a:cubicBezTo>
                                  <a:pt x="2746896" y="189007"/>
                                  <a:pt x="2773411" y="177105"/>
                                  <a:pt x="2773411" y="147352"/>
                                </a:cubicBezTo>
                                <a:cubicBezTo>
                                  <a:pt x="2773411" y="101244"/>
                                  <a:pt x="2715645" y="114117"/>
                                  <a:pt x="2715645" y="93795"/>
                                </a:cubicBezTo>
                                <a:cubicBezTo>
                                  <a:pt x="2715645" y="82865"/>
                                  <a:pt x="2726291" y="79667"/>
                                  <a:pt x="2735237" y="79667"/>
                                </a:cubicBezTo>
                                <a:cubicBezTo>
                                  <a:pt x="2747382" y="79667"/>
                                  <a:pt x="2754830" y="81651"/>
                                  <a:pt x="2764991" y="85132"/>
                                </a:cubicBezTo>
                                <a:lnTo>
                                  <a:pt x="2767218" y="60034"/>
                                </a:lnTo>
                                <a:close/>
                                <a:moveTo>
                                  <a:pt x="2593391" y="186011"/>
                                </a:moveTo>
                                <a:lnTo>
                                  <a:pt x="2626626" y="186011"/>
                                </a:lnTo>
                                <a:lnTo>
                                  <a:pt x="2626626" y="139134"/>
                                </a:lnTo>
                                <a:cubicBezTo>
                                  <a:pt x="2626626" y="120796"/>
                                  <a:pt x="2626626" y="87075"/>
                                  <a:pt x="2653668" y="87075"/>
                                </a:cubicBezTo>
                                <a:cubicBezTo>
                                  <a:pt x="2659618" y="87075"/>
                                  <a:pt x="2665569" y="88087"/>
                                  <a:pt x="2668565" y="89828"/>
                                </a:cubicBezTo>
                                <a:lnTo>
                                  <a:pt x="2668565" y="56350"/>
                                </a:lnTo>
                                <a:cubicBezTo>
                                  <a:pt x="2665083" y="55378"/>
                                  <a:pt x="2661642" y="55378"/>
                                  <a:pt x="2658404" y="55378"/>
                                </a:cubicBezTo>
                                <a:cubicBezTo>
                                  <a:pt x="2638568" y="55378"/>
                                  <a:pt x="2624926" y="75457"/>
                                  <a:pt x="2623428" y="87359"/>
                                </a:cubicBezTo>
                                <a:lnTo>
                                  <a:pt x="2622942" y="87359"/>
                                </a:lnTo>
                                <a:lnTo>
                                  <a:pt x="2622942" y="58333"/>
                                </a:lnTo>
                                <a:lnTo>
                                  <a:pt x="2593432" y="58333"/>
                                </a:lnTo>
                                <a:lnTo>
                                  <a:pt x="2593432" y="186011"/>
                                </a:lnTo>
                                <a:close/>
                                <a:moveTo>
                                  <a:pt x="2557160" y="151764"/>
                                </a:moveTo>
                                <a:cubicBezTo>
                                  <a:pt x="2544773" y="158687"/>
                                  <a:pt x="2530888" y="164678"/>
                                  <a:pt x="2514776" y="164678"/>
                                </a:cubicBezTo>
                                <a:cubicBezTo>
                                  <a:pt x="2494171" y="164678"/>
                                  <a:pt x="2479801" y="153019"/>
                                  <a:pt x="2478303" y="132414"/>
                                </a:cubicBezTo>
                                <a:lnTo>
                                  <a:pt x="2566592" y="132414"/>
                                </a:lnTo>
                                <a:cubicBezTo>
                                  <a:pt x="2566592" y="87763"/>
                                  <a:pt x="2553193" y="55297"/>
                                  <a:pt x="2505830" y="55297"/>
                                </a:cubicBezTo>
                                <a:cubicBezTo>
                                  <a:pt x="2466159" y="55297"/>
                                  <a:pt x="2446565" y="85780"/>
                                  <a:pt x="2446565" y="122739"/>
                                </a:cubicBezTo>
                                <a:cubicBezTo>
                                  <a:pt x="2446565" y="164637"/>
                                  <a:pt x="2471138" y="188966"/>
                                  <a:pt x="2513278" y="188966"/>
                                </a:cubicBezTo>
                                <a:cubicBezTo>
                                  <a:pt x="2531131" y="188966"/>
                                  <a:pt x="2545016" y="185485"/>
                                  <a:pt x="2557160" y="178806"/>
                                </a:cubicBezTo>
                                <a:lnTo>
                                  <a:pt x="2557160" y="151764"/>
                                </a:lnTo>
                                <a:close/>
                                <a:moveTo>
                                  <a:pt x="2478343" y="109623"/>
                                </a:moveTo>
                                <a:cubicBezTo>
                                  <a:pt x="2479841" y="92500"/>
                                  <a:pt x="2489233" y="79627"/>
                                  <a:pt x="2507854" y="79627"/>
                                </a:cubicBezTo>
                                <a:cubicBezTo>
                                  <a:pt x="2526475" y="79627"/>
                                  <a:pt x="2533884" y="93512"/>
                                  <a:pt x="2534896" y="109623"/>
                                </a:cubicBezTo>
                                <a:lnTo>
                                  <a:pt x="2478343" y="109623"/>
                                </a:lnTo>
                                <a:close/>
                                <a:moveTo>
                                  <a:pt x="2303262" y="186011"/>
                                </a:moveTo>
                                <a:lnTo>
                                  <a:pt x="2336497" y="186011"/>
                                </a:lnTo>
                                <a:lnTo>
                                  <a:pt x="2336497" y="123508"/>
                                </a:lnTo>
                                <a:cubicBezTo>
                                  <a:pt x="2336497" y="107154"/>
                                  <a:pt x="2341679" y="81084"/>
                                  <a:pt x="2365765" y="81084"/>
                                </a:cubicBezTo>
                                <a:cubicBezTo>
                                  <a:pt x="2387099" y="81084"/>
                                  <a:pt x="2387341" y="102175"/>
                                  <a:pt x="2387341" y="117800"/>
                                </a:cubicBezTo>
                                <a:lnTo>
                                  <a:pt x="2387341" y="186011"/>
                                </a:lnTo>
                                <a:lnTo>
                                  <a:pt x="2420577" y="186011"/>
                                </a:lnTo>
                                <a:lnTo>
                                  <a:pt x="2420577" y="105413"/>
                                </a:lnTo>
                                <a:cubicBezTo>
                                  <a:pt x="2420577" y="76631"/>
                                  <a:pt x="2407420" y="55338"/>
                                  <a:pt x="2377180" y="55338"/>
                                </a:cubicBezTo>
                                <a:cubicBezTo>
                                  <a:pt x="2359814" y="55338"/>
                                  <a:pt x="2345686" y="61046"/>
                                  <a:pt x="2335282" y="75659"/>
                                </a:cubicBezTo>
                                <a:lnTo>
                                  <a:pt x="2334797" y="75659"/>
                                </a:lnTo>
                                <a:lnTo>
                                  <a:pt x="2334797" y="58293"/>
                                </a:lnTo>
                                <a:lnTo>
                                  <a:pt x="2303302" y="58293"/>
                                </a:lnTo>
                                <a:lnTo>
                                  <a:pt x="2303302" y="186011"/>
                                </a:lnTo>
                                <a:close/>
                                <a:moveTo>
                                  <a:pt x="2217685" y="147554"/>
                                </a:moveTo>
                                <a:cubicBezTo>
                                  <a:pt x="2217685" y="172855"/>
                                  <a:pt x="2232055" y="188966"/>
                                  <a:pt x="2258085" y="188966"/>
                                </a:cubicBezTo>
                                <a:cubicBezTo>
                                  <a:pt x="2268003" y="188966"/>
                                  <a:pt x="2275694" y="187954"/>
                                  <a:pt x="2282657" y="185971"/>
                                </a:cubicBezTo>
                                <a:lnTo>
                                  <a:pt x="2281645" y="159699"/>
                                </a:lnTo>
                                <a:cubicBezTo>
                                  <a:pt x="2278164" y="161925"/>
                                  <a:pt x="2272456" y="163180"/>
                                  <a:pt x="2266505" y="163180"/>
                                </a:cubicBezTo>
                                <a:cubicBezTo>
                                  <a:pt x="2253834" y="163180"/>
                                  <a:pt x="2250879" y="153019"/>
                                  <a:pt x="2250879" y="142089"/>
                                </a:cubicBezTo>
                                <a:lnTo>
                                  <a:pt x="2250879" y="82582"/>
                                </a:lnTo>
                                <a:lnTo>
                                  <a:pt x="2280390" y="82582"/>
                                </a:lnTo>
                                <a:lnTo>
                                  <a:pt x="2280390" y="58293"/>
                                </a:lnTo>
                                <a:lnTo>
                                  <a:pt x="2250879" y="58293"/>
                                </a:lnTo>
                                <a:lnTo>
                                  <a:pt x="2250879" y="22062"/>
                                </a:lnTo>
                                <a:lnTo>
                                  <a:pt x="2217644" y="32709"/>
                                </a:lnTo>
                                <a:lnTo>
                                  <a:pt x="2217644" y="58253"/>
                                </a:lnTo>
                                <a:lnTo>
                                  <a:pt x="2193072" y="58253"/>
                                </a:lnTo>
                                <a:lnTo>
                                  <a:pt x="2193072" y="82541"/>
                                </a:lnTo>
                                <a:lnTo>
                                  <a:pt x="2217644" y="82541"/>
                                </a:lnTo>
                                <a:lnTo>
                                  <a:pt x="2217644" y="147554"/>
                                </a:lnTo>
                                <a:close/>
                                <a:moveTo>
                                  <a:pt x="2111057" y="186011"/>
                                </a:moveTo>
                                <a:lnTo>
                                  <a:pt x="2144292" y="186011"/>
                                </a:lnTo>
                                <a:lnTo>
                                  <a:pt x="2144292" y="139134"/>
                                </a:lnTo>
                                <a:cubicBezTo>
                                  <a:pt x="2144292" y="120796"/>
                                  <a:pt x="2144292" y="87075"/>
                                  <a:pt x="2171333" y="87075"/>
                                </a:cubicBezTo>
                                <a:cubicBezTo>
                                  <a:pt x="2177284" y="87075"/>
                                  <a:pt x="2183235" y="88087"/>
                                  <a:pt x="2186231" y="89828"/>
                                </a:cubicBezTo>
                                <a:lnTo>
                                  <a:pt x="2186231" y="56350"/>
                                </a:lnTo>
                                <a:cubicBezTo>
                                  <a:pt x="2182749" y="55378"/>
                                  <a:pt x="2179308" y="55378"/>
                                  <a:pt x="2176070" y="55378"/>
                                </a:cubicBezTo>
                                <a:cubicBezTo>
                                  <a:pt x="2156234" y="55378"/>
                                  <a:pt x="2142592" y="75457"/>
                                  <a:pt x="2141094" y="87359"/>
                                </a:cubicBezTo>
                                <a:lnTo>
                                  <a:pt x="2140608" y="87359"/>
                                </a:lnTo>
                                <a:lnTo>
                                  <a:pt x="2140608" y="58333"/>
                                </a:lnTo>
                                <a:lnTo>
                                  <a:pt x="2111097" y="58333"/>
                                </a:lnTo>
                                <a:lnTo>
                                  <a:pt x="2111097" y="186011"/>
                                </a:lnTo>
                                <a:close/>
                                <a:moveTo>
                                  <a:pt x="1996009" y="149052"/>
                                </a:moveTo>
                                <a:cubicBezTo>
                                  <a:pt x="1996009" y="129459"/>
                                  <a:pt x="2018071" y="126990"/>
                                  <a:pt x="2032928" y="126990"/>
                                </a:cubicBezTo>
                                <a:lnTo>
                                  <a:pt x="2047339" y="126990"/>
                                </a:lnTo>
                                <a:cubicBezTo>
                                  <a:pt x="2047339" y="136908"/>
                                  <a:pt x="2045841" y="146056"/>
                                  <a:pt x="2040377" y="153262"/>
                                </a:cubicBezTo>
                                <a:cubicBezTo>
                                  <a:pt x="2035195" y="160184"/>
                                  <a:pt x="2027220" y="164678"/>
                                  <a:pt x="2017059" y="164678"/>
                                </a:cubicBezTo>
                                <a:cubicBezTo>
                                  <a:pt x="2005158" y="164678"/>
                                  <a:pt x="1996009" y="159982"/>
                                  <a:pt x="1996009" y="149052"/>
                                </a:cubicBezTo>
                                <a:moveTo>
                                  <a:pt x="1979128" y="93512"/>
                                </a:moveTo>
                                <a:cubicBezTo>
                                  <a:pt x="1990301" y="85092"/>
                                  <a:pt x="2004429" y="79627"/>
                                  <a:pt x="2018557" y="79627"/>
                                </a:cubicBezTo>
                                <a:cubicBezTo>
                                  <a:pt x="2038150" y="79627"/>
                                  <a:pt x="2047339" y="86549"/>
                                  <a:pt x="2047339" y="107154"/>
                                </a:cubicBezTo>
                                <a:lnTo>
                                  <a:pt x="2029001" y="107154"/>
                                </a:lnTo>
                                <a:cubicBezTo>
                                  <a:pt x="2015116" y="107154"/>
                                  <a:pt x="1998762" y="108409"/>
                                  <a:pt x="1986091" y="114602"/>
                                </a:cubicBezTo>
                                <a:cubicBezTo>
                                  <a:pt x="1973420" y="120796"/>
                                  <a:pt x="1964272" y="131969"/>
                                  <a:pt x="1964272" y="151036"/>
                                </a:cubicBezTo>
                                <a:cubicBezTo>
                                  <a:pt x="1964272" y="175365"/>
                                  <a:pt x="1986334" y="189007"/>
                                  <a:pt x="2008923" y="189007"/>
                                </a:cubicBezTo>
                                <a:cubicBezTo>
                                  <a:pt x="2024063" y="189007"/>
                                  <a:pt x="2040660" y="181073"/>
                                  <a:pt x="2048351" y="166945"/>
                                </a:cubicBezTo>
                                <a:lnTo>
                                  <a:pt x="2048837" y="166945"/>
                                </a:lnTo>
                                <a:cubicBezTo>
                                  <a:pt x="2049080" y="170912"/>
                                  <a:pt x="2049080" y="179332"/>
                                  <a:pt x="2050335" y="186052"/>
                                </a:cubicBezTo>
                                <a:lnTo>
                                  <a:pt x="2079603" y="186052"/>
                                </a:lnTo>
                                <a:cubicBezTo>
                                  <a:pt x="2078834" y="176134"/>
                                  <a:pt x="2078348" y="167228"/>
                                  <a:pt x="2078105" y="157553"/>
                                </a:cubicBezTo>
                                <a:cubicBezTo>
                                  <a:pt x="2077862" y="148121"/>
                                  <a:pt x="2077619" y="138446"/>
                                  <a:pt x="2077619" y="125573"/>
                                </a:cubicBezTo>
                                <a:lnTo>
                                  <a:pt x="2077619" y="109218"/>
                                </a:lnTo>
                                <a:cubicBezTo>
                                  <a:pt x="2077619" y="71530"/>
                                  <a:pt x="2061508" y="55419"/>
                                  <a:pt x="2022565" y="55419"/>
                                </a:cubicBezTo>
                                <a:cubicBezTo>
                                  <a:pt x="2008437" y="55419"/>
                                  <a:pt x="1991070" y="59143"/>
                                  <a:pt x="1978157" y="65094"/>
                                </a:cubicBezTo>
                                <a:lnTo>
                                  <a:pt x="1979128" y="93512"/>
                                </a:lnTo>
                                <a:close/>
                                <a:moveTo>
                                  <a:pt x="1834570" y="186011"/>
                                </a:moveTo>
                                <a:lnTo>
                                  <a:pt x="1869303" y="186011"/>
                                </a:lnTo>
                                <a:lnTo>
                                  <a:pt x="1869303" y="120310"/>
                                </a:lnTo>
                                <a:lnTo>
                                  <a:pt x="1883957" y="120310"/>
                                </a:lnTo>
                                <a:cubicBezTo>
                                  <a:pt x="1921160" y="120310"/>
                                  <a:pt x="1950670" y="105656"/>
                                  <a:pt x="1950670" y="65256"/>
                                </a:cubicBezTo>
                                <a:cubicBezTo>
                                  <a:pt x="1950670" y="23844"/>
                                  <a:pt x="1916220" y="12914"/>
                                  <a:pt x="1878533" y="12914"/>
                                </a:cubicBezTo>
                                <a:lnTo>
                                  <a:pt x="1834651" y="12914"/>
                                </a:lnTo>
                                <a:lnTo>
                                  <a:pt x="1834651" y="186011"/>
                                </a:lnTo>
                                <a:close/>
                                <a:moveTo>
                                  <a:pt x="1869262" y="40198"/>
                                </a:moveTo>
                                <a:lnTo>
                                  <a:pt x="1881407" y="40198"/>
                                </a:lnTo>
                                <a:cubicBezTo>
                                  <a:pt x="1899259" y="40198"/>
                                  <a:pt x="1914399" y="47161"/>
                                  <a:pt x="1914399" y="67239"/>
                                </a:cubicBezTo>
                                <a:cubicBezTo>
                                  <a:pt x="1914399" y="87318"/>
                                  <a:pt x="1898773" y="93026"/>
                                  <a:pt x="1881407" y="93026"/>
                                </a:cubicBezTo>
                                <a:lnTo>
                                  <a:pt x="1869262" y="93026"/>
                                </a:lnTo>
                                <a:lnTo>
                                  <a:pt x="1869262" y="40198"/>
                                </a:lnTo>
                                <a:close/>
                                <a:moveTo>
                                  <a:pt x="1628480" y="186011"/>
                                </a:moveTo>
                                <a:lnTo>
                                  <a:pt x="1661715" y="186011"/>
                                </a:lnTo>
                                <a:lnTo>
                                  <a:pt x="1661715" y="124035"/>
                                </a:lnTo>
                                <a:lnTo>
                                  <a:pt x="1662201" y="124035"/>
                                </a:lnTo>
                                <a:lnTo>
                                  <a:pt x="1704868" y="186011"/>
                                </a:lnTo>
                                <a:lnTo>
                                  <a:pt x="1747009" y="186011"/>
                                </a:lnTo>
                                <a:lnTo>
                                  <a:pt x="1693452" y="115331"/>
                                </a:lnTo>
                                <a:lnTo>
                                  <a:pt x="1741058" y="58293"/>
                                </a:lnTo>
                                <a:lnTo>
                                  <a:pt x="1701872" y="58293"/>
                                </a:lnTo>
                                <a:lnTo>
                                  <a:pt x="1662201" y="109380"/>
                                </a:lnTo>
                                <a:lnTo>
                                  <a:pt x="1661715" y="109380"/>
                                </a:lnTo>
                                <a:lnTo>
                                  <a:pt x="1661715" y="0"/>
                                </a:lnTo>
                                <a:lnTo>
                                  <a:pt x="1628480" y="0"/>
                                </a:lnTo>
                                <a:lnTo>
                                  <a:pt x="1628480" y="186011"/>
                                </a:lnTo>
                                <a:close/>
                                <a:moveTo>
                                  <a:pt x="1532013" y="186011"/>
                                </a:moveTo>
                                <a:lnTo>
                                  <a:pt x="1565248" y="186011"/>
                                </a:lnTo>
                                <a:lnTo>
                                  <a:pt x="1565248" y="139134"/>
                                </a:lnTo>
                                <a:cubicBezTo>
                                  <a:pt x="1565248" y="120796"/>
                                  <a:pt x="1565248" y="87075"/>
                                  <a:pt x="1592249" y="87075"/>
                                </a:cubicBezTo>
                                <a:cubicBezTo>
                                  <a:pt x="1598200" y="87075"/>
                                  <a:pt x="1604151" y="88087"/>
                                  <a:pt x="1607146" y="89828"/>
                                </a:cubicBezTo>
                                <a:lnTo>
                                  <a:pt x="1607146" y="56350"/>
                                </a:lnTo>
                                <a:cubicBezTo>
                                  <a:pt x="1603665" y="55378"/>
                                  <a:pt x="1600224" y="55378"/>
                                  <a:pt x="1596985" y="55378"/>
                                </a:cubicBezTo>
                                <a:cubicBezTo>
                                  <a:pt x="1577150" y="55378"/>
                                  <a:pt x="1563508" y="75457"/>
                                  <a:pt x="1562010" y="87359"/>
                                </a:cubicBezTo>
                                <a:lnTo>
                                  <a:pt x="1561524" y="87359"/>
                                </a:lnTo>
                                <a:lnTo>
                                  <a:pt x="1561524" y="58333"/>
                                </a:lnTo>
                                <a:lnTo>
                                  <a:pt x="1532013" y="58333"/>
                                </a:lnTo>
                                <a:lnTo>
                                  <a:pt x="1532013" y="186011"/>
                                </a:lnTo>
                                <a:close/>
                                <a:moveTo>
                                  <a:pt x="1406319" y="119055"/>
                                </a:moveTo>
                                <a:cubicBezTo>
                                  <a:pt x="1406319" y="99948"/>
                                  <a:pt x="1416722" y="81084"/>
                                  <a:pt x="1438299" y="81084"/>
                                </a:cubicBezTo>
                                <a:cubicBezTo>
                                  <a:pt x="1460118" y="81084"/>
                                  <a:pt x="1470522" y="99422"/>
                                  <a:pt x="1470522" y="119055"/>
                                </a:cubicBezTo>
                                <a:cubicBezTo>
                                  <a:pt x="1470522" y="140389"/>
                                  <a:pt x="1463843" y="163180"/>
                                  <a:pt x="1438299" y="163180"/>
                                </a:cubicBezTo>
                                <a:cubicBezTo>
                                  <a:pt x="1412998" y="163180"/>
                                  <a:pt x="1406319" y="140146"/>
                                  <a:pt x="1406319" y="119055"/>
                                </a:cubicBezTo>
                                <a:moveTo>
                                  <a:pt x="1371586" y="123023"/>
                                </a:moveTo>
                                <a:cubicBezTo>
                                  <a:pt x="1371586" y="159739"/>
                                  <a:pt x="1396158" y="189007"/>
                                  <a:pt x="1438299" y="189007"/>
                                </a:cubicBezTo>
                                <a:cubicBezTo>
                                  <a:pt x="1480683" y="189007"/>
                                  <a:pt x="1505255" y="159739"/>
                                  <a:pt x="1505255" y="123023"/>
                                </a:cubicBezTo>
                                <a:cubicBezTo>
                                  <a:pt x="1505255" y="80881"/>
                                  <a:pt x="1476230" y="55338"/>
                                  <a:pt x="1438299" y="55338"/>
                                </a:cubicBezTo>
                                <a:cubicBezTo>
                                  <a:pt x="1400611" y="55297"/>
                                  <a:pt x="1371586" y="80841"/>
                                  <a:pt x="1371586" y="123023"/>
                                </a:cubicBezTo>
                                <a:moveTo>
                                  <a:pt x="1286049" y="186011"/>
                                </a:moveTo>
                                <a:lnTo>
                                  <a:pt x="1320782" y="186011"/>
                                </a:lnTo>
                                <a:lnTo>
                                  <a:pt x="1320782" y="117557"/>
                                </a:lnTo>
                                <a:lnTo>
                                  <a:pt x="1382759" y="12914"/>
                                </a:lnTo>
                                <a:lnTo>
                                  <a:pt x="1346042" y="12914"/>
                                </a:lnTo>
                                <a:lnTo>
                                  <a:pt x="1304387" y="85577"/>
                                </a:lnTo>
                                <a:lnTo>
                                  <a:pt x="1263461" y="12914"/>
                                </a:lnTo>
                                <a:lnTo>
                                  <a:pt x="1222777" y="12914"/>
                                </a:lnTo>
                                <a:lnTo>
                                  <a:pt x="1286009" y="117557"/>
                                </a:lnTo>
                                <a:lnTo>
                                  <a:pt x="1286009" y="186011"/>
                                </a:lnTo>
                                <a:close/>
                                <a:moveTo>
                                  <a:pt x="1101778" y="186011"/>
                                </a:moveTo>
                                <a:lnTo>
                                  <a:pt x="1134001" y="186011"/>
                                </a:lnTo>
                                <a:lnTo>
                                  <a:pt x="1134001" y="0"/>
                                </a:lnTo>
                                <a:lnTo>
                                  <a:pt x="1100766" y="0"/>
                                </a:lnTo>
                                <a:lnTo>
                                  <a:pt x="1100766" y="73150"/>
                                </a:lnTo>
                                <a:lnTo>
                                  <a:pt x="1100281" y="73150"/>
                                </a:lnTo>
                                <a:cubicBezTo>
                                  <a:pt x="1090363" y="61005"/>
                                  <a:pt x="1078704" y="55297"/>
                                  <a:pt x="1062107" y="55297"/>
                                </a:cubicBezTo>
                                <a:cubicBezTo>
                                  <a:pt x="1022921" y="55297"/>
                                  <a:pt x="1008550" y="86549"/>
                                  <a:pt x="1008550" y="121768"/>
                                </a:cubicBezTo>
                                <a:cubicBezTo>
                                  <a:pt x="1008550" y="156743"/>
                                  <a:pt x="1022961" y="188966"/>
                                  <a:pt x="1062107" y="188966"/>
                                </a:cubicBezTo>
                                <a:cubicBezTo>
                                  <a:pt x="1077733" y="188966"/>
                                  <a:pt x="1091375" y="183987"/>
                                  <a:pt x="1101293" y="171600"/>
                                </a:cubicBezTo>
                                <a:lnTo>
                                  <a:pt x="1101778" y="171600"/>
                                </a:lnTo>
                                <a:lnTo>
                                  <a:pt x="1101778" y="186011"/>
                                </a:lnTo>
                                <a:close/>
                                <a:moveTo>
                                  <a:pt x="1043242" y="121768"/>
                                </a:moveTo>
                                <a:cubicBezTo>
                                  <a:pt x="1043242" y="104684"/>
                                  <a:pt x="1049193" y="81084"/>
                                  <a:pt x="1070770" y="81084"/>
                                </a:cubicBezTo>
                                <a:cubicBezTo>
                                  <a:pt x="1092103" y="81084"/>
                                  <a:pt x="1100524" y="103915"/>
                                  <a:pt x="1100524" y="121768"/>
                                </a:cubicBezTo>
                                <a:cubicBezTo>
                                  <a:pt x="1100524" y="139863"/>
                                  <a:pt x="1093318" y="163180"/>
                                  <a:pt x="1071255" y="163180"/>
                                </a:cubicBezTo>
                                <a:cubicBezTo>
                                  <a:pt x="1049436" y="163180"/>
                                  <a:pt x="1043242" y="139377"/>
                                  <a:pt x="1043242" y="121768"/>
                                </a:cubicBezTo>
                                <a:moveTo>
                                  <a:pt x="865206" y="186011"/>
                                </a:moveTo>
                                <a:lnTo>
                                  <a:pt x="898441" y="186011"/>
                                </a:lnTo>
                                <a:lnTo>
                                  <a:pt x="898441" y="123508"/>
                                </a:lnTo>
                                <a:cubicBezTo>
                                  <a:pt x="898441" y="107154"/>
                                  <a:pt x="903623" y="81084"/>
                                  <a:pt x="927709" y="81084"/>
                                </a:cubicBezTo>
                                <a:cubicBezTo>
                                  <a:pt x="949042" y="81084"/>
                                  <a:pt x="949285" y="102175"/>
                                  <a:pt x="949285" y="117800"/>
                                </a:cubicBezTo>
                                <a:lnTo>
                                  <a:pt x="949285" y="186011"/>
                                </a:lnTo>
                                <a:lnTo>
                                  <a:pt x="982521" y="186011"/>
                                </a:lnTo>
                                <a:lnTo>
                                  <a:pt x="982521" y="105413"/>
                                </a:lnTo>
                                <a:cubicBezTo>
                                  <a:pt x="982521" y="76631"/>
                                  <a:pt x="969364" y="55338"/>
                                  <a:pt x="939125" y="55338"/>
                                </a:cubicBezTo>
                                <a:cubicBezTo>
                                  <a:pt x="921758" y="55338"/>
                                  <a:pt x="907630" y="61046"/>
                                  <a:pt x="897227" y="75659"/>
                                </a:cubicBezTo>
                                <a:lnTo>
                                  <a:pt x="896741" y="75659"/>
                                </a:lnTo>
                                <a:lnTo>
                                  <a:pt x="896741" y="58293"/>
                                </a:lnTo>
                                <a:lnTo>
                                  <a:pt x="865246" y="58293"/>
                                </a:lnTo>
                                <a:lnTo>
                                  <a:pt x="865246" y="186011"/>
                                </a:lnTo>
                                <a:close/>
                                <a:moveTo>
                                  <a:pt x="750887" y="149052"/>
                                </a:moveTo>
                                <a:cubicBezTo>
                                  <a:pt x="750887" y="129459"/>
                                  <a:pt x="772949" y="126990"/>
                                  <a:pt x="787846" y="126990"/>
                                </a:cubicBezTo>
                                <a:lnTo>
                                  <a:pt x="802217" y="126990"/>
                                </a:lnTo>
                                <a:cubicBezTo>
                                  <a:pt x="802217" y="136908"/>
                                  <a:pt x="800719" y="146056"/>
                                  <a:pt x="795295" y="153262"/>
                                </a:cubicBezTo>
                                <a:cubicBezTo>
                                  <a:pt x="790073" y="160184"/>
                                  <a:pt x="782138" y="164678"/>
                                  <a:pt x="771978" y="164678"/>
                                </a:cubicBezTo>
                                <a:cubicBezTo>
                                  <a:pt x="760076" y="164678"/>
                                  <a:pt x="750887" y="159982"/>
                                  <a:pt x="750887" y="149052"/>
                                </a:cubicBezTo>
                                <a:moveTo>
                                  <a:pt x="734006" y="93512"/>
                                </a:moveTo>
                                <a:cubicBezTo>
                                  <a:pt x="745179" y="85092"/>
                                  <a:pt x="759307" y="79627"/>
                                  <a:pt x="773435" y="79627"/>
                                </a:cubicBezTo>
                                <a:cubicBezTo>
                                  <a:pt x="793028" y="79627"/>
                                  <a:pt x="802177" y="86549"/>
                                  <a:pt x="802177" y="107154"/>
                                </a:cubicBezTo>
                                <a:lnTo>
                                  <a:pt x="783838" y="107154"/>
                                </a:lnTo>
                                <a:cubicBezTo>
                                  <a:pt x="769953" y="107154"/>
                                  <a:pt x="753599" y="108409"/>
                                  <a:pt x="740928" y="114602"/>
                                </a:cubicBezTo>
                                <a:cubicBezTo>
                                  <a:pt x="728298" y="120796"/>
                                  <a:pt x="719109" y="131969"/>
                                  <a:pt x="719109" y="151036"/>
                                </a:cubicBezTo>
                                <a:cubicBezTo>
                                  <a:pt x="719109" y="175365"/>
                                  <a:pt x="741171" y="189007"/>
                                  <a:pt x="763760" y="189007"/>
                                </a:cubicBezTo>
                                <a:cubicBezTo>
                                  <a:pt x="778900" y="189007"/>
                                  <a:pt x="795497" y="181073"/>
                                  <a:pt x="803189" y="166945"/>
                                </a:cubicBezTo>
                                <a:lnTo>
                                  <a:pt x="803674" y="166945"/>
                                </a:lnTo>
                                <a:cubicBezTo>
                                  <a:pt x="803917" y="170912"/>
                                  <a:pt x="803917" y="179332"/>
                                  <a:pt x="805172" y="186052"/>
                                </a:cubicBezTo>
                                <a:lnTo>
                                  <a:pt x="834440" y="186052"/>
                                </a:lnTo>
                                <a:cubicBezTo>
                                  <a:pt x="833711" y="176134"/>
                                  <a:pt x="833185" y="167228"/>
                                  <a:pt x="832942" y="157553"/>
                                </a:cubicBezTo>
                                <a:cubicBezTo>
                                  <a:pt x="832699" y="148121"/>
                                  <a:pt x="832457" y="138446"/>
                                  <a:pt x="832457" y="125573"/>
                                </a:cubicBezTo>
                                <a:lnTo>
                                  <a:pt x="832457" y="109218"/>
                                </a:lnTo>
                                <a:cubicBezTo>
                                  <a:pt x="832457" y="71530"/>
                                  <a:pt x="816345" y="55419"/>
                                  <a:pt x="777402" y="55419"/>
                                </a:cubicBezTo>
                                <a:cubicBezTo>
                                  <a:pt x="763274" y="55419"/>
                                  <a:pt x="745908" y="59143"/>
                                  <a:pt x="732994" y="65094"/>
                                </a:cubicBezTo>
                                <a:lnTo>
                                  <a:pt x="734006" y="93512"/>
                                </a:lnTo>
                                <a:close/>
                                <a:moveTo>
                                  <a:pt x="626407" y="60034"/>
                                </a:moveTo>
                                <a:cubicBezTo>
                                  <a:pt x="616003" y="57807"/>
                                  <a:pt x="605843" y="55338"/>
                                  <a:pt x="590217" y="55338"/>
                                </a:cubicBezTo>
                                <a:cubicBezTo>
                                  <a:pt x="564187" y="55338"/>
                                  <a:pt x="540142" y="67482"/>
                                  <a:pt x="540142" y="95009"/>
                                </a:cubicBezTo>
                                <a:cubicBezTo>
                                  <a:pt x="540142" y="141118"/>
                                  <a:pt x="597908" y="124035"/>
                                  <a:pt x="597908" y="149052"/>
                                </a:cubicBezTo>
                                <a:cubicBezTo>
                                  <a:pt x="597908" y="161439"/>
                                  <a:pt x="584509" y="164678"/>
                                  <a:pt x="576089" y="164678"/>
                                </a:cubicBezTo>
                                <a:cubicBezTo>
                                  <a:pt x="564673" y="164678"/>
                                  <a:pt x="553784" y="161439"/>
                                  <a:pt x="543339" y="156258"/>
                                </a:cubicBezTo>
                                <a:lnTo>
                                  <a:pt x="541356" y="183542"/>
                                </a:lnTo>
                                <a:cubicBezTo>
                                  <a:pt x="553500" y="186781"/>
                                  <a:pt x="566414" y="189007"/>
                                  <a:pt x="579044" y="189007"/>
                                </a:cubicBezTo>
                                <a:cubicBezTo>
                                  <a:pt x="606045" y="189007"/>
                                  <a:pt x="632601" y="177105"/>
                                  <a:pt x="632601" y="147352"/>
                                </a:cubicBezTo>
                                <a:cubicBezTo>
                                  <a:pt x="632601" y="101244"/>
                                  <a:pt x="574834" y="114117"/>
                                  <a:pt x="574834" y="93795"/>
                                </a:cubicBezTo>
                                <a:cubicBezTo>
                                  <a:pt x="574834" y="82865"/>
                                  <a:pt x="585480" y="79667"/>
                                  <a:pt x="594427" y="79667"/>
                                </a:cubicBezTo>
                                <a:cubicBezTo>
                                  <a:pt x="606571" y="79667"/>
                                  <a:pt x="614020" y="81651"/>
                                  <a:pt x="624180" y="85132"/>
                                </a:cubicBezTo>
                                <a:lnTo>
                                  <a:pt x="626407" y="60034"/>
                                </a:lnTo>
                                <a:close/>
                                <a:moveTo>
                                  <a:pt x="481848" y="186011"/>
                                </a:moveTo>
                                <a:lnTo>
                                  <a:pt x="514072" y="186011"/>
                                </a:lnTo>
                                <a:lnTo>
                                  <a:pt x="514072" y="0"/>
                                </a:lnTo>
                                <a:lnTo>
                                  <a:pt x="480836" y="0"/>
                                </a:lnTo>
                                <a:lnTo>
                                  <a:pt x="480836" y="73150"/>
                                </a:lnTo>
                                <a:lnTo>
                                  <a:pt x="480351" y="73150"/>
                                </a:lnTo>
                                <a:cubicBezTo>
                                  <a:pt x="470433" y="61005"/>
                                  <a:pt x="458774" y="55297"/>
                                  <a:pt x="442177" y="55297"/>
                                </a:cubicBezTo>
                                <a:cubicBezTo>
                                  <a:pt x="402991" y="55297"/>
                                  <a:pt x="388620" y="86549"/>
                                  <a:pt x="388620" y="121768"/>
                                </a:cubicBezTo>
                                <a:cubicBezTo>
                                  <a:pt x="388620" y="156743"/>
                                  <a:pt x="402991" y="188966"/>
                                  <a:pt x="442177" y="188966"/>
                                </a:cubicBezTo>
                                <a:cubicBezTo>
                                  <a:pt x="457803" y="188966"/>
                                  <a:pt x="471445" y="183987"/>
                                  <a:pt x="481363" y="171600"/>
                                </a:cubicBezTo>
                                <a:lnTo>
                                  <a:pt x="481848" y="171600"/>
                                </a:lnTo>
                                <a:lnTo>
                                  <a:pt x="481848" y="186011"/>
                                </a:lnTo>
                                <a:close/>
                                <a:moveTo>
                                  <a:pt x="423312" y="121768"/>
                                </a:moveTo>
                                <a:cubicBezTo>
                                  <a:pt x="423312" y="104684"/>
                                  <a:pt x="429263" y="81084"/>
                                  <a:pt x="450840" y="81084"/>
                                </a:cubicBezTo>
                                <a:cubicBezTo>
                                  <a:pt x="472173" y="81084"/>
                                  <a:pt x="480594" y="103915"/>
                                  <a:pt x="480594" y="121768"/>
                                </a:cubicBezTo>
                                <a:cubicBezTo>
                                  <a:pt x="480594" y="139863"/>
                                  <a:pt x="473388" y="163180"/>
                                  <a:pt x="451326" y="163180"/>
                                </a:cubicBezTo>
                                <a:cubicBezTo>
                                  <a:pt x="429506" y="163180"/>
                                  <a:pt x="423312" y="139377"/>
                                  <a:pt x="423312" y="121768"/>
                                </a:cubicBezTo>
                                <a:moveTo>
                                  <a:pt x="361295" y="151764"/>
                                </a:moveTo>
                                <a:cubicBezTo>
                                  <a:pt x="348908" y="158687"/>
                                  <a:pt x="334982" y="164678"/>
                                  <a:pt x="318871" y="164678"/>
                                </a:cubicBezTo>
                                <a:cubicBezTo>
                                  <a:pt x="298306" y="164678"/>
                                  <a:pt x="283895" y="153019"/>
                                  <a:pt x="282397" y="132414"/>
                                </a:cubicBezTo>
                                <a:lnTo>
                                  <a:pt x="370687" y="132414"/>
                                </a:lnTo>
                                <a:cubicBezTo>
                                  <a:pt x="370687" y="87763"/>
                                  <a:pt x="357288" y="55297"/>
                                  <a:pt x="309925" y="55297"/>
                                </a:cubicBezTo>
                                <a:cubicBezTo>
                                  <a:pt x="270253" y="55297"/>
                                  <a:pt x="250660" y="85780"/>
                                  <a:pt x="250660" y="122739"/>
                                </a:cubicBezTo>
                                <a:cubicBezTo>
                                  <a:pt x="250660" y="164637"/>
                                  <a:pt x="275232" y="188966"/>
                                  <a:pt x="317373" y="188966"/>
                                </a:cubicBezTo>
                                <a:cubicBezTo>
                                  <a:pt x="335225" y="188966"/>
                                  <a:pt x="349111" y="185485"/>
                                  <a:pt x="361255" y="178806"/>
                                </a:cubicBezTo>
                                <a:lnTo>
                                  <a:pt x="361255" y="151764"/>
                                </a:lnTo>
                                <a:close/>
                                <a:moveTo>
                                  <a:pt x="282438" y="109623"/>
                                </a:moveTo>
                                <a:cubicBezTo>
                                  <a:pt x="283936" y="92500"/>
                                  <a:pt x="293368" y="79627"/>
                                  <a:pt x="311949" y="79627"/>
                                </a:cubicBezTo>
                                <a:cubicBezTo>
                                  <a:pt x="330530" y="79627"/>
                                  <a:pt x="337978" y="93512"/>
                                  <a:pt x="338990" y="109623"/>
                                </a:cubicBezTo>
                                <a:lnTo>
                                  <a:pt x="282438" y="109623"/>
                                </a:lnTo>
                                <a:close/>
                                <a:moveTo>
                                  <a:pt x="223416" y="151764"/>
                                </a:moveTo>
                                <a:cubicBezTo>
                                  <a:pt x="211029" y="158687"/>
                                  <a:pt x="197144" y="164678"/>
                                  <a:pt x="181032" y="164678"/>
                                </a:cubicBezTo>
                                <a:cubicBezTo>
                                  <a:pt x="160427" y="164678"/>
                                  <a:pt x="146056" y="153019"/>
                                  <a:pt x="144559" y="132414"/>
                                </a:cubicBezTo>
                                <a:lnTo>
                                  <a:pt x="232848" y="132414"/>
                                </a:lnTo>
                                <a:cubicBezTo>
                                  <a:pt x="232848" y="87763"/>
                                  <a:pt x="219449" y="55297"/>
                                  <a:pt x="172086" y="55297"/>
                                </a:cubicBezTo>
                                <a:cubicBezTo>
                                  <a:pt x="132414" y="55297"/>
                                  <a:pt x="112821" y="85780"/>
                                  <a:pt x="112821" y="122739"/>
                                </a:cubicBezTo>
                                <a:cubicBezTo>
                                  <a:pt x="112821" y="164637"/>
                                  <a:pt x="137393" y="188966"/>
                                  <a:pt x="179534" y="188966"/>
                                </a:cubicBezTo>
                                <a:cubicBezTo>
                                  <a:pt x="197387" y="188966"/>
                                  <a:pt x="211272" y="185485"/>
                                  <a:pt x="223416" y="178806"/>
                                </a:cubicBezTo>
                                <a:lnTo>
                                  <a:pt x="223416" y="151764"/>
                                </a:lnTo>
                                <a:close/>
                                <a:moveTo>
                                  <a:pt x="144559" y="109623"/>
                                </a:moveTo>
                                <a:cubicBezTo>
                                  <a:pt x="146056" y="92500"/>
                                  <a:pt x="155448" y="79627"/>
                                  <a:pt x="174069" y="79627"/>
                                </a:cubicBezTo>
                                <a:cubicBezTo>
                                  <a:pt x="192650" y="79627"/>
                                  <a:pt x="200099" y="93512"/>
                                  <a:pt x="201111" y="109623"/>
                                </a:cubicBezTo>
                                <a:lnTo>
                                  <a:pt x="144559" y="109623"/>
                                </a:lnTo>
                                <a:close/>
                                <a:moveTo>
                                  <a:pt x="0" y="186011"/>
                                </a:moveTo>
                                <a:lnTo>
                                  <a:pt x="101932" y="186011"/>
                                </a:lnTo>
                                <a:lnTo>
                                  <a:pt x="101932" y="158727"/>
                                </a:lnTo>
                                <a:lnTo>
                                  <a:pt x="34733" y="158727"/>
                                </a:lnTo>
                                <a:lnTo>
                                  <a:pt x="34733" y="12914"/>
                                </a:lnTo>
                                <a:lnTo>
                                  <a:pt x="0" y="12914"/>
                                </a:lnTo>
                                <a:lnTo>
                                  <a:pt x="0" y="186011"/>
                                </a:lnTo>
                                <a:close/>
                              </a:path>
                            </a:pathLst>
                          </a:custGeom>
                          <a:solidFill>
                            <a:srgbClr val="1D1D1B"/>
                          </a:solidFill>
                          <a:ln w="4048" cap="flat">
                            <a:noFill/>
                            <a:prstDash val="solid"/>
                            <a:miter/>
                          </a:ln>
                        </wps:spPr>
                        <wps:bodyPr rtlCol="0" anchor="ctr"/>
                      </wps:wsp>
                      <wps:wsp>
                        <wps:cNvPr id="197374241" name="Freeform 197374241"/>
                        <wps:cNvSpPr/>
                        <wps:spPr>
                          <a:xfrm>
                            <a:off x="1452427" y="691703"/>
                            <a:ext cx="1699281" cy="127515"/>
                          </a:xfrm>
                          <a:custGeom>
                            <a:avLst/>
                            <a:gdLst>
                              <a:gd name="connsiteX0" fmla="*/ 1655481 w 1699281"/>
                              <a:gd name="connsiteY0" fmla="*/ 99544 h 127515"/>
                              <a:gd name="connsiteX1" fmla="*/ 1682724 w 1699281"/>
                              <a:gd name="connsiteY1" fmla="*/ 127475 h 127515"/>
                              <a:gd name="connsiteX2" fmla="*/ 1699282 w 1699281"/>
                              <a:gd name="connsiteY2" fmla="*/ 125451 h 127515"/>
                              <a:gd name="connsiteX3" fmla="*/ 1698634 w 1699281"/>
                              <a:gd name="connsiteY3" fmla="*/ 107721 h 127515"/>
                              <a:gd name="connsiteX4" fmla="*/ 1688432 w 1699281"/>
                              <a:gd name="connsiteY4" fmla="*/ 110069 h 127515"/>
                              <a:gd name="connsiteX5" fmla="*/ 1677907 w 1699281"/>
                              <a:gd name="connsiteY5" fmla="*/ 95860 h 127515"/>
                              <a:gd name="connsiteX6" fmla="*/ 1677907 w 1699281"/>
                              <a:gd name="connsiteY6" fmla="*/ 55702 h 127515"/>
                              <a:gd name="connsiteX7" fmla="*/ 1697824 w 1699281"/>
                              <a:gd name="connsiteY7" fmla="*/ 55702 h 127515"/>
                              <a:gd name="connsiteX8" fmla="*/ 1697824 w 1699281"/>
                              <a:gd name="connsiteY8" fmla="*/ 39307 h 127515"/>
                              <a:gd name="connsiteX9" fmla="*/ 1677907 w 1699281"/>
                              <a:gd name="connsiteY9" fmla="*/ 39307 h 127515"/>
                              <a:gd name="connsiteX10" fmla="*/ 1677907 w 1699281"/>
                              <a:gd name="connsiteY10" fmla="*/ 14857 h 127515"/>
                              <a:gd name="connsiteX11" fmla="*/ 1655481 w 1699281"/>
                              <a:gd name="connsiteY11" fmla="*/ 22062 h 127515"/>
                              <a:gd name="connsiteX12" fmla="*/ 1655481 w 1699281"/>
                              <a:gd name="connsiteY12" fmla="*/ 39307 h 127515"/>
                              <a:gd name="connsiteX13" fmla="*/ 1638924 w 1699281"/>
                              <a:gd name="connsiteY13" fmla="*/ 39307 h 127515"/>
                              <a:gd name="connsiteX14" fmla="*/ 1638924 w 1699281"/>
                              <a:gd name="connsiteY14" fmla="*/ 55702 h 127515"/>
                              <a:gd name="connsiteX15" fmla="*/ 1655481 w 1699281"/>
                              <a:gd name="connsiteY15" fmla="*/ 55702 h 127515"/>
                              <a:gd name="connsiteX16" fmla="*/ 1655481 w 1699281"/>
                              <a:gd name="connsiteY16" fmla="*/ 99544 h 127515"/>
                              <a:gd name="connsiteX17" fmla="*/ 1626496 w 1699281"/>
                              <a:gd name="connsiteY17" fmla="*/ 40481 h 127515"/>
                              <a:gd name="connsiteX18" fmla="*/ 1602086 w 1699281"/>
                              <a:gd name="connsiteY18" fmla="*/ 37283 h 127515"/>
                              <a:gd name="connsiteX19" fmla="*/ 1568284 w 1699281"/>
                              <a:gd name="connsiteY19" fmla="*/ 64041 h 127515"/>
                              <a:gd name="connsiteX20" fmla="*/ 1607268 w 1699281"/>
                              <a:gd name="connsiteY20" fmla="*/ 100556 h 127515"/>
                              <a:gd name="connsiteX21" fmla="*/ 1592533 w 1699281"/>
                              <a:gd name="connsiteY21" fmla="*/ 111121 h 127515"/>
                              <a:gd name="connsiteX22" fmla="*/ 1570470 w 1699281"/>
                              <a:gd name="connsiteY22" fmla="*/ 105413 h 127515"/>
                              <a:gd name="connsiteX23" fmla="*/ 1569134 w 1699281"/>
                              <a:gd name="connsiteY23" fmla="*/ 123792 h 127515"/>
                              <a:gd name="connsiteX24" fmla="*/ 1594557 w 1699281"/>
                              <a:gd name="connsiteY24" fmla="*/ 127475 h 127515"/>
                              <a:gd name="connsiteX25" fmla="*/ 1630706 w 1699281"/>
                              <a:gd name="connsiteY25" fmla="*/ 99381 h 127515"/>
                              <a:gd name="connsiteX26" fmla="*/ 1591723 w 1699281"/>
                              <a:gd name="connsiteY26" fmla="*/ 63232 h 127515"/>
                              <a:gd name="connsiteX27" fmla="*/ 1604960 w 1699281"/>
                              <a:gd name="connsiteY27" fmla="*/ 53678 h 127515"/>
                              <a:gd name="connsiteX28" fmla="*/ 1625039 w 1699281"/>
                              <a:gd name="connsiteY28" fmla="*/ 57362 h 127515"/>
                              <a:gd name="connsiteX29" fmla="*/ 1626496 w 1699281"/>
                              <a:gd name="connsiteY29" fmla="*/ 40481 h 127515"/>
                              <a:gd name="connsiteX30" fmla="*/ 1550675 w 1699281"/>
                              <a:gd name="connsiteY30" fmla="*/ 39307 h 127515"/>
                              <a:gd name="connsiteX31" fmla="*/ 1528248 w 1699281"/>
                              <a:gd name="connsiteY31" fmla="*/ 39307 h 127515"/>
                              <a:gd name="connsiteX32" fmla="*/ 1528248 w 1699281"/>
                              <a:gd name="connsiteY32" fmla="*/ 81489 h 127515"/>
                              <a:gd name="connsiteX33" fmla="*/ 1508493 w 1699281"/>
                              <a:gd name="connsiteY33" fmla="*/ 110109 h 127515"/>
                              <a:gd name="connsiteX34" fmla="*/ 1493920 w 1699281"/>
                              <a:gd name="connsiteY34" fmla="*/ 85335 h 127515"/>
                              <a:gd name="connsiteX35" fmla="*/ 1493920 w 1699281"/>
                              <a:gd name="connsiteY35" fmla="*/ 39307 h 127515"/>
                              <a:gd name="connsiteX36" fmla="*/ 1471494 w 1699281"/>
                              <a:gd name="connsiteY36" fmla="*/ 39307 h 127515"/>
                              <a:gd name="connsiteX37" fmla="*/ 1471494 w 1699281"/>
                              <a:gd name="connsiteY37" fmla="*/ 93714 h 127515"/>
                              <a:gd name="connsiteX38" fmla="*/ 1500761 w 1699281"/>
                              <a:gd name="connsiteY38" fmla="*/ 127516 h 127515"/>
                              <a:gd name="connsiteX39" fmla="*/ 1529058 w 1699281"/>
                              <a:gd name="connsiteY39" fmla="*/ 113793 h 127515"/>
                              <a:gd name="connsiteX40" fmla="*/ 1529422 w 1699281"/>
                              <a:gd name="connsiteY40" fmla="*/ 113793 h 127515"/>
                              <a:gd name="connsiteX41" fmla="*/ 1529422 w 1699281"/>
                              <a:gd name="connsiteY41" fmla="*/ 125492 h 127515"/>
                              <a:gd name="connsiteX42" fmla="*/ 1550635 w 1699281"/>
                              <a:gd name="connsiteY42" fmla="*/ 125492 h 127515"/>
                              <a:gd name="connsiteX43" fmla="*/ 1550635 w 1699281"/>
                              <a:gd name="connsiteY43" fmla="*/ 39307 h 127515"/>
                              <a:gd name="connsiteX44" fmla="*/ 1406966 w 1699281"/>
                              <a:gd name="connsiteY44" fmla="*/ 125492 h 127515"/>
                              <a:gd name="connsiteX45" fmla="*/ 1429352 w 1699281"/>
                              <a:gd name="connsiteY45" fmla="*/ 125492 h 127515"/>
                              <a:gd name="connsiteX46" fmla="*/ 1429352 w 1699281"/>
                              <a:gd name="connsiteY46" fmla="*/ 93876 h 127515"/>
                              <a:gd name="connsiteX47" fmla="*/ 1447609 w 1699281"/>
                              <a:gd name="connsiteY47" fmla="*/ 58738 h 127515"/>
                              <a:gd name="connsiteX48" fmla="*/ 1457649 w 1699281"/>
                              <a:gd name="connsiteY48" fmla="*/ 60560 h 127515"/>
                              <a:gd name="connsiteX49" fmla="*/ 1457649 w 1699281"/>
                              <a:gd name="connsiteY49" fmla="*/ 38012 h 127515"/>
                              <a:gd name="connsiteX50" fmla="*/ 1450767 w 1699281"/>
                              <a:gd name="connsiteY50" fmla="*/ 37324 h 127515"/>
                              <a:gd name="connsiteX51" fmla="*/ 1427167 w 1699281"/>
                              <a:gd name="connsiteY51" fmla="*/ 58900 h 127515"/>
                              <a:gd name="connsiteX52" fmla="*/ 1426843 w 1699281"/>
                              <a:gd name="connsiteY52" fmla="*/ 58900 h 127515"/>
                              <a:gd name="connsiteX53" fmla="*/ 1426843 w 1699281"/>
                              <a:gd name="connsiteY53" fmla="*/ 39348 h 127515"/>
                              <a:gd name="connsiteX54" fmla="*/ 1406926 w 1699281"/>
                              <a:gd name="connsiteY54" fmla="*/ 39348 h 127515"/>
                              <a:gd name="connsiteX55" fmla="*/ 1406926 w 1699281"/>
                              <a:gd name="connsiteY55" fmla="*/ 125492 h 127515"/>
                              <a:gd name="connsiteX56" fmla="*/ 1352033 w 1699281"/>
                              <a:gd name="connsiteY56" fmla="*/ 125492 h 127515"/>
                              <a:gd name="connsiteX57" fmla="*/ 1375432 w 1699281"/>
                              <a:gd name="connsiteY57" fmla="*/ 125492 h 127515"/>
                              <a:gd name="connsiteX58" fmla="*/ 1375432 w 1699281"/>
                              <a:gd name="connsiteY58" fmla="*/ 27082 h 127515"/>
                              <a:gd name="connsiteX59" fmla="*/ 1408910 w 1699281"/>
                              <a:gd name="connsiteY59" fmla="*/ 27082 h 127515"/>
                              <a:gd name="connsiteX60" fmla="*/ 1408910 w 1699281"/>
                              <a:gd name="connsiteY60" fmla="*/ 8704 h 127515"/>
                              <a:gd name="connsiteX61" fmla="*/ 1318555 w 1699281"/>
                              <a:gd name="connsiteY61" fmla="*/ 8704 h 127515"/>
                              <a:gd name="connsiteX62" fmla="*/ 1318555 w 1699281"/>
                              <a:gd name="connsiteY62" fmla="*/ 27082 h 127515"/>
                              <a:gd name="connsiteX63" fmla="*/ 1352033 w 1699281"/>
                              <a:gd name="connsiteY63" fmla="*/ 27082 h 127515"/>
                              <a:gd name="connsiteX64" fmla="*/ 1352033 w 1699281"/>
                              <a:gd name="connsiteY64" fmla="*/ 125492 h 127515"/>
                              <a:gd name="connsiteX65" fmla="*/ 1179988 w 1699281"/>
                              <a:gd name="connsiteY65" fmla="*/ 125492 h 127515"/>
                              <a:gd name="connsiteX66" fmla="*/ 1202415 w 1699281"/>
                              <a:gd name="connsiteY66" fmla="*/ 125492 h 127515"/>
                              <a:gd name="connsiteX67" fmla="*/ 1202415 w 1699281"/>
                              <a:gd name="connsiteY67" fmla="*/ 83310 h 127515"/>
                              <a:gd name="connsiteX68" fmla="*/ 1222170 w 1699281"/>
                              <a:gd name="connsiteY68" fmla="*/ 54690 h 127515"/>
                              <a:gd name="connsiteX69" fmla="*/ 1236743 w 1699281"/>
                              <a:gd name="connsiteY69" fmla="*/ 79465 h 127515"/>
                              <a:gd name="connsiteX70" fmla="*/ 1236743 w 1699281"/>
                              <a:gd name="connsiteY70" fmla="*/ 125492 h 127515"/>
                              <a:gd name="connsiteX71" fmla="*/ 1259170 w 1699281"/>
                              <a:gd name="connsiteY71" fmla="*/ 125492 h 127515"/>
                              <a:gd name="connsiteX72" fmla="*/ 1259170 w 1699281"/>
                              <a:gd name="connsiteY72" fmla="*/ 71085 h 127515"/>
                              <a:gd name="connsiteX73" fmla="*/ 1229901 w 1699281"/>
                              <a:gd name="connsiteY73" fmla="*/ 37283 h 127515"/>
                              <a:gd name="connsiteX74" fmla="*/ 1201605 w 1699281"/>
                              <a:gd name="connsiteY74" fmla="*/ 51006 h 127515"/>
                              <a:gd name="connsiteX75" fmla="*/ 1201241 w 1699281"/>
                              <a:gd name="connsiteY75" fmla="*/ 51006 h 127515"/>
                              <a:gd name="connsiteX76" fmla="*/ 1201241 w 1699281"/>
                              <a:gd name="connsiteY76" fmla="*/ 39307 h 127515"/>
                              <a:gd name="connsiteX77" fmla="*/ 1179988 w 1699281"/>
                              <a:gd name="connsiteY77" fmla="*/ 39307 h 127515"/>
                              <a:gd name="connsiteX78" fmla="*/ 1179988 w 1699281"/>
                              <a:gd name="connsiteY78" fmla="*/ 125492 h 127515"/>
                              <a:gd name="connsiteX79" fmla="*/ 1095625 w 1699281"/>
                              <a:gd name="connsiteY79" fmla="*/ 80315 h 127515"/>
                              <a:gd name="connsiteX80" fmla="*/ 1117242 w 1699281"/>
                              <a:gd name="connsiteY80" fmla="*/ 54690 h 127515"/>
                              <a:gd name="connsiteX81" fmla="*/ 1138980 w 1699281"/>
                              <a:gd name="connsiteY81" fmla="*/ 80315 h 127515"/>
                              <a:gd name="connsiteX82" fmla="*/ 1117242 w 1699281"/>
                              <a:gd name="connsiteY82" fmla="*/ 110109 h 127515"/>
                              <a:gd name="connsiteX83" fmla="*/ 1095625 w 1699281"/>
                              <a:gd name="connsiteY83" fmla="*/ 80315 h 127515"/>
                              <a:gd name="connsiteX84" fmla="*/ 1072227 w 1699281"/>
                              <a:gd name="connsiteY84" fmla="*/ 82987 h 127515"/>
                              <a:gd name="connsiteX85" fmla="*/ 1117242 w 1699281"/>
                              <a:gd name="connsiteY85" fmla="*/ 127516 h 127515"/>
                              <a:gd name="connsiteX86" fmla="*/ 1162419 w 1699281"/>
                              <a:gd name="connsiteY86" fmla="*/ 82987 h 127515"/>
                              <a:gd name="connsiteX87" fmla="*/ 1117242 w 1699281"/>
                              <a:gd name="connsiteY87" fmla="*/ 37324 h 127515"/>
                              <a:gd name="connsiteX88" fmla="*/ 1072227 w 1699281"/>
                              <a:gd name="connsiteY88" fmla="*/ 82987 h 127515"/>
                              <a:gd name="connsiteX89" fmla="*/ 1031746 w 1699281"/>
                              <a:gd name="connsiteY89" fmla="*/ 23560 h 127515"/>
                              <a:gd name="connsiteX90" fmla="*/ 1054172 w 1699281"/>
                              <a:gd name="connsiteY90" fmla="*/ 23560 h 127515"/>
                              <a:gd name="connsiteX91" fmla="*/ 1054172 w 1699281"/>
                              <a:gd name="connsiteY91" fmla="*/ 2145 h 127515"/>
                              <a:gd name="connsiteX92" fmla="*/ 1031746 w 1699281"/>
                              <a:gd name="connsiteY92" fmla="*/ 2145 h 127515"/>
                              <a:gd name="connsiteX93" fmla="*/ 1031746 w 1699281"/>
                              <a:gd name="connsiteY93" fmla="*/ 23560 h 127515"/>
                              <a:gd name="connsiteX94" fmla="*/ 1031746 w 1699281"/>
                              <a:gd name="connsiteY94" fmla="*/ 125492 h 127515"/>
                              <a:gd name="connsiteX95" fmla="*/ 1054172 w 1699281"/>
                              <a:gd name="connsiteY95" fmla="*/ 125492 h 127515"/>
                              <a:gd name="connsiteX96" fmla="*/ 1054172 w 1699281"/>
                              <a:gd name="connsiteY96" fmla="*/ 39307 h 127515"/>
                              <a:gd name="connsiteX97" fmla="*/ 1031746 w 1699281"/>
                              <a:gd name="connsiteY97" fmla="*/ 39307 h 127515"/>
                              <a:gd name="connsiteX98" fmla="*/ 1031746 w 1699281"/>
                              <a:gd name="connsiteY98" fmla="*/ 125492 h 127515"/>
                              <a:gd name="connsiteX99" fmla="*/ 973493 w 1699281"/>
                              <a:gd name="connsiteY99" fmla="*/ 99544 h 127515"/>
                              <a:gd name="connsiteX100" fmla="*/ 1000737 w 1699281"/>
                              <a:gd name="connsiteY100" fmla="*/ 127475 h 127515"/>
                              <a:gd name="connsiteX101" fmla="*/ 1017294 w 1699281"/>
                              <a:gd name="connsiteY101" fmla="*/ 125451 h 127515"/>
                              <a:gd name="connsiteX102" fmla="*/ 1016646 w 1699281"/>
                              <a:gd name="connsiteY102" fmla="*/ 107721 h 127515"/>
                              <a:gd name="connsiteX103" fmla="*/ 1006445 w 1699281"/>
                              <a:gd name="connsiteY103" fmla="*/ 110069 h 127515"/>
                              <a:gd name="connsiteX104" fmla="*/ 995920 w 1699281"/>
                              <a:gd name="connsiteY104" fmla="*/ 95860 h 127515"/>
                              <a:gd name="connsiteX105" fmla="*/ 995920 w 1699281"/>
                              <a:gd name="connsiteY105" fmla="*/ 55702 h 127515"/>
                              <a:gd name="connsiteX106" fmla="*/ 1015836 w 1699281"/>
                              <a:gd name="connsiteY106" fmla="*/ 55702 h 127515"/>
                              <a:gd name="connsiteX107" fmla="*/ 1015836 w 1699281"/>
                              <a:gd name="connsiteY107" fmla="*/ 39307 h 127515"/>
                              <a:gd name="connsiteX108" fmla="*/ 995920 w 1699281"/>
                              <a:gd name="connsiteY108" fmla="*/ 39307 h 127515"/>
                              <a:gd name="connsiteX109" fmla="*/ 995920 w 1699281"/>
                              <a:gd name="connsiteY109" fmla="*/ 14857 h 127515"/>
                              <a:gd name="connsiteX110" fmla="*/ 973493 w 1699281"/>
                              <a:gd name="connsiteY110" fmla="*/ 22062 h 127515"/>
                              <a:gd name="connsiteX111" fmla="*/ 973493 w 1699281"/>
                              <a:gd name="connsiteY111" fmla="*/ 39307 h 127515"/>
                              <a:gd name="connsiteX112" fmla="*/ 956936 w 1699281"/>
                              <a:gd name="connsiteY112" fmla="*/ 39307 h 127515"/>
                              <a:gd name="connsiteX113" fmla="*/ 956936 w 1699281"/>
                              <a:gd name="connsiteY113" fmla="*/ 55702 h 127515"/>
                              <a:gd name="connsiteX114" fmla="*/ 973493 w 1699281"/>
                              <a:gd name="connsiteY114" fmla="*/ 55702 h 127515"/>
                              <a:gd name="connsiteX115" fmla="*/ 973493 w 1699281"/>
                              <a:gd name="connsiteY115" fmla="*/ 99544 h 127515"/>
                              <a:gd name="connsiteX116" fmla="*/ 888968 w 1699281"/>
                              <a:gd name="connsiteY116" fmla="*/ 100556 h 127515"/>
                              <a:gd name="connsiteX117" fmla="*/ 913905 w 1699281"/>
                              <a:gd name="connsiteY117" fmla="*/ 85658 h 127515"/>
                              <a:gd name="connsiteX118" fmla="*/ 923620 w 1699281"/>
                              <a:gd name="connsiteY118" fmla="*/ 85658 h 127515"/>
                              <a:gd name="connsiteX119" fmla="*/ 918924 w 1699281"/>
                              <a:gd name="connsiteY119" fmla="*/ 103430 h 127515"/>
                              <a:gd name="connsiteX120" fmla="*/ 903177 w 1699281"/>
                              <a:gd name="connsiteY120" fmla="*/ 111121 h 127515"/>
                              <a:gd name="connsiteX121" fmla="*/ 888968 w 1699281"/>
                              <a:gd name="connsiteY121" fmla="*/ 100556 h 127515"/>
                              <a:gd name="connsiteX122" fmla="*/ 877593 w 1699281"/>
                              <a:gd name="connsiteY122" fmla="*/ 63070 h 127515"/>
                              <a:gd name="connsiteX123" fmla="*/ 904189 w 1699281"/>
                              <a:gd name="connsiteY123" fmla="*/ 53678 h 127515"/>
                              <a:gd name="connsiteX124" fmla="*/ 923620 w 1699281"/>
                              <a:gd name="connsiteY124" fmla="*/ 72259 h 127515"/>
                              <a:gd name="connsiteX125" fmla="*/ 911233 w 1699281"/>
                              <a:gd name="connsiteY125" fmla="*/ 72259 h 127515"/>
                              <a:gd name="connsiteX126" fmla="*/ 882289 w 1699281"/>
                              <a:gd name="connsiteY126" fmla="*/ 77279 h 127515"/>
                              <a:gd name="connsiteX127" fmla="*/ 867594 w 1699281"/>
                              <a:gd name="connsiteY127" fmla="*/ 101851 h 127515"/>
                              <a:gd name="connsiteX128" fmla="*/ 897712 w 1699281"/>
                              <a:gd name="connsiteY128" fmla="*/ 127475 h 127515"/>
                              <a:gd name="connsiteX129" fmla="*/ 924349 w 1699281"/>
                              <a:gd name="connsiteY129" fmla="*/ 112578 h 127515"/>
                              <a:gd name="connsiteX130" fmla="*/ 924673 w 1699281"/>
                              <a:gd name="connsiteY130" fmla="*/ 112578 h 127515"/>
                              <a:gd name="connsiteX131" fmla="*/ 925685 w 1699281"/>
                              <a:gd name="connsiteY131" fmla="*/ 125451 h 127515"/>
                              <a:gd name="connsiteX132" fmla="*/ 945399 w 1699281"/>
                              <a:gd name="connsiteY132" fmla="*/ 125451 h 127515"/>
                              <a:gd name="connsiteX133" fmla="*/ 944387 w 1699281"/>
                              <a:gd name="connsiteY133" fmla="*/ 106223 h 127515"/>
                              <a:gd name="connsiteX134" fmla="*/ 944023 w 1699281"/>
                              <a:gd name="connsiteY134" fmla="*/ 84646 h 127515"/>
                              <a:gd name="connsiteX135" fmla="*/ 944023 w 1699281"/>
                              <a:gd name="connsiteY135" fmla="*/ 73635 h 127515"/>
                              <a:gd name="connsiteX136" fmla="*/ 906902 w 1699281"/>
                              <a:gd name="connsiteY136" fmla="*/ 37324 h 127515"/>
                              <a:gd name="connsiteX137" fmla="*/ 876945 w 1699281"/>
                              <a:gd name="connsiteY137" fmla="*/ 43841 h 127515"/>
                              <a:gd name="connsiteX138" fmla="*/ 877593 w 1699281"/>
                              <a:gd name="connsiteY138" fmla="*/ 63070 h 127515"/>
                              <a:gd name="connsiteX139" fmla="*/ 828246 w 1699281"/>
                              <a:gd name="connsiteY139" fmla="*/ 125492 h 127515"/>
                              <a:gd name="connsiteX140" fmla="*/ 849985 w 1699281"/>
                              <a:gd name="connsiteY140" fmla="*/ 125492 h 127515"/>
                              <a:gd name="connsiteX141" fmla="*/ 849985 w 1699281"/>
                              <a:gd name="connsiteY141" fmla="*/ 0 h 127515"/>
                              <a:gd name="connsiteX142" fmla="*/ 827558 w 1699281"/>
                              <a:gd name="connsiteY142" fmla="*/ 0 h 127515"/>
                              <a:gd name="connsiteX143" fmla="*/ 827558 w 1699281"/>
                              <a:gd name="connsiteY143" fmla="*/ 49347 h 127515"/>
                              <a:gd name="connsiteX144" fmla="*/ 827234 w 1699281"/>
                              <a:gd name="connsiteY144" fmla="*/ 49347 h 127515"/>
                              <a:gd name="connsiteX145" fmla="*/ 801448 w 1699281"/>
                              <a:gd name="connsiteY145" fmla="*/ 37324 h 127515"/>
                              <a:gd name="connsiteX146" fmla="*/ 765298 w 1699281"/>
                              <a:gd name="connsiteY146" fmla="*/ 82177 h 127515"/>
                              <a:gd name="connsiteX147" fmla="*/ 801448 w 1699281"/>
                              <a:gd name="connsiteY147" fmla="*/ 127516 h 127515"/>
                              <a:gd name="connsiteX148" fmla="*/ 827923 w 1699281"/>
                              <a:gd name="connsiteY148" fmla="*/ 115817 h 127515"/>
                              <a:gd name="connsiteX149" fmla="*/ 828246 w 1699281"/>
                              <a:gd name="connsiteY149" fmla="*/ 115817 h 127515"/>
                              <a:gd name="connsiteX150" fmla="*/ 828246 w 1699281"/>
                              <a:gd name="connsiteY150" fmla="*/ 125492 h 127515"/>
                              <a:gd name="connsiteX151" fmla="*/ 788696 w 1699281"/>
                              <a:gd name="connsiteY151" fmla="*/ 82136 h 127515"/>
                              <a:gd name="connsiteX152" fmla="*/ 807277 w 1699281"/>
                              <a:gd name="connsiteY152" fmla="*/ 54690 h 127515"/>
                              <a:gd name="connsiteX153" fmla="*/ 827356 w 1699281"/>
                              <a:gd name="connsiteY153" fmla="*/ 82136 h 127515"/>
                              <a:gd name="connsiteX154" fmla="*/ 807601 w 1699281"/>
                              <a:gd name="connsiteY154" fmla="*/ 110109 h 127515"/>
                              <a:gd name="connsiteX155" fmla="*/ 788696 w 1699281"/>
                              <a:gd name="connsiteY155" fmla="*/ 82136 h 127515"/>
                              <a:gd name="connsiteX156" fmla="*/ 668588 w 1699281"/>
                              <a:gd name="connsiteY156" fmla="*/ 125492 h 127515"/>
                              <a:gd name="connsiteX157" fmla="*/ 690974 w 1699281"/>
                              <a:gd name="connsiteY157" fmla="*/ 125492 h 127515"/>
                              <a:gd name="connsiteX158" fmla="*/ 690974 w 1699281"/>
                              <a:gd name="connsiteY158" fmla="*/ 83310 h 127515"/>
                              <a:gd name="connsiteX159" fmla="*/ 710729 w 1699281"/>
                              <a:gd name="connsiteY159" fmla="*/ 54690 h 127515"/>
                              <a:gd name="connsiteX160" fmla="*/ 725303 w 1699281"/>
                              <a:gd name="connsiteY160" fmla="*/ 79465 h 127515"/>
                              <a:gd name="connsiteX161" fmla="*/ 725303 w 1699281"/>
                              <a:gd name="connsiteY161" fmla="*/ 125492 h 127515"/>
                              <a:gd name="connsiteX162" fmla="*/ 747689 w 1699281"/>
                              <a:gd name="connsiteY162" fmla="*/ 125492 h 127515"/>
                              <a:gd name="connsiteX163" fmla="*/ 747689 w 1699281"/>
                              <a:gd name="connsiteY163" fmla="*/ 71085 h 127515"/>
                              <a:gd name="connsiteX164" fmla="*/ 718421 w 1699281"/>
                              <a:gd name="connsiteY164" fmla="*/ 37283 h 127515"/>
                              <a:gd name="connsiteX165" fmla="*/ 690124 w 1699281"/>
                              <a:gd name="connsiteY165" fmla="*/ 51006 h 127515"/>
                              <a:gd name="connsiteX166" fmla="*/ 689801 w 1699281"/>
                              <a:gd name="connsiteY166" fmla="*/ 51006 h 127515"/>
                              <a:gd name="connsiteX167" fmla="*/ 689801 w 1699281"/>
                              <a:gd name="connsiteY167" fmla="*/ 39307 h 127515"/>
                              <a:gd name="connsiteX168" fmla="*/ 668588 w 1699281"/>
                              <a:gd name="connsiteY168" fmla="*/ 39307 h 127515"/>
                              <a:gd name="connsiteX169" fmla="*/ 668588 w 1699281"/>
                              <a:gd name="connsiteY169" fmla="*/ 125492 h 127515"/>
                              <a:gd name="connsiteX170" fmla="*/ 645473 w 1699281"/>
                              <a:gd name="connsiteY170" fmla="*/ 39307 h 127515"/>
                              <a:gd name="connsiteX171" fmla="*/ 623047 w 1699281"/>
                              <a:gd name="connsiteY171" fmla="*/ 39307 h 127515"/>
                              <a:gd name="connsiteX172" fmla="*/ 623047 w 1699281"/>
                              <a:gd name="connsiteY172" fmla="*/ 81489 h 127515"/>
                              <a:gd name="connsiteX173" fmla="*/ 603292 w 1699281"/>
                              <a:gd name="connsiteY173" fmla="*/ 110109 h 127515"/>
                              <a:gd name="connsiteX174" fmla="*/ 588719 w 1699281"/>
                              <a:gd name="connsiteY174" fmla="*/ 85335 h 127515"/>
                              <a:gd name="connsiteX175" fmla="*/ 588719 w 1699281"/>
                              <a:gd name="connsiteY175" fmla="*/ 39307 h 127515"/>
                              <a:gd name="connsiteX176" fmla="*/ 566292 w 1699281"/>
                              <a:gd name="connsiteY176" fmla="*/ 39307 h 127515"/>
                              <a:gd name="connsiteX177" fmla="*/ 566292 w 1699281"/>
                              <a:gd name="connsiteY177" fmla="*/ 93714 h 127515"/>
                              <a:gd name="connsiteX178" fmla="*/ 595560 w 1699281"/>
                              <a:gd name="connsiteY178" fmla="*/ 127516 h 127515"/>
                              <a:gd name="connsiteX179" fmla="*/ 623857 w 1699281"/>
                              <a:gd name="connsiteY179" fmla="*/ 113793 h 127515"/>
                              <a:gd name="connsiteX180" fmla="*/ 624180 w 1699281"/>
                              <a:gd name="connsiteY180" fmla="*/ 113793 h 127515"/>
                              <a:gd name="connsiteX181" fmla="*/ 624180 w 1699281"/>
                              <a:gd name="connsiteY181" fmla="*/ 125492 h 127515"/>
                              <a:gd name="connsiteX182" fmla="*/ 645433 w 1699281"/>
                              <a:gd name="connsiteY182" fmla="*/ 125492 h 127515"/>
                              <a:gd name="connsiteX183" fmla="*/ 645433 w 1699281"/>
                              <a:gd name="connsiteY183" fmla="*/ 39307 h 127515"/>
                              <a:gd name="connsiteX184" fmla="*/ 481970 w 1699281"/>
                              <a:gd name="connsiteY184" fmla="*/ 80315 h 127515"/>
                              <a:gd name="connsiteX185" fmla="*/ 503587 w 1699281"/>
                              <a:gd name="connsiteY185" fmla="*/ 54690 h 127515"/>
                              <a:gd name="connsiteX186" fmla="*/ 525325 w 1699281"/>
                              <a:gd name="connsiteY186" fmla="*/ 80315 h 127515"/>
                              <a:gd name="connsiteX187" fmla="*/ 503587 w 1699281"/>
                              <a:gd name="connsiteY187" fmla="*/ 110109 h 127515"/>
                              <a:gd name="connsiteX188" fmla="*/ 481970 w 1699281"/>
                              <a:gd name="connsiteY188" fmla="*/ 80315 h 127515"/>
                              <a:gd name="connsiteX189" fmla="*/ 458531 w 1699281"/>
                              <a:gd name="connsiteY189" fmla="*/ 82987 h 127515"/>
                              <a:gd name="connsiteX190" fmla="*/ 503546 w 1699281"/>
                              <a:gd name="connsiteY190" fmla="*/ 127516 h 127515"/>
                              <a:gd name="connsiteX191" fmla="*/ 548724 w 1699281"/>
                              <a:gd name="connsiteY191" fmla="*/ 82987 h 127515"/>
                              <a:gd name="connsiteX192" fmla="*/ 503546 w 1699281"/>
                              <a:gd name="connsiteY192" fmla="*/ 37324 h 127515"/>
                              <a:gd name="connsiteX193" fmla="*/ 458531 w 1699281"/>
                              <a:gd name="connsiteY193" fmla="*/ 82987 h 127515"/>
                              <a:gd name="connsiteX194" fmla="*/ 382386 w 1699281"/>
                              <a:gd name="connsiteY194" fmla="*/ 125492 h 127515"/>
                              <a:gd name="connsiteX195" fmla="*/ 405784 w 1699281"/>
                              <a:gd name="connsiteY195" fmla="*/ 125492 h 127515"/>
                              <a:gd name="connsiteX196" fmla="*/ 405784 w 1699281"/>
                              <a:gd name="connsiteY196" fmla="*/ 74283 h 127515"/>
                              <a:gd name="connsiteX197" fmla="*/ 445294 w 1699281"/>
                              <a:gd name="connsiteY197" fmla="*/ 74283 h 127515"/>
                              <a:gd name="connsiteX198" fmla="*/ 445294 w 1699281"/>
                              <a:gd name="connsiteY198" fmla="*/ 55905 h 127515"/>
                              <a:gd name="connsiteX199" fmla="*/ 405784 w 1699281"/>
                              <a:gd name="connsiteY199" fmla="*/ 55905 h 127515"/>
                              <a:gd name="connsiteX200" fmla="*/ 405784 w 1699281"/>
                              <a:gd name="connsiteY200" fmla="*/ 27082 h 127515"/>
                              <a:gd name="connsiteX201" fmla="*/ 447277 w 1699281"/>
                              <a:gd name="connsiteY201" fmla="*/ 27082 h 127515"/>
                              <a:gd name="connsiteX202" fmla="*/ 447277 w 1699281"/>
                              <a:gd name="connsiteY202" fmla="*/ 8704 h 127515"/>
                              <a:gd name="connsiteX203" fmla="*/ 382386 w 1699281"/>
                              <a:gd name="connsiteY203" fmla="*/ 8704 h 127515"/>
                              <a:gd name="connsiteX204" fmla="*/ 382386 w 1699281"/>
                              <a:gd name="connsiteY204" fmla="*/ 125492 h 127515"/>
                              <a:gd name="connsiteX205" fmla="*/ 307739 w 1699281"/>
                              <a:gd name="connsiteY205" fmla="*/ 10849 h 127515"/>
                              <a:gd name="connsiteX206" fmla="*/ 279806 w 1699281"/>
                              <a:gd name="connsiteY206" fmla="*/ 6680 h 127515"/>
                              <a:gd name="connsiteX207" fmla="*/ 239001 w 1699281"/>
                              <a:gd name="connsiteY207" fmla="*/ 42303 h 127515"/>
                              <a:gd name="connsiteX208" fmla="*/ 290210 w 1699281"/>
                              <a:gd name="connsiteY208" fmla="*/ 94038 h 127515"/>
                              <a:gd name="connsiteX209" fmla="*/ 269443 w 1699281"/>
                              <a:gd name="connsiteY209" fmla="*/ 109097 h 127515"/>
                              <a:gd name="connsiteX210" fmla="*/ 243009 w 1699281"/>
                              <a:gd name="connsiteY210" fmla="*/ 101891 h 127515"/>
                              <a:gd name="connsiteX211" fmla="*/ 240823 w 1699281"/>
                              <a:gd name="connsiteY211" fmla="*/ 122942 h 127515"/>
                              <a:gd name="connsiteX212" fmla="*/ 270779 w 1699281"/>
                              <a:gd name="connsiteY212" fmla="*/ 127475 h 127515"/>
                              <a:gd name="connsiteX213" fmla="*/ 314620 w 1699281"/>
                              <a:gd name="connsiteY213" fmla="*/ 92176 h 127515"/>
                              <a:gd name="connsiteX214" fmla="*/ 263412 w 1699281"/>
                              <a:gd name="connsiteY214" fmla="*/ 41291 h 127515"/>
                              <a:gd name="connsiteX215" fmla="*/ 281830 w 1699281"/>
                              <a:gd name="connsiteY215" fmla="*/ 25058 h 127515"/>
                              <a:gd name="connsiteX216" fmla="*/ 305593 w 1699281"/>
                              <a:gd name="connsiteY216" fmla="*/ 30078 h 127515"/>
                              <a:gd name="connsiteX217" fmla="*/ 307739 w 1699281"/>
                              <a:gd name="connsiteY217" fmla="*/ 10849 h 127515"/>
                              <a:gd name="connsiteX218" fmla="*/ 122011 w 1699281"/>
                              <a:gd name="connsiteY218" fmla="*/ 125492 h 127515"/>
                              <a:gd name="connsiteX219" fmla="*/ 145409 w 1699281"/>
                              <a:gd name="connsiteY219" fmla="*/ 125492 h 127515"/>
                              <a:gd name="connsiteX220" fmla="*/ 145409 w 1699281"/>
                              <a:gd name="connsiteY220" fmla="*/ 74283 h 127515"/>
                              <a:gd name="connsiteX221" fmla="*/ 192286 w 1699281"/>
                              <a:gd name="connsiteY221" fmla="*/ 74283 h 127515"/>
                              <a:gd name="connsiteX222" fmla="*/ 192286 w 1699281"/>
                              <a:gd name="connsiteY222" fmla="*/ 125492 h 127515"/>
                              <a:gd name="connsiteX223" fmla="*/ 215725 w 1699281"/>
                              <a:gd name="connsiteY223" fmla="*/ 125492 h 127515"/>
                              <a:gd name="connsiteX224" fmla="*/ 215725 w 1699281"/>
                              <a:gd name="connsiteY224" fmla="*/ 8704 h 127515"/>
                              <a:gd name="connsiteX225" fmla="*/ 192286 w 1699281"/>
                              <a:gd name="connsiteY225" fmla="*/ 8704 h 127515"/>
                              <a:gd name="connsiteX226" fmla="*/ 192286 w 1699281"/>
                              <a:gd name="connsiteY226" fmla="*/ 55905 h 127515"/>
                              <a:gd name="connsiteX227" fmla="*/ 145409 w 1699281"/>
                              <a:gd name="connsiteY227" fmla="*/ 55905 h 127515"/>
                              <a:gd name="connsiteX228" fmla="*/ 145409 w 1699281"/>
                              <a:gd name="connsiteY228" fmla="*/ 8704 h 127515"/>
                              <a:gd name="connsiteX229" fmla="*/ 122011 w 1699281"/>
                              <a:gd name="connsiteY229" fmla="*/ 8704 h 127515"/>
                              <a:gd name="connsiteX230" fmla="*/ 122011 w 1699281"/>
                              <a:gd name="connsiteY230" fmla="*/ 125492 h 127515"/>
                              <a:gd name="connsiteX231" fmla="*/ 0 w 1699281"/>
                              <a:gd name="connsiteY231" fmla="*/ 125492 h 127515"/>
                              <a:gd name="connsiteX232" fmla="*/ 22427 w 1699281"/>
                              <a:gd name="connsiteY232" fmla="*/ 125492 h 127515"/>
                              <a:gd name="connsiteX233" fmla="*/ 22427 w 1699281"/>
                              <a:gd name="connsiteY233" fmla="*/ 38093 h 127515"/>
                              <a:gd name="connsiteX234" fmla="*/ 22750 w 1699281"/>
                              <a:gd name="connsiteY234" fmla="*/ 38093 h 127515"/>
                              <a:gd name="connsiteX235" fmla="*/ 67442 w 1699281"/>
                              <a:gd name="connsiteY235" fmla="*/ 125451 h 127515"/>
                              <a:gd name="connsiteX236" fmla="*/ 96062 w 1699281"/>
                              <a:gd name="connsiteY236" fmla="*/ 125451 h 127515"/>
                              <a:gd name="connsiteX237" fmla="*/ 96062 w 1699281"/>
                              <a:gd name="connsiteY237" fmla="*/ 8663 h 127515"/>
                              <a:gd name="connsiteX238" fmla="*/ 73635 w 1699281"/>
                              <a:gd name="connsiteY238" fmla="*/ 8663 h 127515"/>
                              <a:gd name="connsiteX239" fmla="*/ 73635 w 1699281"/>
                              <a:gd name="connsiteY239" fmla="*/ 96021 h 127515"/>
                              <a:gd name="connsiteX240" fmla="*/ 73311 w 1699281"/>
                              <a:gd name="connsiteY240" fmla="*/ 96021 h 127515"/>
                              <a:gd name="connsiteX241" fmla="*/ 28782 w 1699281"/>
                              <a:gd name="connsiteY241" fmla="*/ 8663 h 127515"/>
                              <a:gd name="connsiteX242" fmla="*/ 0 w 1699281"/>
                              <a:gd name="connsiteY242" fmla="*/ 8663 h 127515"/>
                              <a:gd name="connsiteX243" fmla="*/ 0 w 1699281"/>
                              <a:gd name="connsiteY243" fmla="*/ 125492 h 127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Lst>
                            <a:rect l="l" t="t" r="r" b="b"/>
                            <a:pathLst>
                              <a:path w="1699281" h="127515">
                                <a:moveTo>
                                  <a:pt x="1655481" y="99544"/>
                                </a:moveTo>
                                <a:cubicBezTo>
                                  <a:pt x="1655481" y="116586"/>
                                  <a:pt x="1665156" y="127475"/>
                                  <a:pt x="1682724" y="127475"/>
                                </a:cubicBezTo>
                                <a:cubicBezTo>
                                  <a:pt x="1689404" y="127475"/>
                                  <a:pt x="1694586" y="126828"/>
                                  <a:pt x="1699282" y="125451"/>
                                </a:cubicBezTo>
                                <a:lnTo>
                                  <a:pt x="1698634" y="107721"/>
                                </a:lnTo>
                                <a:cubicBezTo>
                                  <a:pt x="1696286" y="109218"/>
                                  <a:pt x="1692440" y="110069"/>
                                  <a:pt x="1688432" y="110069"/>
                                </a:cubicBezTo>
                                <a:cubicBezTo>
                                  <a:pt x="1679891" y="110069"/>
                                  <a:pt x="1677907" y="103187"/>
                                  <a:pt x="1677907" y="95860"/>
                                </a:cubicBezTo>
                                <a:lnTo>
                                  <a:pt x="1677907" y="55702"/>
                                </a:lnTo>
                                <a:lnTo>
                                  <a:pt x="1697824" y="55702"/>
                                </a:lnTo>
                                <a:lnTo>
                                  <a:pt x="1697824" y="39307"/>
                                </a:lnTo>
                                <a:lnTo>
                                  <a:pt x="1677907" y="39307"/>
                                </a:lnTo>
                                <a:lnTo>
                                  <a:pt x="1677907" y="14857"/>
                                </a:lnTo>
                                <a:lnTo>
                                  <a:pt x="1655481" y="22062"/>
                                </a:lnTo>
                                <a:lnTo>
                                  <a:pt x="1655481" y="39307"/>
                                </a:lnTo>
                                <a:lnTo>
                                  <a:pt x="1638924" y="39307"/>
                                </a:lnTo>
                                <a:lnTo>
                                  <a:pt x="1638924" y="55702"/>
                                </a:lnTo>
                                <a:lnTo>
                                  <a:pt x="1655481" y="55702"/>
                                </a:lnTo>
                                <a:lnTo>
                                  <a:pt x="1655481" y="99544"/>
                                </a:lnTo>
                                <a:close/>
                                <a:moveTo>
                                  <a:pt x="1626496" y="40481"/>
                                </a:moveTo>
                                <a:cubicBezTo>
                                  <a:pt x="1619493" y="38983"/>
                                  <a:pt x="1612611" y="37283"/>
                                  <a:pt x="1602086" y="37283"/>
                                </a:cubicBezTo>
                                <a:cubicBezTo>
                                  <a:pt x="1584517" y="37283"/>
                                  <a:pt x="1568284" y="45460"/>
                                  <a:pt x="1568284" y="64041"/>
                                </a:cubicBezTo>
                                <a:cubicBezTo>
                                  <a:pt x="1568284" y="95171"/>
                                  <a:pt x="1607268" y="83634"/>
                                  <a:pt x="1607268" y="100556"/>
                                </a:cubicBezTo>
                                <a:cubicBezTo>
                                  <a:pt x="1607268" y="108935"/>
                                  <a:pt x="1598240" y="111121"/>
                                  <a:pt x="1592533" y="111121"/>
                                </a:cubicBezTo>
                                <a:cubicBezTo>
                                  <a:pt x="1584841" y="111121"/>
                                  <a:pt x="1577473" y="108935"/>
                                  <a:pt x="1570470" y="105413"/>
                                </a:cubicBezTo>
                                <a:lnTo>
                                  <a:pt x="1569134" y="123792"/>
                                </a:lnTo>
                                <a:cubicBezTo>
                                  <a:pt x="1577312" y="125978"/>
                                  <a:pt x="1586015" y="127475"/>
                                  <a:pt x="1594557" y="127475"/>
                                </a:cubicBezTo>
                                <a:cubicBezTo>
                                  <a:pt x="1612814" y="127475"/>
                                  <a:pt x="1630706" y="119460"/>
                                  <a:pt x="1630706" y="99381"/>
                                </a:cubicBezTo>
                                <a:cubicBezTo>
                                  <a:pt x="1630706" y="68251"/>
                                  <a:pt x="1591723" y="76955"/>
                                  <a:pt x="1591723" y="63232"/>
                                </a:cubicBezTo>
                                <a:cubicBezTo>
                                  <a:pt x="1591723" y="55864"/>
                                  <a:pt x="1598928" y="53678"/>
                                  <a:pt x="1604960" y="53678"/>
                                </a:cubicBezTo>
                                <a:cubicBezTo>
                                  <a:pt x="1613137" y="53678"/>
                                  <a:pt x="1618157" y="55014"/>
                                  <a:pt x="1625039" y="57362"/>
                                </a:cubicBezTo>
                                <a:lnTo>
                                  <a:pt x="1626496" y="40481"/>
                                </a:lnTo>
                                <a:close/>
                                <a:moveTo>
                                  <a:pt x="1550675" y="39307"/>
                                </a:moveTo>
                                <a:lnTo>
                                  <a:pt x="1528248" y="39307"/>
                                </a:lnTo>
                                <a:lnTo>
                                  <a:pt x="1528248" y="81489"/>
                                </a:lnTo>
                                <a:cubicBezTo>
                                  <a:pt x="1528248" y="92540"/>
                                  <a:pt x="1524726" y="110109"/>
                                  <a:pt x="1508493" y="110109"/>
                                </a:cubicBezTo>
                                <a:cubicBezTo>
                                  <a:pt x="1494082" y="110109"/>
                                  <a:pt x="1493920" y="95900"/>
                                  <a:pt x="1493920" y="85335"/>
                                </a:cubicBezTo>
                                <a:lnTo>
                                  <a:pt x="1493920" y="39307"/>
                                </a:lnTo>
                                <a:lnTo>
                                  <a:pt x="1471494" y="39307"/>
                                </a:lnTo>
                                <a:lnTo>
                                  <a:pt x="1471494" y="93714"/>
                                </a:lnTo>
                                <a:cubicBezTo>
                                  <a:pt x="1471494" y="113145"/>
                                  <a:pt x="1480359" y="127516"/>
                                  <a:pt x="1500761" y="127516"/>
                                </a:cubicBezTo>
                                <a:cubicBezTo>
                                  <a:pt x="1512461" y="127516"/>
                                  <a:pt x="1522176" y="122172"/>
                                  <a:pt x="1529058" y="113793"/>
                                </a:cubicBezTo>
                                <a:lnTo>
                                  <a:pt x="1529422" y="113793"/>
                                </a:lnTo>
                                <a:lnTo>
                                  <a:pt x="1529422" y="125492"/>
                                </a:lnTo>
                                <a:lnTo>
                                  <a:pt x="1550635" y="125492"/>
                                </a:lnTo>
                                <a:lnTo>
                                  <a:pt x="1550635" y="39307"/>
                                </a:lnTo>
                                <a:close/>
                                <a:moveTo>
                                  <a:pt x="1406966" y="125492"/>
                                </a:moveTo>
                                <a:lnTo>
                                  <a:pt x="1429352" y="125492"/>
                                </a:lnTo>
                                <a:lnTo>
                                  <a:pt x="1429352" y="93876"/>
                                </a:lnTo>
                                <a:cubicBezTo>
                                  <a:pt x="1429352" y="81489"/>
                                  <a:pt x="1429352" y="58738"/>
                                  <a:pt x="1447609" y="58738"/>
                                </a:cubicBezTo>
                                <a:cubicBezTo>
                                  <a:pt x="1451617" y="58738"/>
                                  <a:pt x="1455625" y="59386"/>
                                  <a:pt x="1457649" y="60560"/>
                                </a:cubicBezTo>
                                <a:lnTo>
                                  <a:pt x="1457649" y="38012"/>
                                </a:lnTo>
                                <a:cubicBezTo>
                                  <a:pt x="1455301" y="37324"/>
                                  <a:pt x="1452953" y="37324"/>
                                  <a:pt x="1450767" y="37324"/>
                                </a:cubicBezTo>
                                <a:cubicBezTo>
                                  <a:pt x="1437368" y="37324"/>
                                  <a:pt x="1428179" y="50885"/>
                                  <a:pt x="1427167" y="58900"/>
                                </a:cubicBezTo>
                                <a:lnTo>
                                  <a:pt x="1426843" y="58900"/>
                                </a:lnTo>
                                <a:lnTo>
                                  <a:pt x="1426843" y="39348"/>
                                </a:lnTo>
                                <a:lnTo>
                                  <a:pt x="1406926" y="39348"/>
                                </a:lnTo>
                                <a:lnTo>
                                  <a:pt x="1406926" y="125492"/>
                                </a:lnTo>
                                <a:close/>
                                <a:moveTo>
                                  <a:pt x="1352033" y="125492"/>
                                </a:moveTo>
                                <a:lnTo>
                                  <a:pt x="1375432" y="125492"/>
                                </a:lnTo>
                                <a:lnTo>
                                  <a:pt x="1375432" y="27082"/>
                                </a:lnTo>
                                <a:lnTo>
                                  <a:pt x="1408910" y="27082"/>
                                </a:lnTo>
                                <a:lnTo>
                                  <a:pt x="1408910" y="8704"/>
                                </a:lnTo>
                                <a:lnTo>
                                  <a:pt x="1318555" y="8704"/>
                                </a:lnTo>
                                <a:lnTo>
                                  <a:pt x="1318555" y="27082"/>
                                </a:lnTo>
                                <a:lnTo>
                                  <a:pt x="1352033" y="27082"/>
                                </a:lnTo>
                                <a:lnTo>
                                  <a:pt x="1352033" y="125492"/>
                                </a:lnTo>
                                <a:close/>
                                <a:moveTo>
                                  <a:pt x="1179988" y="125492"/>
                                </a:moveTo>
                                <a:lnTo>
                                  <a:pt x="1202415" y="125492"/>
                                </a:lnTo>
                                <a:lnTo>
                                  <a:pt x="1202415" y="83310"/>
                                </a:lnTo>
                                <a:cubicBezTo>
                                  <a:pt x="1202415" y="72259"/>
                                  <a:pt x="1205937" y="54690"/>
                                  <a:pt x="1222170" y="54690"/>
                                </a:cubicBezTo>
                                <a:cubicBezTo>
                                  <a:pt x="1236581" y="54690"/>
                                  <a:pt x="1236743" y="68899"/>
                                  <a:pt x="1236743" y="79465"/>
                                </a:cubicBezTo>
                                <a:lnTo>
                                  <a:pt x="1236743" y="125492"/>
                                </a:lnTo>
                                <a:lnTo>
                                  <a:pt x="1259170" y="125492"/>
                                </a:lnTo>
                                <a:lnTo>
                                  <a:pt x="1259170" y="71085"/>
                                </a:lnTo>
                                <a:cubicBezTo>
                                  <a:pt x="1259170" y="51654"/>
                                  <a:pt x="1250304" y="37283"/>
                                  <a:pt x="1229901" y="37283"/>
                                </a:cubicBezTo>
                                <a:cubicBezTo>
                                  <a:pt x="1218202" y="37283"/>
                                  <a:pt x="1208649" y="41129"/>
                                  <a:pt x="1201605" y="51006"/>
                                </a:cubicBezTo>
                                <a:lnTo>
                                  <a:pt x="1201241" y="51006"/>
                                </a:lnTo>
                                <a:lnTo>
                                  <a:pt x="1201241" y="39307"/>
                                </a:lnTo>
                                <a:lnTo>
                                  <a:pt x="1179988" y="39307"/>
                                </a:lnTo>
                                <a:lnTo>
                                  <a:pt x="1179988" y="125492"/>
                                </a:lnTo>
                                <a:close/>
                                <a:moveTo>
                                  <a:pt x="1095625" y="80315"/>
                                </a:moveTo>
                                <a:cubicBezTo>
                                  <a:pt x="1095625" y="67442"/>
                                  <a:pt x="1102669" y="54690"/>
                                  <a:pt x="1117242" y="54690"/>
                                </a:cubicBezTo>
                                <a:cubicBezTo>
                                  <a:pt x="1131977" y="54690"/>
                                  <a:pt x="1138980" y="67077"/>
                                  <a:pt x="1138980" y="80315"/>
                                </a:cubicBezTo>
                                <a:cubicBezTo>
                                  <a:pt x="1138980" y="94726"/>
                                  <a:pt x="1134447" y="110109"/>
                                  <a:pt x="1117242" y="110109"/>
                                </a:cubicBezTo>
                                <a:cubicBezTo>
                                  <a:pt x="1100159" y="110109"/>
                                  <a:pt x="1095625" y="94524"/>
                                  <a:pt x="1095625" y="80315"/>
                                </a:cubicBezTo>
                                <a:moveTo>
                                  <a:pt x="1072227" y="82987"/>
                                </a:moveTo>
                                <a:cubicBezTo>
                                  <a:pt x="1072227" y="107761"/>
                                  <a:pt x="1088784" y="127516"/>
                                  <a:pt x="1117242" y="127516"/>
                                </a:cubicBezTo>
                                <a:cubicBezTo>
                                  <a:pt x="1145862" y="127516"/>
                                  <a:pt x="1162419" y="107802"/>
                                  <a:pt x="1162419" y="82987"/>
                                </a:cubicBezTo>
                                <a:cubicBezTo>
                                  <a:pt x="1162419" y="54528"/>
                                  <a:pt x="1142866" y="37324"/>
                                  <a:pt x="1117242" y="37324"/>
                                </a:cubicBezTo>
                                <a:cubicBezTo>
                                  <a:pt x="1091779" y="37283"/>
                                  <a:pt x="1072227" y="54528"/>
                                  <a:pt x="1072227" y="82987"/>
                                </a:cubicBezTo>
                                <a:moveTo>
                                  <a:pt x="1031746" y="23560"/>
                                </a:moveTo>
                                <a:lnTo>
                                  <a:pt x="1054172" y="23560"/>
                                </a:lnTo>
                                <a:lnTo>
                                  <a:pt x="1054172" y="2145"/>
                                </a:lnTo>
                                <a:lnTo>
                                  <a:pt x="1031746" y="2145"/>
                                </a:lnTo>
                                <a:lnTo>
                                  <a:pt x="1031746" y="23560"/>
                                </a:lnTo>
                                <a:close/>
                                <a:moveTo>
                                  <a:pt x="1031746" y="125492"/>
                                </a:moveTo>
                                <a:lnTo>
                                  <a:pt x="1054172" y="125492"/>
                                </a:lnTo>
                                <a:lnTo>
                                  <a:pt x="1054172" y="39307"/>
                                </a:lnTo>
                                <a:lnTo>
                                  <a:pt x="1031746" y="39307"/>
                                </a:lnTo>
                                <a:lnTo>
                                  <a:pt x="1031746" y="125492"/>
                                </a:lnTo>
                                <a:close/>
                                <a:moveTo>
                                  <a:pt x="973493" y="99544"/>
                                </a:moveTo>
                                <a:cubicBezTo>
                                  <a:pt x="973493" y="116586"/>
                                  <a:pt x="983168" y="127475"/>
                                  <a:pt x="1000737" y="127475"/>
                                </a:cubicBezTo>
                                <a:cubicBezTo>
                                  <a:pt x="1007416" y="127475"/>
                                  <a:pt x="1012639" y="126828"/>
                                  <a:pt x="1017294" y="125451"/>
                                </a:cubicBezTo>
                                <a:lnTo>
                                  <a:pt x="1016646" y="107721"/>
                                </a:lnTo>
                                <a:cubicBezTo>
                                  <a:pt x="1014298" y="109218"/>
                                  <a:pt x="1010452" y="110069"/>
                                  <a:pt x="1006445" y="110069"/>
                                </a:cubicBezTo>
                                <a:cubicBezTo>
                                  <a:pt x="997903" y="110069"/>
                                  <a:pt x="995920" y="103187"/>
                                  <a:pt x="995920" y="95860"/>
                                </a:cubicBezTo>
                                <a:lnTo>
                                  <a:pt x="995920" y="55702"/>
                                </a:lnTo>
                                <a:lnTo>
                                  <a:pt x="1015836" y="55702"/>
                                </a:lnTo>
                                <a:lnTo>
                                  <a:pt x="1015836" y="39307"/>
                                </a:lnTo>
                                <a:lnTo>
                                  <a:pt x="995920" y="39307"/>
                                </a:lnTo>
                                <a:lnTo>
                                  <a:pt x="995920" y="14857"/>
                                </a:lnTo>
                                <a:lnTo>
                                  <a:pt x="973493" y="22062"/>
                                </a:lnTo>
                                <a:lnTo>
                                  <a:pt x="973493" y="39307"/>
                                </a:lnTo>
                                <a:lnTo>
                                  <a:pt x="956936" y="39307"/>
                                </a:lnTo>
                                <a:lnTo>
                                  <a:pt x="956936" y="55702"/>
                                </a:lnTo>
                                <a:lnTo>
                                  <a:pt x="973493" y="55702"/>
                                </a:lnTo>
                                <a:lnTo>
                                  <a:pt x="973493" y="99544"/>
                                </a:lnTo>
                                <a:close/>
                                <a:moveTo>
                                  <a:pt x="888968" y="100556"/>
                                </a:moveTo>
                                <a:cubicBezTo>
                                  <a:pt x="888968" y="87318"/>
                                  <a:pt x="903865" y="85658"/>
                                  <a:pt x="913905" y="85658"/>
                                </a:cubicBezTo>
                                <a:lnTo>
                                  <a:pt x="923620" y="85658"/>
                                </a:lnTo>
                                <a:cubicBezTo>
                                  <a:pt x="923620" y="92338"/>
                                  <a:pt x="922608" y="98572"/>
                                  <a:pt x="918924" y="103430"/>
                                </a:cubicBezTo>
                                <a:cubicBezTo>
                                  <a:pt x="915403" y="108126"/>
                                  <a:pt x="910059" y="111121"/>
                                  <a:pt x="903177" y="111121"/>
                                </a:cubicBezTo>
                                <a:cubicBezTo>
                                  <a:pt x="895162" y="111121"/>
                                  <a:pt x="888968" y="107923"/>
                                  <a:pt x="888968" y="100556"/>
                                </a:cubicBezTo>
                                <a:moveTo>
                                  <a:pt x="877593" y="63070"/>
                                </a:moveTo>
                                <a:cubicBezTo>
                                  <a:pt x="885123" y="57362"/>
                                  <a:pt x="894676" y="53678"/>
                                  <a:pt x="904189" y="53678"/>
                                </a:cubicBezTo>
                                <a:cubicBezTo>
                                  <a:pt x="917427" y="53678"/>
                                  <a:pt x="923620" y="58374"/>
                                  <a:pt x="923620" y="72259"/>
                                </a:cubicBezTo>
                                <a:lnTo>
                                  <a:pt x="911233" y="72259"/>
                                </a:lnTo>
                                <a:cubicBezTo>
                                  <a:pt x="901841" y="72259"/>
                                  <a:pt x="890790" y="73109"/>
                                  <a:pt x="882289" y="77279"/>
                                </a:cubicBezTo>
                                <a:cubicBezTo>
                                  <a:pt x="873747" y="81448"/>
                                  <a:pt x="867594" y="88978"/>
                                  <a:pt x="867594" y="101851"/>
                                </a:cubicBezTo>
                                <a:cubicBezTo>
                                  <a:pt x="867594" y="118286"/>
                                  <a:pt x="882491" y="127475"/>
                                  <a:pt x="897712" y="127475"/>
                                </a:cubicBezTo>
                                <a:cubicBezTo>
                                  <a:pt x="907914" y="127475"/>
                                  <a:pt x="919127" y="122132"/>
                                  <a:pt x="924349" y="112578"/>
                                </a:cubicBezTo>
                                <a:lnTo>
                                  <a:pt x="924673" y="112578"/>
                                </a:lnTo>
                                <a:cubicBezTo>
                                  <a:pt x="924835" y="115250"/>
                                  <a:pt x="924835" y="120917"/>
                                  <a:pt x="925685" y="125451"/>
                                </a:cubicBezTo>
                                <a:lnTo>
                                  <a:pt x="945399" y="125451"/>
                                </a:lnTo>
                                <a:cubicBezTo>
                                  <a:pt x="944914" y="118772"/>
                                  <a:pt x="944549" y="112740"/>
                                  <a:pt x="944387" y="106223"/>
                                </a:cubicBezTo>
                                <a:cubicBezTo>
                                  <a:pt x="944225" y="99867"/>
                                  <a:pt x="944023" y="93350"/>
                                  <a:pt x="944023" y="84646"/>
                                </a:cubicBezTo>
                                <a:lnTo>
                                  <a:pt x="944023" y="73635"/>
                                </a:lnTo>
                                <a:cubicBezTo>
                                  <a:pt x="944023" y="48173"/>
                                  <a:pt x="933174" y="37324"/>
                                  <a:pt x="906902" y="37324"/>
                                </a:cubicBezTo>
                                <a:cubicBezTo>
                                  <a:pt x="897348" y="37324"/>
                                  <a:pt x="885649" y="39834"/>
                                  <a:pt x="876945" y="43841"/>
                                </a:cubicBezTo>
                                <a:lnTo>
                                  <a:pt x="877593" y="63070"/>
                                </a:lnTo>
                                <a:close/>
                                <a:moveTo>
                                  <a:pt x="828246" y="125492"/>
                                </a:moveTo>
                                <a:lnTo>
                                  <a:pt x="849985" y="125492"/>
                                </a:lnTo>
                                <a:lnTo>
                                  <a:pt x="849985" y="0"/>
                                </a:lnTo>
                                <a:lnTo>
                                  <a:pt x="827558" y="0"/>
                                </a:lnTo>
                                <a:lnTo>
                                  <a:pt x="827558" y="49347"/>
                                </a:lnTo>
                                <a:lnTo>
                                  <a:pt x="827234" y="49347"/>
                                </a:lnTo>
                                <a:cubicBezTo>
                                  <a:pt x="820555" y="41169"/>
                                  <a:pt x="812661" y="37324"/>
                                  <a:pt x="801448" y="37324"/>
                                </a:cubicBezTo>
                                <a:cubicBezTo>
                                  <a:pt x="775013" y="37324"/>
                                  <a:pt x="765298" y="58414"/>
                                  <a:pt x="765298" y="82177"/>
                                </a:cubicBezTo>
                                <a:cubicBezTo>
                                  <a:pt x="765298" y="105778"/>
                                  <a:pt x="774973" y="127516"/>
                                  <a:pt x="801448" y="127516"/>
                                </a:cubicBezTo>
                                <a:cubicBezTo>
                                  <a:pt x="811973" y="127516"/>
                                  <a:pt x="821203" y="124156"/>
                                  <a:pt x="827923" y="115817"/>
                                </a:cubicBezTo>
                                <a:lnTo>
                                  <a:pt x="828246" y="115817"/>
                                </a:lnTo>
                                <a:lnTo>
                                  <a:pt x="828246" y="125492"/>
                                </a:lnTo>
                                <a:close/>
                                <a:moveTo>
                                  <a:pt x="788696" y="82136"/>
                                </a:moveTo>
                                <a:cubicBezTo>
                                  <a:pt x="788696" y="70599"/>
                                  <a:pt x="792704" y="54690"/>
                                  <a:pt x="807277" y="54690"/>
                                </a:cubicBezTo>
                                <a:cubicBezTo>
                                  <a:pt x="821688" y="54690"/>
                                  <a:pt x="827356" y="70114"/>
                                  <a:pt x="827356" y="82136"/>
                                </a:cubicBezTo>
                                <a:cubicBezTo>
                                  <a:pt x="827356" y="94362"/>
                                  <a:pt x="822498" y="110109"/>
                                  <a:pt x="807601" y="110109"/>
                                </a:cubicBezTo>
                                <a:cubicBezTo>
                                  <a:pt x="792906" y="110109"/>
                                  <a:pt x="788696" y="94038"/>
                                  <a:pt x="788696" y="82136"/>
                                </a:cubicBezTo>
                                <a:moveTo>
                                  <a:pt x="668588" y="125492"/>
                                </a:moveTo>
                                <a:lnTo>
                                  <a:pt x="690974" y="125492"/>
                                </a:lnTo>
                                <a:lnTo>
                                  <a:pt x="690974" y="83310"/>
                                </a:lnTo>
                                <a:cubicBezTo>
                                  <a:pt x="690974" y="72259"/>
                                  <a:pt x="694496" y="54690"/>
                                  <a:pt x="710729" y="54690"/>
                                </a:cubicBezTo>
                                <a:cubicBezTo>
                                  <a:pt x="725141" y="54690"/>
                                  <a:pt x="725303" y="68899"/>
                                  <a:pt x="725303" y="79465"/>
                                </a:cubicBezTo>
                                <a:lnTo>
                                  <a:pt x="725303" y="125492"/>
                                </a:lnTo>
                                <a:lnTo>
                                  <a:pt x="747689" y="125492"/>
                                </a:lnTo>
                                <a:lnTo>
                                  <a:pt x="747689" y="71085"/>
                                </a:lnTo>
                                <a:cubicBezTo>
                                  <a:pt x="747689" y="51654"/>
                                  <a:pt x="738823" y="37283"/>
                                  <a:pt x="718421" y="37283"/>
                                </a:cubicBezTo>
                                <a:cubicBezTo>
                                  <a:pt x="706681" y="37283"/>
                                  <a:pt x="697127" y="41129"/>
                                  <a:pt x="690124" y="51006"/>
                                </a:cubicBezTo>
                                <a:lnTo>
                                  <a:pt x="689801" y="51006"/>
                                </a:lnTo>
                                <a:lnTo>
                                  <a:pt x="689801" y="39307"/>
                                </a:lnTo>
                                <a:lnTo>
                                  <a:pt x="668588" y="39307"/>
                                </a:lnTo>
                                <a:lnTo>
                                  <a:pt x="668588" y="125492"/>
                                </a:lnTo>
                                <a:close/>
                                <a:moveTo>
                                  <a:pt x="645473" y="39307"/>
                                </a:moveTo>
                                <a:lnTo>
                                  <a:pt x="623047" y="39307"/>
                                </a:lnTo>
                                <a:lnTo>
                                  <a:pt x="623047" y="81489"/>
                                </a:lnTo>
                                <a:cubicBezTo>
                                  <a:pt x="623047" y="92540"/>
                                  <a:pt x="619525" y="110109"/>
                                  <a:pt x="603292" y="110109"/>
                                </a:cubicBezTo>
                                <a:cubicBezTo>
                                  <a:pt x="588881" y="110109"/>
                                  <a:pt x="588719" y="95900"/>
                                  <a:pt x="588719" y="85335"/>
                                </a:cubicBezTo>
                                <a:lnTo>
                                  <a:pt x="588719" y="39307"/>
                                </a:lnTo>
                                <a:lnTo>
                                  <a:pt x="566292" y="39307"/>
                                </a:lnTo>
                                <a:lnTo>
                                  <a:pt x="566292" y="93714"/>
                                </a:lnTo>
                                <a:cubicBezTo>
                                  <a:pt x="566292" y="113145"/>
                                  <a:pt x="575157" y="127516"/>
                                  <a:pt x="595560" y="127516"/>
                                </a:cubicBezTo>
                                <a:cubicBezTo>
                                  <a:pt x="607259" y="127516"/>
                                  <a:pt x="616975" y="122172"/>
                                  <a:pt x="623857" y="113793"/>
                                </a:cubicBezTo>
                                <a:lnTo>
                                  <a:pt x="624180" y="113793"/>
                                </a:lnTo>
                                <a:lnTo>
                                  <a:pt x="624180" y="125492"/>
                                </a:lnTo>
                                <a:lnTo>
                                  <a:pt x="645433" y="125492"/>
                                </a:lnTo>
                                <a:lnTo>
                                  <a:pt x="645433" y="39307"/>
                                </a:lnTo>
                                <a:close/>
                                <a:moveTo>
                                  <a:pt x="481970" y="80315"/>
                                </a:moveTo>
                                <a:cubicBezTo>
                                  <a:pt x="481970" y="67442"/>
                                  <a:pt x="489014" y="54690"/>
                                  <a:pt x="503587" y="54690"/>
                                </a:cubicBezTo>
                                <a:cubicBezTo>
                                  <a:pt x="518322" y="54690"/>
                                  <a:pt x="525325" y="67077"/>
                                  <a:pt x="525325" y="80315"/>
                                </a:cubicBezTo>
                                <a:cubicBezTo>
                                  <a:pt x="525325" y="94726"/>
                                  <a:pt x="520791" y="110109"/>
                                  <a:pt x="503587" y="110109"/>
                                </a:cubicBezTo>
                                <a:cubicBezTo>
                                  <a:pt x="486463" y="110109"/>
                                  <a:pt x="481970" y="94524"/>
                                  <a:pt x="481970" y="80315"/>
                                </a:cubicBezTo>
                                <a:moveTo>
                                  <a:pt x="458531" y="82987"/>
                                </a:moveTo>
                                <a:cubicBezTo>
                                  <a:pt x="458531" y="107761"/>
                                  <a:pt x="475088" y="127516"/>
                                  <a:pt x="503546" y="127516"/>
                                </a:cubicBezTo>
                                <a:cubicBezTo>
                                  <a:pt x="532166" y="127516"/>
                                  <a:pt x="548724" y="107802"/>
                                  <a:pt x="548724" y="82987"/>
                                </a:cubicBezTo>
                                <a:cubicBezTo>
                                  <a:pt x="548724" y="54528"/>
                                  <a:pt x="529171" y="37324"/>
                                  <a:pt x="503546" y="37324"/>
                                </a:cubicBezTo>
                                <a:cubicBezTo>
                                  <a:pt x="478124" y="37283"/>
                                  <a:pt x="458531" y="54528"/>
                                  <a:pt x="458531" y="82987"/>
                                </a:cubicBezTo>
                                <a:moveTo>
                                  <a:pt x="382386" y="125492"/>
                                </a:moveTo>
                                <a:lnTo>
                                  <a:pt x="405784" y="125492"/>
                                </a:lnTo>
                                <a:lnTo>
                                  <a:pt x="405784" y="74283"/>
                                </a:lnTo>
                                <a:lnTo>
                                  <a:pt x="445294" y="74283"/>
                                </a:lnTo>
                                <a:lnTo>
                                  <a:pt x="445294" y="55905"/>
                                </a:lnTo>
                                <a:lnTo>
                                  <a:pt x="405784" y="55905"/>
                                </a:lnTo>
                                <a:lnTo>
                                  <a:pt x="405784" y="27082"/>
                                </a:lnTo>
                                <a:lnTo>
                                  <a:pt x="447277" y="27082"/>
                                </a:lnTo>
                                <a:lnTo>
                                  <a:pt x="447277" y="8704"/>
                                </a:lnTo>
                                <a:lnTo>
                                  <a:pt x="382386" y="8704"/>
                                </a:lnTo>
                                <a:lnTo>
                                  <a:pt x="382386" y="125492"/>
                                </a:lnTo>
                                <a:close/>
                                <a:moveTo>
                                  <a:pt x="307739" y="10849"/>
                                </a:moveTo>
                                <a:cubicBezTo>
                                  <a:pt x="299197" y="8015"/>
                                  <a:pt x="289846" y="6680"/>
                                  <a:pt x="279806" y="6680"/>
                                </a:cubicBezTo>
                                <a:cubicBezTo>
                                  <a:pt x="259201" y="6680"/>
                                  <a:pt x="239001" y="16193"/>
                                  <a:pt x="239001" y="42303"/>
                                </a:cubicBezTo>
                                <a:cubicBezTo>
                                  <a:pt x="239001" y="80963"/>
                                  <a:pt x="290210" y="71773"/>
                                  <a:pt x="290210" y="94038"/>
                                </a:cubicBezTo>
                                <a:cubicBezTo>
                                  <a:pt x="290210" y="104604"/>
                                  <a:pt x="278309" y="109097"/>
                                  <a:pt x="269443" y="109097"/>
                                </a:cubicBezTo>
                                <a:cubicBezTo>
                                  <a:pt x="260254" y="109097"/>
                                  <a:pt x="251024" y="106223"/>
                                  <a:pt x="243009" y="101891"/>
                                </a:cubicBezTo>
                                <a:lnTo>
                                  <a:pt x="240823" y="122942"/>
                                </a:lnTo>
                                <a:cubicBezTo>
                                  <a:pt x="252360" y="125775"/>
                                  <a:pt x="258027" y="127475"/>
                                  <a:pt x="270779" y="127475"/>
                                </a:cubicBezTo>
                                <a:cubicBezTo>
                                  <a:pt x="294380" y="127475"/>
                                  <a:pt x="314620" y="117800"/>
                                  <a:pt x="314620" y="92176"/>
                                </a:cubicBezTo>
                                <a:cubicBezTo>
                                  <a:pt x="314620" y="52990"/>
                                  <a:pt x="263412" y="61532"/>
                                  <a:pt x="263412" y="41291"/>
                                </a:cubicBezTo>
                                <a:cubicBezTo>
                                  <a:pt x="263412" y="28580"/>
                                  <a:pt x="273815" y="25058"/>
                                  <a:pt x="281830" y="25058"/>
                                </a:cubicBezTo>
                                <a:cubicBezTo>
                                  <a:pt x="290048" y="25058"/>
                                  <a:pt x="298225" y="26920"/>
                                  <a:pt x="305593" y="30078"/>
                                </a:cubicBezTo>
                                <a:lnTo>
                                  <a:pt x="307739" y="10849"/>
                                </a:lnTo>
                                <a:close/>
                                <a:moveTo>
                                  <a:pt x="122011" y="125492"/>
                                </a:moveTo>
                                <a:lnTo>
                                  <a:pt x="145409" y="125492"/>
                                </a:lnTo>
                                <a:lnTo>
                                  <a:pt x="145409" y="74283"/>
                                </a:lnTo>
                                <a:lnTo>
                                  <a:pt x="192286" y="74283"/>
                                </a:lnTo>
                                <a:lnTo>
                                  <a:pt x="192286" y="125492"/>
                                </a:lnTo>
                                <a:lnTo>
                                  <a:pt x="215725" y="125492"/>
                                </a:lnTo>
                                <a:lnTo>
                                  <a:pt x="215725" y="8704"/>
                                </a:lnTo>
                                <a:lnTo>
                                  <a:pt x="192286" y="8704"/>
                                </a:lnTo>
                                <a:lnTo>
                                  <a:pt x="192286" y="55905"/>
                                </a:lnTo>
                                <a:lnTo>
                                  <a:pt x="145409" y="55905"/>
                                </a:lnTo>
                                <a:lnTo>
                                  <a:pt x="145409" y="8704"/>
                                </a:lnTo>
                                <a:lnTo>
                                  <a:pt x="122011" y="8704"/>
                                </a:lnTo>
                                <a:lnTo>
                                  <a:pt x="122011" y="125492"/>
                                </a:lnTo>
                                <a:close/>
                                <a:moveTo>
                                  <a:pt x="0" y="125492"/>
                                </a:moveTo>
                                <a:lnTo>
                                  <a:pt x="22427" y="125492"/>
                                </a:lnTo>
                                <a:lnTo>
                                  <a:pt x="22427" y="38093"/>
                                </a:lnTo>
                                <a:lnTo>
                                  <a:pt x="22750" y="38093"/>
                                </a:lnTo>
                                <a:lnTo>
                                  <a:pt x="67442" y="125451"/>
                                </a:lnTo>
                                <a:lnTo>
                                  <a:pt x="96062" y="125451"/>
                                </a:lnTo>
                                <a:lnTo>
                                  <a:pt x="96062" y="8663"/>
                                </a:lnTo>
                                <a:lnTo>
                                  <a:pt x="73635" y="8663"/>
                                </a:lnTo>
                                <a:lnTo>
                                  <a:pt x="73635" y="96021"/>
                                </a:lnTo>
                                <a:lnTo>
                                  <a:pt x="73311" y="96021"/>
                                </a:lnTo>
                                <a:lnTo>
                                  <a:pt x="28782" y="8663"/>
                                </a:lnTo>
                                <a:lnTo>
                                  <a:pt x="0" y="8663"/>
                                </a:lnTo>
                                <a:lnTo>
                                  <a:pt x="0" y="125492"/>
                                </a:lnTo>
                                <a:close/>
                              </a:path>
                            </a:pathLst>
                          </a:custGeom>
                          <a:solidFill>
                            <a:srgbClr val="005EB8"/>
                          </a:solidFill>
                          <a:ln w="4048" cap="flat">
                            <a:noFill/>
                            <a:prstDash val="solid"/>
                            <a:miter/>
                          </a:ln>
                        </wps:spPr>
                        <wps:bodyPr rtlCol="0" anchor="ctr"/>
                      </wps:wsp>
                    </wpg:grpSp>
                    <wps:wsp>
                      <wps:cNvPr id="1334915370" name="Graphic 4"/>
                      <wps:cNvSpPr>
                        <a:spLocks/>
                      </wps:cNvSpPr>
                      <wps:spPr>
                        <a:xfrm>
                          <a:off x="0" y="1000125"/>
                          <a:ext cx="6920865" cy="0"/>
                        </a:xfrm>
                        <a:custGeom>
                          <a:avLst/>
                          <a:gdLst/>
                          <a:ahLst/>
                          <a:cxnLst/>
                          <a:rect l="l" t="t" r="r" b="b"/>
                          <a:pathLst>
                            <a:path w="6920865">
                              <a:moveTo>
                                <a:pt x="0" y="0"/>
                              </a:moveTo>
                              <a:lnTo>
                                <a:pt x="6920554" y="1"/>
                              </a:lnTo>
                            </a:path>
                          </a:pathLst>
                        </a:custGeom>
                        <a:ln w="12700">
                          <a:solidFill>
                            <a:srgbClr val="005EB8"/>
                          </a:solidFill>
                          <a:prstDash val="solid"/>
                        </a:ln>
                      </wps:spPr>
                      <wps:bodyPr wrap="square" lIns="0" tIns="0" rIns="0" bIns="0" rtlCol="0">
                        <a:prstTxWarp prst="textNoShape">
                          <a:avLst/>
                        </a:prstTxWarp>
                        <a:noAutofit/>
                      </wps:bodyPr>
                    </wps:wsp>
                  </wpg:wgp>
                </a:graphicData>
              </a:graphic>
            </wp:anchor>
          </w:drawing>
        </mc:Choice>
        <mc:Fallback>
          <w:pict>
            <v:group w14:anchorId="55059A45" id="Group 1" o:spid="_x0000_s1026" style="position:absolute;margin-left:0;margin-top:-25.6pt;width:547.4pt;height:78.75pt;z-index:251658240;mso-position-horizontal:center;mso-position-horizontal-relative:margin" coordsize="69519,10001"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A/9VaF8AAPRSAgAOAAAAZHJzL2Uyb0RvYy54bWy8fVtvZruN5fsA8x8MPzYwqX2/FFJpIEkn&#10;L43uAMkA6Ucfl+sCuOyC7Zw66V8/i7ptUvuztXgamG4gX/lsLVEXkpJIivrtv/7y7f7q57un56+P&#10;Dx+u+99011d3D7ePH78+fP5w/X//9qf/s11fPb/cPHy8uX98uPtw/c+75+t//d3//l+//fH9/d3w&#10;+OXx/uPd0xUqeXh+/+P7h+svLy/f379793z75e7bzfNvHr/fPeDjp8enbzcv+PPp87uPTzc/UPu3&#10;+3dD1y3vfjw+ffz+9Hh79/yM//rH+PH6d6H+T5/ubl/+89On57uXq/sP12jbS/jfp/C/P8n/vvvd&#10;b2/ef366+f7l621qxs2vaMW3m68PIFqq+uPNy83VP56+nqr69vX26fH58dPLb24fv717/PTp6+1d&#10;6AN603dVb/789PiP76Evn9//+Py9DBOGthqnX13t7X/8/Oen73/9/pcnjMSP758xFuEv6csvn56+&#10;yS9aefVLGLJ/liG7++Xl6hb/cdnnft8wsrf41ndd1w9zHNTbLxj5E+72y781kO8y4XemOeWP2Ey0&#10;+y9PV18/ogX9PG5jP6ANDzffwGJ/TrO5SDsE5ujjuPfTus7XV+eejt24Dh0+SU/XbVkXsqNjP/dr&#10;BzkQ4NbvQ79Jy17tJwTh+Zjr5//ZXP/1y833u8BCzzIOacz2Zdz2ZemmPGZ/erq7EyG7Or6EwQug&#10;wh3P75/BKBdYYxi2cdyWS8O2zeu+77Hz4zTtW286f/P+9h/PL3++ewycdvPzvz+/gDDk6CP+Ff+R&#10;pvX28eHh+evL3d8x0Z++3UNK/+Xd1TZv4LmrH/hHIJOwFeS/NKS7+nJ1NEQoVaX/3isC7bpt6Vbd&#10;g6tuXTq2udn4UREgR0dDSCpgHO8caEh7DiBnhcA4910/NifZQMZtG5tjBYYtRIZ9GMapSURDxh7t&#10;2ppUVk0FCnLcm1Q0hKQC/VL60k8DNE6TioFAL83tvkCQFZV+6vomFQPhqPRaXvtu2Jb27BsMOWa9&#10;lt1x2Peh2RsL4Rig12IM9b8ubTIaAtVKMHOvxbjfprUnyGgMSUbL8TBhbWuzQG8wA9adtSk1vRbn&#10;YcIK02ZoiyHpaIketr7HULeWk15jyGEzIs0ptN5gOCbQMr30wzIRvdEYsjdaqOd57ta2Tus1hhRQ&#10;2dQVfTNtINPmaYNh6WhFMHfz1G1NJhg0BnptHJYmUw9arCcogmlu09EYlo6R6x1b17ZmGwyG02yD&#10;Fuyx39a9LaQVhlpCcaY4+GBcl3Fur9QWQ0nPoOV6Ah/sa3t6NIaTnkHL9TRs60iQ0RhsIWRJbO41&#10;tWDP/TITO+VBY1g6WrLlMDYQXKAx3LCNWhmQus1gSDJarrdh7ra2bhs1ZuqnuT05oxZraLZhbKs2&#10;g8H5bdibPDBqqV6nBXLdZGmD2XAkbu8LR60Iln3Y+zZLGwzaNfdTuztaEeDoh5N1uzsaM/T7OLR3&#10;H6OW6mXBek3Q0Rgc+ted6I8WayCkba3dx6gxY9fPHUFHi/W8L+vaVqCjxgwTNnoEHS3WGLduIbha&#10;Y4YF+/229ExaF6zYHs5ttjYY2U+ufZPfJi3YSy+c0Jwfg+kH2IwIOlobrDhW9W2lM2kMJG5q7z8m&#10;rQ1I3WYwZ90GM1ax1dx8yeab218ekv0G/7q6EWNwF+yj3x+fxSaojTmwiuU/YaiJljGgxPjTAGNy&#10;NDhbljgwRk+DBxdljKMGjy4wdKUGTy4wlJkGBxsk5oDrMzSUBgcLKQ2G2tHg1dVs6BINzhZQrtlQ&#10;EBq8uyiLYUCj8beLx2om83GZnP0NdR+fyaHewH2cJgdvA/fxmpynDdzHbXJMNnAfv8nx18B9HAcr&#10;u4X7eE6Oq4a6j+vkFKrh+NvDdXK4NHAf18k508B9XCdHQQP3cZ2c8Azcx3VycDNwH9fJIc7AfVwn&#10;hzMD93GdnJ8M3Md1Q8V1+NvDNnLc0dTxtwtecR2ONS54xXU4rrjgFdfhGOKCV1yH44ULXnHd6OM6&#10;OTCYkfdxnezpDdzHdbJVN3Af140V1+Fvz9DJxlpTx98ueMV12D+74BXXYVvsgldch+2ugsfNUdrK&#10;PiGaQOII7kMcwcv1FeIInq6vEEfwk2Bu3n+/eZEdcP7n1Q/4e5P788uH6+R0lK/fHn+++9tjKPci&#10;2+HoqAujmMfuKHL/oIvGsc6l8rf8+z1UF8scTk70IhfIv7GgousrXdO/vX98vgtjcLQ7kojOu9C1&#10;YH9Jo3sUsy2KbrhYPNggU/lcKv/GyhEBAhsVWzq6xUJpnK/g7nqz7h5nnS6yJlM6eKnYlgRfE1s4&#10;eIxiYbFivt3o4PchC0fvTSg8BGfJm1VHHwxdOnhSyIa8wiN5rl9nrmgFPFF5jbmipyIWbzNX9Dew&#10;paPXIJSORvo3BzPa/tnSY7Dgsy2Jdni6dLCmx9JN9oo2cbZwsGyHwtGQ/OaIRPs0XTpYmcmGvMIl&#10;bfaKFpJAJRg+UgdeY69oxQ3Fg3G26u/tP376evv7u//W2nyFqXSKa/8Gm37QSFhHghZf13FKoUjB&#10;CCvVlW/BkhtIlW+yVhkS9q9Uab8giskCc6XRbhu/bcMedPyFb9FUmzpnadi/IkVVa4/wnyUsz7na&#10;aMINJHtoAezdVSfVx2i2pWlq5D7vUdNnmiuGXAz22LJEK62mGW291UdqZJdxmdPh4UK13TinuRy7&#10;vYt709ygaPeNNIM592I/M7vGUY023ICJptmEyaUuzgQsuEtcLYd5Wiy3LfB5YpxkVKINthoVWHKr&#10;j9yobBuiAitk7ng03MaPs4y8pqk/BmPtxVG51E+FhDd/jktmphmNuJFm16Grmqb6GA23NE2FxEpQ&#10;1Qq7/h6FPJhpNcVo643NERMuTRAW/GGKRx5U2lWCs0yZFYe1C7v53P9XdJoeR0ys7GRDiGLZ0obZ&#10;PiL1nh/vv37809f7e9FJz0+ff/rD/dPVzzcSZdvN//b7vLUyxe4fZEc8dRPY7PYGwb6f7m9eglX4&#10;4VGqiqL/9Pzyx5vnL7GygI/j9Q2xf08ogobcwziM6NAcjij/+unx4z8R3Pj0cv+Hxxjqe/Nw++UR&#10;O/Tbl6cwqFIKgZUSEvr/IcISrgKwXreC9WNUaomwPL6gM9IWhGW2IyyjCE3jOO5JgeYI3BHuRviA&#10;YoTlMGIRypvzHL/7P4qwHLtt2IJbPxMK03SKmjQxlpD5TZxFR3NacZYSqIFNEZwrDTJQ3CUipJdY&#10;KnFOvk0HB8QCke5MnURdNOhoUL9gTyUxi2/TwUlS0ZnHPvj1G3Q0iOwPpF7RIadHg7jpgUFEken3&#10;ZRafVKM7GhRHqzlsWFcUnRncJr7JBh0NIulAA/vpaFC/Yo8ivuO32QDaTdMZxxAc1eiPBpF0sJIr&#10;OjsYm2BrDeo3CQJv9qeKrBRtI07QRocMimRsG1zZ7f3MsIJBzfOAoJ3WFJmIzBEOWgT/El3SOgHH&#10;pq2tekxQphCaQphHa+y0UiAJafnmCWnUjD2/eN7f5m4TY4nog33ZCbVgUCQhLeI8IY0iFUOvhXzA&#10;hZYJM9tmcI0apx1Rvc2x01I+7LDVINShTUijSEJazHlCGjVi8JodkpNk0UH0yBkUR0ev+jwdjeIG&#10;zgRo8oS0Yui3BeEb7aHTMk5PkQnSZClpIecpaRQnsSbikh88vWUgCRkhZwXWRHeyY6eFfMAVI1x2&#10;a0usCfBkKWkpx3WqAXt9gpJGsZS0mPOUNKofcLZpqwcTfYlbHLiUQuwcDIrbqpr4ywFG8mEljhIG&#10;1fcrrEZNsTUhmDylX6EgTBQmjvgwjxAMYVAkQ5hATJ6SVhCI3pzQvNYCCKeqWi8Q+NyHSyqN7ZBB&#10;zTPcSG1CRkOAH2AFbEuTifpcZznwNHtkFISI7crMkkaRhLSkB6mlCGkUwd1ayEXdySaguUERD1zZ&#10;BbSJ2DhMlohBkYxtIjGHFZZvhDI3u2NQSwdjbZMLbCgm2LobCP1jUBxfm2DMYdm6fSYOLga14xpA&#10;m6/FtFjmdFjHbQ0RqQ1JNShY+zu0riVBk9EJuLW2MQcKg+qXaVnbSgHWVdWnZcPlNYkabvVJo/p5&#10;idck3z4kiUvnGL1lG+B1IShplFiuJ2L0tIAPmKQtXI1p9Umjepj3EN7enCct5Vhfxync/GtR0ijc&#10;rR8JjhBj5jF6K8Y8XJNqUDKoHUaXudklOBw0IbSNsdgZFG6kYWpbYzfr9R+KaMJGss0PBrVh+W+z&#10;w2xOFazGMyhO481GP8w77NJMjzSKVOKz0Q/LgGsvcqegxQ0axVLSkj7QlDQKju6eWC9mLenDMo/w&#10;FhB90qht7VaCw7WgY+g2bGoIQhoFv/TQ1q2zlnOekEbNuNbX3j0sRjks8wZ/UrtHBoWlllgt4MNT&#10;ymFBcgAMQ5PvDAobXGILCY+4IQT3NLGmGxRJyCiHZSAJaRScqTiWttTdosV8gHKYwv3ThsgaFElI&#10;SzlPSKNI3SDe72NNmmfsU4i9g0FJGpilvZdctJQPMEauIV9Aa/A0itwPIQBA9WlaN9wTJjhco7Am&#10;ITKmzRBazgdx9YdUC60+aRRJSRyuap468BExTwbFuRBWox6maaE0q0EhxGBFMpCWNK1GP8g2ANqr&#10;qYgMivT0rFrUB5bJDQpWlK1rW8JXqyFIcTIoUpwk6uZgCGHykBKhwXoG1Xc71H97nqyK6FZqK75q&#10;FHaTQ3s3uWpZH+ZxghuPYAiNYrukZR2mDXLwNIqlpGV9kIQFC7EIrhpFanJJVnYwxDhiM06czQyK&#10;pWRUBE1Jo0hD62ZUBALRkJyszREGxRlaEUulBw/7jonY9hsUaWjdjIaA/YGjpFHsNFkNgfu6jPF4&#10;0yiWkpZ1xFOTlDSKNLRuWthxql0lfqW5ZhgUZ5DatKwPI47QGyG3BsXZPzct6iA0rZTYahRHCHGv&#10;msVJQgbFebF2Leii8saOGDqDIglZ7cAS0iiSwXejHkJ0FqGHDAr73RkmrNamaNeCPsAmh+jVNoMb&#10;FLkp2rWgI20AjuvEemFQ/YZMMm2X8K4FHZSwjWf6pFGImJF4jOboGfWA4zpiVonR0ygyJm43+kGy&#10;qTDRUAaFazuSg6XZJy3q4AiSkkYhggraq0UoxDMfOwjEJo9MfKSFsaSMjuBJaRinJOCy0HqPHT8L&#10;Y0lZNUFOVd9ZWIcdYnuurJ6QEzhhLkIsqhoMHLgIjwlWZoUZRPlxpDQMAxhyB73tXpBwb7VGIaUN&#10;8ge15dfCWFJa6OUaBklKw9ApbBPbc2V1BT2AGsaS0mLvmCsNI1cqBDabyZLrM8QCYmHk+tubWMih&#10;nybcpyQYw8BoWkZh8LQ0jLSX9yaOEqLVixmyuZ+1MM5ijjsyZrpwYWkkjjgWxtnMexMVCd80S8po&#10;DMpqjjgL06t1wTUBZgA1jLOb43xnSE2wADAq18A4gzaSdVpS3RISNzaMOxbGktKiD8liSWkYZ9QO&#10;qcyP/QVkumOOOhbGktIbhYEnpWGsvjCxlf2+w9FIxOTASKrmmIwpgNlEgQZYk3bGeWNhuI24Y2PX&#10;XLZMQssBuW3hCyVEy8BoWlr0QQs56Zm1xERmIl++GNfa/dKyj9cJVuTDZPqlYaQnorcRkzxvaFVD&#10;84ZWGv2+7j3HGxq2y2VVYgi19GMIN9jUmSHUMM4m3JuoSZ4LDQxZDnvi7N2bwMmhw1VhJq7Twmha&#10;RvxxfxjXQoghNHGacu8VtpUmx9vgyV0uUTK7JwtDrkjc8WjTMtuMDidc6i6AidUkI3dwa8lowwmh&#10;RdQYahiuLe4wR7T7pcUffIhgXIblTeglTUuLP6ypsGwRZgxcy1PDIasXEZPU22yYkomacZZaGE1L&#10;y/8ARxKODAzPaxjyj2K/1p4vE1cJWuvCBPph/6PHUHyFDC29bXDQ0jBshiSKs8mHJrgSOgpeZ2YM&#10;DQyGSAxGm5TebGBB2TD2xHSZqExY4EK62MbB3wZY0muXgZFrl42whOdvpk4MFYy6CyP33g97BqRE&#10;8p0wI1jBmHs3OLX/OloGhi0lEim3OUPvGWBvHneOMwyMpWWkH1G+CzdfGoYMFjOxdplQS2R93xCT&#10;T0yXhUkqhPYImmBLxMQizoJZuiyMJGV2GjwpC+MY3kRcCsNT7m7s3BXvIjsVLiM1edBEaoIHoboZ&#10;7WRgLCmzYcD8jkwod28iPBGkT8TEICZYjYSjVxoGLRPebGjoXBOs6ZgrrTBYUkbwebbQMHautNz3&#10;y7Ah3RUjwwbGXXVEqJyerAX3wHpmLbYwlpbZLPC0DAwpIrCTbIqWicHEphW5vhnlZGEsLS36OItP&#10;yBZFzNdiYOwY6rNJv04rZ6kxAZyy1yWuweJam+ENxIoyN1oqGBQjjLTt+dLSj35hW02NoYaRLi4T&#10;xSn3HjfqKGlgLCkt/Q4uNLBuR+YYYgSN+PPSZWAkLROUiX6RWsPAiC7ZkExaERoYQ8ZsE3gyBkbK&#10;lI3IhLkvPp/XMotbGEvL6AocsoaJkSkbysnSMrqCp2Vg3A0NOB+1XkK88jAx1k8DIz1OJp4Ti+WK&#10;8xCh2g2M9DitRuh5UhrG3dPobWymxKUwEToWRnqcbHAmrujhKV1iAA2MdAPh+VJ1UkWiN/A7Q0rD&#10;WFJG9HlSGka6gWyAJq0wDIwlZfUFq5tMOCi7t7AxmnDZjZRty8J63GIl9oLy+m1x2uHkg2Q6jL4w&#10;MC4GF1sJQwp+GSp7kYWx3dKS7+iWgXHp02DNNv2ip8vAyH6ZeE1YhPt5Y3SuhSFok7gX0JuQTX4M&#10;LYy7pItEVnoMEdYH0yyhnyyM7Zc5W9Asb8I9uSjj3gZu8tNllA3bLbNdQNqSjlr5q4hP7vRjQj5x&#10;swe2fsbjZGHk7klSkB4aiqdlYD28Cu0bKjBMGVrbsFK+YwvjzHbyuLjqFjx9zPVJxB9oGEUK2eY1&#10;ZuzA8oQpzcLEBdweQOxgNKlhgeGTMC3UMMbECt+IIYVLaUxMQQ3jSBmNIaLFhIDAAK5byLEgXI8a&#10;xNMyME604HrUtPCk6cpc0atgLC2z0cBtc8r5PpiQUXIDBXVk+kXT0rD22Rjh3YYMslGEZwMb51UL&#10;Y8gYkUc8NklGw5DbhbikPpiYTwRw4XUIRnwNjCVlNAWCouNbla3BMyGf3JXXwaTNRKegy4hzVgUj&#10;c/aaiE9ELrPdMqqCS3CKaD7Lf70kwmxGl1YwuRFOMKGJ+QRnkKrCwlhaVlXQtAyMVEsmfBPx87gY&#10;TuxkwAx66FneMPoCkawr4+pE2ICixZ21EPCuMCLI1Hm/gpHdMnkxJT6K2rvD6aCbyJ21EPKuQfR0&#10;WRjbL73B2GAhxAXxtnTZuE+SC03cJ2xiE3M9dTAodm008Zs8KaNquDSKiF1Rk7Vjf0btmgyKZHeT&#10;I3OfEDVLnB7xeJBqH3m/F9tMBeJJaRQ9VVrwkc5mHpjF2D6FzjKg1hc8KY2CV4rJpYjTrB5AmLWZ&#10;/N8WxZ2+cQFCUdr2FXNHCLBBcXdvBxO2ibQG8NExlLSCYSnpjQJPSaM4/xwSB+nREwcJo/4MiqWk&#10;9YQoWo6SRrEiZeI1V9zgo07CBkXGa+P2uhq/FdFGXK80igyvRyCIIrUhaJB5kcKiaFJa5JGsDhlK&#10;GU7XKDKQHwEGqldIBYAIRYKUQZFx/EgGpEmxbGFQLFuYSE1kh+ioXYVBcZGQyMSsOwVSTJRxhaIS&#10;u4QHfYotC/yHwwEzU1rBkHH1eDRKd2rDe2oUU2gUTUpvD/DgEXUXB7pLNZCM4EeKGgUCpyNamBlA&#10;jUJeISaAH25uTWoZcaWOIaVRZPw+PM+KFK6bA8eQ0igypB7Xvi0prMAEKYOiSWldseFtDCZCBgnR&#10;VANltSKC97HhUyBEdk4TM1cGRZPSykIST1PHYBPYSYbu41K16RVEmtEWBiVHTCJyH6V+FSmNIgP3&#10;EYCsSMEUPTFZUSyKi9sfTGDnKm+yUryulQUXti9PzR4+CnqtMihyrTJ5OJHClAr2ReZE1T4uASwe&#10;jFWYeZfFitAUFkXlcpc3+o7RmxHfSomUQXFJrxGErSnhegVzndii2O2LCcxEvi5JcdI2ihgUuykz&#10;cZlzeEOOIaW1C5n3Grlx9ADiGIvrBESvNIpMfI2kNZoUporJtmFR7PprojIX3J5lwnwHg8K1Eyb1&#10;NVK6m17hqh6jkwyKy32Ny82a0o5UEZT8ahSX/BrZUxSlBWcEJtLcorjs18h/biiR2s+iqIT/uBiq&#10;KE1bj/B5gtENij1qm7BM5IOlErAgs6hqIE1KyzxPSqMIF4hJrolrBxvzJhoiCFSHGCpaP/BUNIr0&#10;wJlATFCibtfCiqv6w1LS2gESy50PTdAn6eoz0Zt46Q4xlQx/a+1APvqHpFZqIOhOGRSZyg1OWE1q&#10;68eF8fMZFKLQKT+fSa5JKwiDoklpUedJaRSrIEwY5oQ0jMiC0F7fDYpmCy3veHgeid4ZUhpFOj1M&#10;DCbkl3p1EgElipfoTmmhx0ua2EswndIoMvEe3qZS7eOnSqPoXmmxHxe4zxlbpg335JKjy6v0x1kA&#10;hhC8S0MMoEGx22YTf4m8j3jDmyGlVQyZtBzZaXSv1m6hrOkGRZPSYo+36HfKa1TFbDJvrMLyoToF&#10;w9JCGcgMisyQDn5TpMZ+HZm3sSyKXUJM6KXwOhNfOxgUmSMdg6x7RZPSKDJJOl6FVKTA64hsZHhd&#10;o2DfYbKkw8qiSOEBOLh+GVIaxaXEGU24Jl6Nk2xOzcXKoshO4Xla1Sl2/CyKJqV1BUIXJuoJPRvk&#10;ySlbJGFQveqxmjLPeFQo7mkuxNJqUtM0M/HCFYp7iwKPIytS8DhTRzeLIpXtaIMuV0QsEsu9RXH7&#10;dWTlVJ3qkdGKCXGoUNxzFKON1oTrkjFRVCguMA/Lk+oVz+saRSpbpPP4NaQMilS20HmKFPJmcrxu&#10;UZyyxfZck4ItfSGUrUWRytbEayIOHf9HKFuDYjWgDdekx89oGHb8tK5gVg8bp8kFDY0mOSdCQndK&#10;z1oUS8roCZqUQc24y96+woDNueI9pNFncsRYEC5lcZS0wNOUNAhHFiIbDe7MqC4x7GAALBGtHigi&#10;GnDhJP/u5v3nj//+/PK73968v/mCf7yTf93+8pD+G/51dfPw+cN1dy0fvj8+X/3y4fr28eHh+evL&#10;3d/R538ef/5Xdw04qgQqVfMWGE3T4N4FhvLS4MEFxt5Fg0cXGLpCgycXGDpDg2cXGFYFDV5cYIip&#10;Bq8uMMRVgzcXGMKkwbsLLKuoRuNvF4/VTObjMlkjDXUfn8kSZuA+TpPFzMB9vCbrjYH7uE3WEAP3&#10;8ZtE7xu4j+NkhTBwH89JbL6B+7hOdLOG428P10kovIH7uE7C2w3cx3USsm7gPq6T4HUD93GdhJYb&#10;uI/rJF7cwH1cJ5HjBu7jOonrNnAf1w0V1+FvD9tI1Lamjr9d8IrrEGTtgldch3hrF7ziOmS+dcEr&#10;rkOMswtecR3S2rrgFdchGNkFr7gOYckueMV1CDV2wSuuG31cJ8G8muvwt4e6BOgauI/rJOjWwH1c&#10;J/G3Bu7jOkl+auA+rpNAWQP3cZ2EsRq4j+skoNXAfVwnQaoG7uM6CTw1cB/XSViohuNvD9dJqKeB&#10;+7hOwjcN3Md1EpJp4D6ukzBLA/dxnQRcGriP6ySI0sB9XCeRkQbu4zoJXDRwH9dJNKKB+7hOQgw1&#10;HH97uE7iBg3cx3USQmjgPq6TAD8D93GdhPoZuI/rJHzPwH1cJyF5Bu7jOgmYM3Af10kQnIH7uE7i&#10;4Qzcx3US5Kbh+NvDdRKDZuA+rpPAMgP3cZ0Eixm4j+skmZ+B+7hOIrsM3Md1knLPwH1cJ3FYBu7j&#10;OgmuMnAf10mclYH7uE6ioDQcf3u4TiKbDNzHdRKtZOA+rpP0cQbu4zqJKjJwH9dJljcD93GdhP8Y&#10;uI/rJBmbgfu4ToJ7DNzHdRJ6Y+A+rpNwGg3H3x6uk8AaA/dxnYS9GLiP6ySUxcB9XCfxKQbu4zqJ&#10;VDFwH9dJHImB+7hOIkoM3Md1EiVi4D6uk8gPA/dxHZJvWLz8Bw/fwbNWV+DjvPDYqe6B/AdfCyrm&#10;kzdNfRVU7CcvlfoqqBgQ2QacFVQsKK+K+lpQMSGukTorqNiwR0SCrwUVI8Lx7Kvg5LBweyxqToR3&#10;39WFk9MC/8FXQc2J8GP4Kqg5EZ4MXwU1J8KX4aug5kR4M3wV1JwIf4avgpoT4dHwVVBzInwargpq&#10;J4a8AumroOZE+DV8FVTLsTzY6Kug5kT4NnwV1JwI74avgpoT4d/wVVBzIjwcvgpqToSPw1dBzYnw&#10;cvgqqDnR6dcIDxCatdHp2QjPA9oKnJwoyWNsBU5OlIf8bAVOTpSkLbYCJyfKS322AicnSoYVW4GT&#10;EyXbiq3AyYmSQ8VW4OREuDaqCpw6sXZ2yGN1Llmo3R09/oOvgpoT4QHxVVBzInwgvgpqToQXxFdB&#10;zYnwg/gqqDkRnhBfBTUnwhfiq6DmRHhDfBXUnAh/iKuC2gGC3KHOCurVGT4RXwtqToRXxFdBzYnw&#10;i/gqqDkRnhFfBTUnwjfiq6DmRHhHfBXUnAj/iK+CmhPhIfFVUHMifCSuCmqniLzJ5aug5kT4SXwV&#10;1JwIT4mvgpoT4SvxVVBzIrwlvgpqToS/xFdBzYnwmPgqqDkRPhNfBTUnwmviq6DmRPhNXBXUjhI8&#10;juWsoOZE+E58Lag5Ed4TXwU1J8J/4qug5kR4UHwV1JwIH4qvgpoT4UXxVVBzIvwovgpqToQnxVdB&#10;zYnwpbgqqJ0nyEvhrKDmRPhTfC2oOREeFV8FNSfCp+KroOZEeFV8FdScCL+Kr4KaE+FZ8VVQcyJ8&#10;K74Kak6Ed8VXQc2J8K+4KqgdKnjExllBzYnwsfhaUHMivCy+CmpOhJ/FV0HNifC0+CqoORG+Fl8F&#10;NSfC2+KroOZE+Ft8FdScCI+Lr4KaE+Fz8VQQ3irRp3f5D74KKk6UJ0l8FVScKA+N+CqoOFGeD/FV&#10;UHGiPCXiq6DiRHnow1dBxYnyeoevgooT5SUPXwUVJ8pjG74KKk4cnD6W8ISG4USnj2WQC5O2Aicn&#10;1j4WecjCNQb11ZDB6WMJL0zYLjg5sb4eMjh9LEN9QUT+g28Mak50+ljCqw12DJycWF8TkccZXF2o&#10;fSzy4oKvgpoTnT6W4XxZxMmJp+siTh8LXj+thMnpYwlvGJhpdPpYwiMDtgInJ56ujTh9LMPp4ojT&#10;xzKcro44fSwheb8ZA6ePJWTytxU4dWLtY5GM/S5ZqH0syCHlrKDmROctEry5UbGy8x7JUPtY5D/4&#10;xqDWic67JCHjvJ1Gp06sfSxIbuTrQu1jkSTzrjGofSySOt5XQb1PdPpYQoJ2M4hOH0vI1m4rcK7O&#10;9dUSScruG4N6n+j0sYR86bYLzn1ifcFE0qL7ulDvE50+lpCx3HTB6WMJGcVtBU5OrC+aSLpx1xjU&#10;V00Gp48lZAK3XXByYn3dRBJ++7pQc6LTxxKScdsuODmxvnQiSbd9Xag50eljCRmxTRecPpaQ6NpW&#10;4OTE+vKJpKZ2jUF9/QQPjzorqFdnp48lZJC2Y+DkxPoSiqR89o1BvTo7fSwhh7PtgpMT66sokqvZ&#10;1YXaxyLJlH0V1CcWp48l5Ec2Y+D0sYT8xbYCJyfWl1IGp48lJBy2LXByYn0xZXD6WEKKYNsCp06s&#10;L6cMTh/LUF9Pkf/gYqTaxyLZfn0V1Jzo9LEgE1q13Xf6WIb6mor8B18Xap3o9LHgEb66C05OrC+r&#10;SPJaXxdqnej0sYRstIaVnT6Wob6yIv/B1YXaxyKpZH0V1Jzo9LGELK9mDJw+FrxKW/GB08cSUrLa&#10;Fjj3ifX1Fcmh6hvEep/o9LGEpKi2C06dWF9ikdynvi7U+0SnjyVkGNVdkP/gaUHIG2or8O0TR8kG&#10;aivw7RNDjk9bgU8nhsydtgIfJ4Z8nLYCHyeGLJu2Ap9ODMkzbQU+TgwpMW0FPk4M6TFtBT6dGJJe&#10;mgqcPpaQytJW4OTE2sciuSddslD7WEanjwXvpFey4LzHggfh6wqcnFj7WCQfpG8MqtUZGbCdFVTe&#10;PknD6GtBpRNHp48lZFY0jOT0sYx1Oi75D6oLMWFhSnj4dHf7cnX/4fr++urlw/XL9dXTh+un66uf&#10;Plz/JBikQLx5kTyJ+Z9XPz5cg09mCd+9+vLhGvZXPDoekiV+e/z57m+PoeCLZE2EUGNnEi8qhucH&#10;UiOOcrf/+Onr7e/v/tugcI1vSukPCgrNiFXi2fEJMyoaG/9aYiT3xa94EOSI5zN0LlNVFY94Nihw&#10;zVFxN2W3T3xzII1N6eckmZSlUeHN8TzabbLd0o0pJdABLWS7GSKcejvuWzRAXPzq7K2uuMNzyUFK&#10;j4qXHk/hhf6cZ+CVSbWDekxxmjdkV11SLpPEMZEhj4L3D4YL8Jbhlu4XG0Auln9z/UdxPBUylqDk&#10;XCz/luLjmM5zF4vb3mQQXrhLNzr6bZ5icNcxaOuypDvFMX++ZRE8n5YyxR1fRRDbLILbRGvyURzQ&#10;QjaIYtyN42GyNdrtL351soiqGM8nR0v0US/alI6zISl31dcez4YE9ikfua7iOacuXUwuyEITb5GM&#10;KTXIMu7Rnqg+9nvyDK8L3ui5KIEnJuin5L/SmFwq/+bZxxtQqXR4gjpRyKXyby4Nfk93vH2lLzL7&#10;7f3j813Qxoe8REI4dPRTyoAwTnuxqhzlbMOww5/W5AHX5XOp/JtrV6XRsjf7bJriKqzanelzPY4J&#10;flOrmC4bQKaVf899bk+d7rSv9MWmvNHtdd/7dF4z0Fe7jQdX8b5hXJVCRuy3Z08Xh1+4xDjl0bGa&#10;Ko2VBnVrH6+zZKGEcWhd0pbytI7A7IJo96i4ykdKS8B+gjNXXG4L8qCJJqU0NshI0MdY8ItfkQ3/&#10;OGwaNZy7nDupqiQGcu8XPGZEj7su3s14JrKapovjrkBYdmLiy9LJvRvx1mTSv3jrQyosHzc8r5Y2&#10;2bM8OZqoWSr2rzwM2BOkS1wFeVSLhqcFFY9CRgP38RHvyabFf51lGxDXfkulHnRwb0rFpDG5VP7N&#10;bTtKZ/tBLpF/U0mIkegm2avxJY3A5QrfktVlzbFa4QXZ1OFDVG3Xc9PmZUviMoM3zQ4UFvtlSb7R&#10;8+hjTrsU0lM+crK0dtOetEpBlnlbtm5PDl3sLKKt+NLH8KLsxUm92E9VLW6T9vF8VepdR7xjFY9Q&#10;PSIpYkDKxa/Tjk0iT1ZXDLUUozyOiuFozmTDOy1S8fG1X/BkTpTp8pUdYWwV424ovrZlKl72Ke+V&#10;+nOjlm0K5yw5WMyL8uK+pa4WvHeSzk/x/dg0RIVvDTjxHtqRDRhg9jU6Fo7uY2OWot7iO7GmD5gu&#10;bIeTwtu7I7zWELrICuDqLeXxuVQxnodOkat43TFlZzkapb6GF2VTPy0h+1eWNAXtwGXB3nZUjLFO&#10;4Si9MGgliMfX8Lqsg+qBxME43pc7iMI/nZJBhadk7Qjjvdx0DiwfSe7DyCSvT0EeNMGZKQfzJouW&#10;pblAM6T1WR7nu9jPzFN5XC/rvVzqDY2JvT2OoYmH8KZwNlgcKjNXkhkWvuyUO/uidn6jOAiVOLlc&#10;7CKbgEChgajxaJ4vo6e+bmtXbTSgq5eUhLF85GYM6+OSksEX5EFzmefkEd/wWKzlTBDE6hrGcNvB&#10;YcyMKcy8YNeXMG8PC87ByRGINSO6UVULoeWiSf3CxxkvV+aTYUKSozKib3HZvlDtMO2JF9Z5imf/&#10;o0F4FixFq2Lvw20+FoSnpk5oTB6V/FtYsZSet7HEcOZS+TeVBqdPKXLUV/oim78lUrM8zxpFKjxy&#10;lub2EKmLTD9P05o2XnhzBq8vCqyM5gyjXjpuXljNcBZdk6f/+MpN8LTDrpcUQFlhC9lp3bd0WOjR&#10;hGhRVV/lRBB7Gh4+Yzh/xn4qpc+LT5gxrK9AG3oa9uqlGWBMPFcUmnGyXiA0D7MdZ6N8JEdmgTku&#10;7j0KstCEqbTIvGwazWSpj/H1yIvjcpELNBTTEYNyD6pr36dN9NkkhSBCnACirB5fub5iBHPumwNa&#10;yEK2u3R2ORvgEKZ38PsK7VgcB2YbUkujAmkhycXekK9pxYP0ievCE1ppdBvyJaycAn7x3mg8gZYe&#10;ThtOJ7FOLDcxKL98nGFzS/us8pEc1mGZUmbZgjyqxSkwbVB3PNcdFnr1EU2KZ8n4JNlFFsqjlVTc&#10;ayOTi70xqJBjCdQLpnR91j4GNVeSaI0j9inJRK4BuVj+vVCctnJoGmcrh7w6mY6+Z3PEuMxrXpOR&#10;m684dg1PXpRAHIPwIm0YiQvVYllKTHTBygFo+UpbOTSIGMgJF/myncVZnLZyKBpnK8fUrfietG1t&#10;5YD/pi/2aZeVAzuEcgjP9pEiDeOETUiUhkXcT0bbwuiSA6y0xcJO7okdoQ4i92pMLpV/C/OW0oSt&#10;EaKUgxt8pb0bjeBYSO4vqJmS0+aQWTsGqTcatiKuy/ig8MAlGCxVGl7INGONo3CXIsGOdYLThQhJ&#10;7fJm4ULFmIbku+g3vOdpT4aYX8hz0k7zfgSCGnGuZm3A2SofJ7G3LxEyudjlwcERPCWwh10AC4Xt&#10;/orrEUkrF4dj4VKcWrDbiK0sX8nBmUcsahX0qBj7/uw1O+/CsJiVr5DMIybtzcE5QPCPlXDEPDb5&#10;N7PMBmdlcii7ShMCoJrvK40rkCW0PLc3/+Z2wxednl7B1qjc/s2l8u+5NFpS7j/kUvk3lcaWE9aZ&#10;qAddpVG43DPKdebfc0t8pXEOOPRArvSNZR9WQCwnSbCY4z+eis0xhBfVVaaZB0kVp4//msb5+K++&#10;ns/p4lRO+7jykZNAGLrwCnMYiYIsAgh7Xr6ydz7+YxzynUb6+K8w9PG/32CMzueR+vjfr2DH187p&#10;kAKJFZHNXTnEk6MC62fSSwV5jMo05JPc+fgPA16XFLo+ylule+IWhGXETmhMLpV/C2+V0sSBXjg9&#10;rfi+0hfZ/HWR6ne4yOXNaLEda0v526uygcGsEe0lZai7Hn6JdErHTYwYNnx8hZ8nmVr68vU0wdXw&#10;dfIabmqnBuVidqbSmGvQuCC2wiyP3QQ7U2rltHTx+tXRSjgV8s51DqeNS+6oy2RxPkphvzCt9HE7&#10;f1QMv1fakR7Wj+Mr3J3pGH98PQ3OZbIdwq3SgfpkGzEzNsOZYw5w5qtmA0voYIo4wP2+7ng4PXBP&#10;ORSisUc5i88ouB6zT3fuYkj3MQCI60q3vs+HUAxmDjkqH8nBGbfsIynIg+bBXKcgFqQyOTivHOtO&#10;RDMfZs5DrHy2RGlQLnZpXJD3Zc5OV2R4r9zkmKJtzWdeHBHj9iB3Ab6VpcuW8R7cfNkQf4ksJhGm&#10;z6hvkQsbo6OlBAEqU76aBJsLNqavfp2Rmv+yNeUyWVXxCju42btKf8a8xUR0YOXm7LBvTOEph0Po&#10;NCeXyCI3Dp50T/aYCxXjY7aG4jwds9TlQQYrbBDtqCwRxnXcPX5r7woQIhzOoLdZAUKYTqZQCBAy&#10;Pepoh/oKl0j1FfFnKfBBVoNXnJ+ZfGZYzHs57yhQLnZ5LGFAy5OEGA78UxuBYYca02VnmD4kF0T1&#10;VVx1YeFBxEDZv1pC9q/S1hWbmAidtj6GrR6TBItrdtGOGyyUFdnjq9gCcxyFJZR7fRAsVUJflVDf&#10;XMyCzyDIckw7cTQSxtqyAZoqQ3WH1B/JGoTtcfxIMjcUQ+K1gsw0oUDA0GlfhbfbjVUaSgD6MXIp&#10;joXYCl1a7XJ/Yw9f0/651Bu7DjDGnJpiNizHwpErSaS2BRvGLLVq55+L5d8LxZHMqsTo52L5Nxff&#10;xj2fKy4VvzS/OG1DWRe1mWgcgz13S+4hthZ2c4HdQfm6zJjsi6N9meqBRICKdUn3iPcpWwu4iY04&#10;wk6xwVIVpSZ/PHFVPTAjHAd5I5cqBCaXyr95GFXpS8a+txhigWsuivQEv012Sr7OD7C+YU0Q7aHL&#10;5wZdHDqEZuAEYDHHfEmoR/oIB4FxcmNcy0cosiPxh1H7F2kqJM4INoYFKxe8Q3FGwN3xAYTSoO3o&#10;YfnYnK5jFDUmj0r+zdN1lL44hq9Gk4LLtimvTnqiX50u+KagAyPvaUBuUf5NLdPFS3DP63wH97vk&#10;zAtLCVEcwUxwWNKNWae1nJCYtsNxm6Kheqj98tp07mL+TV1dcfBMm/a2PUlCIbfDilPuMuY6828Z&#10;xmNcuh03MJKaycXybyl+TJKveKvig134kmZdyC19Q4PgjNZdiqd8lSehlCX1SuAaYl51cdY2hEie&#10;g8Z5a62+now48OUilioqpPLxJP8XdQ5cEzkpZUEWtbLgYkzS6CfbEJazFWeHMCSsbUhjWNsQMAh7&#10;iergZKfBR+x/quiP0nyxjCeLfkGSowJfzxGXasNRME8hlFl44WQbwkdwVlzotZ3Hjn3m0CRLM/Z3&#10;qRMak0vl33PptrUHSqVwuq+0V6TkoJR30sivWxLcHCJlxyD1RsH2fY/ZjcoEihc03cA4+Suxym5D&#10;7czkZhcnXokQlQm8UC1MKokm2oN/qXMITNDlY687abtm/8odVVBYi6Ir4+gpLphkx3/xrxxfj64e&#10;N7rIvvYYpKS4LlSsJg3Luj3+YNN0eUpt/44JTj3FjRoE+URdiZR6JRXiUdBWcAEGP5iNpe1xO6fY&#10;q04ncc0LziM+brp0S4o8O6Bl5OH0klxNQe+fG6W/6p7a/tm/Um8VFG5HGxsLNoNpOh2+aoex7iu0&#10;miPaHvPZLSn29RT1g1D7MmtoUPTilGFQH/vXO3pMcOokIlJhfYijp1fNo2Cl26Cs1hRaelH/vFEc&#10;1zJwKosH0Vws/2YOg5chm0vVoSaXyr+5NNREvkZJlO6gj+IZQ6yOjZYg79OUHkKHfJYb0bkF+TcP&#10;44DrJ8koRJTGSGcjPTEoMke5uJ6j3IY3dlF48HMtQVnqnP3q9MLoUwydl2hlmqnfqnhjK4inShHN&#10;ERiNL4kj1ik4tW4BtheQzbDUXyh9UbI7GKyTzRABHTE1dREksDdOFKHCswjC5yuPdQq18pHT8tgE&#10;wcJgkQdNhDWkzczJYI0Glo+wjXmuNxvo6ZooQogGqOzQpCOc4mjT0dXjK9lXyEI2TZyCLeAIgybL&#10;h0fcbzahpvCTQdySWUMi+zKz2Ik8McHB5hqUi+XfzLWvSEUu9oZAQYcMReWoyTgEyjY0UdQwRBBZ&#10;FxJiinDJL/b5vNuBjW9NlqfykZwGMFwyshVkmV7h+3y543QXHLNwfHXynIaebq9j8nGEfnWzg/NK&#10;WcvLVojsLEKJ00XdYwNWeqvH/3TPH+N/eVLtVB5THCcVkipZ6cPGQ6vKo1zmp1QeEaDZP6nL51L5&#10;91yaDVnEIa9QODmcROclH8uJG3asXmmFKd+oYd/hucgh8znQMQ86vuW8XedoRf2RDVbUmPYA4tQ8&#10;J4VLbFR0aTZSUWFOgYo41yJENan7Kk5xh70hZQXwbQ8hz2s2LuV9ZRltLK9pQ3oKUtx2nNHiqqXj&#10;DS171+yHu39pWYVdI1/ezIXyb+bVUrht9BKxSUYJV+GLk/i6psal1S3t9hyBEBp1ioNAjA5YMAp8&#10;iVnI449dw5a6RUdBbFiB+7xrzHEVkLs8unaC0lgrzCkGAjGO5RblKQQCcY24kBub74uAWMVhm9bk&#10;UwAETgPlVsApTAFGGniiIs3ykdIsCBoCR1fIMthqck/BD3oO+dgHOM1x9gr0+NCHFRlxchB4HfmA&#10;c0xOkHWKUMD2aEou3fKNGxXxA8TxLMA8KOAm7IJCD06bSPXtCEU4Ucx8FzkN7l78f5yBspo0uHMF&#10;F6f7yged3EBEBWCyUoV1xMOKCIgcReQLeEDknGSwC+vwySgL/sOeI348hTvoj75oB408BTtAcZZL&#10;TSdDCLQ0WDs2qHw8zcQlycdBDnJYIcvYImi5XIjA0BtvMOJnYTiJSDbOARgo9TMm88ilFkqcbtZn&#10;pygH87EOctgQ65QcIaLnqRgHOJ2nlITfYN5sIRIAlbvFdYQDbvEhHil1uQ5wQAxmvhwIxzrWbdrH&#10;C6SEfwf+PIU34KNcXQwfT9EN+iMb3KAxbGyDwsDEZEMbEJAOB1ho4CkEAce8KSVSLN84VpZsEXl3&#10;VIVLQKdKZJ+MyCzuVm3dXTEJKayTjWp4Ra8XJnnVK4qLvtkljaUoxsKgc8fu/pIELHJijSvlKZkD&#10;2DobkMu2L4svupx3AuUbNZK4sw4XYpqeap85i704OuFPiRzUN18eBwU8p3GA/TXP3TmLg/74+rp8&#10;aVQ18pQuAYOKpTdKUNlilHGFri2aD/nlciCCpWL/iqsfBnYpe56MLNXKBeisHMGjJohuRv6dHNrK&#10;pm+QDDD5agdi0jBr1kx6sYVYTst6UCdvwJXVKWUVOdvMZ8xSuphwfKTYbUHQc77VUlavPCoQauwO&#10;40ycEjfoj4jAfEXDX+qnRp7SNszIUJJD1k5ZG9RHX9IGBTzlbJglCVxchrEFi5nx8wggqQeiK8MI&#10;lG/suOJKqgXmSsHxXYrnPOVrWPBoTGrMRqZreEWvtRUi1i6EicTp1cfvQyPmOpIESUhPCuvT5XOp&#10;/HsqnU1+uUD+jQUx+Fsy9NAF23Zk1JpDQS8VvsSX8DTmTFsnKzJC0bE2hrEqduI8n2CRvE8v3ygm&#10;ARvk3BwFmCvFZV64tQPB0+ZffXMakDXyZD9WzTkMxLk9qpPHR66XsnCmw+bJeDwhoKHon9p2DAbN&#10;Zn3svznTsWZqjck8l38z710WgVzqdXPEhAveKdOvmYNDeC6ymEKdzMZyFSp5MYrRrgw/Dshpb1y+&#10;caOPFFZp2SvAUil26fmW5MlkDAEqH1GFIwmrRp4MxhKsXzJPYHseRL40SFRethHkj1w3YQnJttti&#10;aC7VqlE/GYtfm0g7fce0RsYZF3g1su0Fo5PjcY9yFp9QuIWftsLi+bWeEoTTwwAZ1fFp34PBQD6t&#10;6iM1MjhK58Tgx4WVPDLI7beVbpwScmwIpcxHGaxLuY+2Z1lUUg9XuPYvYHIpiz1hTtk4kAI2P7Rw&#10;VpG4WF/MrpJF/1JI9CWCuLsp9zHDiQQmNOOvwv3RfMFgO2XiOL55E3EoJOa2ysOxIi1UXleRpsEE&#10;xCPx9Zi3rUV7UhMvF9lPuWrzxIPXcIUt8tM5CS6YO0dgsCk4RCAyxpmBY0OCy2yWQraMfBB/W5TA&#10;uTDIhw6c82/AGpECSE9GNWQmyTbf8o0cTmRbLttEm9NDshAnq2ixNZaRhoSly84wXB3ds4yZ5SNK&#10;BAxgF4ckl3p9WcKFe0RwxXnV09AYTPgH052us16CwRdrdKzypJd6LCqZd8tHajyxnuet9VkvicEw&#10;H59OV9Rlx5BjSug8QaPEuMZOaEwZURMqnmbhwJz0El7cncrt2UqFwPDVpWCsorO4IYktu6iXetzj&#10;S96vk15S35x6SSNPeglefchYHLOiejJbw0w+53Na+cj1EoFmeYkoyFwt7myU22wnvaSZm9VLGqMF&#10;okz8q/YizWZacN8WJcW5J72EdOxTYsKie3LHe1jeUkq48o0cTiSzeEUvIcw4J5856SXEqJYVQHfv&#10;Lb302pC0BzM20Lj8jnHM8Ch2CBjZs0ppHzN1aZzRol7GwOU682/aasj2M2lHT+FmCFjqH1vuUr+y&#10;Ukfj5bGG3/02/SO82hBY4fnlz3eP3ySN2/Pj/dePf/p6fx/+ePr80x/un65+vsEDEP0f8f+/T1sh&#10;U+z+QR59QOI+qMHbm+8frj/d37yEFx8eHqWqGHT79Pzyx5vnL7GygI/22m9fX+6esg0Lbfvx/fn9&#10;8/e/PP3ut/Kvnx4//vMvT1dPL/d/eEQjMBo3D7dfHvEIxe3LU2iMlPrx/D0Wxz+ufvl2/4D/9P35&#10;w/WXl5fv79+9e779cvft5vk3377ePj0+P356+c3t47d3j58+fb29e/fj8enjO4nzDv/6/vR4e/f8&#10;/PXh81+/3Hy/Qy+k/tv/+BmN+PoRowAdg7xC4vB+uPl29+H6T093d58en75dHV/QmQT6K/qR/opd&#10;unn/y6enMNCgLm9gIIs+ooTivnaBSwTn2TBcd7+8XN3KdzgEQtTaLazc0GC46B16fVR0+49j9m5+&#10;xpwG/OeP6U2Ozx9TQ28fHx6eMdZ/xxh++nZ/8+H6X95dIasnbFT91Q/8KxJK6Ar0XxoEx900XX25&#10;Oppz8/5MBiOkyCBac5jaZAwIhv91btLB/lbRkU4MbToGhDwnc9+kA+nWdHBLmeiPASE6a2jTwYZI&#10;0UHmtZHojwEhrmrZm/3BGVPRWWHoXdvjpkE7Dppdkwy2jH4yGoQA3G5okoEEKTLYMzPcpkEcGWg4&#10;PxkNwr4H49ySHTgpFBlybjSIIyN3W/x0LArPnLT7IwdCRYjUOQaFC21Lmw3EcPYrCGkUOXRGsnHh&#10;Y2cYTq6pleaRhIxo04Q0imNtuaVZ2kavCwZFEtLSzRPSKHIF0vKNq6tIBLm0VVyvUbKpaatsCVNV&#10;QwcfzMYQ0qgR1qixqRfkTtZBCLkGcfYkeqRRcFVP7R6Jg+AghNuByIrXJmRRCAyel2aX5Oh5UMLd&#10;R4QrEpQMCscNYmGVi2CKEnwya0dQMqgQ8NnukxZz3CKUfOIEJYNCPve9re8kLlv1CYlJoI2bmzmL&#10;IrdZVj1gFesIHhczYWnfjpvIBOtpQcdlWBg9GIbQKPiBsWlqLbKy6y5tE6MR8qAQY6dRSF6zbm1C&#10;WtChh5ClZScIaRTSlRCrn1jaVI9IhWdQnMITc+VBCBdSFmzUm2xnUNzqh0v0mpCYLwk9ZFAkISPm&#10;kqiVIqRRSNuwtbfdYiVQQwfn206wt0XBNNERlIxuAJl9IPhbTG+lfZI3pH0Ck/jUAkEINUlIo8hJ&#10;0kKOi5WgRehVMeaX5pGEtJDzhDRK3qJrH5LFPVHahhtsCGQmDuMWJUaB9jorcUaKErKUzYwkGZQ8&#10;4dTepIg32VDCxeu2crAoklKlHeSKN0HJoHD4J9ZZCY5TfYLCg1w0FZ5FkZSsfmApaRTH4+J5Obok&#10;NuKFWNAtiuySlnTEGcJizEzT/+PsXHcryXE7/iqGH2DH537OIL1AdjdZBAgWC8wCi3z0eDzdjbjb&#10;ju25JE+fH0uiRKrKLrI/nUvpL+pCsSTx5lBBSnapxylZFHuU0/pq2tulzuU1xoOBV7pDcae8W987&#10;yJ2qmSWCxe8jhCxKFF7r9zSic/oGQhZFnJnN+rZLVAqWECIvsGV1KNRHnLbX9ncS7MQQ2mK0EyFk&#10;UQexXFwn5ITDnqPSPvBKl1BBrXlBQnaVw95BQhaFbGBjszp0M9mwDcgGyT3RehQk5Ba5CKEQIYeK&#10;iQZR+rbGYUJLtLfIJDlUkJKTDTgwh25wxbS/ty9IyS5zcZWOUbIoLFa4L1/lB7vMMdY84yqz/voT&#10;VXrrUoyQ+Ls0SJiQQ4lP/mqHxJm90xFnjkPgfe5QMTp2kRNFNUjHooIDZxd5mL3FKLANQ5CQXeRx&#10;Qg4V426JE9Uah58UoW8CO1aPClLyq5xAsZsIN3hUaB8peRd7nyQkbYiSRYnv0fo7SayUDCHxHg2s&#10;WIc67Amcvb6S7CInngz+IwG5KgYJrXmnC7EmVwlJZIMGCRMaUKFJEnNIQ0muoAJjN6Iixwoxev8G&#10;ShZF2stzYPDsQseUB8OxwDlTzANb82I31GLK3iAEleZeLbCUHAr/Sq4W115JEhfEEWIprb+SHCpI&#10;yC9z8SuJELKo2IFMPHJ7j6LyzqGChJxsCBNyqJhgFY/n3iWSBXP5GZgki8LCHxG5xg3i2dIJ8bLA&#10;qGKdkEPFxJ0EEDKE0PudA7LBoYI9soscBUewRx4VuieUgGm9S9FJcqhgl5xskJTB28CBTLznWvPE&#10;f3td3SyuuQ0SHzuHit2qiTWmoSROVoHjuUMFu+SFQ5QdLCp2ahYXit6j8CRZVLBHdpVj64udYuCM&#10;KS6arXlEuwncbIiNdIMQc5c8ogHZ4FBBQk42hAlZ1BZ7sFVhJ1lJTYeCI+dQMTpeMETpWFRw4OwS&#10;D7OCOBj1YYi9kMQlpWPCU+RQQUpOMoQpWVTsbS6ONKZL0VmyqCAhu8bjs+RQwbGzi1ySlERUZBI4&#10;oY1D0EBEnKIbhm0n0TACbyQKWlhMf47OzoKIK0eUiPUtygBj/AKmivhceFq4eAdk6wgLmSvCCI7W&#10;DYnsAnu8ARYzWST8mqHFHIc0mgMqZLU4JShpnBGnZAVF0BpKnAsbJaabyM6hubKwKCm76BOkLCwm&#10;KziUml7Fx8+iopSGdR/kCYtCcR8yYrTLPiqWcIAyIxG0YnSWj3FKVsIER88ZTHI+w/UtIJQcKkrJ&#10;yok4JYsKsrlEs2grKj56FhWlZNd7nJJDxYzpxfWu9eks3k2Bu9App1hDIWMjBnkcNQ0pTNewFIiw&#10;hEWdCQS4rmWa4ra35pHWi7gEEUpWSEQp2eV+IZRJyFrXm1sS2We3fh/KnZcdPjnXRLYUDsWRNWLQ&#10;SBlDKswUDhVlCmc8idMiIesCU+VQBJ3kHnXtJoebXdMpos8wWRFKFhUzy+Miz1KKsp9DcYdxWLfE&#10;mmJ4dkZnciO6R4+KUvJygtxrodGzKLZ9p0if3ILHADC0nfVGl5LVcd0idEo02YaPEKXE/o2whJUT&#10;+CpFnImIveB4Ys/ZI0LKophe/PvXGd2ZQyKQCCIVIOVQYVJWUGBifURlsGq9hLrSjAWdCh09xMGy&#10;zRX2yOTWipCyqDApu+bxmsZyJ0LKojY4lWBevCqUnFUkpEiEESFlBQwxXzmErVNym4MwJYvCVjhg&#10;tUkEHDtTmF7gZhVgCouKXSlimWAoYV4FW0QoWRSTG3BbmMLLNu4Lv6acPWXwNeXsKfHDYP1G+uQE&#10;Rew2BDMIO3x79OCR4XMoWVIBM0fion0TKYsKvOKdXaTk8YiYok4BCtvcRqjYhR6nYlFcPO3X1Q3Y&#10;/9lRw9M14u7hUVFKdp1jbofXf4DrJA5WG7ngmpUI1Q1zIhL3JUTJoggrwd53VeI5q8h4n6x0mDyR&#10;A8LVWVPCEpw5IsPnNhJc0GwivbIrPSwfvBVmkJSzjQyTcqiofHA2lUTKwGg4MIAOJUHAA1PlzCNJ&#10;Kk/egQglu4+IaXQJY2s4HaZAqRSh5FGxPjk5geFrxAhDsoH3lShZTwK+HwQEMaD4RFlUdKLskj+y&#10;s4xYaeEUZ9oX5j675tmvXE6RG/Rvsaxk5Zn2xUlZVMxQCw83QwlrHvQCEfazqCCjOzPJE46WNxHp&#10;51EhUy3JottZNk7JoqI8IbmD+3sKQ/zQgdehwqTskuc4GSTlUCFrLcJW2U4RSRL31vWtuUPFzLVw&#10;vzaU4HMuRSKULCpmRrWRlF5tohg63vQRShYVpeTERJiSRQXvtJ29ZFj2OVSUkl3vcUoWFWVzZzJ5&#10;3B+IbBSYKIcKdsqZTEqWRDbb62zuUFFKVkrEKVlUzL1zCona2ZwQdhy7An2yQiL6jvdWkxLGM/Lm&#10;cKiYgye5hMza5QUfpGRR0Yly65383rHhs6goJbveCYIepGRRMR9PklbZ0bughImoORwqesBxBpfw&#10;ueg1A9znxETM93LjjCdLdPEAKYfaREnZjUGclEVFhZ/Eye3LF+EXuql3qDApu+ZFzsZIWVSQ1Z0J&#10;JQFNLhF7dnYdZihiFp5TUpQ2fMQ5wMkxwhRWUAQ3s86Gkry+u4hlMWECv6FPdsnH+2RRUYnujC/j&#10;E2XlS3Si7JInBv1hF9mNOevLmJknmbXNkMvwhS5KHSoq/S52xRPXLhZyzqGinbJiIt4piwrew0mc&#10;1LaiwhPlUNE+2fVOkvJdKIjRt1hhbpwZ5v4GdVnk1OFQUSl7sSs+TsqiiPcYis1kVzxGcDH7Pme+&#10;GaVkF3yckkUR5xizjtW7WWdUGR89K1xilAgoa/k8yBIeFXNgxCfJUtrHbhY9KkrJrneCBITuMHEK&#10;NO0LeZniy2wg0aXrUUFC3yIjts5sM7hwtyTb7oIP0xFCRq9vJTxK8syuWzJMqXmbiEUpcA5FtnJ2&#10;m5zI1zVSpBw0XSIFAvnTI12yKJJKcGu3tm4JQGcpScqwwJHDoy77m0B8iq0k1OqDh2o34v7pUVxo&#10;c5W73ilvSYkxViTmBj03DeT2HN/1ACkrI7Y4vEcURYQYt6TwssQJbXWqnC0lgoVonwGmcKigcQuK&#10;F9O+HQHFI/Z2HiWJhde1N7iXGErkntlHLHY8CkhopqyYIFIyOUkiw+dQB4mFtD5Rdk+ww5YyYgK3&#10;dYabsGzAMoghNqMXFn0OFRR9PnIl1smbiEQaUCHTAvIamE7h5kQW18hEOVTMioFufAsph4rtxHCr&#10;t5QumNsFdIceFaVkdwWbMCWHig6fFRNbcphGjtaYUdmhiJJyciJMyqJiGxcXiDI+fFZMBAlZKREn&#10;ZFHBHbM3pYwuKIeKUrK7ifDSlRzNbWcQHDy/2oPiyNlsxgh5K8qo3BtQMbnnrCgj7yYHiO6Wndnl&#10;VlIKBISrA4Up2XUepmRBxAkLhBHEiMrwD67ih9DgWVCUkF3lxC+JhA7AsdW0TsYuYMiMibkBEW6W&#10;mK6rt/MeFKZktxBhShZ0Ph4DBw1nOlkMTwM9cpIhRsdKhjAdC2IQIkGindkkOV1CGyIHihKyW4ft&#10;mYwFAV7w9pmhkXPGlpEl5AAxLiD3dhf1IRoWsCB5yErTMpjcftKkJne/f61ZTfhGIpiPkhBGEtU8&#10;Pb5IMhWb4oR0KfrzvzT7KygpvQJmXix4U/OtxMDstyxYszPHwAyKBWu+uhgYwWfBLadiqM8IMwvW&#10;HDMxygg1C56yDEpaoRBlRI4Ft1yLITByxIJbzu4QGOFgwVNm7nCz5VbBovlN5pw4fGSyHJfJ6d9R&#10;z/GZ3AM4eI7Tarbwtrx6/s7QuEvKCEc9x201CWGnnuM3OSU76jmOk6Ovg+d4Tg7BDp7jOjmiWji/&#10;M1wnp1UHz3GdePM5eI7r5IDo4DmuE787B89JuJqwtLENv1NDNwg5kgmn4APXcQpLwQeu42iVgg9c&#10;x4EpA5djjx15fqfgA9dxvknBB67j0JKCD1xHJP0UfOA6DiUp+CDrODWk4APXcX5IwQeuK9mBwy8p&#10;2du7ec9xnXhIOXiO62RPbeH8zvRddsoOnuM62QQ7eI7rZEPs4Dmuq1lxm7Did6rvA9fh/5OCD1yH&#10;K1AKPnAd/j0p+MB1+Oyk4APX4VGTgYtXjJ04fqfgA9fh+ZKCD1yHE0wKPnAdni0p+CDrcDxJwQeu&#10;wwUlBR+4Dg+RFHzgOrw+UvCB6/D/SMEHrsOpIwMXHwvLdfxOwQeuw/0iBR+4DueIFHzgOoJKp+AD&#10;1+HFkIIPXIdDQwo+cB1eCin4wHXEd07BB67DMyAFH7iOqMoZuJjsW67jdwo+cB12+Sn4wHXEQk7B&#10;B64jVnEKPnAdVvEp+MB1GMin4APXnXJcJzF/3cTluE4syx08x3ViY+7gOa4TC3AL53dm6CSUroPn&#10;uE4stR08x3US9dbBc1wnJtUOnuM6iWvr4DmuE+NnB89x3XngOn6nJm7gOmydU/CB6zBFzsDFntj2&#10;nd8p+MB12Ayn4APXEYs1BR+4DuveFHzgOkx2U/CB6zDDTcEHrsMgNwUfuA572RR84LpLjuvE/tWx&#10;TY7rpkihFi9/ZJqPvZpvgPyRq2BgPQnymatgYD6J3JmrYGA/iceZq2BgQAnOmatgYEGi/iQrGJgQ&#10;L+1kBQMbSnzMXBcGRsRmMlfBTGGR1liMnIi1Y6oLM6UFf+QqGDkRPUaugpETs5qLmeqCP3ItGDkR&#10;bUaugpET0WfkKhg5EY1GroKRE9FppCoYlRgSMTFXwciJ6DVyFYwyEc1GroKRE9Ft5CoYORHtRq6C&#10;USYm9RkbFBjuzSZ/5FowcmJSpzFF9XPvxqRWY4rV5ytIcuKo2NgkNRtThDzXgqRuYyMWWL6CJCdK&#10;YmBfQZITxcrKV5DkRDGE8hUkZaIYRfkKkpwo4eV8BUmZOCo6JIxcai2Mqg6C5uYqGJUdEvMt1YJR&#10;3SGR3HIVjJyIBiRXwciJ6EByFYycmNR6YJg68EFS74FDxFhBkhMllJnjxKTug0DkYwVJTpQAYr4F&#10;SU4cFSAkpc5NowT7ci1I6kA2EvnLV5DkRAno5StIcqJE3PIVJGWiRN/yFSRlooTH8hUkOVGCXvkK&#10;kjJRAmD5CpKcKHGtfAVJThyVIqSSy3GiRKFyLUjqRTYSJcpXkOREya/pK0hyooR08hUkOVHiO/kK&#10;kpwoYZt8BUlOlJSXvoIkJ0q4JF9BkhMl2aSvIMmJo6KEfJA5TpSQRa4FSV0JyWLGCpKcKKkcfQuS&#10;nChhg3wFSU6UGEK+giQnoiQZKkhy4qg2ITppchpHTkSTktrijKoTci/mKhiVJxKFJ9WCUX2y4Y9c&#10;BSMnolHJVTByIjqVXAUjJ6JVyVUwciJ6lVwFIyeiWclVMMrEpC5lI4Fi3GJKalPwgh4rSHLiqFCR&#10;OC+pMZCwK64LSZ0KvnVjBUlOlCApvgVJTpTYJ76CJCdKRBNfQZITJbqJryDJiRJ+xFeQlIkoVIYK&#10;kjJxVLFs+CPDSFMMENsF+SNXwcCJEusjV8HAiRLCI1fBwIkSmiNXwcCJEnIjV8HAiRJII1fBwIkS&#10;VSNXwcCJEi0jV8HAiRLOIlfBIBMlSkWqglHHIrEnchWMnJjUsWxHHYv8kWvByIlJHcsUw8GtxqSO&#10;BX9zL1Dkj1wXRk5M6lim8Au+C0lOHJ1EtkkdyxQrwbcgyYmjjkVCIqQGceYqktSxkNt5mMakjmWK&#10;J+DGIKljwTV5bEFSJs5cRpI6lu2oY5E/crMwysSkjoV4FOMYJGWi+Nb7WUhy4qhjIX5RbgzEHd61&#10;IKlj2Y46FvkjNQujjoXsXckKRk5MepFMzuZ+DJIycdSxiFN5bgxGTkz6khBNcJzGJCeOOhbiZ+W6&#10;MOpYCOuUrGDkxKSOhagMwxgkdSzb0a1E/jDTWDx7qov08/3d69XDh+uH66vXD9ev11fPH66fr69+&#10;/HD9o2Bwmr59Fc9q/Xr124frzfFyIYbS9dUnvhNxgVevPP7y+Ov9Px6ngq/iZ03UeKJrltGYMi3X&#10;RvRyd7/8+PnuT/f/9xaKzJTk4a3tqHUeIVde3SWelX9KYo4q0PtT6a8j5H891YrPhDIrK7BD6X59&#10;SjKqahiJCpzsKZ6sjEeZtRJ5ofbUE3r46vt5ORPxappqDIVO7c2pxTy4teNI8KAKIsrW2I4tqcDK&#10;U2zIiqF378P5vK9Sjkiz9WlwcAh3V0/iHdorJhiZBK1D9kjC73JLsfT0IlmVQ2PTa5xyrFaMDo1+&#10;tkEhLEIZyVzpKTDySt29JbnSU7bglbr7+mDn1fwptHf6qb3spSMt2Un20mlOcqUjI9hbkittpYD2&#10;7u7h8eV+kjRdLmiPt8d9vbpgabYryF5ueYlsLqTJKj0nq8Mk+jozsnol/h6sOqW+kAnqD284DJbF&#10;1R7G1sfhTGCXsgIaslVLHsVtNekm/FJZAEsPj3SyXSmsCyxT7QXiE7JVeyRBTNWIkCi8bCSWHiIH&#10;CDRf2dQPp/+lU9LrxTjxUhxVW8WHC+tQ5Y8kp3XDSx72Q90kldS1cbKML4n9ioSZst76ik+kWSkz&#10;vtSoEwkjaqNuDvt+UnVDrOxY+0mK640K5+2ODGC1rVpscXAORB+tR2teA5dy7d8HB9lXT60LLxjy&#10;orKWSg+nJKTxwTliI1WDLSxUPCUqrG8MVsbAfubp5bJrS8x3z/9STpA8vaVe+Lto73tfL+iiyoyQ&#10;x7G4+C09PO7MNtvNxyLNQ6+WZIDFBcxUi8Qr28cps69jkeMNkqQwQXsYW9pHzLeq6VBDNppHFCN1&#10;1g4H8ux5mltCfpeD0YFYRMpCvmfKUDqqyyJPS70jLKFPdt0i2S7MTeWfLiy1DuVwSUZZhivwgjj0&#10;0lOGk1q71un7NKfAyi/b6DZyhy2BjpUtJVmZG7qDhOStK3pKZVbpeTr+V6W6Zxune7EGbWSp9VJv&#10;PS7Etp42I0sPp4wni0S1y41cqzAwjPvThvbNJknr1E+tu5eecohEBt1QIG+GGDvZN9yeuP/V4gJR&#10;cShXXq3/B+KOVmuI/jS2Sg5khJpBe8XEsqx62Y18nZaCeUqQ8cKJJdVHZNwlbnq9PHIgHUL9bLzY&#10;i09BJ4exHIuzmKrFYgk7FS6+xATvrNo92/BqO+EIvbls91teuv2oMXsxDR0xxRHvzYFQSy2voE6i&#10;rfU2WaZCsnYUC8j+kGxnEumZ3VV7GOMftk/HTXn9NWSvli1KvWUjmu5wINwfTuwSJ5rHG3LmRJjH&#10;YAj+1y6/3x+VA5nwdOe4Y2vt1hXsWO3JpoQNw0OWlW4OKzI4KlRWd3EL1fLWr5YCiMuinO5Dtj1t&#10;Ks3Ducq5GU3tr4obdoz16sBitJR+zkvD8y38gpbSTy0Nn1dxnyvtVoVW+s6CYnHc6CbTLvQ3F9Tu&#10;REqd+IIyxafw/u8LBl5Fl6ruyZWW+KTvV805+1ANCFOFA+0wY5grnZ0s+PdSbRQc9M3JQmW6b3to&#10;Caz6/hiZ4lOazaH0ovQzmNOWXbxg2rJC38mbuAi4PXkQ/UN5tdU9pj6crbllmjvuuYpsmfIa+Wp3&#10;BBste6Hj+VzU3r1B/eFJkm7WHnoqumzqWuRWVyt0o67F9FOLy667np/sitJi+jkvTprSZjOjpXzL&#10;5hjeAyWgSO8iu+h6MTc/WxM9n2yUZUN1Iv/KYv+XaW7OooBfvgmQe4D6Utlzjh2ZABvTstOeUk0u&#10;0tT+ag8lZWadYbl7qxgtpZ/z0kv7iaG0WUW50ouz/45svbm09/CUP6p2oq/WxYE2qClqrqDa5OJn&#10;eqyGl3PO37BTrJfh7WFsQbHzvVQ7vobsNLkaqxZyR0mk4BvUH9o++p75X3XScAfRai/T2cb1c7cn&#10;s8vEbSXLlyfaO9qfBntKdhDd0c+PO2bsuV8YNi3m4dtd7ZNbu8kFEFGWp55MGaOCTNBRctldTKzb&#10;jLB9IbdTGZ35scSwQfZYwvnnXM2zO7SRxXJ7X0Mt0qhzMcdZemo76ufe/1JO6PUS8HnQFWxIE1V3&#10;/PM9nelqexjjgxuEdN0NzqWkmbN5g8zDt/s5Z4Pd5lQdYdA7tm13LzcIKbl5q+bJtryW0k9lMlO6&#10;nmEZBi2kn1rYNCVV2LRbq3xP+nUyTnBGuuwASks/tRu9zwExjp5Fxz9XerEpb3f7ctrpTYy9ve+d&#10;XloBBjRX4XElv6mHGtbkvsTEaavuhjuIusPqT4NL4Oa0r2FfO7RXzM1/vY1b0ODdwJz1YkYGqDsj&#10;uUvJccbIVl3XQFyDxy3htlpDcus1avC4CUNi6Hti1OCxcSCP2/A0NDiXCyq6dqE21MvE6qXYXH9n&#10;HkbVdwYS0A/x/kJFMXUqV3qd701DUoXXdXeGw9dVd6ZwoBmoHupwpAqvj51pRqowo9h8LHUFvC0w&#10;zpxRdHlb5dL7EsOguFXyam0Y91wdlM4HDkp264SWhsvDiXnas9mC0EYXQXvh/FOvgC1ECy3Ksw4B&#10;7S+9yLFzlDxq3HldyKPsrjYvGNBXJSwLi1RkdbPkafhftZEbLszrer05I7B8pxnYcuXVFWkq6Bgt&#10;8ViR9vSHsyFZonlGjaibpZmSzUwQso5RsA1yD99UKHYOKH08n06cpqeWTmqoOji92GIjz1w1F1BT&#10;qmjXseA41mvmmarmgm61ejO0Z6FRYV9FmpSplQ2oBA0rIcNKcLiFZ+0eYUZQmU4nna6VvlmIFloa&#10;Dg6/qhhtEG0B934I/anlLCmvYTmfMforLITpSfcvcq+7JYKsTt7ZU6VcDpdrv0YQBVR9iSIEvPrz&#10;3J9xTGESw0vBIjmz++tf+rFXw5TZZoI2nJo+VncaszlY6qWM3Jsq1cvmwv5iGgLRZhQ7QR0D1jsb&#10;pvKQnUR3/XIjq1OqEgm+rYvdYrTUYgtR3qmGAl/o4n5tGtEeYp6+cUdcdHHHGiIuvNXh8LirHhgO&#10;824L98xMPdRhEzRIRvYxfZhOXjko2SFrGDliMImJL0fp2LyRladqCrhZLGE226BgGlUlx2W3Gwas&#10;PzvvZU+3RFA7WyetQ6ZEMxWihRbnrEOwZimhKFvryCFTnSfbya89Y7/WrqoyCgQWgNzMlzuuQWeB&#10;xkCvuHZsyZ0+A0URMz7hmIk3jFK0p+8Kcy30zn5BNMtVEWyvF/trQOuohPbMbN0D2/JaSj9npfXl&#10;qwX0sxbk3qEqIcMFORi1yA1am362WqcEVbyMlwovMQm3knqvz9WjN+GTjUDVss6YBD2WiGM316E1&#10;w1v4pqb6mFV6OqLYKpViguPtG8yzMxffanDg++R/lUExQGK0nfx7AlMemLbIz9lVkOkjEriqr0Od&#10;PG+4EHyzWvxfdLMl+gW32cKiVHY7ZT/FLf1yP8dp7zzN6aZhtJR+KpP00ksc/fbaOZ3PqI+ntjEF&#10;zVi7L53F4e+gE9tId7dNV0XxJJ2d3ZueuSga71RjY09206rlmVe6PXELMxE8kVXUS6H+zPbO98n/&#10;0gFtlV721fBGZSn7nr0ev2f3pXQRG60612qUEuojA3ep1lD9Bldpmmma0iXLq2Lh2dud7BNaOkge&#10;6UNGb8br41JfLvL6XlGbmdJRrZmBzLahkuy5Muls+tEQce/i+S023licqT5FdW1tSDEzrMt5pjAj&#10;Sak+i+rLDCQweGwzj3VjnSsdVZYZAjNdGfYYpKCehnN2CXzioFDdtdqz2FDfwG6Dik2H+nhhg122&#10;wjM9GTyBzqvMrVF5+QXrJSEjh4ifQbSQftZF0AuvX5SYFZMqvDiHbwvkI7va+pqxZPr6HbqAm1M9&#10;TNniWkg/a3974WaWwwRqIT+uM8jMAu+4uXBsmMZ6LrGON7stUqK89FKCELl0rtwyr5aHp6pwmVnf&#10;mWdR4zsDWR++w/GoXUoVjlremfrnhncHcZLRI6NuXHQRHTCQrbapyV2NWHnrRVDbD2m1RzaP1SB0&#10;bnR3xNNKG4R5K9cw6yce0WpVvWnA5M6WDrxzWDhLZjvK3fpZ+bqXXprLt9cnx65LtWWwKs++PpdW&#10;kQHNFNh7LlnqIXf2csNuAVu2Is30HRWSuAfS01fbxnmlvMDqsp0pr1nP+sz2zvfJ/yrjaYAz1TX2&#10;VNyFDKJAecx0sa/2UB/3GFjUuFcdqdWaEZ+prc2ztzvZJ7R0EDXwoXqIWh1nL7Y0KgYk6h2vs0Zv&#10;hda6DMts6cmwtDOtLvfQsDCBKJXeqnZ/bt5tM301rnb60HbRd8z/qpPfgTPlMKc/8Sxxh0qdJNPJ&#10;dm4M9XF/4hxbNgZtJ6KVmjGfNcY8e7uHfUpL73ZsiNRhzoqhXs6Llj0n0maKsLpVNqW5JW7mR1ql&#10;flYmRLNXr0dThaf068P10lBzb3Sq8Lp1H0YreuhLFV41STTzkimb3I/hB3FSpa+4FNRR7JO/tCAw&#10;KeMtMTE9u1FnQM+dOfeD0yN2lM78j2uCs/rD1Eeh1cALXCLJyBKbVYluS4+jbNecygW/Zn22Z2O4&#10;/P5e7F0HkmC9ZGHS1ccZVoKRSFtO3Oh4gv1ZO8TGOtiBKLdxxLHH3+3pvKsW42goOKW6h3J0rFcv&#10;7WGMJlm8a3jOhWqx2mtaOb1ebkOAlq41CI3Rsp7CLz983vTYxU4LR4NhsS5OwwGdYrOq5A7OdfyA&#10;MVLbLg4mEqxDtfRhu1gfxkaF2xDdwDWkdhxfEVWLYoV09q4x5iEmC82NwHfM/6rit9eK8PMGs9hj&#10;7Kt65rjhxedGoD+jzBuzsETQVLrlkmRYoni4lSMPChOvSMaYHk6cWL89Cw7qDb6pHqhjyt2pqiO2&#10;2L+7xuy45q3aTzgupCd6Q5opM7697YUruVyb2ugEaJeDWkeZNayo9roI7EtTS+nnrPT6e414bOrA&#10;nirs2q309bO0gxBAHIfmvdRS+jkrvfoCMo3OlF1/F5uBThVeb0Wf8UzZxVF+m6+a/OpXim+xFNeu&#10;TaKtbqt6YeRVO5vq/OlnnUd236Ud62XL8W261YCtmw5aK9TPUjH+omoNkSmMcae+jLU+/Sz1Fm2h&#10;NCJRlMbMAkSM1e7qEl8vu8XcttzurDahDG2w2LvsgzSVWCKTJrcFFZlE7MvrX+8fv8id+Mvjw+ef&#10;/v3zw8P04/njj39+eL769Zb4JFi8/NufNBaMK/bwVWKSSICA66u726cP1z8/3L5OAUm+PkpV5bL9&#10;+eX1L7cvn0plE768br58fr1/LncfD19p229PL9+/PP39+Y//It9+fPzpf//+fPX8+vDnR2nE9dXt&#10;17tPj8RIuXt9lgqm8r+9PE3fPn7/8fnpB74LlD+vfv/y8JVvTy8frj+9vj59/913L3ef7r/cvvzh&#10;y+e758eXx59f/3D3+OW7x59//nx3/91vj88/fYekvpm+PT0/3t2/vHz++vGHT7dP9/RIqr372680&#10;6PNPWPfsMDTgvSn3GV9vv9x/uP7r8+3Tp893V9MOqxb+YeoLI/v0n493//2iTaaa8kSKlf7efv/7&#10;z8/TLNAcid9Spp6rW+5x6/bk/vfXqzseyctsssm6g41VX6rwu1/6hN7+SuyYaQY+/qTfbiWezPTf&#10;3e9f9eu3xKHRVgizdLlTVllpvDatP/WLRmogmEV5Z0zzqReqEW4tnMcmjM3St3Lv0zJjQv5tdvyN&#10;ef5w/fI/v9w+319fPfzHV/iL/r7ql2f98qN+6Qws7RSa//j9n7fPT1fylbA/zOvfHpXNbr/XWZNB&#10;aGUF+fXxX395ffz5s0zfxPplgczWwW8fZUXcsh4mjvzL7eut/T2V//5++/jp8eGn++c//j8AAAD/&#10;/wMAUEsDBBQABgAIAAAAIQCm42tB3wAAAAkBAAAPAAAAZHJzL2Rvd25yZXYueG1sTI/BasJAEIbv&#10;hb7DMoXedBOtUtNsRKTtSQrVQvE2ZsckmJ0N2TWJb9/Nqd5m+Id/vi9dD6YWHbWusqwgnkYgiHOr&#10;Ky4U/Bw+Jq8gnEfWWFsmBTdysM4eH1JMtO35m7q9L0QoYZeggtL7JpHS5SUZdFPbEIfsbFuDPqxt&#10;IXWLfSg3tZxF0VIarDh8KLGhbUn5ZX81Cj577Dfz+L3bXc7b2/Gw+PrdxaTU89OweQPhafD/xzDi&#10;B3TIAtPJXlk7USsIIl7BZBHPQIxxtHoJKqdxWs5BZqm8N8j+AAAA//8DAFBLAQItABQABgAIAAAA&#10;IQC2gziS/gAAAOEBAAATAAAAAAAAAAAAAAAAAAAAAABbQ29udGVudF9UeXBlc10ueG1sUEsBAi0A&#10;FAAGAAgAAAAhADj9If/WAAAAlAEAAAsAAAAAAAAAAAAAAAAALwEAAF9yZWxzLy5yZWxzUEsBAi0A&#10;FAAGAAgAAAAhANgD/1VoXwAA9FICAA4AAAAAAAAAAAAAAAAALgIAAGRycy9lMm9Eb2MueG1sUEsB&#10;Ai0AFAAGAAgAAAAhAKbja0HfAAAACQEAAA8AAAAAAAAAAAAAAAAAwmEAAGRycy9kb3ducmV2Lnht&#10;bFBLBQYAAAAABAAEAPMAAADOYgAAAAA=&#10;">
              <v:group id="Graphic 6" o:spid="_x0000_s1027" style="position:absolute;left:39147;width:30372;height:7867" coordsize="31517,819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qHRczyQAAAOIAAAAPAAAAZHJzL2Rvd25yZXYueG1sRI/LasMw&#10;EEX3hf6DmEJ3jayYhOBGDiG0pYsQqBMo3Q3W+EGskbFU2/n7ahHo8nJfnO1utp0YafCtYw1qkYAg&#10;Lp1pudZwOb+/bED4gGywc0wabuRhlz8+bDEzbuIvGotQizjCPkMNTQh9JqUvG7LoF64njl7lBosh&#10;yqGWZsApjttOLpNkLS22HB8a7OnQUHktfq2GjwmnfarexuO1Otx+zqvT91GR1s9P8/4VRKA5/Ifv&#10;7U+jYa1W6SZVywgRkSIOyPwPAAD//wMAUEsBAi0AFAAGAAgAAAAhANvh9svuAAAAhQEAABMAAAAA&#10;AAAAAAAAAAAAAAAAAFtDb250ZW50X1R5cGVzXS54bWxQSwECLQAUAAYACAAAACEAWvQsW78AAAAV&#10;AQAACwAAAAAAAAAAAAAAAAAfAQAAX3JlbHMvLnJlbHNQSwECLQAUAAYACAAAACEA6h0XM8kAAADi&#10;AAAADwAAAAAAAAAAAAAAAAAHAgAAZHJzL2Rvd25yZXYueG1sUEsFBgAAAAADAAMAtwAAAP0CAAAA&#10;AA==&#10;">
                <v:shape id="Freeform 963896604" o:spid="_x0000_s1028" style="position:absolute;left:22833;width:8580;height:3449;visibility:visible;mso-wrap-style:square;v-text-anchor:middle" coordsize="857999,34498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VC8byQAAAOIAAAAPAAAAZHJzL2Rvd25yZXYueG1sRI9Pa8JA&#10;FMTvBb/D8gpeim78Q9TUVapgkdyM9v7IvibB7NuQ3cb47buC4HGYmd8w621vatFR6yrLCibjCARx&#10;bnXFhYLL+TBagnAeWWNtmRTcycF2M3hbY6LtjU/UZb4QAcIuQQWl900ipctLMujGtiEO3q9tDfog&#10;20LqFm8Bbmo5jaJYGqw4LJTY0L6k/Jr9GQVmMT3OO0wv2U96d98f19051Tulhu/91ycIT71/hZ/t&#10;o1awimfLVRxHc3hcCndAbv4BAAD//wMAUEsBAi0AFAAGAAgAAAAhANvh9svuAAAAhQEAABMAAAAA&#10;AAAAAAAAAAAAAAAAAFtDb250ZW50X1R5cGVzXS54bWxQSwECLQAUAAYACAAAACEAWvQsW78AAAAV&#10;AQAACwAAAAAAAAAAAAAAAAAfAQAAX3JlbHMvLnJlbHNQSwECLQAUAAYACAAAACEATlQvG8kAAADi&#10;AAAADwAAAAAAAAAAAAAAAAAHAgAAZHJzL2Rvd25yZXYueG1sUEsFBgAAAAADAAMAtwAAAP0CAAAA&#10;AA==&#10;" path="m858000,l,,,344981r858000,l858000,xm351013,33883l292234,311018r-92095,l142170,119258r-769,l102863,311018r-69871,l92176,33883r92540,l241511,226047r769,l281183,33883r69830,xm612643,33883l555079,311018r-74283,l505408,192326r-87763,l393032,311018r-74242,l376354,33883r74243,l428737,139863r87763,l538320,33883r74323,xm825089,41453l807236,96629c792947,89868,773475,83918,746110,83918v-29390,,-53193,4372,-53193,26596c692917,149862,800517,135126,800517,219327v,76631,-71086,96467,-135410,96467c636527,315794,603575,309034,579327,301504r17447,-56390c611469,254668,640858,261023,665066,261023v23034,,59184,-4372,59184,-32952c724250,183583,616651,200261,616651,122051v,-71490,62746,-92905,123468,-92905c774244,29106,806427,32709,825089,41453e" fillcolor="#005eb8" stroked="f" strokeweight=".1124mm">
                  <v:stroke joinstyle="miter"/>
                  <v:path arrowok="t" o:connecttype="custom" o:connectlocs="858000,0;0,0;0,344981;858000,344981;858000,0;351013,33883;292234,311018;200139,311018;142170,119258;141401,119258;102863,311018;32992,311018;92176,33883;184716,33883;241511,226047;242280,226047;281183,33883;351013,33883;612643,33883;555079,311018;480796,311018;505408,192326;417645,192326;393032,311018;318790,311018;376354,33883;450597,33883;428737,139863;516500,139863;538320,33883;612643,33883;825089,41453;807236,96629;746110,83918;692917,110514;800517,219327;665107,315794;579327,301504;596774,245114;665066,261023;724250,228071;616651,122051;740119,29146;825089,41453" o:connectangles="0,0,0,0,0,0,0,0,0,0,0,0,0,0,0,0,0,0,0,0,0,0,0,0,0,0,0,0,0,0,0,0,0,0,0,0,0,0,0,0,0,0,0,0"/>
                </v:shape>
                <v:shape id="Freeform 166835070" o:spid="_x0000_s1029" style="position:absolute;top:4333;width:31451;height:2381;visibility:visible;mso-wrap-style:square;v-text-anchor:middle" coordsize="3145150,2380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mjg4/xwAAAOIAAAAPAAAAZHJzL2Rvd25yZXYueG1sRE9Na8JA&#10;EL0X+h+WKfRWN60YQ+oqUiJIrYVq2/OQnSZps7Mhu2r8986h4PHxvmeLwbXqSH1oPBt4HCWgiEtv&#10;G64MfO5XDxmoEJEttp7JwJkCLOa3NzPMrT/xBx13sVISwiFHA3WMXa51KGtyGEa+Ixbux/cOo8C+&#10;0rbHk4S7Vj8lSaodNiwNNXb0UlP5tzs4KTl8v78Wbfa7X1fZ21exnG4LvzHm/m5YPoOKNMSr+N+9&#10;tjI/TbPxJJnKCbkkGPT8AgAA//8DAFBLAQItABQABgAIAAAAIQDb4fbL7gAAAIUBAAATAAAAAAAA&#10;AAAAAAAAAAAAAABbQ29udGVudF9UeXBlc10ueG1sUEsBAi0AFAAGAAgAAAAhAFr0LFu/AAAAFQEA&#10;AAsAAAAAAAAAAAAAAAAAHwEAAF9yZWxzLy5yZWxzUEsBAi0AFAAGAAgAAAAhACaODj/HAAAA4gAA&#10;AA8AAAAAAAAAAAAAAAAABwIAAGRycy9kb3ducmV2LnhtbFBLBQYAAAAAAwADALcAAAD7AgAAAAA=&#10;" path="m3082890,81084v21577,,27527,23560,27527,40684c3110417,139377,3104224,163180,3082405,163180v-22063,,-29268,-23317,-29268,-41412c3053137,103915,3061557,81084,3082890,81084t-63231,156986l3052894,238070r,-66713l3053379,171357v11659,14128,23318,17609,37446,17609c3130739,188966,3145151,156743,3145151,121768v,-35219,-14371,-66471,-53557,-66471c3072001,55297,3059371,63960,3051922,76388r-486,l3051436,58293r-31737,l3019699,238070r-40,xm2951488,34976r33235,l2984723,3238r-33235,l2951488,34976xm2951488,186011r33235,l2984723,58293r-33235,l2951488,186011xm2799198,186011r33235,l2832433,123508v,-16354,5181,-42424,29268,-42424c2883035,81084,2883277,102175,2883277,117800r,68211l2916513,186011r,-80598c2916513,76631,2903356,55338,2873116,55338v-17366,,-31737,7934,-40157,20321l2832473,75659r,-75659l2799238,r,186011l2799198,186011xm2767218,60034v-10404,-2227,-20565,-4696,-36191,-4696c2704998,55338,2680952,67482,2680952,95009v,46109,57767,29026,57767,54043c2738719,161439,2725319,164678,2716899,164678v-11415,,-22305,-3239,-32749,-8420l2682167,183542v12144,3239,25057,5465,37687,5465c2746896,189007,2773411,177105,2773411,147352v,-46108,-57766,-33235,-57766,-53557c2715645,82865,2726291,79667,2735237,79667v12145,,19593,1984,29754,5465l2767218,60034xm2593391,186011r33235,l2626626,139134v,-18338,,-52059,27042,-52059c2659618,87075,2665569,88087,2668565,89828r,-33478c2665083,55378,2661642,55378,2658404,55378v-19836,,-33478,20079,-34976,31981l2622942,87359r,-29026l2593432,58333r,127678l2593391,186011xm2557160,151764v-12387,6923,-26272,12914,-42384,12914c2494171,164678,2479801,153019,2478303,132414r88289,c2566592,87763,2553193,55297,2505830,55297v-39671,,-59265,30483,-59265,67442c2446565,164637,2471138,188966,2513278,188966v17853,,31738,-3481,43882,-10160l2557160,151764xm2478343,109623v1498,-17123,10890,-29996,29511,-29996c2526475,79627,2533884,93512,2534896,109623r-56553,xm2303262,186011r33235,l2336497,123508v,-16354,5182,-42424,29268,-42424c2387099,81084,2387341,102175,2387341,117800r,68211l2420577,186011r,-80598c2420577,76631,2407420,55338,2377180,55338v-17366,,-31494,5708,-41898,20321l2334797,75659r,-17366l2303302,58293r,127718l2303262,186011xm2217685,147554v,25301,14370,41412,40400,41412c2268003,188966,2275694,187954,2282657,185971r-1012,-26272c2278164,161925,2272456,163180,2266505,163180v-12671,,-15626,-10161,-15626,-21091l2250879,82582r29511,l2280390,58293r-29511,l2250879,22062r-33235,10647l2217644,58253r-24572,l2193072,82541r24572,l2217644,147554r41,xm2111057,186011r33235,l2144292,139134v,-18338,,-52059,27041,-52059c2177284,87075,2183235,88087,2186231,89828r,-33478c2182749,55378,2179308,55378,2176070,55378v-19836,,-33478,20079,-34976,31981l2140608,87359r,-29026l2111097,58333r,127678l2111057,186011xm1996009,149052v,-19593,22062,-22062,36919,-22062l2047339,126990v,9918,-1498,19066,-6962,26272c2035195,160184,2027220,164678,2017059,164678v-11901,,-21050,-4696,-21050,-15626m1979128,93512v11173,-8420,25301,-13885,39429,-13885c2038150,79627,2047339,86549,2047339,107154r-18338,c2015116,107154,1998762,108409,1986091,114602v-12671,6194,-21819,17367,-21819,36434c1964272,175365,1986334,189007,2008923,189007v15140,,31737,-7934,39428,-22062l2048837,166945v243,3967,243,12387,1498,19107l2079603,186052v-769,-9918,-1255,-18824,-1498,-28499c2077862,148121,2077619,138446,2077619,125573r,-16355c2077619,71530,2061508,55419,2022565,55419v-14128,,-31495,3724,-44408,9675l1979128,93512xm1834570,186011r34733,l1869303,120310r14654,c1921160,120310,1950670,105656,1950670,65256v,-41412,-34450,-52342,-72137,-52342l1834651,12914r,173097l1834570,186011xm1869262,40198r12145,c1899259,40198,1914399,47161,1914399,67239v,20079,-15626,25787,-32992,25787l1869262,93026r,-52828xm1628480,186011r33235,l1661715,124035r486,l1704868,186011r42141,l1693452,115331r47606,-57038l1701872,58293r-39671,51087l1661715,109380,1661715,r-33235,l1628480,186011xm1532013,186011r33235,l1565248,139134v,-18338,,-52059,27001,-52059c1598200,87075,1604151,88087,1607146,89828r,-33478c1603665,55378,1600224,55378,1596985,55378v-19835,,-33477,20079,-34975,31981l1561524,87359r,-29026l1532013,58333r,127678xm1406319,119055v,-19107,10403,-37971,31980,-37971c1460118,81084,1470522,99422,1470522,119055v,21334,-6679,44125,-32223,44125c1412998,163180,1406319,140146,1406319,119055t-34733,3968c1371586,159739,1396158,189007,1438299,189007v42384,,66956,-29268,66956,-65984c1505255,80881,1476230,55338,1438299,55338v-37688,-41,-66713,25503,-66713,67685m1286049,186011r34733,l1320782,117557,1382759,12914r-36717,l1304387,85577,1263461,12914r-40684,l1286009,117557r,68454l1286049,186011xm1101778,186011r32223,l1134001,r-33235,l1100766,73150r-485,c1090363,61005,1078704,55297,1062107,55297v-39186,,-53557,31252,-53557,66471c1008550,156743,1022961,188966,1062107,188966v15626,,29268,-4979,39186,-17366l1101778,171600r,14411xm1043242,121768v,-17084,5951,-40684,27528,-40684c1092103,81084,1100524,103915,1100524,121768v,18095,-7206,41412,-29269,41412c1049436,163180,1043242,139377,1043242,121768m865206,186011r33235,l898441,123508v,-16354,5182,-42424,29268,-42424c949042,81084,949285,102175,949285,117800r,68211l982521,186011r,-80598c982521,76631,969364,55338,939125,55338v-17367,,-31495,5708,-41898,20321l896741,75659r,-17366l865246,58293r,127718l865206,186011xm750887,149052v,-19593,22062,-22062,36959,-22062l802217,126990v,9918,-1498,19066,-6922,26272c790073,160184,782138,164678,771978,164678v-11902,,-21091,-4696,-21091,-15626m734006,93512v11173,-8420,25301,-13885,39429,-13885c793028,79627,802177,86549,802177,107154r-18339,c769953,107154,753599,108409,740928,114602v-12630,6194,-21819,17367,-21819,36434c719109,175365,741171,189007,763760,189007v15140,,31737,-7934,39429,-22062l803674,166945v243,3967,243,12387,1498,19107l834440,186052v-729,-9918,-1255,-18824,-1498,-28499c832699,148121,832457,138446,832457,125573r,-16355c832457,71530,816345,55419,777402,55419v-14128,,-31494,3724,-44408,9675l734006,93512xm626407,60034c616003,57807,605843,55338,590217,55338v-26030,,-50075,12144,-50075,39671c540142,141118,597908,124035,597908,149052v,12387,-13399,15626,-21819,15626c564673,164678,553784,161439,543339,156258r-1983,27284c553500,186781,566414,189007,579044,189007v27001,,53557,-11902,53557,-41655c632601,101244,574834,114117,574834,93795v,-10930,10646,-14128,19593,-14128c606571,79667,614020,81651,624180,85132r2227,-25098xm481848,186011r32224,l514072,,480836,r,73150l480351,73150c470433,61005,458774,55297,442177,55297v-39186,,-53557,31252,-53557,66471c388620,156743,402991,188966,442177,188966v15626,,29268,-4979,39186,-17366l481848,171600r,14411xm423312,121768v,-17084,5951,-40684,27528,-40684c472173,81084,480594,103915,480594,121768v,18095,-7206,41412,-29268,41412c429506,163180,423312,139377,423312,121768t-62017,29996c348908,158687,334982,164678,318871,164678v-20565,,-34976,-11659,-36474,-32264l370687,132414v,-44651,-13399,-77117,-60762,-77117c270253,55297,250660,85780,250660,122739v,41898,24572,66227,66713,66227c335225,188966,349111,185485,361255,178806r,-27042l361295,151764xm282438,109623v1498,-17123,10930,-29996,29511,-29996c330530,79627,337978,93512,338990,109623r-56552,xm223416,151764v-12387,6923,-26272,12914,-42384,12914c160427,164678,146056,153019,144559,132414r88289,c232848,87763,219449,55297,172086,55297v-39672,,-59265,30483,-59265,67442c112821,164637,137393,188966,179534,188966v17853,,31738,-3481,43882,-10160l223416,151764xm144559,109623v1497,-17123,10889,-29996,29510,-29996c192650,79627,200099,93512,201111,109623r-56552,xm,186011r101932,l101932,158727r-67199,l34733,12914,,12914,,186011xe" fillcolor="#1d1d1b" stroked="f" strokeweight=".1124mm">
                  <v:stroke joinstyle="miter"/>
                  <v:path arrowok="t" o:connecttype="custom" o:connectlocs="3082890,81084;3110417,121768;3082405,163180;3053137,121768;3082890,81084;3019659,238070;3052894,238070;3052894,171357;3053379,171357;3090825,188966;3145151,121768;3091594,55297;3051922,76388;3051436,76388;3051436,58293;3019699,58293;3019699,238070;2951488,34976;2984723,34976;2984723,3238;2951488,3238;2951488,34976;2951488,186011;2984723,186011;2984723,58293;2951488,58293;2951488,186011;2799198,186011;2832433,186011;2832433,123508;2861701,81084;2883277,117800;2883277,186011;2916513,186011;2916513,105413;2873116,55338;2832959,75659;2832473,75659;2832473,0;2799238,0;2799238,186011;2767218,60034;2731027,55338;2680952,95009;2738719,149052;2716899,164678;2684150,156258;2682167,183542;2719854,189007;2773411,147352;2715645,93795;2735237,79667;2764991,85132;2767218,60034;2593391,186011;2626626,186011;2626626,139134;2653668,87075;2668565,89828;2668565,56350;2658404,55378;2623428,87359;2622942,87359;2622942,58333;2593432,58333;2593432,186011;2557160,151764;2514776,164678;2478303,132414;2566592,132414;2505830,55297;2446565,122739;2513278,188966;2557160,178806;2557160,151764;2478343,109623;2507854,79627;2534896,109623;2478343,109623;2303262,186011;2336497,186011;2336497,123508;2365765,81084;2387341,117800;2387341,186011;2420577,186011;2420577,105413;2377180,55338;2335282,75659;2334797,75659;2334797,58293;2303302,58293;2303302,186011;2217685,147554;2258085,188966;2282657,185971;2281645,159699;2266505,163180;2250879,142089;2250879,82582;2280390,82582;2280390,58293;2250879,58293;2250879,22062;2217644,32709;2217644,58253;2193072,58253;2193072,82541;2217644,82541;2217644,147554;2111057,186011;2144292,186011;2144292,139134;2171333,87075;2186231,89828;2186231,56350;2176070,55378;2141094,87359;2140608,87359;2140608,58333;2111097,58333;2111097,186011;1996009,149052;2032928,126990;2047339,126990;2040377,153262;2017059,164678;1996009,149052;1979128,93512;2018557,79627;2047339,107154;2029001,107154;1986091,114602;1964272,151036;2008923,189007;2048351,166945;2048837,166945;2050335,186052;2079603,186052;2078105,157553;2077619,125573;2077619,109218;2022565,55419;1978157,65094;1979128,93512;1834570,186011;1869303,186011;1869303,120310;1883957,120310;1950670,65256;1878533,12914;1834651,12914;1834651,186011;1869262,40198;1881407,40198;1914399,67239;1881407,93026;1869262,93026;1869262,40198;1628480,186011;1661715,186011;1661715,124035;1662201,124035;1704868,186011;1747009,186011;1693452,115331;1741058,58293;1701872,58293;1662201,109380;1661715,109380;1661715,0;1628480,0;1628480,186011;1532013,186011;1565248,186011;1565248,139134;1592249,87075;1607146,89828;1607146,56350;1596985,55378;1562010,87359;1561524,87359;1561524,58333;1532013,58333;1532013,186011;1406319,119055;1438299,81084;1470522,119055;1438299,163180;1406319,119055;1371586,123023;1438299,189007;1505255,123023;1438299,55338;1371586,123023;1286049,186011;1320782,186011;1320782,117557;1382759,12914;1346042,12914;1304387,85577;1263461,12914;1222777,12914;1286009,117557;1286009,186011;1101778,186011;1134001,186011;1134001,0;1100766,0;1100766,73150;1100281,73150;1062107,55297;1008550,121768;1062107,188966;1101293,171600;1101778,171600;1101778,186011;1043242,121768;1070770,81084;1100524,121768;1071255,163180;1043242,121768;865206,186011;898441,186011;898441,123508;927709,81084;949285,117800;949285,186011;982521,186011;982521,105413;939125,55338;897227,75659;896741,75659;896741,58293;865246,58293;865246,186011;750887,149052;787846,126990;802217,126990;795295,153262;771978,164678;750887,149052;734006,93512;773435,79627;802177,107154;783838,107154;740928,114602;719109,151036;763760,189007;803189,166945;803674,166945;805172,186052;834440,186052;832942,157553;832457,125573;832457,109218;777402,55419;732994,65094;734006,93512;626407,60034;590217,55338;540142,95009;597908,149052;576089,164678;543339,156258;541356,183542;579044,189007;632601,147352;574834,93795;594427,79667;624180,85132;626407,60034;481848,186011;514072,186011;514072,0;480836,0;480836,73150;480351,73150;442177,55297;388620,121768;442177,188966;481363,171600;481848,171600;481848,186011;423312,121768;450840,81084;480594,121768;451326,163180;423312,121768;361295,151764;318871,164678;282397,132414;370687,132414;309925,55297;250660,122739;317373,188966;361255,178806;361255,151764;282438,109623;311949,79627;338990,109623;282438,109623;223416,151764;181032,164678;144559,132414;232848,132414;172086,55297;112821,122739;179534,188966;223416,178806;223416,151764;144559,109623;174069,79627;201111,109623;144559,109623;0,186011;101932,186011;101932,158727;34733,158727;34733,12914;0,12914;0,186011" o:connectangles="0,0,0,0,0,0,0,0,0,0,0,0,0,0,0,0,0,0,0,0,0,0,0,0,0,0,0,0,0,0,0,0,0,0,0,0,0,0,0,0,0,0,0,0,0,0,0,0,0,0,0,0,0,0,0,0,0,0,0,0,0,0,0,0,0,0,0,0,0,0,0,0,0,0,0,0,0,0,0,0,0,0,0,0,0,0,0,0,0,0,0,0,0,0,0,0,0,0,0,0,0,0,0,0,0,0,0,0,0,0,0,0,0,0,0,0,0,0,0,0,0,0,0,0,0,0,0,0,0,0,0,0,0,0,0,0,0,0,0,0,0,0,0,0,0,0,0,0,0,0,0,0,0,0,0,0,0,0,0,0,0,0,0,0,0,0,0,0,0,0,0,0,0,0,0,0,0,0,0,0,0,0,0,0,0,0,0,0,0,0,0,0,0,0,0,0,0,0,0,0,0,0,0,0,0,0,0,0,0,0,0,0,0,0,0,0,0,0,0,0,0,0,0,0,0,0,0,0,0,0,0,0,0,0,0,0,0,0,0,0,0,0,0,0,0,0,0,0,0,0,0,0,0,0,0,0,0,0,0,0,0,0,0,0,0,0,0,0,0,0,0,0,0,0,0,0,0,0,0,0,0,0,0,0,0,0,0,0,0,0,0,0,0,0,0,0,0,0,0,0,0,0,0,0,0,0,0,0,0,0,0,0,0,0,0,0,0,0,0,0,0,0"/>
                </v:shape>
                <v:shape id="Freeform 197374241" o:spid="_x0000_s1030" style="position:absolute;left:14524;top:6917;width:16993;height:1275;visibility:visible;mso-wrap-style:square;v-text-anchor:middle" coordsize="1699281,1275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d7e4yAAAAOIAAAAPAAAAZHJzL2Rvd25yZXYueG1sRI/RasJA&#10;EEXfC/7DMkLf6iZRGo2uEgXBh7ag9QOG7JgEs7Mhu8b0792C4OPhzj0zs9oMphE9da62rCCeRCCI&#10;C6trLhWcf/cfcxDOI2tsLJOCP3KwWY/eVphpe+cj9SdfiiBhl6GCyvs2k9IVFRl0E9sSh+xiO4M+&#10;YFdK3eE9yE0jkyj6lAZrDhsqbGlXUXE93UywpHn/s5jvv7Z1r20S5/p23H0r9T4e8iUIT4N/DT/b&#10;Bx3OX6TTdJbMYvh/KTDI9QMAAP//AwBQSwECLQAUAAYACAAAACEA2+H2y+4AAACFAQAAEwAAAAAA&#10;AAAAAAAAAAAAAAAAW0NvbnRlbnRfVHlwZXNdLnhtbFBLAQItABQABgAIAAAAIQBa9CxbvwAAABUB&#10;AAALAAAAAAAAAAAAAAAAAB8BAABfcmVscy8ucmVsc1BLAQItABQABgAIAAAAIQBWd7e4yAAAAOIA&#10;AAAPAAAAAAAAAAAAAAAAAAcCAABkcnMvZG93bnJldi54bWxQSwUGAAAAAAMAAwC3AAAA/AIAAAAA&#10;" path="m1655481,99544v,17042,9675,27931,27243,27931c1689404,127475,1694586,126828,1699282,125451r-648,-17730c1696286,109218,1692440,110069,1688432,110069v-8541,,-10525,-6882,-10525,-14209l1677907,55702r19917,l1697824,39307r-19917,l1677907,14857r-22426,7205l1655481,39307r-16557,l1638924,55702r16557,l1655481,99544xm1626496,40481v-7003,-1498,-13885,-3198,-24410,-3198c1584517,37283,1568284,45460,1568284,64041v,31130,38984,19593,38984,36515c1607268,108935,1598240,111121,1592533,111121v-7692,,-15060,-2186,-22063,-5708l1569134,123792v8178,2186,16881,3683,25423,3683c1612814,127475,1630706,119460,1630706,99381v,-31130,-38983,-22426,-38983,-36149c1591723,55864,1598928,53678,1604960,53678v8177,,13197,1336,20079,3684l1626496,40481xm1550675,39307r-22427,l1528248,81489v,11051,-3522,28620,-19755,28620c1494082,110109,1493920,95900,1493920,85335r,-46028l1471494,39307r,54407c1471494,113145,1480359,127516,1500761,127516v11700,,21415,-5344,28297,-13723l1529422,113793r,11699l1550635,125492r,-86185l1550675,39307xm1406966,125492r22386,l1429352,93876v,-12387,,-35138,18257,-35138c1451617,58738,1455625,59386,1457649,60560r,-22548c1455301,37324,1452953,37324,1450767,37324v-13399,,-22588,13561,-23600,21576l1426843,58900r,-19552l1406926,39348r,86144l1406966,125492xm1352033,125492r23399,l1375432,27082r33478,l1408910,8704r-90355,l1318555,27082r33478,l1352033,125492xm1179988,125492r22427,l1202415,83310v,-11051,3522,-28620,19755,-28620c1236581,54690,1236743,68899,1236743,79465r,46027l1259170,125492r,-54407c1259170,51654,1250304,37283,1229901,37283v-11699,,-21252,3846,-28296,13723l1201241,51006r,-11699l1179988,39307r,86185xm1095625,80315v,-12873,7044,-25625,21617,-25625c1131977,54690,1138980,67077,1138980,80315v,14411,-4533,29794,-21738,29794c1100159,110109,1095625,94524,1095625,80315t-23398,2672c1072227,107761,1088784,127516,1117242,127516v28620,,45177,-19714,45177,-44529c1162419,54528,1142866,37324,1117242,37324v-25463,-41,-45015,17204,-45015,45663m1031746,23560r22426,l1054172,2145r-22426,l1031746,23560xm1031746,125492r22426,l1054172,39307r-22426,l1031746,125492xm973493,99544v,17042,9675,27931,27244,27931c1007416,127475,1012639,126828,1017294,125451r-648,-17730c1014298,109218,1010452,110069,1006445,110069v-8542,,-10525,-6882,-10525,-14209l995920,55702r19916,l1015836,39307r-19916,l995920,14857r-22427,7205l973493,39307r-16557,l956936,55702r16557,l973493,99544xm888968,100556v,-13238,14897,-14898,24937,-14898l923620,85658v,6680,-1012,12914,-4696,17772c915403,108126,910059,111121,903177,111121v-8015,,-14209,-3198,-14209,-10565m877593,63070v7530,-5708,17083,-9392,26596,-9392c917427,53678,923620,58374,923620,72259r-12387,c901841,72259,890790,73109,882289,77279v-8542,4169,-14695,11699,-14695,24572c867594,118286,882491,127475,897712,127475v10202,,21415,-5343,26637,-14897l924673,112578v162,2672,162,8339,1012,12873l945399,125451v-485,-6679,-850,-12711,-1012,-19228c944225,99867,944023,93350,944023,84646r,-11011c944023,48173,933174,37324,906902,37324v-9554,,-21253,2510,-29957,6517l877593,63070xm828246,125492r21739,l849985,,827558,r,49347l827234,49347c820555,41169,812661,37324,801448,37324v-26435,,-36150,21090,-36150,44853c765298,105778,774973,127516,801448,127516v10525,,19755,-3360,26475,-11699l828246,115817r,9675xm788696,82136v,-11537,4008,-27446,18581,-27446c821688,54690,827356,70114,827356,82136v,12226,-4858,27973,-19755,27973c792906,110109,788696,94038,788696,82136m668588,125492r22386,l690974,83310v,-11051,3522,-28620,19755,-28620c725141,54690,725303,68899,725303,79465r,46027l747689,125492r,-54407c747689,51654,738823,37283,718421,37283v-11740,,-21294,3846,-28297,13723l689801,51006r,-11699l668588,39307r,86185xm645473,39307r-22426,l623047,81489v,11051,-3522,28620,-19755,28620c588881,110109,588719,95900,588719,85335r,-46028l566292,39307r,54407c566292,113145,575157,127516,595560,127516v11699,,21415,-5344,28297,-13723l624180,113793r,11699l645433,125492r,-86185l645473,39307xm481970,80315v,-12873,7044,-25625,21617,-25625c518322,54690,525325,67077,525325,80315v,14411,-4534,29794,-21738,29794c486463,110109,481970,94524,481970,80315t-23439,2672c458531,107761,475088,127516,503546,127516v28620,,45178,-19714,45178,-44529c548724,54528,529171,37324,503546,37324v-25422,-41,-45015,17204,-45015,45663m382386,125492r23398,l405784,74283r39510,l445294,55905r-39510,l405784,27082r41493,l447277,8704r-64891,l382386,125492xm307739,10849c299197,8015,289846,6680,279806,6680v-20605,,-40805,9513,-40805,35623c239001,80963,290210,71773,290210,94038v,10566,-11901,15059,-20767,15059c260254,109097,251024,106223,243009,101891r-2186,21051c252360,125775,258027,127475,270779,127475v23601,,43841,-9675,43841,-35299c314620,52990,263412,61532,263412,41291v,-12711,10403,-16233,18418,-16233c290048,25058,298225,26920,305593,30078r2146,-19229xm122011,125492r23398,l145409,74283r46877,l192286,125492r23439,l215725,8704r-23439,l192286,55905r-46877,l145409,8704r-23398,l122011,125492xm,125492r22427,l22427,38093r323,l67442,125451r28620,l96062,8663r-22427,l73635,96021r-324,l28782,8663,,8663,,125492xe" fillcolor="#005eb8" stroked="f" strokeweight=".1124mm">
                  <v:stroke joinstyle="miter"/>
                  <v:path arrowok="t" o:connecttype="custom" o:connectlocs="1655481,99544;1682724,127475;1699282,125451;1698634,107721;1688432,110069;1677907,95860;1677907,55702;1697824,55702;1697824,39307;1677907,39307;1677907,14857;1655481,22062;1655481,39307;1638924,39307;1638924,55702;1655481,55702;1655481,99544;1626496,40481;1602086,37283;1568284,64041;1607268,100556;1592533,111121;1570470,105413;1569134,123792;1594557,127475;1630706,99381;1591723,63232;1604960,53678;1625039,57362;1626496,40481;1550675,39307;1528248,39307;1528248,81489;1508493,110109;1493920,85335;1493920,39307;1471494,39307;1471494,93714;1500761,127516;1529058,113793;1529422,113793;1529422,125492;1550635,125492;1550635,39307;1406966,125492;1429352,125492;1429352,93876;1447609,58738;1457649,60560;1457649,38012;1450767,37324;1427167,58900;1426843,58900;1426843,39348;1406926,39348;1406926,125492;1352033,125492;1375432,125492;1375432,27082;1408910,27082;1408910,8704;1318555,8704;1318555,27082;1352033,27082;1352033,125492;1179988,125492;1202415,125492;1202415,83310;1222170,54690;1236743,79465;1236743,125492;1259170,125492;1259170,71085;1229901,37283;1201605,51006;1201241,51006;1201241,39307;1179988,39307;1179988,125492;1095625,80315;1117242,54690;1138980,80315;1117242,110109;1095625,80315;1072227,82987;1117242,127516;1162419,82987;1117242,37324;1072227,82987;1031746,23560;1054172,23560;1054172,2145;1031746,2145;1031746,23560;1031746,125492;1054172,125492;1054172,39307;1031746,39307;1031746,125492;973493,99544;1000737,127475;1017294,125451;1016646,107721;1006445,110069;995920,95860;995920,55702;1015836,55702;1015836,39307;995920,39307;995920,14857;973493,22062;973493,39307;956936,39307;956936,55702;973493,55702;973493,99544;888968,100556;913905,85658;923620,85658;918924,103430;903177,111121;888968,100556;877593,63070;904189,53678;923620,72259;911233,72259;882289,77279;867594,101851;897712,127475;924349,112578;924673,112578;925685,125451;945399,125451;944387,106223;944023,84646;944023,73635;906902,37324;876945,43841;877593,63070;828246,125492;849985,125492;849985,0;827558,0;827558,49347;827234,49347;801448,37324;765298,82177;801448,127516;827923,115817;828246,115817;828246,125492;788696,82136;807277,54690;827356,82136;807601,110109;788696,82136;668588,125492;690974,125492;690974,83310;710729,54690;725303,79465;725303,125492;747689,125492;747689,71085;718421,37283;690124,51006;689801,51006;689801,39307;668588,39307;668588,125492;645473,39307;623047,39307;623047,81489;603292,110109;588719,85335;588719,39307;566292,39307;566292,93714;595560,127516;623857,113793;624180,113793;624180,125492;645433,125492;645433,39307;481970,80315;503587,54690;525325,80315;503587,110109;481970,80315;458531,82987;503546,127516;548724,82987;503546,37324;458531,82987;382386,125492;405784,125492;405784,74283;445294,74283;445294,55905;405784,55905;405784,27082;447277,27082;447277,8704;382386,8704;382386,125492;307739,10849;279806,6680;239001,42303;290210,94038;269443,109097;243009,101891;240823,122942;270779,127475;314620,92176;263412,41291;281830,25058;305593,30078;307739,10849;122011,125492;145409,125492;145409,74283;192286,74283;192286,125492;215725,125492;215725,8704;192286,8704;192286,55905;145409,55905;145409,8704;122011,8704;122011,125492;0,125492;22427,125492;22427,38093;22750,38093;67442,125451;96062,125451;96062,8663;73635,8663;73635,96021;73311,96021;28782,8663;0,8663;0,125492" o:connectangles="0,0,0,0,0,0,0,0,0,0,0,0,0,0,0,0,0,0,0,0,0,0,0,0,0,0,0,0,0,0,0,0,0,0,0,0,0,0,0,0,0,0,0,0,0,0,0,0,0,0,0,0,0,0,0,0,0,0,0,0,0,0,0,0,0,0,0,0,0,0,0,0,0,0,0,0,0,0,0,0,0,0,0,0,0,0,0,0,0,0,0,0,0,0,0,0,0,0,0,0,0,0,0,0,0,0,0,0,0,0,0,0,0,0,0,0,0,0,0,0,0,0,0,0,0,0,0,0,0,0,0,0,0,0,0,0,0,0,0,0,0,0,0,0,0,0,0,0,0,0,0,0,0,0,0,0,0,0,0,0,0,0,0,0,0,0,0,0,0,0,0,0,0,0,0,0,0,0,0,0,0,0,0,0,0,0,0,0,0,0,0,0,0,0,0,0,0,0,0,0,0,0,0,0,0,0,0,0,0,0,0,0,0,0,0,0,0,0,0,0,0,0,0,0,0,0,0,0,0,0,0,0,0,0,0,0,0,0,0,0,0,0,0,0"/>
                </v:shape>
              </v:group>
              <v:shape id="Graphic 4" o:spid="_x0000_s1031" style="position:absolute;top:10001;width:69208;height:0;visibility:visible;mso-wrap-style:square;v-text-anchor:top" coordsize="6920865,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dcz/eygAAAOMAAAAPAAAAZHJzL2Rvd25yZXYueG1sRI9Bb8Iw&#10;DIXvk/gPkSftNlIIY9ARENpUicMO0O2ym9V4bbXGqZoA3b/Hh0k72n5+732b3eg7daEhtoEtzKYZ&#10;KOIquJZrC58fxeMKVEzIDrvAZOGXIuy2k7sN5i5c+USXMtVKTDjmaKFJqc+1jlVDHuM09MRy+w6D&#10;xyTjUGs34FXMfafnWbbUHluWhAZ7em2o+inP3oIzXL6F95MpFvP4dQ5LLuhorH24H/cvoBKN6V/8&#10;931wUt+YxXr2ZJ6FQphkAXp7AwAA//8DAFBLAQItABQABgAIAAAAIQDb4fbL7gAAAIUBAAATAAAA&#10;AAAAAAAAAAAAAAAAAABbQ29udGVudF9UeXBlc10ueG1sUEsBAi0AFAAGAAgAAAAhAFr0LFu/AAAA&#10;FQEAAAsAAAAAAAAAAAAAAAAAHwEAAF9yZWxzLy5yZWxzUEsBAi0AFAAGAAgAAAAhAN1zP97KAAAA&#10;4wAAAA8AAAAAAAAAAAAAAAAABwIAAGRycy9kb3ducmV2LnhtbFBLBQYAAAAAAwADALcAAAD+AgAA&#10;AAA=&#10;" path="m,l6920554,1e" filled="f" strokecolor="#005eb8" strokeweight="1pt">
                <v:path arrowok="t"/>
              </v:shape>
              <w10:wrap anchorx="margin"/>
            </v:group>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4C11C3B"/>
    <w:multiLevelType w:val="hybridMultilevel"/>
    <w:tmpl w:val="FF089CC6"/>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 w15:restartNumberingAfterBreak="0">
    <w:nsid w:val="081B76A5"/>
    <w:multiLevelType w:val="hybridMultilevel"/>
    <w:tmpl w:val="09B24966"/>
    <w:lvl w:ilvl="0" w:tplc="4BAEBF78">
      <w:start w:val="1"/>
      <w:numFmt w:val="bullet"/>
      <w:lvlText w:val=""/>
      <w:lvlJc w:val="left"/>
      <w:pPr>
        <w:ind w:left="720" w:hanging="360"/>
      </w:pPr>
      <w:rPr>
        <w:rFonts w:ascii="Symbol" w:hAnsi="Symbol" w:hint="default"/>
      </w:rPr>
    </w:lvl>
    <w:lvl w:ilvl="1" w:tplc="EBC2F478">
      <w:start w:val="1"/>
      <w:numFmt w:val="bullet"/>
      <w:lvlText w:val="o"/>
      <w:lvlJc w:val="left"/>
      <w:pPr>
        <w:ind w:left="1440" w:hanging="360"/>
      </w:pPr>
      <w:rPr>
        <w:rFonts w:ascii="Courier New" w:hAnsi="Courier New" w:hint="default"/>
      </w:rPr>
    </w:lvl>
    <w:lvl w:ilvl="2" w:tplc="406E1F70">
      <w:start w:val="1"/>
      <w:numFmt w:val="bullet"/>
      <w:lvlText w:val=""/>
      <w:lvlJc w:val="left"/>
      <w:pPr>
        <w:ind w:left="2160" w:hanging="360"/>
      </w:pPr>
      <w:rPr>
        <w:rFonts w:ascii="Wingdings" w:hAnsi="Wingdings" w:hint="default"/>
      </w:rPr>
    </w:lvl>
    <w:lvl w:ilvl="3" w:tplc="6B8C63C8">
      <w:start w:val="1"/>
      <w:numFmt w:val="bullet"/>
      <w:lvlText w:val=""/>
      <w:lvlJc w:val="left"/>
      <w:pPr>
        <w:ind w:left="2880" w:hanging="360"/>
      </w:pPr>
      <w:rPr>
        <w:rFonts w:ascii="Symbol" w:hAnsi="Symbol" w:hint="default"/>
      </w:rPr>
    </w:lvl>
    <w:lvl w:ilvl="4" w:tplc="6B5C0C0C">
      <w:start w:val="1"/>
      <w:numFmt w:val="bullet"/>
      <w:lvlText w:val="o"/>
      <w:lvlJc w:val="left"/>
      <w:pPr>
        <w:ind w:left="3600" w:hanging="360"/>
      </w:pPr>
      <w:rPr>
        <w:rFonts w:ascii="Courier New" w:hAnsi="Courier New" w:hint="default"/>
      </w:rPr>
    </w:lvl>
    <w:lvl w:ilvl="5" w:tplc="63F2A02C">
      <w:start w:val="1"/>
      <w:numFmt w:val="bullet"/>
      <w:lvlText w:val=""/>
      <w:lvlJc w:val="left"/>
      <w:pPr>
        <w:ind w:left="4320" w:hanging="360"/>
      </w:pPr>
      <w:rPr>
        <w:rFonts w:ascii="Wingdings" w:hAnsi="Wingdings" w:hint="default"/>
      </w:rPr>
    </w:lvl>
    <w:lvl w:ilvl="6" w:tplc="3CF8776A">
      <w:start w:val="1"/>
      <w:numFmt w:val="bullet"/>
      <w:lvlText w:val=""/>
      <w:lvlJc w:val="left"/>
      <w:pPr>
        <w:ind w:left="5040" w:hanging="360"/>
      </w:pPr>
      <w:rPr>
        <w:rFonts w:ascii="Symbol" w:hAnsi="Symbol" w:hint="default"/>
      </w:rPr>
    </w:lvl>
    <w:lvl w:ilvl="7" w:tplc="C09E0586">
      <w:start w:val="1"/>
      <w:numFmt w:val="bullet"/>
      <w:lvlText w:val="o"/>
      <w:lvlJc w:val="left"/>
      <w:pPr>
        <w:ind w:left="5760" w:hanging="360"/>
      </w:pPr>
      <w:rPr>
        <w:rFonts w:ascii="Courier New" w:hAnsi="Courier New" w:hint="default"/>
      </w:rPr>
    </w:lvl>
    <w:lvl w:ilvl="8" w:tplc="2CAAF26A">
      <w:start w:val="1"/>
      <w:numFmt w:val="bullet"/>
      <w:lvlText w:val=""/>
      <w:lvlJc w:val="left"/>
      <w:pPr>
        <w:ind w:left="6480" w:hanging="360"/>
      </w:pPr>
      <w:rPr>
        <w:rFonts w:ascii="Wingdings" w:hAnsi="Wingdings" w:hint="default"/>
      </w:rPr>
    </w:lvl>
  </w:abstractNum>
  <w:abstractNum w:abstractNumId="2" w15:restartNumberingAfterBreak="0">
    <w:nsid w:val="0D0FC15A"/>
    <w:multiLevelType w:val="hybridMultilevel"/>
    <w:tmpl w:val="31527942"/>
    <w:lvl w:ilvl="0" w:tplc="6122E89E">
      <w:start w:val="1"/>
      <w:numFmt w:val="bullet"/>
      <w:lvlText w:val=""/>
      <w:lvlJc w:val="left"/>
      <w:pPr>
        <w:ind w:left="720" w:hanging="360"/>
      </w:pPr>
      <w:rPr>
        <w:rFonts w:ascii="Symbol" w:hAnsi="Symbol" w:hint="default"/>
      </w:rPr>
    </w:lvl>
    <w:lvl w:ilvl="1" w:tplc="BC5A4A60">
      <w:start w:val="1"/>
      <w:numFmt w:val="bullet"/>
      <w:lvlText w:val="o"/>
      <w:lvlJc w:val="left"/>
      <w:pPr>
        <w:ind w:left="1440" w:hanging="360"/>
      </w:pPr>
      <w:rPr>
        <w:rFonts w:ascii="Courier New" w:hAnsi="Courier New" w:hint="default"/>
      </w:rPr>
    </w:lvl>
    <w:lvl w:ilvl="2" w:tplc="A01601F0">
      <w:start w:val="1"/>
      <w:numFmt w:val="bullet"/>
      <w:lvlText w:val=""/>
      <w:lvlJc w:val="left"/>
      <w:pPr>
        <w:ind w:left="2160" w:hanging="360"/>
      </w:pPr>
      <w:rPr>
        <w:rFonts w:ascii="Wingdings" w:hAnsi="Wingdings" w:hint="default"/>
      </w:rPr>
    </w:lvl>
    <w:lvl w:ilvl="3" w:tplc="A5728890">
      <w:start w:val="1"/>
      <w:numFmt w:val="bullet"/>
      <w:lvlText w:val=""/>
      <w:lvlJc w:val="left"/>
      <w:pPr>
        <w:ind w:left="2880" w:hanging="360"/>
      </w:pPr>
      <w:rPr>
        <w:rFonts w:ascii="Symbol" w:hAnsi="Symbol" w:hint="default"/>
      </w:rPr>
    </w:lvl>
    <w:lvl w:ilvl="4" w:tplc="A2FAFCD4">
      <w:start w:val="1"/>
      <w:numFmt w:val="bullet"/>
      <w:lvlText w:val="o"/>
      <w:lvlJc w:val="left"/>
      <w:pPr>
        <w:ind w:left="3600" w:hanging="360"/>
      </w:pPr>
      <w:rPr>
        <w:rFonts w:ascii="Courier New" w:hAnsi="Courier New" w:hint="default"/>
      </w:rPr>
    </w:lvl>
    <w:lvl w:ilvl="5" w:tplc="FF8C4B6E">
      <w:start w:val="1"/>
      <w:numFmt w:val="bullet"/>
      <w:lvlText w:val=""/>
      <w:lvlJc w:val="left"/>
      <w:pPr>
        <w:ind w:left="4320" w:hanging="360"/>
      </w:pPr>
      <w:rPr>
        <w:rFonts w:ascii="Wingdings" w:hAnsi="Wingdings" w:hint="default"/>
      </w:rPr>
    </w:lvl>
    <w:lvl w:ilvl="6" w:tplc="4DB8F09C">
      <w:start w:val="1"/>
      <w:numFmt w:val="bullet"/>
      <w:lvlText w:val=""/>
      <w:lvlJc w:val="left"/>
      <w:pPr>
        <w:ind w:left="5040" w:hanging="360"/>
      </w:pPr>
      <w:rPr>
        <w:rFonts w:ascii="Symbol" w:hAnsi="Symbol" w:hint="default"/>
      </w:rPr>
    </w:lvl>
    <w:lvl w:ilvl="7" w:tplc="4DB0A892">
      <w:start w:val="1"/>
      <w:numFmt w:val="bullet"/>
      <w:lvlText w:val="o"/>
      <w:lvlJc w:val="left"/>
      <w:pPr>
        <w:ind w:left="5760" w:hanging="360"/>
      </w:pPr>
      <w:rPr>
        <w:rFonts w:ascii="Courier New" w:hAnsi="Courier New" w:hint="default"/>
      </w:rPr>
    </w:lvl>
    <w:lvl w:ilvl="8" w:tplc="71A8B94E">
      <w:start w:val="1"/>
      <w:numFmt w:val="bullet"/>
      <w:lvlText w:val=""/>
      <w:lvlJc w:val="left"/>
      <w:pPr>
        <w:ind w:left="6480" w:hanging="360"/>
      </w:pPr>
      <w:rPr>
        <w:rFonts w:ascii="Wingdings" w:hAnsi="Wingdings" w:hint="default"/>
      </w:rPr>
    </w:lvl>
  </w:abstractNum>
  <w:abstractNum w:abstractNumId="3" w15:restartNumberingAfterBreak="0">
    <w:nsid w:val="0DEB5349"/>
    <w:multiLevelType w:val="hybridMultilevel"/>
    <w:tmpl w:val="F208A4A8"/>
    <w:lvl w:ilvl="0" w:tplc="63042AFC">
      <w:start w:val="1"/>
      <w:numFmt w:val="bullet"/>
      <w:lvlText w:val=""/>
      <w:lvlJc w:val="left"/>
      <w:pPr>
        <w:ind w:left="720" w:hanging="360"/>
      </w:pPr>
      <w:rPr>
        <w:rFonts w:ascii="Symbol" w:hAnsi="Symbol" w:hint="default"/>
      </w:rPr>
    </w:lvl>
    <w:lvl w:ilvl="1" w:tplc="8ED4C692">
      <w:start w:val="1"/>
      <w:numFmt w:val="bullet"/>
      <w:lvlText w:val="o"/>
      <w:lvlJc w:val="left"/>
      <w:pPr>
        <w:ind w:left="1440" w:hanging="360"/>
      </w:pPr>
      <w:rPr>
        <w:rFonts w:ascii="Courier New" w:hAnsi="Courier New" w:hint="default"/>
      </w:rPr>
    </w:lvl>
    <w:lvl w:ilvl="2" w:tplc="774E7A66">
      <w:start w:val="1"/>
      <w:numFmt w:val="bullet"/>
      <w:lvlText w:val=""/>
      <w:lvlJc w:val="left"/>
      <w:pPr>
        <w:ind w:left="2160" w:hanging="360"/>
      </w:pPr>
      <w:rPr>
        <w:rFonts w:ascii="Wingdings" w:hAnsi="Wingdings" w:hint="default"/>
      </w:rPr>
    </w:lvl>
    <w:lvl w:ilvl="3" w:tplc="28C45F26">
      <w:start w:val="1"/>
      <w:numFmt w:val="bullet"/>
      <w:lvlText w:val=""/>
      <w:lvlJc w:val="left"/>
      <w:pPr>
        <w:ind w:left="2880" w:hanging="360"/>
      </w:pPr>
      <w:rPr>
        <w:rFonts w:ascii="Symbol" w:hAnsi="Symbol" w:hint="default"/>
      </w:rPr>
    </w:lvl>
    <w:lvl w:ilvl="4" w:tplc="BD00282E">
      <w:start w:val="1"/>
      <w:numFmt w:val="bullet"/>
      <w:lvlText w:val="o"/>
      <w:lvlJc w:val="left"/>
      <w:pPr>
        <w:ind w:left="3600" w:hanging="360"/>
      </w:pPr>
      <w:rPr>
        <w:rFonts w:ascii="Courier New" w:hAnsi="Courier New" w:hint="default"/>
      </w:rPr>
    </w:lvl>
    <w:lvl w:ilvl="5" w:tplc="B2EED0C2">
      <w:start w:val="1"/>
      <w:numFmt w:val="bullet"/>
      <w:lvlText w:val=""/>
      <w:lvlJc w:val="left"/>
      <w:pPr>
        <w:ind w:left="4320" w:hanging="360"/>
      </w:pPr>
      <w:rPr>
        <w:rFonts w:ascii="Wingdings" w:hAnsi="Wingdings" w:hint="default"/>
      </w:rPr>
    </w:lvl>
    <w:lvl w:ilvl="6" w:tplc="298A1D84">
      <w:start w:val="1"/>
      <w:numFmt w:val="bullet"/>
      <w:lvlText w:val=""/>
      <w:lvlJc w:val="left"/>
      <w:pPr>
        <w:ind w:left="5040" w:hanging="360"/>
      </w:pPr>
      <w:rPr>
        <w:rFonts w:ascii="Symbol" w:hAnsi="Symbol" w:hint="default"/>
      </w:rPr>
    </w:lvl>
    <w:lvl w:ilvl="7" w:tplc="BEDA5628">
      <w:start w:val="1"/>
      <w:numFmt w:val="bullet"/>
      <w:lvlText w:val="o"/>
      <w:lvlJc w:val="left"/>
      <w:pPr>
        <w:ind w:left="5760" w:hanging="360"/>
      </w:pPr>
      <w:rPr>
        <w:rFonts w:ascii="Courier New" w:hAnsi="Courier New" w:hint="default"/>
      </w:rPr>
    </w:lvl>
    <w:lvl w:ilvl="8" w:tplc="D728B76C">
      <w:start w:val="1"/>
      <w:numFmt w:val="bullet"/>
      <w:lvlText w:val=""/>
      <w:lvlJc w:val="left"/>
      <w:pPr>
        <w:ind w:left="6480" w:hanging="360"/>
      </w:pPr>
      <w:rPr>
        <w:rFonts w:ascii="Wingdings" w:hAnsi="Wingdings" w:hint="default"/>
      </w:rPr>
    </w:lvl>
  </w:abstractNum>
  <w:abstractNum w:abstractNumId="4" w15:restartNumberingAfterBreak="0">
    <w:nsid w:val="0E9C320F"/>
    <w:multiLevelType w:val="hybridMultilevel"/>
    <w:tmpl w:val="12DCFCFE"/>
    <w:lvl w:ilvl="0" w:tplc="0809000F">
      <w:start w:val="1"/>
      <w:numFmt w:val="decimal"/>
      <w:lvlText w:val="%1."/>
      <w:lvlJc w:val="left"/>
      <w:pPr>
        <w:ind w:left="720" w:hanging="360"/>
      </w:pPr>
    </w:lvl>
    <w:lvl w:ilvl="1" w:tplc="08090019">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5" w15:restartNumberingAfterBreak="0">
    <w:nsid w:val="102100CD"/>
    <w:multiLevelType w:val="hybridMultilevel"/>
    <w:tmpl w:val="12DCFCFE"/>
    <w:lvl w:ilvl="0" w:tplc="FFFFFFFF">
      <w:start w:val="1"/>
      <w:numFmt w:val="decimal"/>
      <w:lvlText w:val="%1."/>
      <w:lvlJc w:val="left"/>
      <w:pPr>
        <w:ind w:left="720" w:hanging="360"/>
      </w:pPr>
    </w:lvl>
    <w:lvl w:ilvl="1" w:tplc="FFFFFFFF">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6" w15:restartNumberingAfterBreak="0">
    <w:nsid w:val="11411A64"/>
    <w:multiLevelType w:val="hybridMultilevel"/>
    <w:tmpl w:val="0FA0D9C6"/>
    <w:lvl w:ilvl="0" w:tplc="391EB990">
      <w:start w:val="1"/>
      <w:numFmt w:val="bullet"/>
      <w:lvlText w:val=""/>
      <w:lvlJc w:val="left"/>
      <w:pPr>
        <w:ind w:left="720" w:hanging="360"/>
      </w:pPr>
      <w:rPr>
        <w:rFonts w:ascii="Symbol" w:hAnsi="Symbol" w:hint="default"/>
      </w:rPr>
    </w:lvl>
    <w:lvl w:ilvl="1" w:tplc="57A26BB8">
      <w:start w:val="1"/>
      <w:numFmt w:val="bullet"/>
      <w:lvlText w:val="o"/>
      <w:lvlJc w:val="left"/>
      <w:pPr>
        <w:ind w:left="1440" w:hanging="360"/>
      </w:pPr>
      <w:rPr>
        <w:rFonts w:ascii="Courier New" w:hAnsi="Courier New" w:hint="default"/>
      </w:rPr>
    </w:lvl>
    <w:lvl w:ilvl="2" w:tplc="1472CCE8">
      <w:start w:val="1"/>
      <w:numFmt w:val="bullet"/>
      <w:lvlText w:val=""/>
      <w:lvlJc w:val="left"/>
      <w:pPr>
        <w:ind w:left="2160" w:hanging="360"/>
      </w:pPr>
      <w:rPr>
        <w:rFonts w:ascii="Wingdings" w:hAnsi="Wingdings" w:hint="default"/>
      </w:rPr>
    </w:lvl>
    <w:lvl w:ilvl="3" w:tplc="61DC94BC">
      <w:start w:val="1"/>
      <w:numFmt w:val="bullet"/>
      <w:lvlText w:val=""/>
      <w:lvlJc w:val="left"/>
      <w:pPr>
        <w:ind w:left="2880" w:hanging="360"/>
      </w:pPr>
      <w:rPr>
        <w:rFonts w:ascii="Symbol" w:hAnsi="Symbol" w:hint="default"/>
      </w:rPr>
    </w:lvl>
    <w:lvl w:ilvl="4" w:tplc="6FF222E2">
      <w:start w:val="1"/>
      <w:numFmt w:val="bullet"/>
      <w:lvlText w:val="o"/>
      <w:lvlJc w:val="left"/>
      <w:pPr>
        <w:ind w:left="3600" w:hanging="360"/>
      </w:pPr>
      <w:rPr>
        <w:rFonts w:ascii="Courier New" w:hAnsi="Courier New" w:hint="default"/>
      </w:rPr>
    </w:lvl>
    <w:lvl w:ilvl="5" w:tplc="BDB2F7EE">
      <w:start w:val="1"/>
      <w:numFmt w:val="bullet"/>
      <w:lvlText w:val=""/>
      <w:lvlJc w:val="left"/>
      <w:pPr>
        <w:ind w:left="4320" w:hanging="360"/>
      </w:pPr>
      <w:rPr>
        <w:rFonts w:ascii="Wingdings" w:hAnsi="Wingdings" w:hint="default"/>
      </w:rPr>
    </w:lvl>
    <w:lvl w:ilvl="6" w:tplc="25D26068">
      <w:start w:val="1"/>
      <w:numFmt w:val="bullet"/>
      <w:lvlText w:val=""/>
      <w:lvlJc w:val="left"/>
      <w:pPr>
        <w:ind w:left="5040" w:hanging="360"/>
      </w:pPr>
      <w:rPr>
        <w:rFonts w:ascii="Symbol" w:hAnsi="Symbol" w:hint="default"/>
      </w:rPr>
    </w:lvl>
    <w:lvl w:ilvl="7" w:tplc="D8D8758A">
      <w:start w:val="1"/>
      <w:numFmt w:val="bullet"/>
      <w:lvlText w:val="o"/>
      <w:lvlJc w:val="left"/>
      <w:pPr>
        <w:ind w:left="5760" w:hanging="360"/>
      </w:pPr>
      <w:rPr>
        <w:rFonts w:ascii="Courier New" w:hAnsi="Courier New" w:hint="default"/>
      </w:rPr>
    </w:lvl>
    <w:lvl w:ilvl="8" w:tplc="C6ECDD50">
      <w:start w:val="1"/>
      <w:numFmt w:val="bullet"/>
      <w:lvlText w:val=""/>
      <w:lvlJc w:val="left"/>
      <w:pPr>
        <w:ind w:left="6480" w:hanging="360"/>
      </w:pPr>
      <w:rPr>
        <w:rFonts w:ascii="Wingdings" w:hAnsi="Wingdings" w:hint="default"/>
      </w:rPr>
    </w:lvl>
  </w:abstractNum>
  <w:abstractNum w:abstractNumId="7" w15:restartNumberingAfterBreak="0">
    <w:nsid w:val="140E23B2"/>
    <w:multiLevelType w:val="hybridMultilevel"/>
    <w:tmpl w:val="35149F9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8" w15:restartNumberingAfterBreak="0">
    <w:nsid w:val="187D69AF"/>
    <w:multiLevelType w:val="hybridMultilevel"/>
    <w:tmpl w:val="44C0FC10"/>
    <w:lvl w:ilvl="0" w:tplc="73C00B8A">
      <w:start w:val="1"/>
      <w:numFmt w:val="bullet"/>
      <w:lvlText w:val=""/>
      <w:lvlJc w:val="left"/>
      <w:pPr>
        <w:ind w:left="720" w:hanging="360"/>
      </w:pPr>
      <w:rPr>
        <w:rFonts w:ascii="Symbol" w:hAnsi="Symbol" w:hint="default"/>
      </w:rPr>
    </w:lvl>
    <w:lvl w:ilvl="1" w:tplc="2F4AAC0C">
      <w:start w:val="1"/>
      <w:numFmt w:val="bullet"/>
      <w:lvlText w:val="o"/>
      <w:lvlJc w:val="left"/>
      <w:pPr>
        <w:ind w:left="1440" w:hanging="360"/>
      </w:pPr>
      <w:rPr>
        <w:rFonts w:ascii="Courier New" w:hAnsi="Courier New" w:hint="default"/>
      </w:rPr>
    </w:lvl>
    <w:lvl w:ilvl="2" w:tplc="B51A56C6">
      <w:start w:val="1"/>
      <w:numFmt w:val="bullet"/>
      <w:lvlText w:val=""/>
      <w:lvlJc w:val="left"/>
      <w:pPr>
        <w:ind w:left="2160" w:hanging="360"/>
      </w:pPr>
      <w:rPr>
        <w:rFonts w:ascii="Wingdings" w:hAnsi="Wingdings" w:hint="default"/>
      </w:rPr>
    </w:lvl>
    <w:lvl w:ilvl="3" w:tplc="3CF4E0A4">
      <w:start w:val="1"/>
      <w:numFmt w:val="bullet"/>
      <w:lvlText w:val=""/>
      <w:lvlJc w:val="left"/>
      <w:pPr>
        <w:ind w:left="2880" w:hanging="360"/>
      </w:pPr>
      <w:rPr>
        <w:rFonts w:ascii="Symbol" w:hAnsi="Symbol" w:hint="default"/>
      </w:rPr>
    </w:lvl>
    <w:lvl w:ilvl="4" w:tplc="7E20062A">
      <w:start w:val="1"/>
      <w:numFmt w:val="bullet"/>
      <w:lvlText w:val="o"/>
      <w:lvlJc w:val="left"/>
      <w:pPr>
        <w:ind w:left="3600" w:hanging="360"/>
      </w:pPr>
      <w:rPr>
        <w:rFonts w:ascii="Courier New" w:hAnsi="Courier New" w:hint="default"/>
      </w:rPr>
    </w:lvl>
    <w:lvl w:ilvl="5" w:tplc="D996D2F2">
      <w:start w:val="1"/>
      <w:numFmt w:val="bullet"/>
      <w:lvlText w:val=""/>
      <w:lvlJc w:val="left"/>
      <w:pPr>
        <w:ind w:left="4320" w:hanging="360"/>
      </w:pPr>
      <w:rPr>
        <w:rFonts w:ascii="Wingdings" w:hAnsi="Wingdings" w:hint="default"/>
      </w:rPr>
    </w:lvl>
    <w:lvl w:ilvl="6" w:tplc="1034DD34">
      <w:start w:val="1"/>
      <w:numFmt w:val="bullet"/>
      <w:lvlText w:val=""/>
      <w:lvlJc w:val="left"/>
      <w:pPr>
        <w:ind w:left="5040" w:hanging="360"/>
      </w:pPr>
      <w:rPr>
        <w:rFonts w:ascii="Symbol" w:hAnsi="Symbol" w:hint="default"/>
      </w:rPr>
    </w:lvl>
    <w:lvl w:ilvl="7" w:tplc="91784A0A">
      <w:start w:val="1"/>
      <w:numFmt w:val="bullet"/>
      <w:lvlText w:val="o"/>
      <w:lvlJc w:val="left"/>
      <w:pPr>
        <w:ind w:left="5760" w:hanging="360"/>
      </w:pPr>
      <w:rPr>
        <w:rFonts w:ascii="Courier New" w:hAnsi="Courier New" w:hint="default"/>
      </w:rPr>
    </w:lvl>
    <w:lvl w:ilvl="8" w:tplc="B01009B8">
      <w:start w:val="1"/>
      <w:numFmt w:val="bullet"/>
      <w:lvlText w:val=""/>
      <w:lvlJc w:val="left"/>
      <w:pPr>
        <w:ind w:left="6480" w:hanging="360"/>
      </w:pPr>
      <w:rPr>
        <w:rFonts w:ascii="Wingdings" w:hAnsi="Wingdings" w:hint="default"/>
      </w:rPr>
    </w:lvl>
  </w:abstractNum>
  <w:abstractNum w:abstractNumId="9" w15:restartNumberingAfterBreak="0">
    <w:nsid w:val="1A0E70FC"/>
    <w:multiLevelType w:val="hybridMultilevel"/>
    <w:tmpl w:val="A08E0942"/>
    <w:lvl w:ilvl="0" w:tplc="993E7B42">
      <w:start w:val="1"/>
      <w:numFmt w:val="bullet"/>
      <w:lvlText w:val=""/>
      <w:lvlJc w:val="left"/>
      <w:pPr>
        <w:ind w:left="720" w:hanging="360"/>
      </w:pPr>
      <w:rPr>
        <w:rFonts w:ascii="Symbol" w:hAnsi="Symbol" w:hint="default"/>
      </w:rPr>
    </w:lvl>
    <w:lvl w:ilvl="1" w:tplc="228E2E24">
      <w:start w:val="1"/>
      <w:numFmt w:val="bullet"/>
      <w:lvlText w:val="o"/>
      <w:lvlJc w:val="left"/>
      <w:pPr>
        <w:ind w:left="1440" w:hanging="360"/>
      </w:pPr>
      <w:rPr>
        <w:rFonts w:ascii="Courier New" w:hAnsi="Courier New" w:hint="default"/>
      </w:rPr>
    </w:lvl>
    <w:lvl w:ilvl="2" w:tplc="75220460">
      <w:start w:val="1"/>
      <w:numFmt w:val="bullet"/>
      <w:lvlText w:val=""/>
      <w:lvlJc w:val="left"/>
      <w:pPr>
        <w:ind w:left="2160" w:hanging="360"/>
      </w:pPr>
      <w:rPr>
        <w:rFonts w:ascii="Wingdings" w:hAnsi="Wingdings" w:hint="default"/>
      </w:rPr>
    </w:lvl>
    <w:lvl w:ilvl="3" w:tplc="47CE24C4">
      <w:start w:val="1"/>
      <w:numFmt w:val="bullet"/>
      <w:lvlText w:val=""/>
      <w:lvlJc w:val="left"/>
      <w:pPr>
        <w:ind w:left="2880" w:hanging="360"/>
      </w:pPr>
      <w:rPr>
        <w:rFonts w:ascii="Symbol" w:hAnsi="Symbol" w:hint="default"/>
      </w:rPr>
    </w:lvl>
    <w:lvl w:ilvl="4" w:tplc="CB6C7DD2">
      <w:start w:val="1"/>
      <w:numFmt w:val="bullet"/>
      <w:lvlText w:val="o"/>
      <w:lvlJc w:val="left"/>
      <w:pPr>
        <w:ind w:left="3600" w:hanging="360"/>
      </w:pPr>
      <w:rPr>
        <w:rFonts w:ascii="Courier New" w:hAnsi="Courier New" w:hint="default"/>
      </w:rPr>
    </w:lvl>
    <w:lvl w:ilvl="5" w:tplc="4B6CF25A">
      <w:start w:val="1"/>
      <w:numFmt w:val="bullet"/>
      <w:lvlText w:val=""/>
      <w:lvlJc w:val="left"/>
      <w:pPr>
        <w:ind w:left="4320" w:hanging="360"/>
      </w:pPr>
      <w:rPr>
        <w:rFonts w:ascii="Wingdings" w:hAnsi="Wingdings" w:hint="default"/>
      </w:rPr>
    </w:lvl>
    <w:lvl w:ilvl="6" w:tplc="E7E6E610">
      <w:start w:val="1"/>
      <w:numFmt w:val="bullet"/>
      <w:lvlText w:val=""/>
      <w:lvlJc w:val="left"/>
      <w:pPr>
        <w:ind w:left="5040" w:hanging="360"/>
      </w:pPr>
      <w:rPr>
        <w:rFonts w:ascii="Symbol" w:hAnsi="Symbol" w:hint="default"/>
      </w:rPr>
    </w:lvl>
    <w:lvl w:ilvl="7" w:tplc="BA0ACADC">
      <w:start w:val="1"/>
      <w:numFmt w:val="bullet"/>
      <w:lvlText w:val="o"/>
      <w:lvlJc w:val="left"/>
      <w:pPr>
        <w:ind w:left="5760" w:hanging="360"/>
      </w:pPr>
      <w:rPr>
        <w:rFonts w:ascii="Courier New" w:hAnsi="Courier New" w:hint="default"/>
      </w:rPr>
    </w:lvl>
    <w:lvl w:ilvl="8" w:tplc="033C6ACA">
      <w:start w:val="1"/>
      <w:numFmt w:val="bullet"/>
      <w:lvlText w:val=""/>
      <w:lvlJc w:val="left"/>
      <w:pPr>
        <w:ind w:left="6480" w:hanging="360"/>
      </w:pPr>
      <w:rPr>
        <w:rFonts w:ascii="Wingdings" w:hAnsi="Wingdings" w:hint="default"/>
      </w:rPr>
    </w:lvl>
  </w:abstractNum>
  <w:abstractNum w:abstractNumId="10" w15:restartNumberingAfterBreak="0">
    <w:nsid w:val="1C9771F5"/>
    <w:multiLevelType w:val="hybridMultilevel"/>
    <w:tmpl w:val="4C58493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1" w15:restartNumberingAfterBreak="0">
    <w:nsid w:val="22457127"/>
    <w:multiLevelType w:val="hybridMultilevel"/>
    <w:tmpl w:val="64CAF186"/>
    <w:lvl w:ilvl="0" w:tplc="08090001">
      <w:start w:val="1"/>
      <w:numFmt w:val="bullet"/>
      <w:lvlText w:val=""/>
      <w:lvlJc w:val="left"/>
      <w:pPr>
        <w:ind w:left="2160" w:hanging="360"/>
      </w:pPr>
      <w:rPr>
        <w:rFonts w:ascii="Symbol" w:hAnsi="Symbol" w:hint="default"/>
      </w:rPr>
    </w:lvl>
    <w:lvl w:ilvl="1" w:tplc="08090003" w:tentative="1">
      <w:start w:val="1"/>
      <w:numFmt w:val="bullet"/>
      <w:lvlText w:val="o"/>
      <w:lvlJc w:val="left"/>
      <w:pPr>
        <w:ind w:left="2880" w:hanging="360"/>
      </w:pPr>
      <w:rPr>
        <w:rFonts w:ascii="Courier New" w:hAnsi="Courier New" w:cs="Courier New" w:hint="default"/>
      </w:rPr>
    </w:lvl>
    <w:lvl w:ilvl="2" w:tplc="08090005" w:tentative="1">
      <w:start w:val="1"/>
      <w:numFmt w:val="bullet"/>
      <w:lvlText w:val=""/>
      <w:lvlJc w:val="left"/>
      <w:pPr>
        <w:ind w:left="3600" w:hanging="360"/>
      </w:pPr>
      <w:rPr>
        <w:rFonts w:ascii="Wingdings" w:hAnsi="Wingdings" w:hint="default"/>
      </w:rPr>
    </w:lvl>
    <w:lvl w:ilvl="3" w:tplc="08090001" w:tentative="1">
      <w:start w:val="1"/>
      <w:numFmt w:val="bullet"/>
      <w:lvlText w:val=""/>
      <w:lvlJc w:val="left"/>
      <w:pPr>
        <w:ind w:left="4320" w:hanging="360"/>
      </w:pPr>
      <w:rPr>
        <w:rFonts w:ascii="Symbol" w:hAnsi="Symbol" w:hint="default"/>
      </w:rPr>
    </w:lvl>
    <w:lvl w:ilvl="4" w:tplc="08090003" w:tentative="1">
      <w:start w:val="1"/>
      <w:numFmt w:val="bullet"/>
      <w:lvlText w:val="o"/>
      <w:lvlJc w:val="left"/>
      <w:pPr>
        <w:ind w:left="5040" w:hanging="360"/>
      </w:pPr>
      <w:rPr>
        <w:rFonts w:ascii="Courier New" w:hAnsi="Courier New" w:cs="Courier New" w:hint="default"/>
      </w:rPr>
    </w:lvl>
    <w:lvl w:ilvl="5" w:tplc="08090005" w:tentative="1">
      <w:start w:val="1"/>
      <w:numFmt w:val="bullet"/>
      <w:lvlText w:val=""/>
      <w:lvlJc w:val="left"/>
      <w:pPr>
        <w:ind w:left="5760" w:hanging="360"/>
      </w:pPr>
      <w:rPr>
        <w:rFonts w:ascii="Wingdings" w:hAnsi="Wingdings" w:hint="default"/>
      </w:rPr>
    </w:lvl>
    <w:lvl w:ilvl="6" w:tplc="08090001" w:tentative="1">
      <w:start w:val="1"/>
      <w:numFmt w:val="bullet"/>
      <w:lvlText w:val=""/>
      <w:lvlJc w:val="left"/>
      <w:pPr>
        <w:ind w:left="6480" w:hanging="360"/>
      </w:pPr>
      <w:rPr>
        <w:rFonts w:ascii="Symbol" w:hAnsi="Symbol" w:hint="default"/>
      </w:rPr>
    </w:lvl>
    <w:lvl w:ilvl="7" w:tplc="08090003" w:tentative="1">
      <w:start w:val="1"/>
      <w:numFmt w:val="bullet"/>
      <w:lvlText w:val="o"/>
      <w:lvlJc w:val="left"/>
      <w:pPr>
        <w:ind w:left="7200" w:hanging="360"/>
      </w:pPr>
      <w:rPr>
        <w:rFonts w:ascii="Courier New" w:hAnsi="Courier New" w:cs="Courier New" w:hint="default"/>
      </w:rPr>
    </w:lvl>
    <w:lvl w:ilvl="8" w:tplc="08090005" w:tentative="1">
      <w:start w:val="1"/>
      <w:numFmt w:val="bullet"/>
      <w:lvlText w:val=""/>
      <w:lvlJc w:val="left"/>
      <w:pPr>
        <w:ind w:left="7920" w:hanging="360"/>
      </w:pPr>
      <w:rPr>
        <w:rFonts w:ascii="Wingdings" w:hAnsi="Wingdings" w:hint="default"/>
      </w:rPr>
    </w:lvl>
  </w:abstractNum>
  <w:abstractNum w:abstractNumId="12" w15:restartNumberingAfterBreak="0">
    <w:nsid w:val="2FC9FA87"/>
    <w:multiLevelType w:val="hybridMultilevel"/>
    <w:tmpl w:val="728A82D6"/>
    <w:lvl w:ilvl="0" w:tplc="D47C4BFC">
      <w:start w:val="1"/>
      <w:numFmt w:val="bullet"/>
      <w:lvlText w:val=""/>
      <w:lvlJc w:val="left"/>
      <w:pPr>
        <w:ind w:left="720" w:hanging="360"/>
      </w:pPr>
      <w:rPr>
        <w:rFonts w:ascii="Symbol" w:hAnsi="Symbol" w:hint="default"/>
      </w:rPr>
    </w:lvl>
    <w:lvl w:ilvl="1" w:tplc="79F07F7E">
      <w:start w:val="1"/>
      <w:numFmt w:val="bullet"/>
      <w:lvlText w:val="o"/>
      <w:lvlJc w:val="left"/>
      <w:pPr>
        <w:ind w:left="1440" w:hanging="360"/>
      </w:pPr>
      <w:rPr>
        <w:rFonts w:ascii="Courier New" w:hAnsi="Courier New" w:hint="default"/>
      </w:rPr>
    </w:lvl>
    <w:lvl w:ilvl="2" w:tplc="744859C0">
      <w:start w:val="1"/>
      <w:numFmt w:val="bullet"/>
      <w:lvlText w:val=""/>
      <w:lvlJc w:val="left"/>
      <w:pPr>
        <w:ind w:left="2160" w:hanging="360"/>
      </w:pPr>
      <w:rPr>
        <w:rFonts w:ascii="Wingdings" w:hAnsi="Wingdings" w:hint="default"/>
      </w:rPr>
    </w:lvl>
    <w:lvl w:ilvl="3" w:tplc="977E5D08">
      <w:start w:val="1"/>
      <w:numFmt w:val="bullet"/>
      <w:lvlText w:val=""/>
      <w:lvlJc w:val="left"/>
      <w:pPr>
        <w:ind w:left="2880" w:hanging="360"/>
      </w:pPr>
      <w:rPr>
        <w:rFonts w:ascii="Symbol" w:hAnsi="Symbol" w:hint="default"/>
      </w:rPr>
    </w:lvl>
    <w:lvl w:ilvl="4" w:tplc="63E23E56">
      <w:start w:val="1"/>
      <w:numFmt w:val="bullet"/>
      <w:lvlText w:val="o"/>
      <w:lvlJc w:val="left"/>
      <w:pPr>
        <w:ind w:left="3600" w:hanging="360"/>
      </w:pPr>
      <w:rPr>
        <w:rFonts w:ascii="Courier New" w:hAnsi="Courier New" w:hint="default"/>
      </w:rPr>
    </w:lvl>
    <w:lvl w:ilvl="5" w:tplc="B8ECC3E8">
      <w:start w:val="1"/>
      <w:numFmt w:val="bullet"/>
      <w:lvlText w:val=""/>
      <w:lvlJc w:val="left"/>
      <w:pPr>
        <w:ind w:left="4320" w:hanging="360"/>
      </w:pPr>
      <w:rPr>
        <w:rFonts w:ascii="Wingdings" w:hAnsi="Wingdings" w:hint="default"/>
      </w:rPr>
    </w:lvl>
    <w:lvl w:ilvl="6" w:tplc="259C5A14">
      <w:start w:val="1"/>
      <w:numFmt w:val="bullet"/>
      <w:lvlText w:val=""/>
      <w:lvlJc w:val="left"/>
      <w:pPr>
        <w:ind w:left="5040" w:hanging="360"/>
      </w:pPr>
      <w:rPr>
        <w:rFonts w:ascii="Symbol" w:hAnsi="Symbol" w:hint="default"/>
      </w:rPr>
    </w:lvl>
    <w:lvl w:ilvl="7" w:tplc="2EC6DCC0">
      <w:start w:val="1"/>
      <w:numFmt w:val="bullet"/>
      <w:lvlText w:val="o"/>
      <w:lvlJc w:val="left"/>
      <w:pPr>
        <w:ind w:left="5760" w:hanging="360"/>
      </w:pPr>
      <w:rPr>
        <w:rFonts w:ascii="Courier New" w:hAnsi="Courier New" w:hint="default"/>
      </w:rPr>
    </w:lvl>
    <w:lvl w:ilvl="8" w:tplc="4F04A41A">
      <w:start w:val="1"/>
      <w:numFmt w:val="bullet"/>
      <w:lvlText w:val=""/>
      <w:lvlJc w:val="left"/>
      <w:pPr>
        <w:ind w:left="6480" w:hanging="360"/>
      </w:pPr>
      <w:rPr>
        <w:rFonts w:ascii="Wingdings" w:hAnsi="Wingdings" w:hint="default"/>
      </w:rPr>
    </w:lvl>
  </w:abstractNum>
  <w:abstractNum w:abstractNumId="13" w15:restartNumberingAfterBreak="0">
    <w:nsid w:val="30310CD4"/>
    <w:multiLevelType w:val="hybridMultilevel"/>
    <w:tmpl w:val="A52E663E"/>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4" w15:restartNumberingAfterBreak="0">
    <w:nsid w:val="310F51D5"/>
    <w:multiLevelType w:val="hybridMultilevel"/>
    <w:tmpl w:val="280EF7BC"/>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5" w15:restartNumberingAfterBreak="0">
    <w:nsid w:val="338F36F1"/>
    <w:multiLevelType w:val="hybridMultilevel"/>
    <w:tmpl w:val="0C0207B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6" w15:restartNumberingAfterBreak="0">
    <w:nsid w:val="38205232"/>
    <w:multiLevelType w:val="hybridMultilevel"/>
    <w:tmpl w:val="B478014A"/>
    <w:lvl w:ilvl="0" w:tplc="FFFFFFFF">
      <w:start w:val="1"/>
      <w:numFmt w:val="decimal"/>
      <w:lvlText w:val="%1."/>
      <w:lvlJc w:val="lef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7" w15:restartNumberingAfterBreak="0">
    <w:nsid w:val="387D18CC"/>
    <w:multiLevelType w:val="hybridMultilevel"/>
    <w:tmpl w:val="D9D68BA6"/>
    <w:lvl w:ilvl="0" w:tplc="E78A537C">
      <w:start w:val="1"/>
      <w:numFmt w:val="bullet"/>
      <w:lvlText w:val=""/>
      <w:lvlJc w:val="left"/>
      <w:pPr>
        <w:ind w:left="720" w:hanging="360"/>
      </w:pPr>
      <w:rPr>
        <w:rFonts w:ascii="Symbol" w:hAnsi="Symbol" w:hint="default"/>
      </w:rPr>
    </w:lvl>
    <w:lvl w:ilvl="1" w:tplc="186EB514">
      <w:start w:val="1"/>
      <w:numFmt w:val="bullet"/>
      <w:lvlText w:val="o"/>
      <w:lvlJc w:val="left"/>
      <w:pPr>
        <w:ind w:left="1440" w:hanging="360"/>
      </w:pPr>
      <w:rPr>
        <w:rFonts w:ascii="Courier New" w:hAnsi="Courier New" w:hint="default"/>
      </w:rPr>
    </w:lvl>
    <w:lvl w:ilvl="2" w:tplc="6D245F0E">
      <w:start w:val="1"/>
      <w:numFmt w:val="bullet"/>
      <w:lvlText w:val=""/>
      <w:lvlJc w:val="left"/>
      <w:pPr>
        <w:ind w:left="2160" w:hanging="360"/>
      </w:pPr>
      <w:rPr>
        <w:rFonts w:ascii="Wingdings" w:hAnsi="Wingdings" w:hint="default"/>
      </w:rPr>
    </w:lvl>
    <w:lvl w:ilvl="3" w:tplc="25EC456C">
      <w:start w:val="1"/>
      <w:numFmt w:val="bullet"/>
      <w:lvlText w:val=""/>
      <w:lvlJc w:val="left"/>
      <w:pPr>
        <w:ind w:left="2880" w:hanging="360"/>
      </w:pPr>
      <w:rPr>
        <w:rFonts w:ascii="Symbol" w:hAnsi="Symbol" w:hint="default"/>
      </w:rPr>
    </w:lvl>
    <w:lvl w:ilvl="4" w:tplc="98405F3A">
      <w:start w:val="1"/>
      <w:numFmt w:val="bullet"/>
      <w:lvlText w:val="o"/>
      <w:lvlJc w:val="left"/>
      <w:pPr>
        <w:ind w:left="3600" w:hanging="360"/>
      </w:pPr>
      <w:rPr>
        <w:rFonts w:ascii="Courier New" w:hAnsi="Courier New" w:hint="default"/>
      </w:rPr>
    </w:lvl>
    <w:lvl w:ilvl="5" w:tplc="CD8AC8D0">
      <w:start w:val="1"/>
      <w:numFmt w:val="bullet"/>
      <w:lvlText w:val=""/>
      <w:lvlJc w:val="left"/>
      <w:pPr>
        <w:ind w:left="4320" w:hanging="360"/>
      </w:pPr>
      <w:rPr>
        <w:rFonts w:ascii="Wingdings" w:hAnsi="Wingdings" w:hint="default"/>
      </w:rPr>
    </w:lvl>
    <w:lvl w:ilvl="6" w:tplc="6A328B7A">
      <w:start w:val="1"/>
      <w:numFmt w:val="bullet"/>
      <w:lvlText w:val=""/>
      <w:lvlJc w:val="left"/>
      <w:pPr>
        <w:ind w:left="5040" w:hanging="360"/>
      </w:pPr>
      <w:rPr>
        <w:rFonts w:ascii="Symbol" w:hAnsi="Symbol" w:hint="default"/>
      </w:rPr>
    </w:lvl>
    <w:lvl w:ilvl="7" w:tplc="4DCE475E">
      <w:start w:val="1"/>
      <w:numFmt w:val="bullet"/>
      <w:lvlText w:val="o"/>
      <w:lvlJc w:val="left"/>
      <w:pPr>
        <w:ind w:left="5760" w:hanging="360"/>
      </w:pPr>
      <w:rPr>
        <w:rFonts w:ascii="Courier New" w:hAnsi="Courier New" w:hint="default"/>
      </w:rPr>
    </w:lvl>
    <w:lvl w:ilvl="8" w:tplc="683085E2">
      <w:start w:val="1"/>
      <w:numFmt w:val="bullet"/>
      <w:lvlText w:val=""/>
      <w:lvlJc w:val="left"/>
      <w:pPr>
        <w:ind w:left="6480" w:hanging="360"/>
      </w:pPr>
      <w:rPr>
        <w:rFonts w:ascii="Wingdings" w:hAnsi="Wingdings" w:hint="default"/>
      </w:rPr>
    </w:lvl>
  </w:abstractNum>
  <w:abstractNum w:abstractNumId="18" w15:restartNumberingAfterBreak="0">
    <w:nsid w:val="45E24066"/>
    <w:multiLevelType w:val="hybridMultilevel"/>
    <w:tmpl w:val="A7141696"/>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9" w15:restartNumberingAfterBreak="0">
    <w:nsid w:val="4791547E"/>
    <w:multiLevelType w:val="hybridMultilevel"/>
    <w:tmpl w:val="7858586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0" w15:restartNumberingAfterBreak="0">
    <w:nsid w:val="49C9F17E"/>
    <w:multiLevelType w:val="hybridMultilevel"/>
    <w:tmpl w:val="351008D2"/>
    <w:lvl w:ilvl="0" w:tplc="A6020DA6">
      <w:start w:val="1"/>
      <w:numFmt w:val="bullet"/>
      <w:lvlText w:val=""/>
      <w:lvlJc w:val="left"/>
      <w:pPr>
        <w:ind w:left="720" w:hanging="360"/>
      </w:pPr>
      <w:rPr>
        <w:rFonts w:ascii="Symbol" w:hAnsi="Symbol" w:hint="default"/>
      </w:rPr>
    </w:lvl>
    <w:lvl w:ilvl="1" w:tplc="07689870">
      <w:start w:val="1"/>
      <w:numFmt w:val="bullet"/>
      <w:lvlText w:val="o"/>
      <w:lvlJc w:val="left"/>
      <w:pPr>
        <w:ind w:left="1440" w:hanging="360"/>
      </w:pPr>
      <w:rPr>
        <w:rFonts w:ascii="Courier New" w:hAnsi="Courier New" w:hint="default"/>
      </w:rPr>
    </w:lvl>
    <w:lvl w:ilvl="2" w:tplc="6CC6537A">
      <w:start w:val="1"/>
      <w:numFmt w:val="bullet"/>
      <w:lvlText w:val=""/>
      <w:lvlJc w:val="left"/>
      <w:pPr>
        <w:ind w:left="2160" w:hanging="360"/>
      </w:pPr>
      <w:rPr>
        <w:rFonts w:ascii="Wingdings" w:hAnsi="Wingdings" w:hint="default"/>
      </w:rPr>
    </w:lvl>
    <w:lvl w:ilvl="3" w:tplc="F4A86100">
      <w:start w:val="1"/>
      <w:numFmt w:val="bullet"/>
      <w:lvlText w:val=""/>
      <w:lvlJc w:val="left"/>
      <w:pPr>
        <w:ind w:left="2880" w:hanging="360"/>
      </w:pPr>
      <w:rPr>
        <w:rFonts w:ascii="Symbol" w:hAnsi="Symbol" w:hint="default"/>
      </w:rPr>
    </w:lvl>
    <w:lvl w:ilvl="4" w:tplc="9D0A188E">
      <w:start w:val="1"/>
      <w:numFmt w:val="bullet"/>
      <w:lvlText w:val="o"/>
      <w:lvlJc w:val="left"/>
      <w:pPr>
        <w:ind w:left="3600" w:hanging="360"/>
      </w:pPr>
      <w:rPr>
        <w:rFonts w:ascii="Courier New" w:hAnsi="Courier New" w:hint="default"/>
      </w:rPr>
    </w:lvl>
    <w:lvl w:ilvl="5" w:tplc="7E842A30">
      <w:start w:val="1"/>
      <w:numFmt w:val="bullet"/>
      <w:lvlText w:val=""/>
      <w:lvlJc w:val="left"/>
      <w:pPr>
        <w:ind w:left="4320" w:hanging="360"/>
      </w:pPr>
      <w:rPr>
        <w:rFonts w:ascii="Wingdings" w:hAnsi="Wingdings" w:hint="default"/>
      </w:rPr>
    </w:lvl>
    <w:lvl w:ilvl="6" w:tplc="E9BEA906">
      <w:start w:val="1"/>
      <w:numFmt w:val="bullet"/>
      <w:lvlText w:val=""/>
      <w:lvlJc w:val="left"/>
      <w:pPr>
        <w:ind w:left="5040" w:hanging="360"/>
      </w:pPr>
      <w:rPr>
        <w:rFonts w:ascii="Symbol" w:hAnsi="Symbol" w:hint="default"/>
      </w:rPr>
    </w:lvl>
    <w:lvl w:ilvl="7" w:tplc="F250813E">
      <w:start w:val="1"/>
      <w:numFmt w:val="bullet"/>
      <w:lvlText w:val="o"/>
      <w:lvlJc w:val="left"/>
      <w:pPr>
        <w:ind w:left="5760" w:hanging="360"/>
      </w:pPr>
      <w:rPr>
        <w:rFonts w:ascii="Courier New" w:hAnsi="Courier New" w:hint="default"/>
      </w:rPr>
    </w:lvl>
    <w:lvl w:ilvl="8" w:tplc="B6B6D28C">
      <w:start w:val="1"/>
      <w:numFmt w:val="bullet"/>
      <w:lvlText w:val=""/>
      <w:lvlJc w:val="left"/>
      <w:pPr>
        <w:ind w:left="6480" w:hanging="360"/>
      </w:pPr>
      <w:rPr>
        <w:rFonts w:ascii="Wingdings" w:hAnsi="Wingdings" w:hint="default"/>
      </w:rPr>
    </w:lvl>
  </w:abstractNum>
  <w:abstractNum w:abstractNumId="21" w15:restartNumberingAfterBreak="0">
    <w:nsid w:val="4B400F3F"/>
    <w:multiLevelType w:val="hybridMultilevel"/>
    <w:tmpl w:val="60181432"/>
    <w:lvl w:ilvl="0" w:tplc="0809000F">
      <w:start w:val="1"/>
      <w:numFmt w:val="decimal"/>
      <w:lvlText w:val="%1."/>
      <w:lvlJc w:val="left"/>
      <w:pPr>
        <w:ind w:left="720" w:hanging="360"/>
      </w:pPr>
    </w:lvl>
    <w:lvl w:ilvl="1" w:tplc="08090019">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2" w15:restartNumberingAfterBreak="0">
    <w:nsid w:val="4BBA76A8"/>
    <w:multiLevelType w:val="hybridMultilevel"/>
    <w:tmpl w:val="400EE2EA"/>
    <w:lvl w:ilvl="0" w:tplc="D2EE7BEC">
      <w:start w:val="1"/>
      <w:numFmt w:val="bullet"/>
      <w:lvlText w:val=""/>
      <w:lvlJc w:val="left"/>
      <w:pPr>
        <w:ind w:left="720" w:hanging="360"/>
      </w:pPr>
      <w:rPr>
        <w:rFonts w:ascii="Symbol" w:hAnsi="Symbol" w:hint="default"/>
      </w:rPr>
    </w:lvl>
    <w:lvl w:ilvl="1" w:tplc="8688719A">
      <w:start w:val="1"/>
      <w:numFmt w:val="bullet"/>
      <w:lvlText w:val="o"/>
      <w:lvlJc w:val="left"/>
      <w:pPr>
        <w:ind w:left="1440" w:hanging="360"/>
      </w:pPr>
      <w:rPr>
        <w:rFonts w:ascii="Courier New" w:hAnsi="Courier New" w:hint="default"/>
      </w:rPr>
    </w:lvl>
    <w:lvl w:ilvl="2" w:tplc="7D22034A">
      <w:start w:val="1"/>
      <w:numFmt w:val="bullet"/>
      <w:lvlText w:val=""/>
      <w:lvlJc w:val="left"/>
      <w:pPr>
        <w:ind w:left="2160" w:hanging="360"/>
      </w:pPr>
      <w:rPr>
        <w:rFonts w:ascii="Wingdings" w:hAnsi="Wingdings" w:hint="default"/>
      </w:rPr>
    </w:lvl>
    <w:lvl w:ilvl="3" w:tplc="682E1ECC">
      <w:start w:val="1"/>
      <w:numFmt w:val="bullet"/>
      <w:lvlText w:val=""/>
      <w:lvlJc w:val="left"/>
      <w:pPr>
        <w:ind w:left="2880" w:hanging="360"/>
      </w:pPr>
      <w:rPr>
        <w:rFonts w:ascii="Symbol" w:hAnsi="Symbol" w:hint="default"/>
      </w:rPr>
    </w:lvl>
    <w:lvl w:ilvl="4" w:tplc="D6C87714">
      <w:start w:val="1"/>
      <w:numFmt w:val="bullet"/>
      <w:lvlText w:val="o"/>
      <w:lvlJc w:val="left"/>
      <w:pPr>
        <w:ind w:left="3600" w:hanging="360"/>
      </w:pPr>
      <w:rPr>
        <w:rFonts w:ascii="Courier New" w:hAnsi="Courier New" w:hint="default"/>
      </w:rPr>
    </w:lvl>
    <w:lvl w:ilvl="5" w:tplc="9E047ABC">
      <w:start w:val="1"/>
      <w:numFmt w:val="bullet"/>
      <w:lvlText w:val=""/>
      <w:lvlJc w:val="left"/>
      <w:pPr>
        <w:ind w:left="4320" w:hanging="360"/>
      </w:pPr>
      <w:rPr>
        <w:rFonts w:ascii="Wingdings" w:hAnsi="Wingdings" w:hint="default"/>
      </w:rPr>
    </w:lvl>
    <w:lvl w:ilvl="6" w:tplc="F2FC74BE">
      <w:start w:val="1"/>
      <w:numFmt w:val="bullet"/>
      <w:lvlText w:val=""/>
      <w:lvlJc w:val="left"/>
      <w:pPr>
        <w:ind w:left="5040" w:hanging="360"/>
      </w:pPr>
      <w:rPr>
        <w:rFonts w:ascii="Symbol" w:hAnsi="Symbol" w:hint="default"/>
      </w:rPr>
    </w:lvl>
    <w:lvl w:ilvl="7" w:tplc="1832B8F2">
      <w:start w:val="1"/>
      <w:numFmt w:val="bullet"/>
      <w:lvlText w:val="o"/>
      <w:lvlJc w:val="left"/>
      <w:pPr>
        <w:ind w:left="5760" w:hanging="360"/>
      </w:pPr>
      <w:rPr>
        <w:rFonts w:ascii="Courier New" w:hAnsi="Courier New" w:hint="default"/>
      </w:rPr>
    </w:lvl>
    <w:lvl w:ilvl="8" w:tplc="BA98EE8A">
      <w:start w:val="1"/>
      <w:numFmt w:val="bullet"/>
      <w:lvlText w:val=""/>
      <w:lvlJc w:val="left"/>
      <w:pPr>
        <w:ind w:left="6480" w:hanging="360"/>
      </w:pPr>
      <w:rPr>
        <w:rFonts w:ascii="Wingdings" w:hAnsi="Wingdings" w:hint="default"/>
      </w:rPr>
    </w:lvl>
  </w:abstractNum>
  <w:abstractNum w:abstractNumId="23" w15:restartNumberingAfterBreak="0">
    <w:nsid w:val="4D6F4FA3"/>
    <w:multiLevelType w:val="hybridMultilevel"/>
    <w:tmpl w:val="B478014A"/>
    <w:lvl w:ilvl="0" w:tplc="FFFFFFFF">
      <w:start w:val="1"/>
      <w:numFmt w:val="decimal"/>
      <w:lvlText w:val="%1."/>
      <w:lvlJc w:val="lef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4" w15:restartNumberingAfterBreak="0">
    <w:nsid w:val="51AB4F79"/>
    <w:multiLevelType w:val="hybridMultilevel"/>
    <w:tmpl w:val="32707706"/>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5" w15:restartNumberingAfterBreak="0">
    <w:nsid w:val="5C6715B8"/>
    <w:multiLevelType w:val="hybridMultilevel"/>
    <w:tmpl w:val="EA66EE9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6" w15:restartNumberingAfterBreak="0">
    <w:nsid w:val="62110667"/>
    <w:multiLevelType w:val="hybridMultilevel"/>
    <w:tmpl w:val="579454AC"/>
    <w:lvl w:ilvl="0" w:tplc="B0F4F396">
      <w:start w:val="1"/>
      <w:numFmt w:val="bullet"/>
      <w:lvlText w:val=""/>
      <w:lvlJc w:val="left"/>
      <w:pPr>
        <w:ind w:left="720" w:hanging="360"/>
      </w:pPr>
      <w:rPr>
        <w:rFonts w:ascii="Symbol" w:hAnsi="Symbol" w:hint="default"/>
      </w:rPr>
    </w:lvl>
    <w:lvl w:ilvl="1" w:tplc="72E09DE0">
      <w:start w:val="1"/>
      <w:numFmt w:val="bullet"/>
      <w:lvlText w:val="o"/>
      <w:lvlJc w:val="left"/>
      <w:pPr>
        <w:ind w:left="1440" w:hanging="360"/>
      </w:pPr>
      <w:rPr>
        <w:rFonts w:ascii="Courier New" w:hAnsi="Courier New" w:hint="default"/>
      </w:rPr>
    </w:lvl>
    <w:lvl w:ilvl="2" w:tplc="079AF6A0">
      <w:start w:val="1"/>
      <w:numFmt w:val="bullet"/>
      <w:lvlText w:val=""/>
      <w:lvlJc w:val="left"/>
      <w:pPr>
        <w:ind w:left="2160" w:hanging="360"/>
      </w:pPr>
      <w:rPr>
        <w:rFonts w:ascii="Wingdings" w:hAnsi="Wingdings" w:hint="default"/>
      </w:rPr>
    </w:lvl>
    <w:lvl w:ilvl="3" w:tplc="E356F976">
      <w:start w:val="1"/>
      <w:numFmt w:val="bullet"/>
      <w:lvlText w:val=""/>
      <w:lvlJc w:val="left"/>
      <w:pPr>
        <w:ind w:left="2880" w:hanging="360"/>
      </w:pPr>
      <w:rPr>
        <w:rFonts w:ascii="Symbol" w:hAnsi="Symbol" w:hint="default"/>
      </w:rPr>
    </w:lvl>
    <w:lvl w:ilvl="4" w:tplc="EA3EFD68">
      <w:start w:val="1"/>
      <w:numFmt w:val="bullet"/>
      <w:lvlText w:val="o"/>
      <w:lvlJc w:val="left"/>
      <w:pPr>
        <w:ind w:left="3600" w:hanging="360"/>
      </w:pPr>
      <w:rPr>
        <w:rFonts w:ascii="Courier New" w:hAnsi="Courier New" w:hint="default"/>
      </w:rPr>
    </w:lvl>
    <w:lvl w:ilvl="5" w:tplc="464C5C10">
      <w:start w:val="1"/>
      <w:numFmt w:val="bullet"/>
      <w:lvlText w:val=""/>
      <w:lvlJc w:val="left"/>
      <w:pPr>
        <w:ind w:left="4320" w:hanging="360"/>
      </w:pPr>
      <w:rPr>
        <w:rFonts w:ascii="Wingdings" w:hAnsi="Wingdings" w:hint="default"/>
      </w:rPr>
    </w:lvl>
    <w:lvl w:ilvl="6" w:tplc="4294BB96">
      <w:start w:val="1"/>
      <w:numFmt w:val="bullet"/>
      <w:lvlText w:val=""/>
      <w:lvlJc w:val="left"/>
      <w:pPr>
        <w:ind w:left="5040" w:hanging="360"/>
      </w:pPr>
      <w:rPr>
        <w:rFonts w:ascii="Symbol" w:hAnsi="Symbol" w:hint="default"/>
      </w:rPr>
    </w:lvl>
    <w:lvl w:ilvl="7" w:tplc="F654BA36">
      <w:start w:val="1"/>
      <w:numFmt w:val="bullet"/>
      <w:lvlText w:val="o"/>
      <w:lvlJc w:val="left"/>
      <w:pPr>
        <w:ind w:left="5760" w:hanging="360"/>
      </w:pPr>
      <w:rPr>
        <w:rFonts w:ascii="Courier New" w:hAnsi="Courier New" w:hint="default"/>
      </w:rPr>
    </w:lvl>
    <w:lvl w:ilvl="8" w:tplc="4032260C">
      <w:start w:val="1"/>
      <w:numFmt w:val="bullet"/>
      <w:lvlText w:val=""/>
      <w:lvlJc w:val="left"/>
      <w:pPr>
        <w:ind w:left="6480" w:hanging="360"/>
      </w:pPr>
      <w:rPr>
        <w:rFonts w:ascii="Wingdings" w:hAnsi="Wingdings" w:hint="default"/>
      </w:rPr>
    </w:lvl>
  </w:abstractNum>
  <w:abstractNum w:abstractNumId="27" w15:restartNumberingAfterBreak="0">
    <w:nsid w:val="66FC3106"/>
    <w:multiLevelType w:val="hybridMultilevel"/>
    <w:tmpl w:val="DFB24C98"/>
    <w:lvl w:ilvl="0" w:tplc="08090001">
      <w:start w:val="1"/>
      <w:numFmt w:val="bullet"/>
      <w:lvlText w:val=""/>
      <w:lvlJc w:val="left"/>
      <w:pPr>
        <w:ind w:left="2160" w:hanging="360"/>
      </w:pPr>
      <w:rPr>
        <w:rFonts w:ascii="Symbol" w:hAnsi="Symbol" w:hint="default"/>
      </w:rPr>
    </w:lvl>
    <w:lvl w:ilvl="1" w:tplc="08090003" w:tentative="1">
      <w:start w:val="1"/>
      <w:numFmt w:val="bullet"/>
      <w:lvlText w:val="o"/>
      <w:lvlJc w:val="left"/>
      <w:pPr>
        <w:ind w:left="2880" w:hanging="360"/>
      </w:pPr>
      <w:rPr>
        <w:rFonts w:ascii="Courier New" w:hAnsi="Courier New" w:cs="Courier New" w:hint="default"/>
      </w:rPr>
    </w:lvl>
    <w:lvl w:ilvl="2" w:tplc="08090005" w:tentative="1">
      <w:start w:val="1"/>
      <w:numFmt w:val="bullet"/>
      <w:lvlText w:val=""/>
      <w:lvlJc w:val="left"/>
      <w:pPr>
        <w:ind w:left="3600" w:hanging="360"/>
      </w:pPr>
      <w:rPr>
        <w:rFonts w:ascii="Wingdings" w:hAnsi="Wingdings" w:hint="default"/>
      </w:rPr>
    </w:lvl>
    <w:lvl w:ilvl="3" w:tplc="08090001" w:tentative="1">
      <w:start w:val="1"/>
      <w:numFmt w:val="bullet"/>
      <w:lvlText w:val=""/>
      <w:lvlJc w:val="left"/>
      <w:pPr>
        <w:ind w:left="4320" w:hanging="360"/>
      </w:pPr>
      <w:rPr>
        <w:rFonts w:ascii="Symbol" w:hAnsi="Symbol" w:hint="default"/>
      </w:rPr>
    </w:lvl>
    <w:lvl w:ilvl="4" w:tplc="08090003" w:tentative="1">
      <w:start w:val="1"/>
      <w:numFmt w:val="bullet"/>
      <w:lvlText w:val="o"/>
      <w:lvlJc w:val="left"/>
      <w:pPr>
        <w:ind w:left="5040" w:hanging="360"/>
      </w:pPr>
      <w:rPr>
        <w:rFonts w:ascii="Courier New" w:hAnsi="Courier New" w:cs="Courier New" w:hint="default"/>
      </w:rPr>
    </w:lvl>
    <w:lvl w:ilvl="5" w:tplc="08090005" w:tentative="1">
      <w:start w:val="1"/>
      <w:numFmt w:val="bullet"/>
      <w:lvlText w:val=""/>
      <w:lvlJc w:val="left"/>
      <w:pPr>
        <w:ind w:left="5760" w:hanging="360"/>
      </w:pPr>
      <w:rPr>
        <w:rFonts w:ascii="Wingdings" w:hAnsi="Wingdings" w:hint="default"/>
      </w:rPr>
    </w:lvl>
    <w:lvl w:ilvl="6" w:tplc="08090001" w:tentative="1">
      <w:start w:val="1"/>
      <w:numFmt w:val="bullet"/>
      <w:lvlText w:val=""/>
      <w:lvlJc w:val="left"/>
      <w:pPr>
        <w:ind w:left="6480" w:hanging="360"/>
      </w:pPr>
      <w:rPr>
        <w:rFonts w:ascii="Symbol" w:hAnsi="Symbol" w:hint="default"/>
      </w:rPr>
    </w:lvl>
    <w:lvl w:ilvl="7" w:tplc="08090003" w:tentative="1">
      <w:start w:val="1"/>
      <w:numFmt w:val="bullet"/>
      <w:lvlText w:val="o"/>
      <w:lvlJc w:val="left"/>
      <w:pPr>
        <w:ind w:left="7200" w:hanging="360"/>
      </w:pPr>
      <w:rPr>
        <w:rFonts w:ascii="Courier New" w:hAnsi="Courier New" w:cs="Courier New" w:hint="default"/>
      </w:rPr>
    </w:lvl>
    <w:lvl w:ilvl="8" w:tplc="08090005" w:tentative="1">
      <w:start w:val="1"/>
      <w:numFmt w:val="bullet"/>
      <w:lvlText w:val=""/>
      <w:lvlJc w:val="left"/>
      <w:pPr>
        <w:ind w:left="7920" w:hanging="360"/>
      </w:pPr>
      <w:rPr>
        <w:rFonts w:ascii="Wingdings" w:hAnsi="Wingdings" w:hint="default"/>
      </w:rPr>
    </w:lvl>
  </w:abstractNum>
  <w:abstractNum w:abstractNumId="28" w15:restartNumberingAfterBreak="0">
    <w:nsid w:val="6BE15ADA"/>
    <w:multiLevelType w:val="hybridMultilevel"/>
    <w:tmpl w:val="5590D5B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9" w15:restartNumberingAfterBreak="0">
    <w:nsid w:val="6DE12374"/>
    <w:multiLevelType w:val="hybridMultilevel"/>
    <w:tmpl w:val="6E10D8FC"/>
    <w:lvl w:ilvl="0" w:tplc="08090003">
      <w:start w:val="1"/>
      <w:numFmt w:val="decimal"/>
      <w:lvlText w:val="%1."/>
      <w:lvlJc w:val="lef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num w:numId="1" w16cid:durableId="754133741">
    <w:abstractNumId w:val="22"/>
  </w:num>
  <w:num w:numId="2" w16cid:durableId="1167670111">
    <w:abstractNumId w:val="3"/>
  </w:num>
  <w:num w:numId="3" w16cid:durableId="550967848">
    <w:abstractNumId w:val="26"/>
  </w:num>
  <w:num w:numId="4" w16cid:durableId="848645300">
    <w:abstractNumId w:val="9"/>
  </w:num>
  <w:num w:numId="5" w16cid:durableId="345793177">
    <w:abstractNumId w:val="20"/>
  </w:num>
  <w:num w:numId="6" w16cid:durableId="61611475">
    <w:abstractNumId w:val="8"/>
  </w:num>
  <w:num w:numId="7" w16cid:durableId="944657225">
    <w:abstractNumId w:val="12"/>
  </w:num>
  <w:num w:numId="8" w16cid:durableId="1137576431">
    <w:abstractNumId w:val="6"/>
  </w:num>
  <w:num w:numId="9" w16cid:durableId="461768838">
    <w:abstractNumId w:val="1"/>
  </w:num>
  <w:num w:numId="10" w16cid:durableId="1211258612">
    <w:abstractNumId w:val="17"/>
  </w:num>
  <w:num w:numId="11" w16cid:durableId="835458987">
    <w:abstractNumId w:val="2"/>
  </w:num>
  <w:num w:numId="12" w16cid:durableId="1365132356">
    <w:abstractNumId w:val="29"/>
  </w:num>
  <w:num w:numId="13" w16cid:durableId="1274553229">
    <w:abstractNumId w:val="7"/>
  </w:num>
  <w:num w:numId="14" w16cid:durableId="297610694">
    <w:abstractNumId w:val="19"/>
  </w:num>
  <w:num w:numId="15" w16cid:durableId="2057511429">
    <w:abstractNumId w:val="18"/>
  </w:num>
  <w:num w:numId="16" w16cid:durableId="1762331985">
    <w:abstractNumId w:val="10"/>
  </w:num>
  <w:num w:numId="17" w16cid:durableId="1701121861">
    <w:abstractNumId w:val="28"/>
  </w:num>
  <w:num w:numId="18" w16cid:durableId="788091636">
    <w:abstractNumId w:val="4"/>
  </w:num>
  <w:num w:numId="19" w16cid:durableId="529414538">
    <w:abstractNumId w:val="15"/>
  </w:num>
  <w:num w:numId="20" w16cid:durableId="1012414174">
    <w:abstractNumId w:val="0"/>
  </w:num>
  <w:num w:numId="21" w16cid:durableId="1886286313">
    <w:abstractNumId w:val="24"/>
  </w:num>
  <w:num w:numId="22" w16cid:durableId="1751152709">
    <w:abstractNumId w:val="5"/>
  </w:num>
  <w:num w:numId="23" w16cid:durableId="1662804545">
    <w:abstractNumId w:val="14"/>
  </w:num>
  <w:num w:numId="24" w16cid:durableId="1646546529">
    <w:abstractNumId w:val="21"/>
  </w:num>
  <w:num w:numId="25" w16cid:durableId="337929196">
    <w:abstractNumId w:val="11"/>
  </w:num>
  <w:num w:numId="26" w16cid:durableId="1584414149">
    <w:abstractNumId w:val="27"/>
  </w:num>
  <w:num w:numId="27" w16cid:durableId="1787037383">
    <w:abstractNumId w:val="13"/>
  </w:num>
  <w:num w:numId="28" w16cid:durableId="1955626855">
    <w:abstractNumId w:val="23"/>
  </w:num>
  <w:num w:numId="29" w16cid:durableId="319119388">
    <w:abstractNumId w:val="16"/>
  </w:num>
  <w:num w:numId="30" w16cid:durableId="2120252316">
    <w:abstractNumId w:val="25"/>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20"/>
  <w:proofState w:spelling="clean" w:grammar="clean"/>
  <w:defaultTabStop w:val="720"/>
  <w:drawingGridHorizontalSpacing w:val="110"/>
  <w:displayHorizontalDrawingGridEvery w:val="2"/>
  <w:characterSpacingControl w:val="doNotCompress"/>
  <w:hdrShapeDefaults>
    <o:shapedefaults v:ext="edit" spidmax="2050"/>
  </w:hdrShapeDefaults>
  <w:footnotePr>
    <w:footnote w:id="-1"/>
    <w:footnote w:id="0"/>
    <w:footnote w:id="1"/>
  </w:footnotePr>
  <w:endnotePr>
    <w:endnote w:id="-1"/>
    <w:endnote w:id="0"/>
    <w:endnote w:id="1"/>
  </w:endnotePr>
  <w:compat>
    <w:ulTrailSpace/>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5403D9"/>
    <w:rsid w:val="00003871"/>
    <w:rsid w:val="000137D6"/>
    <w:rsid w:val="0001398E"/>
    <w:rsid w:val="0001420B"/>
    <w:rsid w:val="00022AEE"/>
    <w:rsid w:val="00022ED9"/>
    <w:rsid w:val="00027403"/>
    <w:rsid w:val="00033AB7"/>
    <w:rsid w:val="00045971"/>
    <w:rsid w:val="00051D48"/>
    <w:rsid w:val="00054940"/>
    <w:rsid w:val="00061EDF"/>
    <w:rsid w:val="0006378A"/>
    <w:rsid w:val="00065ADE"/>
    <w:rsid w:val="00067351"/>
    <w:rsid w:val="0007D072"/>
    <w:rsid w:val="00083C37"/>
    <w:rsid w:val="0009409B"/>
    <w:rsid w:val="0009C276"/>
    <w:rsid w:val="000A2C8D"/>
    <w:rsid w:val="000A4038"/>
    <w:rsid w:val="000B4A38"/>
    <w:rsid w:val="000C1222"/>
    <w:rsid w:val="000F1667"/>
    <w:rsid w:val="000F4C9A"/>
    <w:rsid w:val="000F681E"/>
    <w:rsid w:val="000F7A0E"/>
    <w:rsid w:val="00100153"/>
    <w:rsid w:val="001034F6"/>
    <w:rsid w:val="00110287"/>
    <w:rsid w:val="00112FC9"/>
    <w:rsid w:val="00112FEB"/>
    <w:rsid w:val="00124E8E"/>
    <w:rsid w:val="00124EE0"/>
    <w:rsid w:val="001262FF"/>
    <w:rsid w:val="00140646"/>
    <w:rsid w:val="00147FF8"/>
    <w:rsid w:val="00163FAB"/>
    <w:rsid w:val="0017092F"/>
    <w:rsid w:val="001712B2"/>
    <w:rsid w:val="00176608"/>
    <w:rsid w:val="00184C27"/>
    <w:rsid w:val="001913B4"/>
    <w:rsid w:val="001A07DA"/>
    <w:rsid w:val="001A09F2"/>
    <w:rsid w:val="001A1E42"/>
    <w:rsid w:val="001A211F"/>
    <w:rsid w:val="001B056E"/>
    <w:rsid w:val="001C3ED5"/>
    <w:rsid w:val="001C5146"/>
    <w:rsid w:val="001C5BD4"/>
    <w:rsid w:val="001C6AE9"/>
    <w:rsid w:val="001D2177"/>
    <w:rsid w:val="001D286A"/>
    <w:rsid w:val="001E04A1"/>
    <w:rsid w:val="001E4029"/>
    <w:rsid w:val="001E53F5"/>
    <w:rsid w:val="00211078"/>
    <w:rsid w:val="00214226"/>
    <w:rsid w:val="00225ED3"/>
    <w:rsid w:val="00252EE8"/>
    <w:rsid w:val="00261557"/>
    <w:rsid w:val="00266857"/>
    <w:rsid w:val="002757E6"/>
    <w:rsid w:val="00283C98"/>
    <w:rsid w:val="002A2519"/>
    <w:rsid w:val="002A428F"/>
    <w:rsid w:val="002A4696"/>
    <w:rsid w:val="002B0ED9"/>
    <w:rsid w:val="002B13BB"/>
    <w:rsid w:val="002B3EEA"/>
    <w:rsid w:val="002B58F7"/>
    <w:rsid w:val="002C0D6B"/>
    <w:rsid w:val="002C508D"/>
    <w:rsid w:val="002C6EC4"/>
    <w:rsid w:val="002D6898"/>
    <w:rsid w:val="002D7E50"/>
    <w:rsid w:val="002E6FC1"/>
    <w:rsid w:val="002F1D47"/>
    <w:rsid w:val="002F3F65"/>
    <w:rsid w:val="002F43A5"/>
    <w:rsid w:val="002F5254"/>
    <w:rsid w:val="00327195"/>
    <w:rsid w:val="003430CE"/>
    <w:rsid w:val="00345D62"/>
    <w:rsid w:val="003571F0"/>
    <w:rsid w:val="00377C9E"/>
    <w:rsid w:val="0039624D"/>
    <w:rsid w:val="003C785F"/>
    <w:rsid w:val="003D417B"/>
    <w:rsid w:val="003E6C9F"/>
    <w:rsid w:val="003F0BD2"/>
    <w:rsid w:val="003F37E3"/>
    <w:rsid w:val="003F6029"/>
    <w:rsid w:val="00411987"/>
    <w:rsid w:val="004212C5"/>
    <w:rsid w:val="00432528"/>
    <w:rsid w:val="0044129F"/>
    <w:rsid w:val="0044300D"/>
    <w:rsid w:val="00451C91"/>
    <w:rsid w:val="00451CE3"/>
    <w:rsid w:val="0046216E"/>
    <w:rsid w:val="0046245B"/>
    <w:rsid w:val="00465FE4"/>
    <w:rsid w:val="00466B45"/>
    <w:rsid w:val="00472783"/>
    <w:rsid w:val="004775E7"/>
    <w:rsid w:val="00483889"/>
    <w:rsid w:val="00485398"/>
    <w:rsid w:val="00486EC7"/>
    <w:rsid w:val="004A2998"/>
    <w:rsid w:val="004A5295"/>
    <w:rsid w:val="004C1DCF"/>
    <w:rsid w:val="004E073B"/>
    <w:rsid w:val="004E384A"/>
    <w:rsid w:val="004E6304"/>
    <w:rsid w:val="00500424"/>
    <w:rsid w:val="0051309C"/>
    <w:rsid w:val="0052176F"/>
    <w:rsid w:val="005233B5"/>
    <w:rsid w:val="005234E8"/>
    <w:rsid w:val="0052E209"/>
    <w:rsid w:val="0053333F"/>
    <w:rsid w:val="0053531F"/>
    <w:rsid w:val="005403D9"/>
    <w:rsid w:val="005431B1"/>
    <w:rsid w:val="005462A4"/>
    <w:rsid w:val="00550186"/>
    <w:rsid w:val="005503AB"/>
    <w:rsid w:val="0055095A"/>
    <w:rsid w:val="00553ABD"/>
    <w:rsid w:val="00564AC9"/>
    <w:rsid w:val="00565A07"/>
    <w:rsid w:val="0057511A"/>
    <w:rsid w:val="0057544F"/>
    <w:rsid w:val="00577EEB"/>
    <w:rsid w:val="00582E52"/>
    <w:rsid w:val="005A26CE"/>
    <w:rsid w:val="005A53AF"/>
    <w:rsid w:val="005A5656"/>
    <w:rsid w:val="005A6820"/>
    <w:rsid w:val="005B0027"/>
    <w:rsid w:val="005B2E38"/>
    <w:rsid w:val="005B430B"/>
    <w:rsid w:val="005D461D"/>
    <w:rsid w:val="005D6000"/>
    <w:rsid w:val="005F1954"/>
    <w:rsid w:val="00624C9B"/>
    <w:rsid w:val="00626433"/>
    <w:rsid w:val="006359B6"/>
    <w:rsid w:val="00635D5F"/>
    <w:rsid w:val="0064164A"/>
    <w:rsid w:val="00652AE5"/>
    <w:rsid w:val="00653B28"/>
    <w:rsid w:val="00654536"/>
    <w:rsid w:val="00663169"/>
    <w:rsid w:val="00663A66"/>
    <w:rsid w:val="006942AE"/>
    <w:rsid w:val="00697010"/>
    <w:rsid w:val="006A2129"/>
    <w:rsid w:val="006A40A5"/>
    <w:rsid w:val="006B08ED"/>
    <w:rsid w:val="006B6032"/>
    <w:rsid w:val="006C237F"/>
    <w:rsid w:val="006C38D0"/>
    <w:rsid w:val="006E5978"/>
    <w:rsid w:val="006E7184"/>
    <w:rsid w:val="007056A7"/>
    <w:rsid w:val="00710B44"/>
    <w:rsid w:val="007175DA"/>
    <w:rsid w:val="00730673"/>
    <w:rsid w:val="00730D00"/>
    <w:rsid w:val="00734176"/>
    <w:rsid w:val="00742CEF"/>
    <w:rsid w:val="00744AD0"/>
    <w:rsid w:val="00757B05"/>
    <w:rsid w:val="00762F4C"/>
    <w:rsid w:val="0076339E"/>
    <w:rsid w:val="00772166"/>
    <w:rsid w:val="00780BFC"/>
    <w:rsid w:val="00782F51"/>
    <w:rsid w:val="00785221"/>
    <w:rsid w:val="00785B08"/>
    <w:rsid w:val="00792EBD"/>
    <w:rsid w:val="00794E9A"/>
    <w:rsid w:val="00795518"/>
    <w:rsid w:val="00797914"/>
    <w:rsid w:val="007A46FE"/>
    <w:rsid w:val="007C0E2E"/>
    <w:rsid w:val="007C2F12"/>
    <w:rsid w:val="007D0A14"/>
    <w:rsid w:val="007D1638"/>
    <w:rsid w:val="007E30E1"/>
    <w:rsid w:val="007F6E6B"/>
    <w:rsid w:val="00803AA9"/>
    <w:rsid w:val="00807623"/>
    <w:rsid w:val="0081372D"/>
    <w:rsid w:val="00815710"/>
    <w:rsid w:val="00816DEA"/>
    <w:rsid w:val="0082359B"/>
    <w:rsid w:val="00834899"/>
    <w:rsid w:val="008463E5"/>
    <w:rsid w:val="00855E4E"/>
    <w:rsid w:val="00870573"/>
    <w:rsid w:val="008866C8"/>
    <w:rsid w:val="00893C99"/>
    <w:rsid w:val="00897061"/>
    <w:rsid w:val="008A3512"/>
    <w:rsid w:val="008A47C7"/>
    <w:rsid w:val="008A612D"/>
    <w:rsid w:val="008B3E6A"/>
    <w:rsid w:val="008C4926"/>
    <w:rsid w:val="008D5A0F"/>
    <w:rsid w:val="008E4DFF"/>
    <w:rsid w:val="009041E9"/>
    <w:rsid w:val="00914E73"/>
    <w:rsid w:val="00924576"/>
    <w:rsid w:val="0092458B"/>
    <w:rsid w:val="0092558A"/>
    <w:rsid w:val="00927E94"/>
    <w:rsid w:val="0093418E"/>
    <w:rsid w:val="009344A8"/>
    <w:rsid w:val="009555C6"/>
    <w:rsid w:val="00973411"/>
    <w:rsid w:val="00975419"/>
    <w:rsid w:val="00975F09"/>
    <w:rsid w:val="0098057E"/>
    <w:rsid w:val="00992CD4"/>
    <w:rsid w:val="00997D6E"/>
    <w:rsid w:val="009B67C0"/>
    <w:rsid w:val="009B6EF0"/>
    <w:rsid w:val="009B7943"/>
    <w:rsid w:val="009C5147"/>
    <w:rsid w:val="009C5D3D"/>
    <w:rsid w:val="009C7C58"/>
    <w:rsid w:val="009D217E"/>
    <w:rsid w:val="009D7B36"/>
    <w:rsid w:val="009E28E6"/>
    <w:rsid w:val="009F482A"/>
    <w:rsid w:val="009F6584"/>
    <w:rsid w:val="00A03FF8"/>
    <w:rsid w:val="00A04478"/>
    <w:rsid w:val="00A055B2"/>
    <w:rsid w:val="00A066B7"/>
    <w:rsid w:val="00A2575D"/>
    <w:rsid w:val="00A2678A"/>
    <w:rsid w:val="00A33D3C"/>
    <w:rsid w:val="00A40024"/>
    <w:rsid w:val="00A51915"/>
    <w:rsid w:val="00A5261D"/>
    <w:rsid w:val="00A60DE8"/>
    <w:rsid w:val="00A812E9"/>
    <w:rsid w:val="00A84525"/>
    <w:rsid w:val="00A94BE8"/>
    <w:rsid w:val="00AA435C"/>
    <w:rsid w:val="00AB34D9"/>
    <w:rsid w:val="00AB6FE5"/>
    <w:rsid w:val="00AC114E"/>
    <w:rsid w:val="00AC4413"/>
    <w:rsid w:val="00AD4748"/>
    <w:rsid w:val="00ADB4C2"/>
    <w:rsid w:val="00AE72D7"/>
    <w:rsid w:val="00AF0180"/>
    <w:rsid w:val="00B05D9A"/>
    <w:rsid w:val="00B0650D"/>
    <w:rsid w:val="00B112FB"/>
    <w:rsid w:val="00B143D6"/>
    <w:rsid w:val="00B15C6A"/>
    <w:rsid w:val="00B243E6"/>
    <w:rsid w:val="00B25D1A"/>
    <w:rsid w:val="00B26440"/>
    <w:rsid w:val="00B27994"/>
    <w:rsid w:val="00B336DD"/>
    <w:rsid w:val="00B34D49"/>
    <w:rsid w:val="00B35FF1"/>
    <w:rsid w:val="00B51A20"/>
    <w:rsid w:val="00B61A67"/>
    <w:rsid w:val="00B76871"/>
    <w:rsid w:val="00B8026A"/>
    <w:rsid w:val="00B92F30"/>
    <w:rsid w:val="00BA06A3"/>
    <w:rsid w:val="00BA0E8B"/>
    <w:rsid w:val="00BA3291"/>
    <w:rsid w:val="00BA48AB"/>
    <w:rsid w:val="00BB23A3"/>
    <w:rsid w:val="00BB48D4"/>
    <w:rsid w:val="00BB640C"/>
    <w:rsid w:val="00BC0425"/>
    <w:rsid w:val="00BD243A"/>
    <w:rsid w:val="00BF1117"/>
    <w:rsid w:val="00BF3E7F"/>
    <w:rsid w:val="00C041F4"/>
    <w:rsid w:val="00C07668"/>
    <w:rsid w:val="00C16324"/>
    <w:rsid w:val="00C23B4D"/>
    <w:rsid w:val="00C2468C"/>
    <w:rsid w:val="00C31AE4"/>
    <w:rsid w:val="00C36DF0"/>
    <w:rsid w:val="00C4457C"/>
    <w:rsid w:val="00C5088B"/>
    <w:rsid w:val="00C51F8B"/>
    <w:rsid w:val="00C5689C"/>
    <w:rsid w:val="00C57F9C"/>
    <w:rsid w:val="00C60C31"/>
    <w:rsid w:val="00C626E3"/>
    <w:rsid w:val="00C748B3"/>
    <w:rsid w:val="00C84D78"/>
    <w:rsid w:val="00C86846"/>
    <w:rsid w:val="00C90D11"/>
    <w:rsid w:val="00C9573F"/>
    <w:rsid w:val="00CA6650"/>
    <w:rsid w:val="00CA8C34"/>
    <w:rsid w:val="00CB6CB0"/>
    <w:rsid w:val="00CD09F7"/>
    <w:rsid w:val="00CD6292"/>
    <w:rsid w:val="00CD7532"/>
    <w:rsid w:val="00CE0E35"/>
    <w:rsid w:val="00CE293C"/>
    <w:rsid w:val="00CE404A"/>
    <w:rsid w:val="00CE5165"/>
    <w:rsid w:val="00D044AF"/>
    <w:rsid w:val="00D052AB"/>
    <w:rsid w:val="00D2086A"/>
    <w:rsid w:val="00D24335"/>
    <w:rsid w:val="00D43BA7"/>
    <w:rsid w:val="00D55B74"/>
    <w:rsid w:val="00D6159D"/>
    <w:rsid w:val="00D63C8D"/>
    <w:rsid w:val="00D6672F"/>
    <w:rsid w:val="00D727D2"/>
    <w:rsid w:val="00D7610F"/>
    <w:rsid w:val="00D8566D"/>
    <w:rsid w:val="00D87603"/>
    <w:rsid w:val="00DB3795"/>
    <w:rsid w:val="00DD3B9B"/>
    <w:rsid w:val="00DD78B5"/>
    <w:rsid w:val="00DE4985"/>
    <w:rsid w:val="00DE67EC"/>
    <w:rsid w:val="00E0427D"/>
    <w:rsid w:val="00E10840"/>
    <w:rsid w:val="00E21B3D"/>
    <w:rsid w:val="00E22558"/>
    <w:rsid w:val="00E244FD"/>
    <w:rsid w:val="00E3119B"/>
    <w:rsid w:val="00E47E7D"/>
    <w:rsid w:val="00E53B28"/>
    <w:rsid w:val="00E57154"/>
    <w:rsid w:val="00E57BB9"/>
    <w:rsid w:val="00E87C00"/>
    <w:rsid w:val="00E90743"/>
    <w:rsid w:val="00E95893"/>
    <w:rsid w:val="00E9733B"/>
    <w:rsid w:val="00EA251B"/>
    <w:rsid w:val="00EA2A2D"/>
    <w:rsid w:val="00EB1162"/>
    <w:rsid w:val="00EB2F39"/>
    <w:rsid w:val="00EB6422"/>
    <w:rsid w:val="00EB6B19"/>
    <w:rsid w:val="00ED06E9"/>
    <w:rsid w:val="00ED0CC2"/>
    <w:rsid w:val="00ED26C6"/>
    <w:rsid w:val="00F02BB7"/>
    <w:rsid w:val="00F14108"/>
    <w:rsid w:val="00F31069"/>
    <w:rsid w:val="00F45C75"/>
    <w:rsid w:val="00F47D8E"/>
    <w:rsid w:val="00F47E89"/>
    <w:rsid w:val="00F50336"/>
    <w:rsid w:val="00F567A8"/>
    <w:rsid w:val="00F5681C"/>
    <w:rsid w:val="00F63F59"/>
    <w:rsid w:val="00F66BF7"/>
    <w:rsid w:val="00F7619A"/>
    <w:rsid w:val="00F77393"/>
    <w:rsid w:val="00F817B8"/>
    <w:rsid w:val="00F83E79"/>
    <w:rsid w:val="00F84402"/>
    <w:rsid w:val="00F8488C"/>
    <w:rsid w:val="00F84A1C"/>
    <w:rsid w:val="00F86B53"/>
    <w:rsid w:val="00F87E10"/>
    <w:rsid w:val="00F93A3D"/>
    <w:rsid w:val="00FA03DC"/>
    <w:rsid w:val="00FA1615"/>
    <w:rsid w:val="00FA223E"/>
    <w:rsid w:val="00FC2562"/>
    <w:rsid w:val="00FE5092"/>
    <w:rsid w:val="00FF2ADE"/>
    <w:rsid w:val="018590E1"/>
    <w:rsid w:val="018A8B0B"/>
    <w:rsid w:val="01ADF7D6"/>
    <w:rsid w:val="01C75AD0"/>
    <w:rsid w:val="01FB507E"/>
    <w:rsid w:val="021BD6FE"/>
    <w:rsid w:val="022226D6"/>
    <w:rsid w:val="022AFE93"/>
    <w:rsid w:val="024DDD91"/>
    <w:rsid w:val="027DF4DB"/>
    <w:rsid w:val="02EC8F35"/>
    <w:rsid w:val="02F7B5DA"/>
    <w:rsid w:val="038E53F0"/>
    <w:rsid w:val="03A4023E"/>
    <w:rsid w:val="04B27E2E"/>
    <w:rsid w:val="04C17329"/>
    <w:rsid w:val="0560AE69"/>
    <w:rsid w:val="056598F9"/>
    <w:rsid w:val="059E8B89"/>
    <w:rsid w:val="05AAA97C"/>
    <w:rsid w:val="05EBAB44"/>
    <w:rsid w:val="05FB79FF"/>
    <w:rsid w:val="06123DF9"/>
    <w:rsid w:val="066EC8E1"/>
    <w:rsid w:val="069FBFE5"/>
    <w:rsid w:val="069FFE92"/>
    <w:rsid w:val="06D0BFC8"/>
    <w:rsid w:val="07F82C14"/>
    <w:rsid w:val="08A626C1"/>
    <w:rsid w:val="08BD25E7"/>
    <w:rsid w:val="08C19928"/>
    <w:rsid w:val="095AC62F"/>
    <w:rsid w:val="09BA6EC3"/>
    <w:rsid w:val="09CFF3B7"/>
    <w:rsid w:val="09E37A68"/>
    <w:rsid w:val="0A06BB8C"/>
    <w:rsid w:val="0A49F14C"/>
    <w:rsid w:val="0A5444D3"/>
    <w:rsid w:val="0A5BBFC2"/>
    <w:rsid w:val="0A6284EB"/>
    <w:rsid w:val="0B24BE0E"/>
    <w:rsid w:val="0B37C8E6"/>
    <w:rsid w:val="0B4CCD05"/>
    <w:rsid w:val="0B4DF3E3"/>
    <w:rsid w:val="0C57CBE9"/>
    <w:rsid w:val="0C622EFA"/>
    <w:rsid w:val="0C78D3B2"/>
    <w:rsid w:val="0C88B179"/>
    <w:rsid w:val="0C962082"/>
    <w:rsid w:val="0CCFD456"/>
    <w:rsid w:val="0CEF16D4"/>
    <w:rsid w:val="0CFCCE48"/>
    <w:rsid w:val="0D249990"/>
    <w:rsid w:val="0D30C5C1"/>
    <w:rsid w:val="0D38278E"/>
    <w:rsid w:val="0D4B2689"/>
    <w:rsid w:val="0D8DAC1D"/>
    <w:rsid w:val="0D9DB132"/>
    <w:rsid w:val="0DDF0F75"/>
    <w:rsid w:val="0DEB3C4D"/>
    <w:rsid w:val="0DF1E31E"/>
    <w:rsid w:val="0E0CF7CD"/>
    <w:rsid w:val="0E4C798B"/>
    <w:rsid w:val="0E4F2D73"/>
    <w:rsid w:val="0E652EC2"/>
    <w:rsid w:val="0EE97C32"/>
    <w:rsid w:val="0F11BAC1"/>
    <w:rsid w:val="0FACFE14"/>
    <w:rsid w:val="1015F45A"/>
    <w:rsid w:val="1074A3DD"/>
    <w:rsid w:val="1079074D"/>
    <w:rsid w:val="1115DE62"/>
    <w:rsid w:val="11177971"/>
    <w:rsid w:val="11614D34"/>
    <w:rsid w:val="11A0659F"/>
    <w:rsid w:val="11CE7FEA"/>
    <w:rsid w:val="11FB1CE5"/>
    <w:rsid w:val="1234D3EE"/>
    <w:rsid w:val="1278349B"/>
    <w:rsid w:val="1291D520"/>
    <w:rsid w:val="12AAF5B8"/>
    <w:rsid w:val="12D9035B"/>
    <w:rsid w:val="12FEF923"/>
    <w:rsid w:val="13123C98"/>
    <w:rsid w:val="13687236"/>
    <w:rsid w:val="13E1A7BB"/>
    <w:rsid w:val="140341A6"/>
    <w:rsid w:val="14205F93"/>
    <w:rsid w:val="14400B1F"/>
    <w:rsid w:val="149E3B8E"/>
    <w:rsid w:val="14B6B4C2"/>
    <w:rsid w:val="14CABEA7"/>
    <w:rsid w:val="14EBC9C9"/>
    <w:rsid w:val="14EBE78F"/>
    <w:rsid w:val="14F502DF"/>
    <w:rsid w:val="1512DAC0"/>
    <w:rsid w:val="154CE8C9"/>
    <w:rsid w:val="15D9080B"/>
    <w:rsid w:val="15E92B56"/>
    <w:rsid w:val="1673F914"/>
    <w:rsid w:val="16FD4387"/>
    <w:rsid w:val="17E8397B"/>
    <w:rsid w:val="17F3D5E8"/>
    <w:rsid w:val="1859C85D"/>
    <w:rsid w:val="185F72E8"/>
    <w:rsid w:val="18D78F57"/>
    <w:rsid w:val="1903E3CA"/>
    <w:rsid w:val="190C772C"/>
    <w:rsid w:val="19163E06"/>
    <w:rsid w:val="19210B0B"/>
    <w:rsid w:val="199BC997"/>
    <w:rsid w:val="1A265744"/>
    <w:rsid w:val="1A38C479"/>
    <w:rsid w:val="1A686D0B"/>
    <w:rsid w:val="1A989C79"/>
    <w:rsid w:val="1ABA9C71"/>
    <w:rsid w:val="1B26E698"/>
    <w:rsid w:val="1B8CCB41"/>
    <w:rsid w:val="1B91ECBB"/>
    <w:rsid w:val="1B9F6FBF"/>
    <w:rsid w:val="1BA1014D"/>
    <w:rsid w:val="1BA2DF3C"/>
    <w:rsid w:val="1BBD823F"/>
    <w:rsid w:val="1BCEF32E"/>
    <w:rsid w:val="1BD856FD"/>
    <w:rsid w:val="1C81C908"/>
    <w:rsid w:val="1D2C8018"/>
    <w:rsid w:val="1D3487FB"/>
    <w:rsid w:val="1D9F3314"/>
    <w:rsid w:val="1DE6AD6C"/>
    <w:rsid w:val="1EAB77EF"/>
    <w:rsid w:val="1EAED2AD"/>
    <w:rsid w:val="1EC5EE84"/>
    <w:rsid w:val="1F2AA9A7"/>
    <w:rsid w:val="1F408DF7"/>
    <w:rsid w:val="1F5E7A6B"/>
    <w:rsid w:val="1F8A1501"/>
    <w:rsid w:val="1FCB78FD"/>
    <w:rsid w:val="1FFA66A9"/>
    <w:rsid w:val="20187682"/>
    <w:rsid w:val="201E6540"/>
    <w:rsid w:val="2066905D"/>
    <w:rsid w:val="20ADD740"/>
    <w:rsid w:val="20BEA53D"/>
    <w:rsid w:val="20C985F2"/>
    <w:rsid w:val="20E44764"/>
    <w:rsid w:val="21FF227A"/>
    <w:rsid w:val="222AEBBF"/>
    <w:rsid w:val="226AC433"/>
    <w:rsid w:val="22F699A3"/>
    <w:rsid w:val="232DCAB3"/>
    <w:rsid w:val="2348B9ED"/>
    <w:rsid w:val="2349F486"/>
    <w:rsid w:val="2358DF96"/>
    <w:rsid w:val="237B6C1B"/>
    <w:rsid w:val="238B0939"/>
    <w:rsid w:val="23B9D731"/>
    <w:rsid w:val="23ECA6EA"/>
    <w:rsid w:val="240C86EC"/>
    <w:rsid w:val="2417AB11"/>
    <w:rsid w:val="241CE2FE"/>
    <w:rsid w:val="24522DDA"/>
    <w:rsid w:val="248D63D7"/>
    <w:rsid w:val="24AA09BF"/>
    <w:rsid w:val="25789BDA"/>
    <w:rsid w:val="25C0BC1A"/>
    <w:rsid w:val="265480B6"/>
    <w:rsid w:val="268122A4"/>
    <w:rsid w:val="276EF2E8"/>
    <w:rsid w:val="27A9FF3B"/>
    <w:rsid w:val="27C63916"/>
    <w:rsid w:val="27D1C27D"/>
    <w:rsid w:val="28AA66C7"/>
    <w:rsid w:val="28B682B5"/>
    <w:rsid w:val="28D85219"/>
    <w:rsid w:val="2916848A"/>
    <w:rsid w:val="29AAF416"/>
    <w:rsid w:val="29AF59C9"/>
    <w:rsid w:val="29B207DD"/>
    <w:rsid w:val="29EB7EFF"/>
    <w:rsid w:val="2A1D9D69"/>
    <w:rsid w:val="2A2992F0"/>
    <w:rsid w:val="2B162494"/>
    <w:rsid w:val="2B28CB6F"/>
    <w:rsid w:val="2B39B76E"/>
    <w:rsid w:val="2BA94351"/>
    <w:rsid w:val="2BE817EC"/>
    <w:rsid w:val="2C2932FA"/>
    <w:rsid w:val="2C300368"/>
    <w:rsid w:val="2CAD3BFB"/>
    <w:rsid w:val="2CB9EAED"/>
    <w:rsid w:val="2D86B0B8"/>
    <w:rsid w:val="2DB32B40"/>
    <w:rsid w:val="2DCBBF33"/>
    <w:rsid w:val="2E090408"/>
    <w:rsid w:val="2E1D8000"/>
    <w:rsid w:val="2E91370C"/>
    <w:rsid w:val="2E9C63B5"/>
    <w:rsid w:val="2EF4560E"/>
    <w:rsid w:val="2F54B913"/>
    <w:rsid w:val="2F6322D8"/>
    <w:rsid w:val="2F752438"/>
    <w:rsid w:val="2F79EEA1"/>
    <w:rsid w:val="2FA89674"/>
    <w:rsid w:val="2FBB9E67"/>
    <w:rsid w:val="3054642A"/>
    <w:rsid w:val="309AED5F"/>
    <w:rsid w:val="30ED4806"/>
    <w:rsid w:val="312E49BB"/>
    <w:rsid w:val="320295B8"/>
    <w:rsid w:val="32781E54"/>
    <w:rsid w:val="32BA46D5"/>
    <w:rsid w:val="32C84B6B"/>
    <w:rsid w:val="330BD4CF"/>
    <w:rsid w:val="331013B2"/>
    <w:rsid w:val="337342BA"/>
    <w:rsid w:val="3394D55B"/>
    <w:rsid w:val="33C32648"/>
    <w:rsid w:val="33CCBBC2"/>
    <w:rsid w:val="33D0A7F9"/>
    <w:rsid w:val="33D1CB92"/>
    <w:rsid w:val="34309491"/>
    <w:rsid w:val="343C5BFE"/>
    <w:rsid w:val="34855B21"/>
    <w:rsid w:val="34D88D73"/>
    <w:rsid w:val="34ED8937"/>
    <w:rsid w:val="3531668D"/>
    <w:rsid w:val="3536C4F2"/>
    <w:rsid w:val="35CF07A0"/>
    <w:rsid w:val="35F99763"/>
    <w:rsid w:val="3625E26C"/>
    <w:rsid w:val="36263BB2"/>
    <w:rsid w:val="363D19A9"/>
    <w:rsid w:val="367B4137"/>
    <w:rsid w:val="3681ADA0"/>
    <w:rsid w:val="36EDFC8E"/>
    <w:rsid w:val="372C9544"/>
    <w:rsid w:val="378EF7C2"/>
    <w:rsid w:val="37A5AFC4"/>
    <w:rsid w:val="380F0E6A"/>
    <w:rsid w:val="38154326"/>
    <w:rsid w:val="383AAE55"/>
    <w:rsid w:val="384BD3FA"/>
    <w:rsid w:val="38556F29"/>
    <w:rsid w:val="38D5D802"/>
    <w:rsid w:val="39636A32"/>
    <w:rsid w:val="3985BB08"/>
    <w:rsid w:val="39940E1E"/>
    <w:rsid w:val="39FA627C"/>
    <w:rsid w:val="3A0199AE"/>
    <w:rsid w:val="3A30688B"/>
    <w:rsid w:val="3A424BAB"/>
    <w:rsid w:val="3A6BDFD1"/>
    <w:rsid w:val="3AAD1B86"/>
    <w:rsid w:val="3AE759A8"/>
    <w:rsid w:val="3B272B21"/>
    <w:rsid w:val="3B3EFF29"/>
    <w:rsid w:val="3B4A6D24"/>
    <w:rsid w:val="3B7F719C"/>
    <w:rsid w:val="3BD8F429"/>
    <w:rsid w:val="3BDE44CF"/>
    <w:rsid w:val="3BE1CD97"/>
    <w:rsid w:val="3C5B1A93"/>
    <w:rsid w:val="3D1A0105"/>
    <w:rsid w:val="3D2249CD"/>
    <w:rsid w:val="3D6325DE"/>
    <w:rsid w:val="3D8CAB01"/>
    <w:rsid w:val="3DDF7C7C"/>
    <w:rsid w:val="3DE1912E"/>
    <w:rsid w:val="3DF4441B"/>
    <w:rsid w:val="3E074A90"/>
    <w:rsid w:val="3E0E792A"/>
    <w:rsid w:val="3E930F90"/>
    <w:rsid w:val="3EA42818"/>
    <w:rsid w:val="3EFA0E82"/>
    <w:rsid w:val="3F0F5E62"/>
    <w:rsid w:val="3F3669E9"/>
    <w:rsid w:val="3F3B49E7"/>
    <w:rsid w:val="3F46CE74"/>
    <w:rsid w:val="3F49B01D"/>
    <w:rsid w:val="3F568479"/>
    <w:rsid w:val="3F5F569E"/>
    <w:rsid w:val="3FDEC7C5"/>
    <w:rsid w:val="400BFEF8"/>
    <w:rsid w:val="4023C497"/>
    <w:rsid w:val="40375789"/>
    <w:rsid w:val="403F0180"/>
    <w:rsid w:val="406352C9"/>
    <w:rsid w:val="40900C13"/>
    <w:rsid w:val="40BC12A5"/>
    <w:rsid w:val="40C2B959"/>
    <w:rsid w:val="40D1AD2B"/>
    <w:rsid w:val="4109C836"/>
    <w:rsid w:val="41532D73"/>
    <w:rsid w:val="41821F03"/>
    <w:rsid w:val="41C413E0"/>
    <w:rsid w:val="425A1B51"/>
    <w:rsid w:val="4262D22D"/>
    <w:rsid w:val="42981C95"/>
    <w:rsid w:val="42E56F69"/>
    <w:rsid w:val="42E87F10"/>
    <w:rsid w:val="43295E95"/>
    <w:rsid w:val="4342D139"/>
    <w:rsid w:val="4371A062"/>
    <w:rsid w:val="43781767"/>
    <w:rsid w:val="438BC69E"/>
    <w:rsid w:val="4457442C"/>
    <w:rsid w:val="446FC6B5"/>
    <w:rsid w:val="455BE637"/>
    <w:rsid w:val="4590BABD"/>
    <w:rsid w:val="459EEBB1"/>
    <w:rsid w:val="461010A0"/>
    <w:rsid w:val="461379B6"/>
    <w:rsid w:val="4641027D"/>
    <w:rsid w:val="466A3714"/>
    <w:rsid w:val="467CE126"/>
    <w:rsid w:val="468300A4"/>
    <w:rsid w:val="46EC933B"/>
    <w:rsid w:val="47A1E6DC"/>
    <w:rsid w:val="47B8100D"/>
    <w:rsid w:val="47FAC39B"/>
    <w:rsid w:val="48184A97"/>
    <w:rsid w:val="481DD3E6"/>
    <w:rsid w:val="48291F9C"/>
    <w:rsid w:val="48DBE185"/>
    <w:rsid w:val="49138EDD"/>
    <w:rsid w:val="49C62605"/>
    <w:rsid w:val="49C89367"/>
    <w:rsid w:val="49CB99C0"/>
    <w:rsid w:val="49E7601D"/>
    <w:rsid w:val="4A92A7FF"/>
    <w:rsid w:val="4A9CC576"/>
    <w:rsid w:val="4B13D7D0"/>
    <w:rsid w:val="4B8394D6"/>
    <w:rsid w:val="4BCD39ED"/>
    <w:rsid w:val="4C0F29F3"/>
    <w:rsid w:val="4C34F4CF"/>
    <w:rsid w:val="4C7D9981"/>
    <w:rsid w:val="4CD0E253"/>
    <w:rsid w:val="4D433A99"/>
    <w:rsid w:val="4D67ED34"/>
    <w:rsid w:val="4D7CE9BD"/>
    <w:rsid w:val="4D8E1C9B"/>
    <w:rsid w:val="4DE787BB"/>
    <w:rsid w:val="4DFD06C4"/>
    <w:rsid w:val="4E16F71F"/>
    <w:rsid w:val="4E5851F2"/>
    <w:rsid w:val="4EE1A6C5"/>
    <w:rsid w:val="4F016124"/>
    <w:rsid w:val="4F232710"/>
    <w:rsid w:val="4F2E885B"/>
    <w:rsid w:val="4F44FDC7"/>
    <w:rsid w:val="4F8CF7F9"/>
    <w:rsid w:val="4FA29BD6"/>
    <w:rsid w:val="500ABC63"/>
    <w:rsid w:val="50A2E0E5"/>
    <w:rsid w:val="511AB42C"/>
    <w:rsid w:val="515A6C82"/>
    <w:rsid w:val="516FD29B"/>
    <w:rsid w:val="51DD484D"/>
    <w:rsid w:val="525E6E02"/>
    <w:rsid w:val="52A84EAB"/>
    <w:rsid w:val="5307CD1C"/>
    <w:rsid w:val="534F4EB2"/>
    <w:rsid w:val="536DD594"/>
    <w:rsid w:val="53788A8A"/>
    <w:rsid w:val="5388D498"/>
    <w:rsid w:val="53953EDA"/>
    <w:rsid w:val="5395B0F6"/>
    <w:rsid w:val="53A03133"/>
    <w:rsid w:val="54FB1180"/>
    <w:rsid w:val="554F4005"/>
    <w:rsid w:val="556CEAD1"/>
    <w:rsid w:val="5636CA9C"/>
    <w:rsid w:val="56834ECD"/>
    <w:rsid w:val="56D6C0CE"/>
    <w:rsid w:val="56DC1FDF"/>
    <w:rsid w:val="56F7CE7A"/>
    <w:rsid w:val="571C49AC"/>
    <w:rsid w:val="57356A0D"/>
    <w:rsid w:val="57850C49"/>
    <w:rsid w:val="579B9F00"/>
    <w:rsid w:val="57A6055D"/>
    <w:rsid w:val="583E3B38"/>
    <w:rsid w:val="586210A0"/>
    <w:rsid w:val="586A4CB3"/>
    <w:rsid w:val="5A1A83E0"/>
    <w:rsid w:val="5A911DF5"/>
    <w:rsid w:val="5A96FA02"/>
    <w:rsid w:val="5A99DDCC"/>
    <w:rsid w:val="5AA865E7"/>
    <w:rsid w:val="5AD653D0"/>
    <w:rsid w:val="5B2802F9"/>
    <w:rsid w:val="5B2BCC04"/>
    <w:rsid w:val="5B4DC8DE"/>
    <w:rsid w:val="5B7ECB8F"/>
    <w:rsid w:val="5BD3C15D"/>
    <w:rsid w:val="5BD9F7E4"/>
    <w:rsid w:val="5BFC87FB"/>
    <w:rsid w:val="5C4A6D23"/>
    <w:rsid w:val="5D48EFE8"/>
    <w:rsid w:val="5D5CB2F9"/>
    <w:rsid w:val="5D79F046"/>
    <w:rsid w:val="5DDC445E"/>
    <w:rsid w:val="5E5392F3"/>
    <w:rsid w:val="5E8052A3"/>
    <w:rsid w:val="5F2598C4"/>
    <w:rsid w:val="5F3D43D6"/>
    <w:rsid w:val="603646EB"/>
    <w:rsid w:val="6062B97B"/>
    <w:rsid w:val="60CC2A9B"/>
    <w:rsid w:val="616C5D59"/>
    <w:rsid w:val="6178C995"/>
    <w:rsid w:val="620E6CCF"/>
    <w:rsid w:val="62211371"/>
    <w:rsid w:val="6232113F"/>
    <w:rsid w:val="624DAD4C"/>
    <w:rsid w:val="6264C9ED"/>
    <w:rsid w:val="626B4AAF"/>
    <w:rsid w:val="62799F8A"/>
    <w:rsid w:val="63400673"/>
    <w:rsid w:val="634EEC21"/>
    <w:rsid w:val="6374F838"/>
    <w:rsid w:val="63AE0114"/>
    <w:rsid w:val="64FB948E"/>
    <w:rsid w:val="657CCFEC"/>
    <w:rsid w:val="65910799"/>
    <w:rsid w:val="65C6E26A"/>
    <w:rsid w:val="65DD92D1"/>
    <w:rsid w:val="6662FAE8"/>
    <w:rsid w:val="666399B5"/>
    <w:rsid w:val="66A1CB18"/>
    <w:rsid w:val="66FA23B3"/>
    <w:rsid w:val="6713DF54"/>
    <w:rsid w:val="67140954"/>
    <w:rsid w:val="67168193"/>
    <w:rsid w:val="6716AC36"/>
    <w:rsid w:val="674EFBB0"/>
    <w:rsid w:val="67587E14"/>
    <w:rsid w:val="67A3C28E"/>
    <w:rsid w:val="67BBDE83"/>
    <w:rsid w:val="67CB0918"/>
    <w:rsid w:val="68178B36"/>
    <w:rsid w:val="683972B3"/>
    <w:rsid w:val="688D605E"/>
    <w:rsid w:val="68F1E860"/>
    <w:rsid w:val="69E312F4"/>
    <w:rsid w:val="6A0C5C0C"/>
    <w:rsid w:val="6A2AEA0D"/>
    <w:rsid w:val="6A41E36E"/>
    <w:rsid w:val="6A644156"/>
    <w:rsid w:val="6AAD46E0"/>
    <w:rsid w:val="6B50387C"/>
    <w:rsid w:val="6B7F1B31"/>
    <w:rsid w:val="6C1CAAEA"/>
    <w:rsid w:val="6C3F47B1"/>
    <w:rsid w:val="6C5177DC"/>
    <w:rsid w:val="6C5BCD1F"/>
    <w:rsid w:val="6C8D4A3B"/>
    <w:rsid w:val="6CA46803"/>
    <w:rsid w:val="6CA840B6"/>
    <w:rsid w:val="6CD4A176"/>
    <w:rsid w:val="6CE6BBF4"/>
    <w:rsid w:val="6CEF6F93"/>
    <w:rsid w:val="6D36AFBE"/>
    <w:rsid w:val="6D55BB9B"/>
    <w:rsid w:val="6D731E99"/>
    <w:rsid w:val="6DBF81A4"/>
    <w:rsid w:val="6DEBCE2C"/>
    <w:rsid w:val="6E881C8F"/>
    <w:rsid w:val="6E9B0108"/>
    <w:rsid w:val="6F16BA54"/>
    <w:rsid w:val="6F8793FB"/>
    <w:rsid w:val="6FD2E4C7"/>
    <w:rsid w:val="6FFB692A"/>
    <w:rsid w:val="70850F50"/>
    <w:rsid w:val="70BABD8F"/>
    <w:rsid w:val="70D9FB77"/>
    <w:rsid w:val="70E954DE"/>
    <w:rsid w:val="710E3489"/>
    <w:rsid w:val="713F3BE4"/>
    <w:rsid w:val="7175A48E"/>
    <w:rsid w:val="718EDDA1"/>
    <w:rsid w:val="71FF23AE"/>
    <w:rsid w:val="726E2513"/>
    <w:rsid w:val="7277FA91"/>
    <w:rsid w:val="728C5CA6"/>
    <w:rsid w:val="72B2F654"/>
    <w:rsid w:val="72B3D29B"/>
    <w:rsid w:val="72B56DC6"/>
    <w:rsid w:val="72C42001"/>
    <w:rsid w:val="72CBF981"/>
    <w:rsid w:val="72DF0020"/>
    <w:rsid w:val="72E3BA10"/>
    <w:rsid w:val="7301F832"/>
    <w:rsid w:val="730779BE"/>
    <w:rsid w:val="7316F98D"/>
    <w:rsid w:val="73347D24"/>
    <w:rsid w:val="738BBC37"/>
    <w:rsid w:val="7399256B"/>
    <w:rsid w:val="73BAA1CE"/>
    <w:rsid w:val="73BC0775"/>
    <w:rsid w:val="73FD7C68"/>
    <w:rsid w:val="744468BB"/>
    <w:rsid w:val="747ACCEF"/>
    <w:rsid w:val="74BCD60A"/>
    <w:rsid w:val="74C6D468"/>
    <w:rsid w:val="74DEE670"/>
    <w:rsid w:val="7524CCB6"/>
    <w:rsid w:val="7559BD46"/>
    <w:rsid w:val="75B802D6"/>
    <w:rsid w:val="765E178F"/>
    <w:rsid w:val="76CEBB1C"/>
    <w:rsid w:val="77A459C8"/>
    <w:rsid w:val="77DBE051"/>
    <w:rsid w:val="782EE868"/>
    <w:rsid w:val="783F740C"/>
    <w:rsid w:val="78886E43"/>
    <w:rsid w:val="7889872C"/>
    <w:rsid w:val="794E4944"/>
    <w:rsid w:val="799CA1E3"/>
    <w:rsid w:val="79B4F8B4"/>
    <w:rsid w:val="79D9D768"/>
    <w:rsid w:val="79E499E5"/>
    <w:rsid w:val="7A219705"/>
    <w:rsid w:val="7A7B3D9B"/>
    <w:rsid w:val="7AF09301"/>
    <w:rsid w:val="7B0FD08A"/>
    <w:rsid w:val="7B2C0C40"/>
    <w:rsid w:val="7BAF04D3"/>
    <w:rsid w:val="7BFBBC80"/>
    <w:rsid w:val="7C210405"/>
    <w:rsid w:val="7CA952DF"/>
    <w:rsid w:val="7CAA151A"/>
    <w:rsid w:val="7D843963"/>
    <w:rsid w:val="7DA3358B"/>
    <w:rsid w:val="7E2867C0"/>
    <w:rsid w:val="7E7817FA"/>
    <w:rsid w:val="7E8598D4"/>
    <w:rsid w:val="7EABD26A"/>
    <w:rsid w:val="7F563A70"/>
    <w:rsid w:val="7F685305"/>
    <w:rsid w:val="7F79E573"/>
    <w:rsid w:val="7FA3172B"/>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3C29ED39"/>
  <w15:docId w15:val="{43D4EACC-47E7-480D-A9CB-1DE7133BAB68}"/>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US" w:eastAsia="en-US" w:bidi="ar-SA"/>
      </w:rPr>
    </w:rPrDefault>
    <w:pPrDefault>
      <w:pPr>
        <w:widowControl w:val="0"/>
        <w:autoSpaceDE w:val="0"/>
        <w:autoSpaceDN w:val="0"/>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C23B4D"/>
    <w:rPr>
      <w:sz w:val="24"/>
      <w:lang w:val="en-GB"/>
    </w:rPr>
  </w:style>
  <w:style w:type="paragraph" w:styleId="Heading1">
    <w:name w:val="heading 1"/>
    <w:basedOn w:val="Normal"/>
    <w:next w:val="Normal"/>
    <w:link w:val="Heading1Char"/>
    <w:uiPriority w:val="9"/>
    <w:qFormat/>
    <w:rsid w:val="00BC0425"/>
    <w:pPr>
      <w:keepNext/>
      <w:keepLines/>
      <w:spacing w:before="240"/>
      <w:outlineLvl w:val="0"/>
    </w:pPr>
    <w:rPr>
      <w:rFonts w:asciiTheme="majorHAnsi" w:eastAsiaTheme="majorEastAsia" w:hAnsiTheme="majorHAnsi" w:cstheme="majorBidi"/>
      <w:b/>
      <w:sz w:val="28"/>
      <w:szCs w:val="32"/>
    </w:rPr>
  </w:style>
  <w:style w:type="paragraph" w:styleId="Heading2">
    <w:name w:val="heading 2"/>
    <w:basedOn w:val="Normal"/>
    <w:next w:val="Normal"/>
    <w:uiPriority w:val="9"/>
    <w:unhideWhenUsed/>
    <w:qFormat/>
    <w:rsid w:val="1BD856FD"/>
    <w:pPr>
      <w:keepNext/>
      <w:keepLines/>
      <w:spacing w:before="160" w:after="80"/>
      <w:outlineLvl w:val="1"/>
    </w:pPr>
    <w:rPr>
      <w:rFonts w:asciiTheme="majorHAnsi" w:eastAsiaTheme="majorEastAsia" w:hAnsiTheme="majorHAnsi" w:cstheme="majorBidi"/>
      <w:color w:val="624D86" w:themeColor="accent6" w:themeShade="BF"/>
      <w:sz w:val="32"/>
      <w:szCs w:val="32"/>
    </w:rPr>
  </w:style>
  <w:style w:type="paragraph" w:styleId="Heading3">
    <w:name w:val="heading 3"/>
    <w:basedOn w:val="Normal"/>
    <w:next w:val="Normal"/>
    <w:link w:val="Heading3Char"/>
    <w:uiPriority w:val="9"/>
    <w:unhideWhenUsed/>
    <w:qFormat/>
    <w:rsid w:val="00EB6422"/>
    <w:pPr>
      <w:keepNext/>
      <w:keepLines/>
      <w:spacing w:before="40"/>
      <w:outlineLvl w:val="2"/>
    </w:pPr>
    <w:rPr>
      <w:rFonts w:asciiTheme="majorHAnsi" w:eastAsiaTheme="majorEastAsia" w:hAnsiTheme="majorHAnsi" w:cstheme="majorBidi"/>
      <w:color w:val="413359" w:themeColor="accent1" w:themeShade="7F"/>
      <w:szCs w:val="24"/>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ListParagraph">
    <w:name w:val="List Paragraph"/>
    <w:basedOn w:val="Normal"/>
    <w:uiPriority w:val="1"/>
    <w:qFormat/>
  </w:style>
  <w:style w:type="paragraph" w:customStyle="1" w:styleId="TableParagraph">
    <w:name w:val="Table Paragraph"/>
    <w:basedOn w:val="Normal"/>
    <w:uiPriority w:val="1"/>
    <w:qFormat/>
    <w:pPr>
      <w:spacing w:before="242"/>
      <w:ind w:left="170"/>
    </w:pPr>
    <w:rPr>
      <w:rFonts w:ascii="Arial" w:eastAsia="Arial" w:hAnsi="Arial" w:cs="Arial"/>
    </w:rPr>
  </w:style>
  <w:style w:type="paragraph" w:styleId="Header">
    <w:name w:val="header"/>
    <w:basedOn w:val="Normal"/>
    <w:link w:val="HeaderChar"/>
    <w:uiPriority w:val="99"/>
    <w:unhideWhenUsed/>
    <w:rsid w:val="00FA03DC"/>
    <w:pPr>
      <w:tabs>
        <w:tab w:val="center" w:pos="4513"/>
        <w:tab w:val="right" w:pos="9026"/>
      </w:tabs>
    </w:pPr>
  </w:style>
  <w:style w:type="character" w:customStyle="1" w:styleId="HeaderChar">
    <w:name w:val="Header Char"/>
    <w:basedOn w:val="DefaultParagraphFont"/>
    <w:link w:val="Header"/>
    <w:uiPriority w:val="99"/>
    <w:rsid w:val="00FA03DC"/>
  </w:style>
  <w:style w:type="paragraph" w:styleId="Footer">
    <w:name w:val="footer"/>
    <w:basedOn w:val="Normal"/>
    <w:link w:val="FooterChar"/>
    <w:uiPriority w:val="99"/>
    <w:unhideWhenUsed/>
    <w:rsid w:val="00FA03DC"/>
    <w:pPr>
      <w:tabs>
        <w:tab w:val="center" w:pos="4513"/>
        <w:tab w:val="right" w:pos="9026"/>
      </w:tabs>
    </w:pPr>
  </w:style>
  <w:style w:type="character" w:customStyle="1" w:styleId="FooterChar">
    <w:name w:val="Footer Char"/>
    <w:basedOn w:val="DefaultParagraphFont"/>
    <w:link w:val="Footer"/>
    <w:uiPriority w:val="99"/>
    <w:rsid w:val="00FA03DC"/>
  </w:style>
  <w:style w:type="paragraph" w:styleId="NoSpacing">
    <w:name w:val="No Spacing"/>
    <w:link w:val="NoSpacingChar"/>
    <w:uiPriority w:val="1"/>
    <w:qFormat/>
    <w:rsid w:val="00147FF8"/>
    <w:pPr>
      <w:widowControl/>
      <w:autoSpaceDE/>
      <w:autoSpaceDN/>
    </w:pPr>
    <w:rPr>
      <w:rFonts w:eastAsiaTheme="minorEastAsia"/>
      <w:lang w:eastAsia="zh-CN"/>
    </w:rPr>
  </w:style>
  <w:style w:type="character" w:customStyle="1" w:styleId="NoSpacingChar">
    <w:name w:val="No Spacing Char"/>
    <w:basedOn w:val="DefaultParagraphFont"/>
    <w:link w:val="NoSpacing"/>
    <w:uiPriority w:val="1"/>
    <w:rsid w:val="00147FF8"/>
    <w:rPr>
      <w:rFonts w:eastAsiaTheme="minorEastAsia"/>
      <w:lang w:eastAsia="zh-CN"/>
    </w:rPr>
  </w:style>
  <w:style w:type="paragraph" w:styleId="Title">
    <w:name w:val="Title"/>
    <w:basedOn w:val="Normal"/>
    <w:next w:val="Normal"/>
    <w:link w:val="TitleChar"/>
    <w:uiPriority w:val="10"/>
    <w:qFormat/>
    <w:rsid w:val="00CE5165"/>
    <w:pPr>
      <w:contextualSpacing/>
    </w:pPr>
    <w:rPr>
      <w:rFonts w:asciiTheme="majorHAnsi" w:eastAsiaTheme="majorEastAsia" w:hAnsiTheme="majorHAnsi" w:cstheme="majorBidi"/>
      <w:b/>
      <w:spacing w:val="-10"/>
      <w:kern w:val="28"/>
      <w:sz w:val="56"/>
      <w:szCs w:val="56"/>
    </w:rPr>
  </w:style>
  <w:style w:type="character" w:customStyle="1" w:styleId="TitleChar">
    <w:name w:val="Title Char"/>
    <w:basedOn w:val="DefaultParagraphFont"/>
    <w:link w:val="Title"/>
    <w:uiPriority w:val="10"/>
    <w:rsid w:val="00CE5165"/>
    <w:rPr>
      <w:rFonts w:asciiTheme="majorHAnsi" w:eastAsiaTheme="majorEastAsia" w:hAnsiTheme="majorHAnsi" w:cstheme="majorBidi"/>
      <w:b/>
      <w:spacing w:val="-10"/>
      <w:kern w:val="28"/>
      <w:sz w:val="56"/>
      <w:szCs w:val="56"/>
      <w:lang w:val="en-GB"/>
    </w:rPr>
  </w:style>
  <w:style w:type="character" w:customStyle="1" w:styleId="Heading1Char">
    <w:name w:val="Heading 1 Char"/>
    <w:basedOn w:val="DefaultParagraphFont"/>
    <w:link w:val="Heading1"/>
    <w:uiPriority w:val="9"/>
    <w:rsid w:val="00BC0425"/>
    <w:rPr>
      <w:rFonts w:asciiTheme="majorHAnsi" w:eastAsiaTheme="majorEastAsia" w:hAnsiTheme="majorHAnsi" w:cstheme="majorBidi"/>
      <w:b/>
      <w:sz w:val="28"/>
      <w:szCs w:val="32"/>
      <w:lang w:val="en-GB"/>
    </w:rPr>
  </w:style>
  <w:style w:type="character" w:styleId="Hyperlink">
    <w:name w:val="Hyperlink"/>
    <w:basedOn w:val="DefaultParagraphFont"/>
    <w:uiPriority w:val="99"/>
    <w:unhideWhenUsed/>
    <w:rsid w:val="007C2F12"/>
    <w:rPr>
      <w:color w:val="0000FF" w:themeColor="hyperlink"/>
      <w:u w:val="single"/>
    </w:rPr>
  </w:style>
  <w:style w:type="character" w:styleId="LineNumber">
    <w:name w:val="line number"/>
    <w:basedOn w:val="DefaultParagraphFont"/>
    <w:uiPriority w:val="99"/>
    <w:semiHidden/>
    <w:unhideWhenUsed/>
    <w:rsid w:val="006E5978"/>
  </w:style>
  <w:style w:type="character" w:styleId="UnresolvedMention">
    <w:name w:val="Unresolved Mention"/>
    <w:basedOn w:val="DefaultParagraphFont"/>
    <w:uiPriority w:val="99"/>
    <w:semiHidden/>
    <w:unhideWhenUsed/>
    <w:rsid w:val="001C6AE9"/>
    <w:rPr>
      <w:color w:val="605E5C"/>
      <w:shd w:val="clear" w:color="auto" w:fill="E1DFDD"/>
    </w:rPr>
  </w:style>
  <w:style w:type="character" w:styleId="FollowedHyperlink">
    <w:name w:val="FollowedHyperlink"/>
    <w:basedOn w:val="DefaultParagraphFont"/>
    <w:uiPriority w:val="99"/>
    <w:semiHidden/>
    <w:unhideWhenUsed/>
    <w:rsid w:val="00D8566D"/>
    <w:rPr>
      <w:color w:val="FF00FF" w:themeColor="followedHyperlink"/>
      <w:u w:val="single"/>
    </w:rPr>
  </w:style>
  <w:style w:type="table" w:styleId="TableGrid">
    <w:name w:val="Table Grid"/>
    <w:basedOn w:val="TableNormal"/>
    <w:uiPriority w:val="39"/>
    <w:rsid w:val="00F83E7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NormalWeb">
    <w:name w:val="Normal (Web)"/>
    <w:basedOn w:val="Normal"/>
    <w:uiPriority w:val="99"/>
    <w:unhideWhenUsed/>
    <w:rsid w:val="004212C5"/>
    <w:pPr>
      <w:widowControl/>
      <w:autoSpaceDE/>
      <w:autoSpaceDN/>
      <w:spacing w:before="100" w:beforeAutospacing="1" w:after="100" w:afterAutospacing="1"/>
    </w:pPr>
    <w:rPr>
      <w:rFonts w:ascii="Times New Roman" w:eastAsia="Times New Roman" w:hAnsi="Times New Roman" w:cs="Times New Roman"/>
      <w:szCs w:val="24"/>
      <w:lang w:eastAsia="en-GB"/>
    </w:rPr>
  </w:style>
  <w:style w:type="character" w:styleId="CommentReference">
    <w:name w:val="annotation reference"/>
    <w:basedOn w:val="DefaultParagraphFont"/>
    <w:uiPriority w:val="99"/>
    <w:semiHidden/>
    <w:unhideWhenUsed/>
    <w:rsid w:val="005503AB"/>
    <w:rPr>
      <w:sz w:val="16"/>
      <w:szCs w:val="16"/>
    </w:rPr>
  </w:style>
  <w:style w:type="paragraph" w:styleId="CommentText">
    <w:name w:val="annotation text"/>
    <w:basedOn w:val="Normal"/>
    <w:link w:val="CommentTextChar"/>
    <w:uiPriority w:val="99"/>
    <w:unhideWhenUsed/>
    <w:rsid w:val="005503AB"/>
    <w:rPr>
      <w:sz w:val="20"/>
      <w:szCs w:val="20"/>
    </w:rPr>
  </w:style>
  <w:style w:type="character" w:customStyle="1" w:styleId="CommentTextChar">
    <w:name w:val="Comment Text Char"/>
    <w:basedOn w:val="DefaultParagraphFont"/>
    <w:link w:val="CommentText"/>
    <w:uiPriority w:val="99"/>
    <w:rsid w:val="005503AB"/>
    <w:rPr>
      <w:sz w:val="20"/>
      <w:szCs w:val="20"/>
      <w:lang w:val="en-GB"/>
    </w:rPr>
  </w:style>
  <w:style w:type="paragraph" w:styleId="CommentSubject">
    <w:name w:val="annotation subject"/>
    <w:basedOn w:val="CommentText"/>
    <w:next w:val="CommentText"/>
    <w:link w:val="CommentSubjectChar"/>
    <w:uiPriority w:val="99"/>
    <w:semiHidden/>
    <w:unhideWhenUsed/>
    <w:rsid w:val="005503AB"/>
    <w:rPr>
      <w:b/>
      <w:bCs/>
    </w:rPr>
  </w:style>
  <w:style w:type="character" w:customStyle="1" w:styleId="CommentSubjectChar">
    <w:name w:val="Comment Subject Char"/>
    <w:basedOn w:val="CommentTextChar"/>
    <w:link w:val="CommentSubject"/>
    <w:uiPriority w:val="99"/>
    <w:semiHidden/>
    <w:rsid w:val="005503AB"/>
    <w:rPr>
      <w:b/>
      <w:bCs/>
      <w:sz w:val="20"/>
      <w:szCs w:val="20"/>
      <w:lang w:val="en-GB"/>
    </w:rPr>
  </w:style>
  <w:style w:type="character" w:styleId="Mention">
    <w:name w:val="Mention"/>
    <w:basedOn w:val="DefaultParagraphFont"/>
    <w:uiPriority w:val="99"/>
    <w:unhideWhenUsed/>
    <w:rsid w:val="005503AB"/>
    <w:rPr>
      <w:color w:val="2B579A"/>
      <w:shd w:val="clear" w:color="auto" w:fill="E1DFDD"/>
    </w:rPr>
  </w:style>
  <w:style w:type="character" w:customStyle="1" w:styleId="Heading3Char">
    <w:name w:val="Heading 3 Char"/>
    <w:basedOn w:val="DefaultParagraphFont"/>
    <w:link w:val="Heading3"/>
    <w:uiPriority w:val="9"/>
    <w:rsid w:val="00EB6422"/>
    <w:rPr>
      <w:rFonts w:asciiTheme="majorHAnsi" w:eastAsiaTheme="majorEastAsia" w:hAnsiTheme="majorHAnsi" w:cstheme="majorBidi"/>
      <w:color w:val="413359" w:themeColor="accent1" w:themeShade="7F"/>
      <w:sz w:val="24"/>
      <w:szCs w:val="24"/>
      <w:lang w:val="en-GB"/>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9186607">
      <w:bodyDiv w:val="1"/>
      <w:marLeft w:val="0"/>
      <w:marRight w:val="0"/>
      <w:marTop w:val="0"/>
      <w:marBottom w:val="0"/>
      <w:divBdr>
        <w:top w:val="none" w:sz="0" w:space="0" w:color="auto"/>
        <w:left w:val="none" w:sz="0" w:space="0" w:color="auto"/>
        <w:bottom w:val="none" w:sz="0" w:space="0" w:color="auto"/>
        <w:right w:val="none" w:sz="0" w:space="0" w:color="auto"/>
      </w:divBdr>
    </w:div>
    <w:div w:id="60953073">
      <w:bodyDiv w:val="1"/>
      <w:marLeft w:val="0"/>
      <w:marRight w:val="0"/>
      <w:marTop w:val="0"/>
      <w:marBottom w:val="0"/>
      <w:divBdr>
        <w:top w:val="none" w:sz="0" w:space="0" w:color="auto"/>
        <w:left w:val="none" w:sz="0" w:space="0" w:color="auto"/>
        <w:bottom w:val="none" w:sz="0" w:space="0" w:color="auto"/>
        <w:right w:val="none" w:sz="0" w:space="0" w:color="auto"/>
      </w:divBdr>
    </w:div>
    <w:div w:id="74204227">
      <w:bodyDiv w:val="1"/>
      <w:marLeft w:val="0"/>
      <w:marRight w:val="0"/>
      <w:marTop w:val="0"/>
      <w:marBottom w:val="0"/>
      <w:divBdr>
        <w:top w:val="none" w:sz="0" w:space="0" w:color="auto"/>
        <w:left w:val="none" w:sz="0" w:space="0" w:color="auto"/>
        <w:bottom w:val="none" w:sz="0" w:space="0" w:color="auto"/>
        <w:right w:val="none" w:sz="0" w:space="0" w:color="auto"/>
      </w:divBdr>
      <w:divsChild>
        <w:div w:id="806969519">
          <w:marLeft w:val="0"/>
          <w:marRight w:val="-4500"/>
          <w:marTop w:val="0"/>
          <w:marBottom w:val="0"/>
          <w:divBdr>
            <w:top w:val="none" w:sz="0" w:space="0" w:color="auto"/>
            <w:left w:val="none" w:sz="0" w:space="0" w:color="auto"/>
            <w:bottom w:val="none" w:sz="0" w:space="0" w:color="auto"/>
            <w:right w:val="none" w:sz="0" w:space="0" w:color="auto"/>
          </w:divBdr>
        </w:div>
        <w:div w:id="838352807">
          <w:marLeft w:val="432"/>
          <w:marRight w:val="432"/>
          <w:marTop w:val="150"/>
          <w:marBottom w:val="150"/>
          <w:divBdr>
            <w:top w:val="none" w:sz="0" w:space="0" w:color="auto"/>
            <w:left w:val="none" w:sz="0" w:space="0" w:color="auto"/>
            <w:bottom w:val="none" w:sz="0" w:space="0" w:color="auto"/>
            <w:right w:val="none" w:sz="0" w:space="0" w:color="auto"/>
          </w:divBdr>
        </w:div>
      </w:divsChild>
    </w:div>
    <w:div w:id="89744353">
      <w:bodyDiv w:val="1"/>
      <w:marLeft w:val="0"/>
      <w:marRight w:val="0"/>
      <w:marTop w:val="0"/>
      <w:marBottom w:val="0"/>
      <w:divBdr>
        <w:top w:val="none" w:sz="0" w:space="0" w:color="auto"/>
        <w:left w:val="none" w:sz="0" w:space="0" w:color="auto"/>
        <w:bottom w:val="none" w:sz="0" w:space="0" w:color="auto"/>
        <w:right w:val="none" w:sz="0" w:space="0" w:color="auto"/>
      </w:divBdr>
    </w:div>
    <w:div w:id="228425158">
      <w:bodyDiv w:val="1"/>
      <w:marLeft w:val="0"/>
      <w:marRight w:val="0"/>
      <w:marTop w:val="0"/>
      <w:marBottom w:val="0"/>
      <w:divBdr>
        <w:top w:val="none" w:sz="0" w:space="0" w:color="auto"/>
        <w:left w:val="none" w:sz="0" w:space="0" w:color="auto"/>
        <w:bottom w:val="none" w:sz="0" w:space="0" w:color="auto"/>
        <w:right w:val="none" w:sz="0" w:space="0" w:color="auto"/>
      </w:divBdr>
      <w:divsChild>
        <w:div w:id="452600558">
          <w:marLeft w:val="432"/>
          <w:marRight w:val="432"/>
          <w:marTop w:val="150"/>
          <w:marBottom w:val="150"/>
          <w:divBdr>
            <w:top w:val="none" w:sz="0" w:space="0" w:color="auto"/>
            <w:left w:val="none" w:sz="0" w:space="0" w:color="auto"/>
            <w:bottom w:val="none" w:sz="0" w:space="0" w:color="auto"/>
            <w:right w:val="none" w:sz="0" w:space="0" w:color="auto"/>
          </w:divBdr>
        </w:div>
        <w:div w:id="529803164">
          <w:marLeft w:val="0"/>
          <w:marRight w:val="-4500"/>
          <w:marTop w:val="0"/>
          <w:marBottom w:val="0"/>
          <w:divBdr>
            <w:top w:val="none" w:sz="0" w:space="0" w:color="auto"/>
            <w:left w:val="none" w:sz="0" w:space="0" w:color="auto"/>
            <w:bottom w:val="none" w:sz="0" w:space="0" w:color="auto"/>
            <w:right w:val="none" w:sz="0" w:space="0" w:color="auto"/>
          </w:divBdr>
        </w:div>
      </w:divsChild>
    </w:div>
    <w:div w:id="452403813">
      <w:bodyDiv w:val="1"/>
      <w:marLeft w:val="0"/>
      <w:marRight w:val="0"/>
      <w:marTop w:val="0"/>
      <w:marBottom w:val="0"/>
      <w:divBdr>
        <w:top w:val="none" w:sz="0" w:space="0" w:color="auto"/>
        <w:left w:val="none" w:sz="0" w:space="0" w:color="auto"/>
        <w:bottom w:val="none" w:sz="0" w:space="0" w:color="auto"/>
        <w:right w:val="none" w:sz="0" w:space="0" w:color="auto"/>
      </w:divBdr>
      <w:divsChild>
        <w:div w:id="848063751">
          <w:marLeft w:val="0"/>
          <w:marRight w:val="-4500"/>
          <w:marTop w:val="0"/>
          <w:marBottom w:val="0"/>
          <w:divBdr>
            <w:top w:val="none" w:sz="0" w:space="0" w:color="auto"/>
            <w:left w:val="none" w:sz="0" w:space="0" w:color="auto"/>
            <w:bottom w:val="none" w:sz="0" w:space="0" w:color="auto"/>
            <w:right w:val="none" w:sz="0" w:space="0" w:color="auto"/>
          </w:divBdr>
        </w:div>
        <w:div w:id="1187018908">
          <w:marLeft w:val="432"/>
          <w:marRight w:val="432"/>
          <w:marTop w:val="150"/>
          <w:marBottom w:val="150"/>
          <w:divBdr>
            <w:top w:val="none" w:sz="0" w:space="0" w:color="auto"/>
            <w:left w:val="none" w:sz="0" w:space="0" w:color="auto"/>
            <w:bottom w:val="none" w:sz="0" w:space="0" w:color="auto"/>
            <w:right w:val="none" w:sz="0" w:space="0" w:color="auto"/>
          </w:divBdr>
        </w:div>
      </w:divsChild>
    </w:div>
    <w:div w:id="542255023">
      <w:bodyDiv w:val="1"/>
      <w:marLeft w:val="0"/>
      <w:marRight w:val="0"/>
      <w:marTop w:val="0"/>
      <w:marBottom w:val="0"/>
      <w:divBdr>
        <w:top w:val="none" w:sz="0" w:space="0" w:color="auto"/>
        <w:left w:val="none" w:sz="0" w:space="0" w:color="auto"/>
        <w:bottom w:val="none" w:sz="0" w:space="0" w:color="auto"/>
        <w:right w:val="none" w:sz="0" w:space="0" w:color="auto"/>
      </w:divBdr>
      <w:divsChild>
        <w:div w:id="755788365">
          <w:marLeft w:val="0"/>
          <w:marRight w:val="-4500"/>
          <w:marTop w:val="0"/>
          <w:marBottom w:val="0"/>
          <w:divBdr>
            <w:top w:val="none" w:sz="0" w:space="0" w:color="auto"/>
            <w:left w:val="none" w:sz="0" w:space="0" w:color="auto"/>
            <w:bottom w:val="none" w:sz="0" w:space="0" w:color="auto"/>
            <w:right w:val="none" w:sz="0" w:space="0" w:color="auto"/>
          </w:divBdr>
        </w:div>
        <w:div w:id="1048073620">
          <w:marLeft w:val="432"/>
          <w:marRight w:val="432"/>
          <w:marTop w:val="150"/>
          <w:marBottom w:val="150"/>
          <w:divBdr>
            <w:top w:val="none" w:sz="0" w:space="0" w:color="auto"/>
            <w:left w:val="none" w:sz="0" w:space="0" w:color="auto"/>
            <w:bottom w:val="none" w:sz="0" w:space="0" w:color="auto"/>
            <w:right w:val="none" w:sz="0" w:space="0" w:color="auto"/>
          </w:divBdr>
        </w:div>
      </w:divsChild>
    </w:div>
    <w:div w:id="846019902">
      <w:bodyDiv w:val="1"/>
      <w:marLeft w:val="0"/>
      <w:marRight w:val="0"/>
      <w:marTop w:val="0"/>
      <w:marBottom w:val="0"/>
      <w:divBdr>
        <w:top w:val="none" w:sz="0" w:space="0" w:color="auto"/>
        <w:left w:val="none" w:sz="0" w:space="0" w:color="auto"/>
        <w:bottom w:val="none" w:sz="0" w:space="0" w:color="auto"/>
        <w:right w:val="none" w:sz="0" w:space="0" w:color="auto"/>
      </w:divBdr>
      <w:divsChild>
        <w:div w:id="259266729">
          <w:marLeft w:val="0"/>
          <w:marRight w:val="-4500"/>
          <w:marTop w:val="0"/>
          <w:marBottom w:val="0"/>
          <w:divBdr>
            <w:top w:val="none" w:sz="0" w:space="0" w:color="auto"/>
            <w:left w:val="none" w:sz="0" w:space="0" w:color="auto"/>
            <w:bottom w:val="none" w:sz="0" w:space="0" w:color="auto"/>
            <w:right w:val="none" w:sz="0" w:space="0" w:color="auto"/>
          </w:divBdr>
        </w:div>
        <w:div w:id="614096927">
          <w:marLeft w:val="432"/>
          <w:marRight w:val="432"/>
          <w:marTop w:val="150"/>
          <w:marBottom w:val="150"/>
          <w:divBdr>
            <w:top w:val="none" w:sz="0" w:space="0" w:color="auto"/>
            <w:left w:val="none" w:sz="0" w:space="0" w:color="auto"/>
            <w:bottom w:val="none" w:sz="0" w:space="0" w:color="auto"/>
            <w:right w:val="none" w:sz="0" w:space="0" w:color="auto"/>
          </w:divBdr>
        </w:div>
      </w:divsChild>
    </w:div>
    <w:div w:id="967053966">
      <w:bodyDiv w:val="1"/>
      <w:marLeft w:val="0"/>
      <w:marRight w:val="0"/>
      <w:marTop w:val="0"/>
      <w:marBottom w:val="0"/>
      <w:divBdr>
        <w:top w:val="none" w:sz="0" w:space="0" w:color="auto"/>
        <w:left w:val="none" w:sz="0" w:space="0" w:color="auto"/>
        <w:bottom w:val="none" w:sz="0" w:space="0" w:color="auto"/>
        <w:right w:val="none" w:sz="0" w:space="0" w:color="auto"/>
      </w:divBdr>
    </w:div>
    <w:div w:id="1074160516">
      <w:bodyDiv w:val="1"/>
      <w:marLeft w:val="0"/>
      <w:marRight w:val="0"/>
      <w:marTop w:val="0"/>
      <w:marBottom w:val="0"/>
      <w:divBdr>
        <w:top w:val="none" w:sz="0" w:space="0" w:color="auto"/>
        <w:left w:val="none" w:sz="0" w:space="0" w:color="auto"/>
        <w:bottom w:val="none" w:sz="0" w:space="0" w:color="auto"/>
        <w:right w:val="none" w:sz="0" w:space="0" w:color="auto"/>
      </w:divBdr>
      <w:divsChild>
        <w:div w:id="305476810">
          <w:marLeft w:val="432"/>
          <w:marRight w:val="432"/>
          <w:marTop w:val="150"/>
          <w:marBottom w:val="150"/>
          <w:divBdr>
            <w:top w:val="none" w:sz="0" w:space="0" w:color="auto"/>
            <w:left w:val="none" w:sz="0" w:space="0" w:color="auto"/>
            <w:bottom w:val="none" w:sz="0" w:space="0" w:color="auto"/>
            <w:right w:val="none" w:sz="0" w:space="0" w:color="auto"/>
          </w:divBdr>
        </w:div>
        <w:div w:id="1539776141">
          <w:marLeft w:val="0"/>
          <w:marRight w:val="-4500"/>
          <w:marTop w:val="0"/>
          <w:marBottom w:val="0"/>
          <w:divBdr>
            <w:top w:val="none" w:sz="0" w:space="0" w:color="auto"/>
            <w:left w:val="none" w:sz="0" w:space="0" w:color="auto"/>
            <w:bottom w:val="none" w:sz="0" w:space="0" w:color="auto"/>
            <w:right w:val="none" w:sz="0" w:space="0" w:color="auto"/>
          </w:divBdr>
        </w:div>
      </w:divsChild>
    </w:div>
    <w:div w:id="1264993451">
      <w:bodyDiv w:val="1"/>
      <w:marLeft w:val="0"/>
      <w:marRight w:val="0"/>
      <w:marTop w:val="0"/>
      <w:marBottom w:val="0"/>
      <w:divBdr>
        <w:top w:val="none" w:sz="0" w:space="0" w:color="auto"/>
        <w:left w:val="none" w:sz="0" w:space="0" w:color="auto"/>
        <w:bottom w:val="none" w:sz="0" w:space="0" w:color="auto"/>
        <w:right w:val="none" w:sz="0" w:space="0" w:color="auto"/>
      </w:divBdr>
    </w:div>
    <w:div w:id="1649285721">
      <w:bodyDiv w:val="1"/>
      <w:marLeft w:val="0"/>
      <w:marRight w:val="0"/>
      <w:marTop w:val="0"/>
      <w:marBottom w:val="0"/>
      <w:divBdr>
        <w:top w:val="none" w:sz="0" w:space="0" w:color="auto"/>
        <w:left w:val="none" w:sz="0" w:space="0" w:color="auto"/>
        <w:bottom w:val="none" w:sz="0" w:space="0" w:color="auto"/>
        <w:right w:val="none" w:sz="0" w:space="0" w:color="auto"/>
      </w:divBdr>
    </w:div>
    <w:div w:id="1746564493">
      <w:bodyDiv w:val="1"/>
      <w:marLeft w:val="0"/>
      <w:marRight w:val="0"/>
      <w:marTop w:val="0"/>
      <w:marBottom w:val="0"/>
      <w:divBdr>
        <w:top w:val="none" w:sz="0" w:space="0" w:color="auto"/>
        <w:left w:val="none" w:sz="0" w:space="0" w:color="auto"/>
        <w:bottom w:val="none" w:sz="0" w:space="0" w:color="auto"/>
        <w:right w:val="none" w:sz="0" w:space="0" w:color="auto"/>
      </w:divBdr>
      <w:divsChild>
        <w:div w:id="1281452616">
          <w:marLeft w:val="0"/>
          <w:marRight w:val="-4500"/>
          <w:marTop w:val="0"/>
          <w:marBottom w:val="0"/>
          <w:divBdr>
            <w:top w:val="none" w:sz="0" w:space="0" w:color="auto"/>
            <w:left w:val="none" w:sz="0" w:space="0" w:color="auto"/>
            <w:bottom w:val="none" w:sz="0" w:space="0" w:color="auto"/>
            <w:right w:val="none" w:sz="0" w:space="0" w:color="auto"/>
          </w:divBdr>
        </w:div>
        <w:div w:id="1731072674">
          <w:marLeft w:val="432"/>
          <w:marRight w:val="432"/>
          <w:marTop w:val="150"/>
          <w:marBottom w:val="150"/>
          <w:divBdr>
            <w:top w:val="none" w:sz="0" w:space="0" w:color="auto"/>
            <w:left w:val="none" w:sz="0" w:space="0" w:color="auto"/>
            <w:bottom w:val="none" w:sz="0" w:space="0" w:color="auto"/>
            <w:right w:val="none" w:sz="0" w:space="0" w:color="auto"/>
          </w:divBdr>
        </w:div>
      </w:divsChild>
    </w:div>
    <w:div w:id="1756585038">
      <w:bodyDiv w:val="1"/>
      <w:marLeft w:val="0"/>
      <w:marRight w:val="0"/>
      <w:marTop w:val="0"/>
      <w:marBottom w:val="0"/>
      <w:divBdr>
        <w:top w:val="none" w:sz="0" w:space="0" w:color="auto"/>
        <w:left w:val="none" w:sz="0" w:space="0" w:color="auto"/>
        <w:bottom w:val="none" w:sz="0" w:space="0" w:color="auto"/>
        <w:right w:val="none" w:sz="0" w:space="0" w:color="auto"/>
      </w:divBdr>
    </w:div>
    <w:div w:id="1802377245">
      <w:bodyDiv w:val="1"/>
      <w:marLeft w:val="0"/>
      <w:marRight w:val="0"/>
      <w:marTop w:val="0"/>
      <w:marBottom w:val="0"/>
      <w:divBdr>
        <w:top w:val="none" w:sz="0" w:space="0" w:color="auto"/>
        <w:left w:val="none" w:sz="0" w:space="0" w:color="auto"/>
        <w:bottom w:val="none" w:sz="0" w:space="0" w:color="auto"/>
        <w:right w:val="none" w:sz="0" w:space="0" w:color="auto"/>
      </w:divBdr>
      <w:divsChild>
        <w:div w:id="935291991">
          <w:marLeft w:val="432"/>
          <w:marRight w:val="432"/>
          <w:marTop w:val="150"/>
          <w:marBottom w:val="150"/>
          <w:divBdr>
            <w:top w:val="none" w:sz="0" w:space="0" w:color="auto"/>
            <w:left w:val="none" w:sz="0" w:space="0" w:color="auto"/>
            <w:bottom w:val="none" w:sz="0" w:space="0" w:color="auto"/>
            <w:right w:val="none" w:sz="0" w:space="0" w:color="auto"/>
          </w:divBdr>
        </w:div>
        <w:div w:id="1571966649">
          <w:marLeft w:val="0"/>
          <w:marRight w:val="-4500"/>
          <w:marTop w:val="0"/>
          <w:marBottom w:val="0"/>
          <w:divBdr>
            <w:top w:val="none" w:sz="0" w:space="0" w:color="auto"/>
            <w:left w:val="none" w:sz="0" w:space="0" w:color="auto"/>
            <w:bottom w:val="none" w:sz="0" w:space="0" w:color="auto"/>
            <w:right w:val="none" w:sz="0" w:space="0" w:color="auto"/>
          </w:divBdr>
        </w:div>
      </w:divsChild>
    </w:div>
    <w:div w:id="1936472409">
      <w:bodyDiv w:val="1"/>
      <w:marLeft w:val="0"/>
      <w:marRight w:val="0"/>
      <w:marTop w:val="0"/>
      <w:marBottom w:val="0"/>
      <w:divBdr>
        <w:top w:val="none" w:sz="0" w:space="0" w:color="auto"/>
        <w:left w:val="none" w:sz="0" w:space="0" w:color="auto"/>
        <w:bottom w:val="none" w:sz="0" w:space="0" w:color="auto"/>
        <w:right w:val="none" w:sz="0" w:space="0" w:color="auto"/>
      </w:divBdr>
    </w:div>
    <w:div w:id="2039238802">
      <w:bodyDiv w:val="1"/>
      <w:marLeft w:val="0"/>
      <w:marRight w:val="0"/>
      <w:marTop w:val="0"/>
      <w:marBottom w:val="0"/>
      <w:divBdr>
        <w:top w:val="none" w:sz="0" w:space="0" w:color="auto"/>
        <w:left w:val="none" w:sz="0" w:space="0" w:color="auto"/>
        <w:bottom w:val="none" w:sz="0" w:space="0" w:color="auto"/>
        <w:right w:val="none" w:sz="0" w:space="0" w:color="auto"/>
      </w:divBdr>
    </w:div>
  </w:divs>
</w:webSettings>
</file>

<file path=word/_rels/document.xml.rels><?xml version="1.0" encoding="UTF-8" standalone="yes"?>
<Relationships xmlns="http://schemas.openxmlformats.org/package/2006/relationships"><Relationship Id="rId26" Type="http://schemas.openxmlformats.org/officeDocument/2006/relationships/image" Target="media/image8.png"/><Relationship Id="rId21" Type="http://schemas.openxmlformats.org/officeDocument/2006/relationships/image" Target="media/image6.png"/><Relationship Id="rId42" Type="http://schemas.openxmlformats.org/officeDocument/2006/relationships/hyperlink" Target="https://www.leedsandyorkpft.nhs.uk/about-us/our-strategy/" TargetMode="External"/><Relationship Id="rId47" Type="http://schemas.openxmlformats.org/officeDocument/2006/relationships/hyperlink" Target="https://nhs.sharepoint.com/:u:/r/sites/RGD_Communications/SitePages/Producing-a-video-at-the-Trust.aspx?csf=1&amp;web=1&amp;e=DIyF2w" TargetMode="External"/><Relationship Id="rId63" Type="http://schemas.openxmlformats.org/officeDocument/2006/relationships/hyperlink" Target="https://nhs.sharepoint.com/sites/RGD_SNAssetLibrary" TargetMode="External"/><Relationship Id="rId68" Type="http://schemas.openxmlformats.org/officeDocument/2006/relationships/image" Target="media/image23.png"/><Relationship Id="rId84" Type="http://schemas.openxmlformats.org/officeDocument/2006/relationships/image" Target="media/image29.png"/><Relationship Id="rId89" Type="http://schemas.openxmlformats.org/officeDocument/2006/relationships/footer" Target="footer2.xml"/><Relationship Id="rId16" Type="http://schemas.openxmlformats.org/officeDocument/2006/relationships/hyperlink" Target="https://www.leedsandyorkpft.nhs.uk/news/articles/this-can-happen-to-anyone-nhs-worker-shares-impact-of-losing-a-colleague-to-suicide/" TargetMode="External"/><Relationship Id="rId11" Type="http://schemas.openxmlformats.org/officeDocument/2006/relationships/image" Target="media/image1.jpeg"/><Relationship Id="rId32" Type="http://schemas.openxmlformats.org/officeDocument/2006/relationships/image" Target="media/image11.png"/><Relationship Id="rId37" Type="http://schemas.openxmlformats.org/officeDocument/2006/relationships/image" Target="media/image15.png"/><Relationship Id="rId53" Type="http://schemas.openxmlformats.org/officeDocument/2006/relationships/hyperlink" Target="https://nhs.sharepoint.com/sites/RGD_docCentrumFiles/PublishedDocuments/Policies%20and%20Procedures/EP-0007.pdf" TargetMode="External"/><Relationship Id="rId58" Type="http://schemas.openxmlformats.org/officeDocument/2006/relationships/hyperlink" Target="https://www.leedsandyorkpft.nhs.uk/our-services/pathway-development-service-yorkshire-humberside/" TargetMode="External"/><Relationship Id="rId74" Type="http://schemas.openxmlformats.org/officeDocument/2006/relationships/image" Target="media/image26.png"/><Relationship Id="rId79" Type="http://schemas.openxmlformats.org/officeDocument/2006/relationships/image" Target="media/image28.png"/><Relationship Id="rId5" Type="http://schemas.openxmlformats.org/officeDocument/2006/relationships/numbering" Target="numbering.xml"/><Relationship Id="rId90" Type="http://schemas.openxmlformats.org/officeDocument/2006/relationships/fontTable" Target="fontTable.xml"/><Relationship Id="rId14" Type="http://schemas.openxmlformats.org/officeDocument/2006/relationships/image" Target="media/image2.jpeg"/><Relationship Id="rId22" Type="http://schemas.microsoft.com/office/2007/relationships/hdphoto" Target="media/hdphoto1.wdp"/><Relationship Id="rId27" Type="http://schemas.openxmlformats.org/officeDocument/2006/relationships/hyperlink" Target="https://www.leedsandyorkpft.nhs.uk/news/articles/celebrating-progress-and-innovation-at-lypft-our-annual-general-meeting-2025/" TargetMode="External"/><Relationship Id="rId30" Type="http://schemas.openxmlformats.org/officeDocument/2006/relationships/image" Target="media/image10.jpeg"/><Relationship Id="rId35" Type="http://schemas.openxmlformats.org/officeDocument/2006/relationships/image" Target="media/image13.jpeg"/><Relationship Id="rId43" Type="http://schemas.openxmlformats.org/officeDocument/2006/relationships/image" Target="media/image17.jpg"/><Relationship Id="rId48" Type="http://schemas.openxmlformats.org/officeDocument/2006/relationships/hyperlink" Target="https://nhs.sharepoint.com/sites/RGD_SNAssetLibrary" TargetMode="External"/><Relationship Id="rId56" Type="http://schemas.openxmlformats.org/officeDocument/2006/relationships/hyperlink" Target="https://www.leedsandyorkpft.nhs.uk/our-services/emerge-leeds/" TargetMode="External"/><Relationship Id="rId64" Type="http://schemas.openxmlformats.org/officeDocument/2006/relationships/image" Target="media/image21.jpeg"/><Relationship Id="rId69" Type="http://schemas.openxmlformats.org/officeDocument/2006/relationships/hyperlink" Target="https://www.facebook.com/LeedsandYorkNHS/posts/pfbid02rwfsMbz8byKxCbCWKAY1Bkn9YKn3dTu5BdGPuoEHgghGmEbzY1URv1T2wUHs1DcVl" TargetMode="External"/><Relationship Id="rId77" Type="http://schemas.openxmlformats.org/officeDocument/2006/relationships/hyperlink" Target="https://www.leedsandyorkpft.nhs.uk/news/blogs/working-on-the-front-line-of-change-life-in-the-rough-sleepers-mental-health-service/" TargetMode="External"/><Relationship Id="rId8" Type="http://schemas.openxmlformats.org/officeDocument/2006/relationships/webSettings" Target="webSettings.xml"/><Relationship Id="rId51" Type="http://schemas.openxmlformats.org/officeDocument/2006/relationships/hyperlink" Target="https://nhs.sharepoint.com/:u:/r/sites/RGD_Communications/SitePages/How-to-write-a-great-news-story.aspx?csf=1&amp;web=1&amp;e=48cfz9" TargetMode="External"/><Relationship Id="rId72" Type="http://schemas.openxmlformats.org/officeDocument/2006/relationships/image" Target="media/image25.png"/><Relationship Id="rId80" Type="http://schemas.openxmlformats.org/officeDocument/2006/relationships/hyperlink" Target="https://nhs.sharepoint.com/sites/RGD_SNNewsCentre/SitePages/Update-on-demonstrations-in-Leeds.aspx" TargetMode="External"/><Relationship Id="rId85" Type="http://schemas.openxmlformats.org/officeDocument/2006/relationships/image" Target="media/image30.jpeg"/><Relationship Id="rId3" Type="http://schemas.openxmlformats.org/officeDocument/2006/relationships/customXml" Target="../customXml/item3.xml"/><Relationship Id="rId12" Type="http://schemas.openxmlformats.org/officeDocument/2006/relationships/hyperlink" Target="https://nhs-my.sharepoint.com/personal/oliver_tipper_nhs_net/Documents/Attachments/The" TargetMode="External"/><Relationship Id="rId17" Type="http://schemas.openxmlformats.org/officeDocument/2006/relationships/image" Target="media/image4.jpeg"/><Relationship Id="rId25" Type="http://schemas.openxmlformats.org/officeDocument/2006/relationships/hyperlink" Target="https://www.leedsandyorkpft.nhs.uk/news/articles/pharmacy-team-get-quality-prescription-thanks-to-gp-collaboration/" TargetMode="External"/><Relationship Id="rId33" Type="http://schemas.openxmlformats.org/officeDocument/2006/relationships/image" Target="media/image12.png"/><Relationship Id="rId38" Type="http://schemas.openxmlformats.org/officeDocument/2006/relationships/hyperlink" Target="https://nhs.sharepoint.com/sites/RGD_PHYourVoice/SitePages/Your-Voice,-Our-Future--NHS-Staff-Survey-results-are-in!.aspx" TargetMode="External"/><Relationship Id="rId46" Type="http://schemas.openxmlformats.org/officeDocument/2006/relationships/image" Target="media/image20.jpg"/><Relationship Id="rId59" Type="http://schemas.openxmlformats.org/officeDocument/2006/relationships/hyperlink" Target="https://www.leedsandyorkpft.nhs.uk/our-services/rough-sleepers-mental-health-service-rsmhs/" TargetMode="External"/><Relationship Id="rId67" Type="http://schemas.openxmlformats.org/officeDocument/2006/relationships/hyperlink" Target="https://www.facebook.com/LeedsandYorkNHS/posts/pfbid0cdnStkeuMcxxjtbfYakG4fNyjSmjd1pfyWpkXBVHSsr6G6rEo7rdTQUqYsm1Pk2sl" TargetMode="External"/><Relationship Id="rId20" Type="http://schemas.openxmlformats.org/officeDocument/2006/relationships/hyperlink" Target="https://nhs.sharepoint.com/:u:/r/sites/RGD_SNNewsCentre/SitePages/Infections-under-control.aspx?csf=1&amp;web=1&amp;e=ci9Aht" TargetMode="External"/><Relationship Id="rId41" Type="http://schemas.openxmlformats.org/officeDocument/2006/relationships/hyperlink" Target="https://www.leedsandyorkpft.nhs.uk/news/blogs/" TargetMode="External"/><Relationship Id="rId54" Type="http://schemas.openxmlformats.org/officeDocument/2006/relationships/hyperlink" Target="https://www.leedsandyorkpft.nhs.uk/our-services/community-mental-health-pharmacy-team/" TargetMode="External"/><Relationship Id="rId62" Type="http://schemas.openxmlformats.org/officeDocument/2006/relationships/hyperlink" Target="https://index.silktide.com/website/leeds-and-york-partnership-nhs-foundation-trust/" TargetMode="External"/><Relationship Id="rId70" Type="http://schemas.openxmlformats.org/officeDocument/2006/relationships/image" Target="media/image24.png"/><Relationship Id="rId75" Type="http://schemas.openxmlformats.org/officeDocument/2006/relationships/hyperlink" Target="https://www.facebook.com/LeedsandYorkNHS/posts/pfbid04WLFXsFYRdHzwEddTYnfMEEaEzquQSe7BKW3WboQpu6a2TFeRouKfnN78dv68zHWl" TargetMode="External"/><Relationship Id="rId83" Type="http://schemas.openxmlformats.org/officeDocument/2006/relationships/hyperlink" Target="https://www.youtube.com/watch?v=JxX4UuuMH_M" TargetMode="External"/><Relationship Id="rId88" Type="http://schemas.openxmlformats.org/officeDocument/2006/relationships/header" Target="header2.xml"/><Relationship Id="rId9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tyles" Target="styles.xml"/><Relationship Id="rId15" Type="http://schemas.openxmlformats.org/officeDocument/2006/relationships/image" Target="media/image3.jpeg"/><Relationship Id="rId23" Type="http://schemas.openxmlformats.org/officeDocument/2006/relationships/hyperlink" Target="https://nhs.sharepoint.com/:u:/r/sites/RGD_SNNewsCentre/SitePages/Happy-retirement-to-Debbie-Thrush.aspx?csf=1&amp;web=1&amp;e=bQ6G0K" TargetMode="External"/><Relationship Id="rId28" Type="http://schemas.openxmlformats.org/officeDocument/2006/relationships/image" Target="media/image9.jpeg"/><Relationship Id="rId36" Type="http://schemas.openxmlformats.org/officeDocument/2006/relationships/image" Target="media/image14.jpeg"/><Relationship Id="rId49" Type="http://schemas.openxmlformats.org/officeDocument/2006/relationships/hyperlink" Target="https://nhs.sharepoint.com/:u:/r/sites/RGD_Communications/SitePages/Media.aspx?csf=1&amp;web=1&amp;e=7PCtYG" TargetMode="External"/><Relationship Id="rId57" Type="http://schemas.openxmlformats.org/officeDocument/2006/relationships/hyperlink" Target="https://www.leedsandyorkpft.nhs.uk/our-services/autism-diagnostic-service-lads/" TargetMode="External"/><Relationship Id="rId10" Type="http://schemas.openxmlformats.org/officeDocument/2006/relationships/endnotes" Target="endnotes.xml"/><Relationship Id="rId31" Type="http://schemas.openxmlformats.org/officeDocument/2006/relationships/hyperlink" Target="https://www.leedsandyorkpft.nhs.uk/news/articles/young-peoples-inpatient-mental-health-care-rated-good/" TargetMode="External"/><Relationship Id="rId44" Type="http://schemas.openxmlformats.org/officeDocument/2006/relationships/image" Target="media/image18.jpg"/><Relationship Id="rId52" Type="http://schemas.openxmlformats.org/officeDocument/2006/relationships/hyperlink" Target="https://nhs.sharepoint.com/sites/RGD_docCentrumFiles/PublishedDocuments/Policies%20and%20Procedures/MC-0002.pdf" TargetMode="External"/><Relationship Id="rId60" Type="http://schemas.openxmlformats.org/officeDocument/2006/relationships/hyperlink" Target="https://www.leedsandyorkpft.nhs.uk/get-involved/volunteer-with-us/" TargetMode="External"/><Relationship Id="rId65" Type="http://schemas.openxmlformats.org/officeDocument/2006/relationships/image" Target="media/image22.png"/><Relationship Id="rId73" Type="http://schemas.openxmlformats.org/officeDocument/2006/relationships/hyperlink" Target="https://www.linkedin.com/feed/update/urn:li:share:7337788979297112064/" TargetMode="External"/><Relationship Id="rId78" Type="http://schemas.openxmlformats.org/officeDocument/2006/relationships/hyperlink" Target="https://www.leedsandyorkpft.nhs.uk/news/articles/response-to-supreme-court-ruling-equality-act/" TargetMode="External"/><Relationship Id="rId81" Type="http://schemas.openxmlformats.org/officeDocument/2006/relationships/hyperlink" Target="https://nhs.sharepoint.com/sites/RGD_SNNewsCentre/SitePages/Mutually-Agreed-Resignation-Scheme.aspx?web=1" TargetMode="External"/><Relationship Id="rId86" Type="http://schemas.openxmlformats.org/officeDocument/2006/relationships/header" Target="header1.xml"/><Relationship Id="rId4" Type="http://schemas.openxmlformats.org/officeDocument/2006/relationships/customXml" Target="../customXml/item4.xml"/><Relationship Id="rId9" Type="http://schemas.openxmlformats.org/officeDocument/2006/relationships/footnotes" Target="footnotes.xml"/><Relationship Id="rId13" Type="http://schemas.openxmlformats.org/officeDocument/2006/relationships/hyperlink" Target="mailto:communications.lypft@nhs.net" TargetMode="External"/><Relationship Id="rId18" Type="http://schemas.openxmlformats.org/officeDocument/2006/relationships/hyperlink" Target="https://www.leedsandyorkpft.nhs.uk/news/articles/matt-gaskell-awarded-mbe-services-to-people-experiencing-gambling-harm/" TargetMode="External"/><Relationship Id="rId39" Type="http://schemas.openxmlformats.org/officeDocument/2006/relationships/image" Target="media/image16.jpeg"/><Relationship Id="rId34" Type="http://schemas.openxmlformats.org/officeDocument/2006/relationships/hyperlink" Target="https://nhs.sharepoint.com/sites/RGD_CIInfectionPreventionandControl/SitePages/Vaccinations.aspx" TargetMode="External"/><Relationship Id="rId50" Type="http://schemas.openxmlformats.org/officeDocument/2006/relationships/hyperlink" Target="https://nhs.sharepoint.com/:u:/r/sites/RGD_Communications/SitePages/Your-guide-to-running-a-great-webinar.aspx?csf=1&amp;web=1&amp;e=RYFScc" TargetMode="External"/><Relationship Id="rId55" Type="http://schemas.openxmlformats.org/officeDocument/2006/relationships/hyperlink" Target="https://www.leedsandyorkpft.nhs.uk/our-services/complex-psychosis-pathway/" TargetMode="External"/><Relationship Id="rId76" Type="http://schemas.openxmlformats.org/officeDocument/2006/relationships/image" Target="media/image27.png"/><Relationship Id="rId7" Type="http://schemas.openxmlformats.org/officeDocument/2006/relationships/settings" Target="settings.xml"/><Relationship Id="rId71" Type="http://schemas.openxmlformats.org/officeDocument/2006/relationships/hyperlink" Target="https://www.facebook.com/LeedsandYorkNHS/posts/pfbid0hFTZaj9cdapmPHZqiNBkqrnRbGoqvJ1Qip7dQWqGmTfZc2U1PVGeu6MvPEuq5oHdl" TargetMode="External"/><Relationship Id="rId2" Type="http://schemas.openxmlformats.org/officeDocument/2006/relationships/customXml" Target="../customXml/item2.xml"/><Relationship Id="rId29" Type="http://schemas.openxmlformats.org/officeDocument/2006/relationships/hyperlink" Target="https://www.leedsandyorkpft.nhs.uk/news/articles/response-to-supreme-court-ruling-equality-act/" TargetMode="External"/><Relationship Id="rId24" Type="http://schemas.openxmlformats.org/officeDocument/2006/relationships/image" Target="media/image7.png"/><Relationship Id="rId40" Type="http://schemas.openxmlformats.org/officeDocument/2006/relationships/hyperlink" Target="https://www.leedsandyorkpft.nhs.uk/about-us/our-strategy/" TargetMode="External"/><Relationship Id="rId45" Type="http://schemas.openxmlformats.org/officeDocument/2006/relationships/image" Target="media/image19.jpg"/><Relationship Id="rId66" Type="http://schemas.openxmlformats.org/officeDocument/2006/relationships/hyperlink" Target="https://www.linkedin.com/pulse/partnerships-trials-ae-culture-care-3abbe/?trackingId=taMYsjY7Tlu2lNu6BNNfAQ%3D%3D" TargetMode="External"/><Relationship Id="rId87" Type="http://schemas.openxmlformats.org/officeDocument/2006/relationships/footer" Target="footer1.xml"/><Relationship Id="rId61" Type="http://schemas.openxmlformats.org/officeDocument/2006/relationships/hyperlink" Target="https://www.leedsandyorkpft.nhs.uk/advice-support/multi-faith-chaplaincy-service/" TargetMode="External"/><Relationship Id="rId82" Type="http://schemas.openxmlformats.org/officeDocument/2006/relationships/hyperlink" Target="https://nhs.sharepoint.com/sites/RGD_SNNewsCentre/SitePages/Provider-Partnership-Review-recommends-formal-alignment-of-Leeds-NHS-Trusts.aspx?web=1" TargetMode="External"/><Relationship Id="rId19" Type="http://schemas.openxmlformats.org/officeDocument/2006/relationships/image" Target="media/image5.png"/></Relationships>
</file>

<file path=word/theme/theme1.xml><?xml version="1.0" encoding="utf-8"?>
<a:theme xmlns:a="http://schemas.openxmlformats.org/drawingml/2006/main" name="LYPFT R&amp;D">
  <a:themeElements>
    <a:clrScheme name="LYPFT R&amp;D">
      <a:dk1>
        <a:srgbClr val="000000"/>
      </a:dk1>
      <a:lt1>
        <a:srgbClr val="FFFFFF"/>
      </a:lt1>
      <a:dk2>
        <a:srgbClr val="5E5E5E"/>
      </a:dk2>
      <a:lt2>
        <a:srgbClr val="D5D5D5"/>
      </a:lt2>
      <a:accent1>
        <a:srgbClr val="866FAC"/>
      </a:accent1>
      <a:accent2>
        <a:srgbClr val="6D7CB2"/>
      </a:accent2>
      <a:accent3>
        <a:srgbClr val="404290"/>
      </a:accent3>
      <a:accent4>
        <a:srgbClr val="557ABC"/>
      </a:accent4>
      <a:accent5>
        <a:srgbClr val="2074B9"/>
      </a:accent5>
      <a:accent6>
        <a:srgbClr val="866FAC"/>
      </a:accent6>
      <a:hlink>
        <a:srgbClr val="0000FF"/>
      </a:hlink>
      <a:folHlink>
        <a:srgbClr val="FF00F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Whi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w="12700" cap="flat">
          <a:noFill/>
          <a:miter lim="400000"/>
        </a:ln>
        <a:effectLst/>
        <a:sp3d/>
      </a:spPr>
      <a:bodyPr rot="0" spcFirstLastPara="1" vertOverflow="overflow" horzOverflow="overflow" vert="horz" wrap="square" lIns="0" tIns="0" rIns="0" bIns="0" numCol="1" spcCol="38100" rtlCol="0" anchor="ctr">
        <a:spAutoFit/>
      </a:bodyPr>
      <a:lstStyle>
        <a:defPPr marL="0" marR="0" indent="0" algn="ctr" defTabSz="825500" rtl="0" fontAlgn="auto" latinLnBrk="0" hangingPunct="0">
          <a:lnSpc>
            <a:spcPct val="100000"/>
          </a:lnSpc>
          <a:spcBef>
            <a:spcPts val="0"/>
          </a:spcBef>
          <a:spcAft>
            <a:spcPts val="0"/>
          </a:spcAft>
          <a:buClrTx/>
          <a:buSzTx/>
          <a:buFontTx/>
          <a:buNone/>
          <a:tabLst/>
          <a:defRPr kumimoji="0" sz="3200" b="0" i="0" u="none" strike="noStrike" cap="none" spc="0" normalizeH="0" baseline="0">
            <a:ln>
              <a:noFill/>
            </a:ln>
            <a:solidFill>
              <a:srgbClr val="FFFFFF"/>
            </a:solidFill>
            <a:effectLst/>
            <a:uFillTx/>
            <a:latin typeface="+mn-lt"/>
            <a:ea typeface="+mn-ea"/>
            <a:cs typeface="+mn-cs"/>
            <a:sym typeface="Helvetica Neue Medium"/>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825500" rtl="0" fontAlgn="auto" latinLnBrk="0" hangingPunct="0">
          <a:lnSpc>
            <a:spcPct val="100000"/>
          </a:lnSpc>
          <a:spcBef>
            <a:spcPts val="0"/>
          </a:spcBef>
          <a:spcAft>
            <a:spcPts val="0"/>
          </a:spcAft>
          <a:buClrTx/>
          <a:buSzTx/>
          <a:buFontTx/>
          <a:buNone/>
          <a:tabLst/>
          <a:defRPr kumimoji="0" sz="3000" b="1" i="0" u="none" strike="noStrike" cap="none" spc="0" normalizeH="0" baseline="0">
            <a:ln>
              <a:noFill/>
            </a:ln>
            <a:solidFill>
              <a:srgbClr val="000000"/>
            </a:solidFill>
            <a:effectLst/>
            <a:uFillTx/>
            <a:latin typeface="Helvetica Neue"/>
            <a:ea typeface="Helvetica Neue"/>
            <a:cs typeface="Helvetica Neue"/>
            <a:sym typeface="Helvetica Neue"/>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extLst>
    <a:ext uri="{05A4C25C-085E-4340-85A3-A5531E510DB2}">
      <thm15:themeFamily xmlns:thm15="http://schemas.microsoft.com/office/thememl/2012/main" name="LYPFT R&amp;D" id="{1B5EADB8-CF44-A24B-9805-1B5E2BBDCC48}" vid="{5CE02B3A-323D-444F-9BCD-D5E6D84FC118}"/>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DA7842AC0497B741B6E0E4018DD37A4B" ma:contentTypeVersion="30" ma:contentTypeDescription="Create a new document." ma:contentTypeScope="" ma:versionID="6d2457ec845258202614dfca427c4e24">
  <xsd:schema xmlns:xsd="http://www.w3.org/2001/XMLSchema" xmlns:xs="http://www.w3.org/2001/XMLSchema" xmlns:p="http://schemas.microsoft.com/office/2006/metadata/properties" xmlns:ns1="http://schemas.microsoft.com/sharepoint/v3" xmlns:ns2="d7723f82-2a1c-4cdd-af51-65ed0cb73b92" xmlns:ns3="b1ecaa27-0aec-452e-9642-fbc7480c5f0e" targetNamespace="http://schemas.microsoft.com/office/2006/metadata/properties" ma:root="true" ma:fieldsID="25e5bf5438186bc9576f53ea453112d9" ns1:_="" ns2:_="" ns3:_="">
    <xsd:import namespace="http://schemas.microsoft.com/sharepoint/v3"/>
    <xsd:import namespace="d7723f82-2a1c-4cdd-af51-65ed0cb73b92"/>
    <xsd:import namespace="b1ecaa27-0aec-452e-9642-fbc7480c5f0e"/>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lcf76f155ced4ddcb4097134ff3c332f" minOccurs="0"/>
                <xsd:element ref="ns3:TaxCatchAll" minOccurs="0"/>
                <xsd:element ref="ns2:MediaServiceGenerationTime" minOccurs="0"/>
                <xsd:element ref="ns2:MediaServiceEventHashCode" minOccurs="0"/>
                <xsd:element ref="ns2:MediaServiceDateTaken" minOccurs="0"/>
                <xsd:element ref="ns2:MediaServiceLocation" minOccurs="0"/>
                <xsd:element ref="ns2:Notes" minOccurs="0"/>
                <xsd:element ref="ns2:MediaServiceOCR" minOccurs="0"/>
                <xsd:element ref="ns2:MediaLengthInSeconds" minOccurs="0"/>
                <xsd:element ref="ns2:MediaServiceObjectDetectorVersions" minOccurs="0"/>
                <xsd:element ref="ns2:Date" minOccurs="0"/>
                <xsd:element ref="ns2:MediaServiceSearchProperties" minOccurs="0"/>
                <xsd:element ref="ns1:_ip_UnifiedCompliancePolicyProperties" minOccurs="0"/>
                <xsd:element ref="ns1:_ip_UnifiedCompliancePolicyUIAction"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7" nillable="true" ma:displayName="Unified Compliance Policy Properties" ma:hidden="true" ma:internalName="_ip_UnifiedCompliancePolicyProperties">
      <xsd:simpleType>
        <xsd:restriction base="dms:Note"/>
      </xsd:simpleType>
    </xsd:element>
    <xsd:element name="_ip_UnifiedCompliancePolicyUIAction" ma:index="28"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7723f82-2a1c-4cdd-af51-65ed0cb73b9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lcf76f155ced4ddcb4097134ff3c332f" ma:index="15" nillable="true" ma:taxonomy="true" ma:internalName="lcf76f155ced4ddcb4097134ff3c332f" ma:taxonomyFieldName="MediaServiceImageTags" ma:displayName="Image Tags" ma:readOnly="false" ma:fieldId="{5cf76f15-5ced-4ddc-b409-7134ff3c332f}" ma:taxonomyMulti="true" ma:sspId="2c8d5fda-b97d-42c6-97e2-f76465e161c0" ma:termSetId="09814cd3-568e-fe90-9814-8d621ff8fb84" ma:anchorId="fba54fb3-c3e1-fe81-a776-ca4b69148c4d" ma:open="true" ma:isKeyword="false">
      <xsd:complexType>
        <xsd:sequence>
          <xsd:element ref="pc:Terms" minOccurs="0" maxOccurs="1"/>
        </xsd:sequence>
      </xsd:complex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DateTaken" ma:index="19" nillable="true" ma:displayName="MediaServiceDateTaken" ma:internalName="MediaServiceDateTaken" ma:readOnly="true">
      <xsd:simpleType>
        <xsd:restriction base="dms:Text"/>
      </xsd:simpleType>
    </xsd:element>
    <xsd:element name="MediaServiceLocation" ma:index="20" nillable="true" ma:displayName="Location" ma:internalName="MediaServiceLocation" ma:readOnly="true">
      <xsd:simpleType>
        <xsd:restriction base="dms:Text"/>
      </xsd:simpleType>
    </xsd:element>
    <xsd:element name="Notes" ma:index="21" nillable="true" ma:displayName="Notes" ma:format="Dropdown" ma:internalName="Notes">
      <xsd:simpleType>
        <xsd:restriction base="dms:Text">
          <xsd:maxLength value="255"/>
        </xsd:restriction>
      </xsd:simpleType>
    </xsd:element>
    <xsd:element name="MediaServiceOCR" ma:index="22" nillable="true" ma:displayName="Extracted Text" ma:internalName="MediaServiceOCR" ma:readOnly="true">
      <xsd:simpleType>
        <xsd:restriction base="dms:Note">
          <xsd:maxLength value="255"/>
        </xsd:restriction>
      </xsd:simpleType>
    </xsd:element>
    <xsd:element name="MediaLengthInSeconds" ma:index="23" nillable="true" ma:displayName="MediaLengthInSeconds" ma:hidden="true" ma:internalName="MediaLengthInSeconds" ma:readOnly="true">
      <xsd:simpleType>
        <xsd:restriction base="dms:Unknown"/>
      </xsd:simpleType>
    </xsd:element>
    <xsd:element name="MediaServiceObjectDetectorVersions" ma:index="24" nillable="true" ma:displayName="MediaServiceObjectDetectorVersions" ma:hidden="true" ma:indexed="true" ma:internalName="MediaServiceObjectDetectorVersions" ma:readOnly="true">
      <xsd:simpleType>
        <xsd:restriction base="dms:Text"/>
      </xsd:simpleType>
    </xsd:element>
    <xsd:element name="Date" ma:index="25" nillable="true" ma:displayName="Date" ma:format="DateOnly" ma:internalName="Date">
      <xsd:simpleType>
        <xsd:restriction base="dms:DateTime"/>
      </xsd:simpleType>
    </xsd:element>
    <xsd:element name="MediaServiceSearchProperties" ma:index="26" nillable="true" ma:displayName="MediaServiceSearchProperties" ma:hidden="true" ma:internalName="MediaServiceSearchProperties" ma:readOnly="true">
      <xsd:simpleType>
        <xsd:restriction base="dms:Note"/>
      </xsd:simpleType>
    </xsd:element>
    <xsd:element name="MediaServiceBillingMetadata" ma:index="29"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b1ecaa27-0aec-452e-9642-fbc7480c5f0e"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6" nillable="true" ma:displayName="Taxonomy Catch All Column" ma:hidden="true" ma:list="{67cf3c65-c9e1-40f3-8bad-dd1ab5a45bbe}" ma:internalName="TaxCatchAll" ma:showField="CatchAllData" ma:web="b1ecaa27-0aec-452e-9642-fbc7480c5f0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Notes xmlns="d7723f82-2a1c-4cdd-af51-65ed0cb73b92" xsi:nil="true"/>
    <Date xmlns="d7723f82-2a1c-4cdd-af51-65ed0cb73b92" xsi:nil="true"/>
    <lcf76f155ced4ddcb4097134ff3c332f xmlns="d7723f82-2a1c-4cdd-af51-65ed0cb73b92">
      <Terms xmlns="http://schemas.microsoft.com/office/infopath/2007/PartnerControls"/>
    </lcf76f155ced4ddcb4097134ff3c332f>
    <TaxCatchAll xmlns="b1ecaa27-0aec-452e-9642-fbc7480c5f0e" xsi:nil="true"/>
    <_ip_UnifiedCompliancePolicyUIAction xmlns="http://schemas.microsoft.com/sharepoint/v3" xsi:nil="true"/>
    <_ip_UnifiedCompliancePolicyProperties xmlns="http://schemas.microsoft.com/sharepoint/v3" xsi:nil="true"/>
  </documentManagement>
</p:properties>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4946BE5E-2889-4248-8156-C3D43988E29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d7723f82-2a1c-4cdd-af51-65ed0cb73b92"/>
    <ds:schemaRef ds:uri="b1ecaa27-0aec-452e-9642-fbc7480c5f0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DD2C412-708D-46E1-97B4-9E3014AC6A5A}">
  <ds:schemaRefs>
    <ds:schemaRef ds:uri="http://schemas.microsoft.com/sharepoint/v3/contenttype/forms"/>
  </ds:schemaRefs>
</ds:datastoreItem>
</file>

<file path=customXml/itemProps3.xml><?xml version="1.0" encoding="utf-8"?>
<ds:datastoreItem xmlns:ds="http://schemas.openxmlformats.org/officeDocument/2006/customXml" ds:itemID="{A4672CE3-5546-4F17-B728-E92B1D5FCD6D}">
  <ds:schemaRefs>
    <ds:schemaRef ds:uri="http://schemas.microsoft.com/office/2006/metadata/properties"/>
    <ds:schemaRef ds:uri="http://schemas.microsoft.com/office/infopath/2007/PartnerControls"/>
    <ds:schemaRef ds:uri="d7723f82-2a1c-4cdd-af51-65ed0cb73b92"/>
    <ds:schemaRef ds:uri="b1ecaa27-0aec-452e-9642-fbc7480c5f0e"/>
    <ds:schemaRef ds:uri="http://schemas.microsoft.com/sharepoint/v3"/>
  </ds:schemaRefs>
</ds:datastoreItem>
</file>

<file path=customXml/itemProps4.xml><?xml version="1.0" encoding="utf-8"?>
<ds:datastoreItem xmlns:ds="http://schemas.openxmlformats.org/officeDocument/2006/customXml" ds:itemID="{1B0E6341-39AB-4338-AAB8-C5CBED387379}">
  <ds:schemaRefs>
    <ds:schemaRef ds:uri="http://schemas.openxmlformats.org/officeDocument/2006/bibliography"/>
  </ds:schemaRefs>
</ds:datastoreItem>
</file>

<file path=docMetadata/LabelInfo.xml><?xml version="1.0" encoding="utf-8"?>
<clbl:labelList xmlns:clbl="http://schemas.microsoft.com/office/2020/mipLabelMetadata">
  <clbl:label id="{37c354b2-85b0-47f5-b222-07b48d774ee3}" enabled="0" method="" siteId="{37c354b2-85b0-47f5-b222-07b48d774ee3}" removed="1"/>
</clbl:labelList>
</file>

<file path=docProps/app.xml><?xml version="1.0" encoding="utf-8"?>
<Properties xmlns="http://schemas.openxmlformats.org/officeDocument/2006/extended-properties" xmlns:vt="http://schemas.openxmlformats.org/officeDocument/2006/docPropsVTypes">
  <Template>Normal</Template>
  <TotalTime>7</TotalTime>
  <Pages>38</Pages>
  <Words>8312</Words>
  <Characters>47385</Characters>
  <Application>Microsoft Office Word</Application>
  <DocSecurity>0</DocSecurity>
  <Lines>394</Lines>
  <Paragraphs>111</Paragraphs>
  <ScaleCrop>false</ScaleCrop>
  <Company/>
  <LinksUpToDate>false</LinksUpToDate>
  <CharactersWithSpaces>55586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Oliver Tipper</dc:creator>
  <cp:keywords/>
  <cp:lastModifiedBy>TIPPER, Oliver (LEEDS AND YORK PARTNERSHIP NHS FOUNDATION TRUST)</cp:lastModifiedBy>
  <cp:revision>2</cp:revision>
  <dcterms:created xsi:type="dcterms:W3CDTF">2026-06-12T12:27:00Z</dcterms:created>
  <dcterms:modified xsi:type="dcterms:W3CDTF">2026-06-12T12:27:00Z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2023-11-29T00:00:00Z</vt:filetime>
  </property>
  <property fmtid="{D5CDD505-2E9C-101B-9397-08002B2CF9AE}" pid="3" name="LastSaved">
    <vt:filetime>2023-11-29T00:00:00Z</vt:filetime>
  </property>
  <property fmtid="{D5CDD505-2E9C-101B-9397-08002B2CF9AE}" pid="4" name="Producer">
    <vt:lpwstr>macOS Version 12.6.6 (Build 21G646) Quartz PDFContext</vt:lpwstr>
  </property>
  <property fmtid="{D5CDD505-2E9C-101B-9397-08002B2CF9AE}" pid="5" name="ContentTypeId">
    <vt:lpwstr>0x010100DA7842AC0497B741B6E0E4018DD37A4B</vt:lpwstr>
  </property>
  <property fmtid="{D5CDD505-2E9C-101B-9397-08002B2CF9AE}" pid="6" name="MediaServiceImageTags">
    <vt:lpwstr/>
  </property>
</Properties>
</file>