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155.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156.xml" ContentType="application/vnd.openxmlformats-officedocument.drawingml.chart+xml"/>
  <Override PartName="/ppt/charts/style156.xml" ContentType="application/vnd.ms-office.chartstyle+xml"/>
  <Override PartName="/ppt/charts/colors156.xml" ContentType="application/vnd.ms-office.chartcolorstyle+xml"/>
  <Override PartName="/ppt/charts/chart157.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158.xml" ContentType="application/vnd.openxmlformats-officedocument.drawingml.chart+xml"/>
  <Override PartName="/ppt/charts/style158.xml" ContentType="application/vnd.ms-office.chartstyle+xml"/>
  <Override PartName="/ppt/charts/colors158.xml" ContentType="application/vnd.ms-office.chartcolorstyle+xml"/>
  <Override PartName="/ppt/charts/chart159.xml" ContentType="application/vnd.openxmlformats-officedocument.drawingml.chart+xml"/>
  <Override PartName="/ppt/charts/style159.xml" ContentType="application/vnd.ms-office.chartstyle+xml"/>
  <Override PartName="/ppt/charts/colors159.xml" ContentType="application/vnd.ms-office.chartcolorstyle+xml"/>
  <Override PartName="/ppt/charts/chart160.xml" ContentType="application/vnd.openxmlformats-officedocument.drawingml.chart+xml"/>
  <Override PartName="/ppt/charts/style160.xml" ContentType="application/vnd.ms-office.chartstyle+xml"/>
  <Override PartName="/ppt/charts/colors160.xml" ContentType="application/vnd.ms-office.chartcolorstyle+xml"/>
  <Override PartName="/ppt/charts/chart161.xml" ContentType="application/vnd.openxmlformats-officedocument.drawingml.chart+xml"/>
  <Override PartName="/ppt/charts/style161.xml" ContentType="application/vnd.ms-office.chartstyle+xml"/>
  <Override PartName="/ppt/charts/colors161.xml" ContentType="application/vnd.ms-office.chartcolorstyle+xml"/>
  <Override PartName="/ppt/charts/chart162.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163.xml" ContentType="application/vnd.openxmlformats-officedocument.drawingml.chart+xml"/>
  <Override PartName="/ppt/charts/style163.xml" ContentType="application/vnd.ms-office.chartstyle+xml"/>
  <Override PartName="/ppt/charts/colors163.xml" ContentType="application/vnd.ms-office.chartcolorstyle+xml"/>
  <Override PartName="/ppt/charts/chart164.xml" ContentType="application/vnd.openxmlformats-officedocument.drawingml.chart+xml"/>
  <Override PartName="/ppt/charts/style164.xml" ContentType="application/vnd.ms-office.chartstyle+xml"/>
  <Override PartName="/ppt/charts/colors164.xml" ContentType="application/vnd.ms-office.chartcolorstyle+xml"/>
  <Override PartName="/ppt/charts/chart165.xml" ContentType="application/vnd.openxmlformats-officedocument.drawingml.chart+xml"/>
  <Override PartName="/ppt/charts/style165.xml" ContentType="application/vnd.ms-office.chartstyle+xml"/>
  <Override PartName="/ppt/charts/colors165.xml" ContentType="application/vnd.ms-office.chartcolorstyle+xml"/>
  <Override PartName="/ppt/charts/chart166.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167.xml" ContentType="application/vnd.openxmlformats-officedocument.drawingml.chart+xml"/>
  <Override PartName="/ppt/charts/style167.xml" ContentType="application/vnd.ms-office.chartstyle+xml"/>
  <Override PartName="/ppt/charts/colors167.xml" ContentType="application/vnd.ms-office.chartcolorstyle+xml"/>
  <Override PartName="/ppt/charts/chart168.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169.xml" ContentType="application/vnd.openxmlformats-officedocument.drawingml.chart+xml"/>
  <Override PartName="/ppt/charts/style169.xml" ContentType="application/vnd.ms-office.chartstyle+xml"/>
  <Override PartName="/ppt/charts/colors169.xml" ContentType="application/vnd.ms-office.chartcolorstyle+xml"/>
  <Override PartName="/ppt/charts/chart170.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171.xml" ContentType="application/vnd.openxmlformats-officedocument.drawingml.chart+xml"/>
  <Override PartName="/ppt/charts/style171.xml" ContentType="application/vnd.ms-office.chartstyle+xml"/>
  <Override PartName="/ppt/charts/colors171.xml" ContentType="application/vnd.ms-office.chartcolorstyle+xml"/>
  <Override PartName="/ppt/charts/chart172.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173.xml" ContentType="application/vnd.openxmlformats-officedocument.drawingml.chart+xml"/>
  <Override PartName="/ppt/charts/style173.xml" ContentType="application/vnd.ms-office.chartstyle+xml"/>
  <Override PartName="/ppt/charts/colors173.xml" ContentType="application/vnd.ms-office.chartcolorstyle+xml"/>
  <Override PartName="/ppt/charts/chart174.xml" ContentType="application/vnd.openxmlformats-officedocument.drawingml.chart+xml"/>
  <Override PartName="/ppt/charts/style174.xml" ContentType="application/vnd.ms-office.chartstyle+xml"/>
  <Override PartName="/ppt/charts/colors174.xml" ContentType="application/vnd.ms-office.chartcolorstyle+xml"/>
  <Override PartName="/ppt/charts/chart175.xml" ContentType="application/vnd.openxmlformats-officedocument.drawingml.chart+xml"/>
  <Override PartName="/ppt/charts/style175.xml" ContentType="application/vnd.ms-office.chartstyle+xml"/>
  <Override PartName="/ppt/charts/colors175.xml" ContentType="application/vnd.ms-office.chartcolorstyle+xml"/>
  <Override PartName="/ppt/charts/chart176.xml" ContentType="application/vnd.openxmlformats-officedocument.drawingml.chart+xml"/>
  <Override PartName="/ppt/charts/style176.xml" ContentType="application/vnd.ms-office.chartstyle+xml"/>
  <Override PartName="/ppt/charts/colors176.xml" ContentType="application/vnd.ms-office.chartcolorstyle+xml"/>
  <Override PartName="/ppt/charts/chart177.xml" ContentType="application/vnd.openxmlformats-officedocument.drawingml.chart+xml"/>
  <Override PartName="/ppt/charts/style177.xml" ContentType="application/vnd.ms-office.chartstyle+xml"/>
  <Override PartName="/ppt/charts/colors177.xml" ContentType="application/vnd.ms-office.chartcolorstyle+xml"/>
  <Override PartName="/ppt/charts/chart178.xml" ContentType="application/vnd.openxmlformats-officedocument.drawingml.chart+xml"/>
  <Override PartName="/ppt/charts/style178.xml" ContentType="application/vnd.ms-office.chartstyle+xml"/>
  <Override PartName="/ppt/charts/colors178.xml" ContentType="application/vnd.ms-office.chartcolorstyle+xml"/>
  <Override PartName="/ppt/charts/chart179.xml" ContentType="application/vnd.openxmlformats-officedocument.drawingml.chart+xml"/>
  <Override PartName="/ppt/charts/style179.xml" ContentType="application/vnd.ms-office.chartstyle+xml"/>
  <Override PartName="/ppt/charts/colors179.xml" ContentType="application/vnd.ms-office.chartcolorstyle+xml"/>
  <Override PartName="/ppt/charts/chart180.xml" ContentType="application/vnd.openxmlformats-officedocument.drawingml.chart+xml"/>
  <Override PartName="/ppt/charts/style180.xml" ContentType="application/vnd.ms-office.chartstyle+xml"/>
  <Override PartName="/ppt/charts/colors180.xml" ContentType="application/vnd.ms-office.chartcolorstyle+xml"/>
  <Override PartName="/ppt/charts/chart181.xml" ContentType="application/vnd.openxmlformats-officedocument.drawingml.chart+xml"/>
  <Override PartName="/ppt/charts/style181.xml" ContentType="application/vnd.ms-office.chartstyle+xml"/>
  <Override PartName="/ppt/charts/colors181.xml" ContentType="application/vnd.ms-office.chartcolorstyle+xml"/>
  <Override PartName="/ppt/charts/chart182.xml" ContentType="application/vnd.openxmlformats-officedocument.drawingml.chart+xml"/>
  <Override PartName="/ppt/charts/style182.xml" ContentType="application/vnd.ms-office.chartstyle+xml"/>
  <Override PartName="/ppt/charts/colors182.xml" ContentType="application/vnd.ms-office.chartcolorstyle+xml"/>
  <Override PartName="/ppt/charts/chart183.xml" ContentType="application/vnd.openxmlformats-officedocument.drawingml.chart+xml"/>
  <Override PartName="/ppt/charts/style183.xml" ContentType="application/vnd.ms-office.chartstyle+xml"/>
  <Override PartName="/ppt/charts/colors183.xml" ContentType="application/vnd.ms-office.chartcolorstyle+xml"/>
  <Override PartName="/ppt/charts/chart184.xml" ContentType="application/vnd.openxmlformats-officedocument.drawingml.chart+xml"/>
  <Override PartName="/ppt/charts/style184.xml" ContentType="application/vnd.ms-office.chartstyle+xml"/>
  <Override PartName="/ppt/charts/colors184.xml" ContentType="application/vnd.ms-office.chartcolorstyle+xml"/>
  <Override PartName="/ppt/charts/chart185.xml" ContentType="application/vnd.openxmlformats-officedocument.drawingml.chart+xml"/>
  <Override PartName="/ppt/charts/style185.xml" ContentType="application/vnd.ms-office.chartstyle+xml"/>
  <Override PartName="/ppt/charts/colors185.xml" ContentType="application/vnd.ms-office.chartcolorstyle+xml"/>
  <Override PartName="/ppt/charts/chart186.xml" ContentType="application/vnd.openxmlformats-officedocument.drawingml.chart+xml"/>
  <Override PartName="/ppt/charts/style186.xml" ContentType="application/vnd.ms-office.chartstyle+xml"/>
  <Override PartName="/ppt/charts/colors186.xml" ContentType="application/vnd.ms-office.chartcolorstyle+xml"/>
  <Override PartName="/ppt/charts/chart187.xml" ContentType="application/vnd.openxmlformats-officedocument.drawingml.chart+xml"/>
  <Override PartName="/ppt/charts/style187.xml" ContentType="application/vnd.ms-office.chartstyle+xml"/>
  <Override PartName="/ppt/charts/colors187.xml" ContentType="application/vnd.ms-office.chartcolorstyle+xml"/>
  <Override PartName="/ppt/charts/chart188.xml" ContentType="application/vnd.openxmlformats-officedocument.drawingml.chart+xml"/>
  <Override PartName="/ppt/charts/style188.xml" ContentType="application/vnd.ms-office.chartstyle+xml"/>
  <Override PartName="/ppt/charts/colors188.xml" ContentType="application/vnd.ms-office.chartcolorstyle+xml"/>
  <Override PartName="/ppt/charts/chart189.xml" ContentType="application/vnd.openxmlformats-officedocument.drawingml.chart+xml"/>
  <Override PartName="/ppt/charts/style189.xml" ContentType="application/vnd.ms-office.chartstyle+xml"/>
  <Override PartName="/ppt/charts/colors189.xml" ContentType="application/vnd.ms-office.chartcolorstyle+xml"/>
  <Override PartName="/ppt/charts/chart190.xml" ContentType="application/vnd.openxmlformats-officedocument.drawingml.chart+xml"/>
  <Override PartName="/ppt/charts/style190.xml" ContentType="application/vnd.ms-office.chartstyle+xml"/>
  <Override PartName="/ppt/charts/colors19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1"/>
  </p:notesMasterIdLst>
  <p:handoutMasterIdLst>
    <p:handoutMasterId r:id="rId152"/>
  </p:handoutMasterIdLst>
  <p:sldIdLst>
    <p:sldId id="256" r:id="rId5"/>
    <p:sldId id="509" r:id="rId6"/>
    <p:sldId id="258" r:id="rId7"/>
    <p:sldId id="259" r:id="rId8"/>
    <p:sldId id="498" r:id="rId9"/>
    <p:sldId id="261" r:id="rId10"/>
    <p:sldId id="262" r:id="rId11"/>
    <p:sldId id="266" r:id="rId12"/>
    <p:sldId id="264" r:id="rId13"/>
    <p:sldId id="273" r:id="rId14"/>
    <p:sldId id="315" r:id="rId15"/>
    <p:sldId id="274" r:id="rId16"/>
    <p:sldId id="323" r:id="rId17"/>
    <p:sldId id="335" r:id="rId18"/>
    <p:sldId id="337" r:id="rId19"/>
    <p:sldId id="338" r:id="rId20"/>
    <p:sldId id="316" r:id="rId21"/>
    <p:sldId id="324" r:id="rId22"/>
    <p:sldId id="325" r:id="rId23"/>
    <p:sldId id="502" r:id="rId24"/>
    <p:sldId id="466" r:id="rId25"/>
    <p:sldId id="467" r:id="rId26"/>
    <p:sldId id="339" r:id="rId27"/>
    <p:sldId id="468" r:id="rId28"/>
    <p:sldId id="341" r:id="rId29"/>
    <p:sldId id="469" r:id="rId30"/>
    <p:sldId id="343" r:id="rId31"/>
    <p:sldId id="471" r:id="rId32"/>
    <p:sldId id="345" r:id="rId33"/>
    <p:sldId id="472" r:id="rId34"/>
    <p:sldId id="347" r:id="rId35"/>
    <p:sldId id="327" r:id="rId36"/>
    <p:sldId id="326" r:id="rId37"/>
    <p:sldId id="473" r:id="rId38"/>
    <p:sldId id="474" r:id="rId39"/>
    <p:sldId id="311" r:id="rId40"/>
    <p:sldId id="357" r:id="rId41"/>
    <p:sldId id="358" r:id="rId42"/>
    <p:sldId id="359" r:id="rId43"/>
    <p:sldId id="422" r:id="rId44"/>
    <p:sldId id="361" r:id="rId45"/>
    <p:sldId id="362"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4" r:id="rId65"/>
    <p:sldId id="386" r:id="rId66"/>
    <p:sldId id="387" r:id="rId67"/>
    <p:sldId id="506" r:id="rId68"/>
    <p:sldId id="507" r:id="rId69"/>
    <p:sldId id="385" r:id="rId70"/>
    <p:sldId id="388" r:id="rId71"/>
    <p:sldId id="389" r:id="rId72"/>
    <p:sldId id="496" r:id="rId73"/>
    <p:sldId id="497" r:id="rId74"/>
    <p:sldId id="391" r:id="rId75"/>
    <p:sldId id="392" r:id="rId76"/>
    <p:sldId id="393" r:id="rId77"/>
    <p:sldId id="394" r:id="rId78"/>
    <p:sldId id="395" r:id="rId79"/>
    <p:sldId id="396" r:id="rId80"/>
    <p:sldId id="397" r:id="rId81"/>
    <p:sldId id="398" r:id="rId82"/>
    <p:sldId id="399" r:id="rId83"/>
    <p:sldId id="400" r:id="rId84"/>
    <p:sldId id="401" r:id="rId85"/>
    <p:sldId id="402" r:id="rId86"/>
    <p:sldId id="403" r:id="rId87"/>
    <p:sldId id="310" r:id="rId88"/>
    <p:sldId id="404" r:id="rId89"/>
    <p:sldId id="405" r:id="rId90"/>
    <p:sldId id="406" r:id="rId91"/>
    <p:sldId id="407" r:id="rId92"/>
    <p:sldId id="408" r:id="rId93"/>
    <p:sldId id="294" r:id="rId94"/>
    <p:sldId id="319" r:id="rId95"/>
    <p:sldId id="409" r:id="rId96"/>
    <p:sldId id="410" r:id="rId97"/>
    <p:sldId id="412" r:id="rId98"/>
    <p:sldId id="413" r:id="rId99"/>
    <p:sldId id="414" r:id="rId100"/>
    <p:sldId id="416" r:id="rId101"/>
    <p:sldId id="417" r:id="rId102"/>
    <p:sldId id="418" r:id="rId103"/>
    <p:sldId id="419" r:id="rId104"/>
    <p:sldId id="420" r:id="rId105"/>
    <p:sldId id="421" r:id="rId106"/>
    <p:sldId id="281" r:id="rId107"/>
    <p:sldId id="423" r:id="rId108"/>
    <p:sldId id="282" r:id="rId109"/>
    <p:sldId id="331" r:id="rId110"/>
    <p:sldId id="426" r:id="rId111"/>
    <p:sldId id="427" r:id="rId112"/>
    <p:sldId id="428" r:id="rId113"/>
    <p:sldId id="429" r:id="rId114"/>
    <p:sldId id="332" r:id="rId115"/>
    <p:sldId id="302" r:id="rId116"/>
    <p:sldId id="489" r:id="rId117"/>
    <p:sldId id="490" r:id="rId118"/>
    <p:sldId id="491" r:id="rId119"/>
    <p:sldId id="492" r:id="rId120"/>
    <p:sldId id="493" r:id="rId121"/>
    <p:sldId id="494" r:id="rId122"/>
    <p:sldId id="436" r:id="rId123"/>
    <p:sldId id="495" r:id="rId124"/>
    <p:sldId id="284" r:id="rId125"/>
    <p:sldId id="285" r:id="rId126"/>
    <p:sldId id="439" r:id="rId127"/>
    <p:sldId id="440" r:id="rId128"/>
    <p:sldId id="441" r:id="rId129"/>
    <p:sldId id="442" r:id="rId130"/>
    <p:sldId id="443" r:id="rId131"/>
    <p:sldId id="444" r:id="rId132"/>
    <p:sldId id="445" r:id="rId133"/>
    <p:sldId id="505" r:id="rId134"/>
    <p:sldId id="446" r:id="rId135"/>
    <p:sldId id="447" r:id="rId136"/>
    <p:sldId id="448" r:id="rId137"/>
    <p:sldId id="488" r:id="rId138"/>
    <p:sldId id="286" r:id="rId139"/>
    <p:sldId id="306" r:id="rId140"/>
    <p:sldId id="287" r:id="rId141"/>
    <p:sldId id="307" r:id="rId142"/>
    <p:sldId id="289" r:id="rId143"/>
    <p:sldId id="308" r:id="rId144"/>
    <p:sldId id="288" r:id="rId145"/>
    <p:sldId id="290" r:id="rId146"/>
    <p:sldId id="291" r:id="rId147"/>
    <p:sldId id="292" r:id="rId148"/>
    <p:sldId id="309" r:id="rId149"/>
    <p:sldId id="293" r:id="rId15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227D06-C254-16A1-B9E0-F3763E52B546}" name="SENIOR, Andrew (NHS ENGLAND – X24)" initials="AS" userId="S::andrew.senior5@nhs.net::0e10ed5f-55e3-4d05-859c-47b628248ed8" providerId="AD"/>
  <p188:author id="{CF2E4F0C-00F5-4498-D7A4-2448B7BC1712}" name="Tony Sobrado" initials="TS" userId="S::Tony.Sobrado@surveycoordination.com::444e420b-d262-4419-93d3-9bc871a8dfb1" providerId="AD"/>
  <p188:author id="{F2DDA339-AC7B-6564-BB14-1CCE35A47976}" name="Andrew Senior" initials="AS" userId="S::andrew.senior5@england.nhs.uk::02263a64-6b52-4090-94ba-3de7522f94d2" providerId="AD"/>
  <p188:author id="{D81A0642-934D-3D7D-A91F-6F59B584890B}" name="Wendy" initials="W" userId="S::wendy.mitchell@surveycoordination.com::72a6eaac-dd31-43e5-80f3-224d65eadfb5" providerId="AD"/>
  <p188:author id="{363B6D93-AD67-1497-CCAC-9285BC90B413}" name="Hannah Browes" initials="HB" userId="S::Hannah.Browes@surveycoordination.com::eb3c33b6-f58b-4efb-9c71-fd8f74744e18" providerId="AD"/>
  <p188:author id="{64D99F93-E240-06F4-29A3-64105F57DDBF}" name="Jim Pearman" initials="JP" userId="S::Jim.Pearman@surveycoordination.com::f7c87bc4-820b-4f64-9d5a-e9e971da6085" providerId="AD"/>
  <p188:author id="{6DDC09A4-63FA-023E-9753-5471D417BE67}" name="Chloe Allwinter" initials="CA" userId="S::chloe.allwinter@england.nhs.uk::28ac9412-ab79-4798-b227-7fb6195a4c63" providerId="AD"/>
  <p188:author id="{7BE687A6-C686-DC03-F5C5-F9BDEA2C1D33}" name="Pedro Rodrigues" initials="PR" userId="S::Pedro.rodrigues4@england.nhs.uk::b5dea6b0-cdc2-48fe-81aa-0586658eef55" providerId="AD"/>
  <p188:author id="{4F0E91A6-CF60-7557-A4BE-9F05300579DC}" name="Tara Poole" initials="TP" userId="S::tara.poole@surveycoordination.com::ac9b7777-45cb-4d6a-84eb-17c196d9da78" providerId="AD"/>
  <p188:author id="{9A32BEBB-3BA1-648D-78D0-7B7F456C1E48}" name="Roshni Shah" initials="RS" userId="S::roshni.shah16@england.nhs.uk::0523d851-0900-4d68-889b-c27796a66201" providerId="AD"/>
  <p188:author id="{BC9692F2-A313-DF8F-6ED4-8B4B703DCA33}" name="Hannah Wade" initials="HW" userId="S::hannah.wade@surveycoordination.com::004764f7-ec6e-4107-bb29-b18af95d71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8FFF"/>
    <a:srgbClr val="330072"/>
    <a:srgbClr val="546422"/>
    <a:srgbClr val="C9DA92"/>
    <a:srgbClr val="00A5CC"/>
    <a:srgbClr val="0B457F"/>
    <a:srgbClr val="000000"/>
    <a:srgbClr val="FF6699"/>
    <a:srgbClr val="990033"/>
    <a:srgbClr val="FD51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357" autoAdjust="0"/>
  </p:normalViewPr>
  <p:slideViewPr>
    <p:cSldViewPr snapToGrid="0">
      <p:cViewPr varScale="1">
        <p:scale>
          <a:sx n="85" d="100"/>
          <a:sy n="85" d="100"/>
        </p:scale>
        <p:origin x="72" y="77"/>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162" y="9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140.xml"/><Relationship Id="rId1" Type="http://schemas.microsoft.com/office/2011/relationships/chartStyle" Target="style140.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8.xlsx"/><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154.xml"/><Relationship Id="rId1" Type="http://schemas.microsoft.com/office/2011/relationships/chartStyle" Target="style154.xml"/></Relationships>
</file>

<file path=ppt/charts/_rels/chart155.xml.rels><?xml version="1.0" encoding="UTF-8" standalone="yes"?>
<Relationships xmlns="http://schemas.openxmlformats.org/package/2006/relationships"><Relationship Id="rId3" Type="http://schemas.openxmlformats.org/officeDocument/2006/relationships/package" Target="../embeddings/Microsoft_Excel_Worksheet154.xlsx"/><Relationship Id="rId2" Type="http://schemas.microsoft.com/office/2011/relationships/chartColorStyle" Target="colors155.xml"/><Relationship Id="rId1" Type="http://schemas.microsoft.com/office/2011/relationships/chartStyle" Target="style155.xml"/></Relationships>
</file>

<file path=ppt/charts/_rels/chart156.xml.rels><?xml version="1.0" encoding="UTF-8" standalone="yes"?>
<Relationships xmlns="http://schemas.openxmlformats.org/package/2006/relationships"><Relationship Id="rId3" Type="http://schemas.openxmlformats.org/officeDocument/2006/relationships/package" Target="../embeddings/Microsoft_Excel_Worksheet155.xlsx"/><Relationship Id="rId2" Type="http://schemas.microsoft.com/office/2011/relationships/chartColorStyle" Target="colors156.xml"/><Relationship Id="rId1" Type="http://schemas.microsoft.com/office/2011/relationships/chartStyle" Target="style156.xml"/></Relationships>
</file>

<file path=ppt/charts/_rels/chart157.xml.rels><?xml version="1.0" encoding="UTF-8" standalone="yes"?>
<Relationships xmlns="http://schemas.openxmlformats.org/package/2006/relationships"><Relationship Id="rId3" Type="http://schemas.openxmlformats.org/officeDocument/2006/relationships/package" Target="../embeddings/Microsoft_Excel_Worksheet156.xlsx"/><Relationship Id="rId2" Type="http://schemas.microsoft.com/office/2011/relationships/chartColorStyle" Target="colors157.xml"/><Relationship Id="rId1" Type="http://schemas.microsoft.com/office/2011/relationships/chartStyle" Target="style157.xml"/></Relationships>
</file>

<file path=ppt/charts/_rels/chart158.xml.rels><?xml version="1.0" encoding="UTF-8" standalone="yes"?>
<Relationships xmlns="http://schemas.openxmlformats.org/package/2006/relationships"><Relationship Id="rId3" Type="http://schemas.openxmlformats.org/officeDocument/2006/relationships/package" Target="../embeddings/Microsoft_Excel_Worksheet157.xlsx"/><Relationship Id="rId2" Type="http://schemas.microsoft.com/office/2011/relationships/chartColorStyle" Target="colors158.xml"/><Relationship Id="rId1" Type="http://schemas.microsoft.com/office/2011/relationships/chartStyle" Target="style158.xml"/></Relationships>
</file>

<file path=ppt/charts/_rels/chart159.xml.rels><?xml version="1.0" encoding="UTF-8" standalone="yes"?>
<Relationships xmlns="http://schemas.openxmlformats.org/package/2006/relationships"><Relationship Id="rId3" Type="http://schemas.openxmlformats.org/officeDocument/2006/relationships/package" Target="../embeddings/Microsoft_Excel_Worksheet158.xlsx"/><Relationship Id="rId2" Type="http://schemas.microsoft.com/office/2011/relationships/chartColorStyle" Target="colors159.xml"/><Relationship Id="rId1" Type="http://schemas.microsoft.com/office/2011/relationships/chartStyle" Target="style15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60.xml.rels><?xml version="1.0" encoding="UTF-8" standalone="yes"?>
<Relationships xmlns="http://schemas.openxmlformats.org/package/2006/relationships"><Relationship Id="rId3" Type="http://schemas.openxmlformats.org/officeDocument/2006/relationships/package" Target="../embeddings/Microsoft_Excel_Worksheet159.xlsx"/><Relationship Id="rId2" Type="http://schemas.microsoft.com/office/2011/relationships/chartColorStyle" Target="colors160.xml"/><Relationship Id="rId1" Type="http://schemas.microsoft.com/office/2011/relationships/chartStyle" Target="style160.xml"/></Relationships>
</file>

<file path=ppt/charts/_rels/chart161.xml.rels><?xml version="1.0" encoding="UTF-8" standalone="yes"?>
<Relationships xmlns="http://schemas.openxmlformats.org/package/2006/relationships"><Relationship Id="rId3" Type="http://schemas.openxmlformats.org/officeDocument/2006/relationships/package" Target="../embeddings/Microsoft_Excel_Worksheet160.xlsx"/><Relationship Id="rId2" Type="http://schemas.microsoft.com/office/2011/relationships/chartColorStyle" Target="colors161.xml"/><Relationship Id="rId1" Type="http://schemas.microsoft.com/office/2011/relationships/chartStyle" Target="style161.xml"/></Relationships>
</file>

<file path=ppt/charts/_rels/chart162.xml.rels><?xml version="1.0" encoding="UTF-8" standalone="yes"?>
<Relationships xmlns="http://schemas.openxmlformats.org/package/2006/relationships"><Relationship Id="rId3" Type="http://schemas.openxmlformats.org/officeDocument/2006/relationships/package" Target="../embeddings/Microsoft_Excel_Worksheet161.xlsx"/><Relationship Id="rId2" Type="http://schemas.microsoft.com/office/2011/relationships/chartColorStyle" Target="colors162.xml"/><Relationship Id="rId1" Type="http://schemas.microsoft.com/office/2011/relationships/chartStyle" Target="style162.xml"/></Relationships>
</file>

<file path=ppt/charts/_rels/chart163.xml.rels><?xml version="1.0" encoding="UTF-8" standalone="yes"?>
<Relationships xmlns="http://schemas.openxmlformats.org/package/2006/relationships"><Relationship Id="rId3" Type="http://schemas.openxmlformats.org/officeDocument/2006/relationships/package" Target="../embeddings/Microsoft_Excel_Worksheet162.xlsx"/><Relationship Id="rId2" Type="http://schemas.microsoft.com/office/2011/relationships/chartColorStyle" Target="colors163.xml"/><Relationship Id="rId1" Type="http://schemas.microsoft.com/office/2011/relationships/chartStyle" Target="style163.xml"/></Relationships>
</file>

<file path=ppt/charts/_rels/chart164.xml.rels><?xml version="1.0" encoding="UTF-8" standalone="yes"?>
<Relationships xmlns="http://schemas.openxmlformats.org/package/2006/relationships"><Relationship Id="rId3" Type="http://schemas.openxmlformats.org/officeDocument/2006/relationships/package" Target="../embeddings/Microsoft_Excel_Worksheet163.xlsx"/><Relationship Id="rId2" Type="http://schemas.microsoft.com/office/2011/relationships/chartColorStyle" Target="colors164.xml"/><Relationship Id="rId1" Type="http://schemas.microsoft.com/office/2011/relationships/chartStyle" Target="style164.xml"/></Relationships>
</file>

<file path=ppt/charts/_rels/chart165.xml.rels><?xml version="1.0" encoding="UTF-8" standalone="yes"?>
<Relationships xmlns="http://schemas.openxmlformats.org/package/2006/relationships"><Relationship Id="rId3" Type="http://schemas.openxmlformats.org/officeDocument/2006/relationships/package" Target="../embeddings/Microsoft_Excel_Worksheet164.xlsx"/><Relationship Id="rId2" Type="http://schemas.microsoft.com/office/2011/relationships/chartColorStyle" Target="colors165.xml"/><Relationship Id="rId1" Type="http://schemas.microsoft.com/office/2011/relationships/chartStyle" Target="style165.xml"/></Relationships>
</file>

<file path=ppt/charts/_rels/chart166.xml.rels><?xml version="1.0" encoding="UTF-8" standalone="yes"?>
<Relationships xmlns="http://schemas.openxmlformats.org/package/2006/relationships"><Relationship Id="rId3" Type="http://schemas.openxmlformats.org/officeDocument/2006/relationships/package" Target="../embeddings/Microsoft_Excel_Worksheet165.xlsx"/><Relationship Id="rId2" Type="http://schemas.microsoft.com/office/2011/relationships/chartColorStyle" Target="colors166.xml"/><Relationship Id="rId1" Type="http://schemas.microsoft.com/office/2011/relationships/chartStyle" Target="style166.xml"/></Relationships>
</file>

<file path=ppt/charts/_rels/chart167.xml.rels><?xml version="1.0" encoding="UTF-8" standalone="yes"?>
<Relationships xmlns="http://schemas.openxmlformats.org/package/2006/relationships"><Relationship Id="rId3" Type="http://schemas.openxmlformats.org/officeDocument/2006/relationships/package" Target="../embeddings/Microsoft_Excel_Worksheet166.xlsx"/><Relationship Id="rId2" Type="http://schemas.microsoft.com/office/2011/relationships/chartColorStyle" Target="colors167.xml"/><Relationship Id="rId1" Type="http://schemas.microsoft.com/office/2011/relationships/chartStyle" Target="style167.xml"/></Relationships>
</file>

<file path=ppt/charts/_rels/chart168.xml.rels><?xml version="1.0" encoding="UTF-8" standalone="yes"?>
<Relationships xmlns="http://schemas.openxmlformats.org/package/2006/relationships"><Relationship Id="rId3" Type="http://schemas.openxmlformats.org/officeDocument/2006/relationships/package" Target="../embeddings/Microsoft_Excel_Worksheet167.xlsx"/><Relationship Id="rId2" Type="http://schemas.microsoft.com/office/2011/relationships/chartColorStyle" Target="colors168.xml"/><Relationship Id="rId1" Type="http://schemas.microsoft.com/office/2011/relationships/chartStyle" Target="style168.xml"/></Relationships>
</file>

<file path=ppt/charts/_rels/chart169.xml.rels><?xml version="1.0" encoding="UTF-8" standalone="yes"?>
<Relationships xmlns="http://schemas.openxmlformats.org/package/2006/relationships"><Relationship Id="rId3" Type="http://schemas.openxmlformats.org/officeDocument/2006/relationships/package" Target="../embeddings/Microsoft_Excel_Worksheet168.xlsx"/><Relationship Id="rId2" Type="http://schemas.microsoft.com/office/2011/relationships/chartColorStyle" Target="colors169.xml"/><Relationship Id="rId1" Type="http://schemas.microsoft.com/office/2011/relationships/chartStyle" Target="style16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70.xml.rels><?xml version="1.0" encoding="UTF-8" standalone="yes"?>
<Relationships xmlns="http://schemas.openxmlformats.org/package/2006/relationships"><Relationship Id="rId3" Type="http://schemas.openxmlformats.org/officeDocument/2006/relationships/package" Target="../embeddings/Microsoft_Excel_Worksheet169.xlsx"/><Relationship Id="rId2" Type="http://schemas.microsoft.com/office/2011/relationships/chartColorStyle" Target="colors170.xml"/><Relationship Id="rId1" Type="http://schemas.microsoft.com/office/2011/relationships/chartStyle" Target="style170.xml"/></Relationships>
</file>

<file path=ppt/charts/_rels/chart171.xml.rels><?xml version="1.0" encoding="UTF-8" standalone="yes"?>
<Relationships xmlns="http://schemas.openxmlformats.org/package/2006/relationships"><Relationship Id="rId3" Type="http://schemas.openxmlformats.org/officeDocument/2006/relationships/package" Target="../embeddings/Microsoft_Excel_Worksheet170.xlsx"/><Relationship Id="rId2" Type="http://schemas.microsoft.com/office/2011/relationships/chartColorStyle" Target="colors171.xml"/><Relationship Id="rId1" Type="http://schemas.microsoft.com/office/2011/relationships/chartStyle" Target="style171.xml"/></Relationships>
</file>

<file path=ppt/charts/_rels/chart172.xml.rels><?xml version="1.0" encoding="UTF-8" standalone="yes"?>
<Relationships xmlns="http://schemas.openxmlformats.org/package/2006/relationships"><Relationship Id="rId3" Type="http://schemas.openxmlformats.org/officeDocument/2006/relationships/package" Target="../embeddings/Microsoft_Excel_Worksheet171.xlsx"/><Relationship Id="rId2" Type="http://schemas.microsoft.com/office/2011/relationships/chartColorStyle" Target="colors172.xml"/><Relationship Id="rId1" Type="http://schemas.microsoft.com/office/2011/relationships/chartStyle" Target="style172.xml"/></Relationships>
</file>

<file path=ppt/charts/_rels/chart173.xml.rels><?xml version="1.0" encoding="UTF-8" standalone="yes"?>
<Relationships xmlns="http://schemas.openxmlformats.org/package/2006/relationships"><Relationship Id="rId3" Type="http://schemas.openxmlformats.org/officeDocument/2006/relationships/package" Target="../embeddings/Microsoft_Excel_Worksheet172.xlsx"/><Relationship Id="rId2" Type="http://schemas.microsoft.com/office/2011/relationships/chartColorStyle" Target="colors173.xml"/><Relationship Id="rId1" Type="http://schemas.microsoft.com/office/2011/relationships/chartStyle" Target="style173.xml"/></Relationships>
</file>

<file path=ppt/charts/_rels/chart174.xml.rels><?xml version="1.0" encoding="UTF-8" standalone="yes"?>
<Relationships xmlns="http://schemas.openxmlformats.org/package/2006/relationships"><Relationship Id="rId3" Type="http://schemas.openxmlformats.org/officeDocument/2006/relationships/package" Target="../embeddings/Microsoft_Excel_Worksheet173.xlsx"/><Relationship Id="rId2" Type="http://schemas.microsoft.com/office/2011/relationships/chartColorStyle" Target="colors174.xml"/><Relationship Id="rId1" Type="http://schemas.microsoft.com/office/2011/relationships/chartStyle" Target="style174.xml"/></Relationships>
</file>

<file path=ppt/charts/_rels/chart175.xml.rels><?xml version="1.0" encoding="UTF-8" standalone="yes"?>
<Relationships xmlns="http://schemas.openxmlformats.org/package/2006/relationships"><Relationship Id="rId3" Type="http://schemas.openxmlformats.org/officeDocument/2006/relationships/package" Target="../embeddings/Microsoft_Excel_Worksheet174.xlsx"/><Relationship Id="rId2" Type="http://schemas.microsoft.com/office/2011/relationships/chartColorStyle" Target="colors175.xml"/><Relationship Id="rId1" Type="http://schemas.microsoft.com/office/2011/relationships/chartStyle" Target="style175.xml"/></Relationships>
</file>

<file path=ppt/charts/_rels/chart176.xml.rels><?xml version="1.0" encoding="UTF-8" standalone="yes"?>
<Relationships xmlns="http://schemas.openxmlformats.org/package/2006/relationships"><Relationship Id="rId3" Type="http://schemas.openxmlformats.org/officeDocument/2006/relationships/package" Target="../embeddings/Microsoft_Excel_Worksheet175.xlsx"/><Relationship Id="rId2" Type="http://schemas.microsoft.com/office/2011/relationships/chartColorStyle" Target="colors176.xml"/><Relationship Id="rId1" Type="http://schemas.microsoft.com/office/2011/relationships/chartStyle" Target="style176.xml"/></Relationships>
</file>

<file path=ppt/charts/_rels/chart177.xml.rels><?xml version="1.0" encoding="UTF-8" standalone="yes"?>
<Relationships xmlns="http://schemas.openxmlformats.org/package/2006/relationships"><Relationship Id="rId3" Type="http://schemas.openxmlformats.org/officeDocument/2006/relationships/package" Target="../embeddings/Microsoft_Excel_Worksheet176.xlsx"/><Relationship Id="rId2" Type="http://schemas.microsoft.com/office/2011/relationships/chartColorStyle" Target="colors177.xml"/><Relationship Id="rId1" Type="http://schemas.microsoft.com/office/2011/relationships/chartStyle" Target="style177.xml"/></Relationships>
</file>

<file path=ppt/charts/_rels/chart178.xml.rels><?xml version="1.0" encoding="UTF-8" standalone="yes"?>
<Relationships xmlns="http://schemas.openxmlformats.org/package/2006/relationships"><Relationship Id="rId3" Type="http://schemas.openxmlformats.org/officeDocument/2006/relationships/package" Target="../embeddings/Microsoft_Excel_Worksheet177.xlsx"/><Relationship Id="rId2" Type="http://schemas.microsoft.com/office/2011/relationships/chartColorStyle" Target="colors178.xml"/><Relationship Id="rId1" Type="http://schemas.microsoft.com/office/2011/relationships/chartStyle" Target="style178.xml"/></Relationships>
</file>

<file path=ppt/charts/_rels/chart179.xml.rels><?xml version="1.0" encoding="UTF-8" standalone="yes"?>
<Relationships xmlns="http://schemas.openxmlformats.org/package/2006/relationships"><Relationship Id="rId3" Type="http://schemas.openxmlformats.org/officeDocument/2006/relationships/package" Target="../embeddings/Microsoft_Excel_Worksheet178.xlsx"/><Relationship Id="rId2" Type="http://schemas.microsoft.com/office/2011/relationships/chartColorStyle" Target="colors179.xml"/><Relationship Id="rId1" Type="http://schemas.microsoft.com/office/2011/relationships/chartStyle" Target="style17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80.xml.rels><?xml version="1.0" encoding="UTF-8" standalone="yes"?>
<Relationships xmlns="http://schemas.openxmlformats.org/package/2006/relationships"><Relationship Id="rId3" Type="http://schemas.openxmlformats.org/officeDocument/2006/relationships/package" Target="../embeddings/Microsoft_Excel_Worksheet179.xlsx"/><Relationship Id="rId2" Type="http://schemas.microsoft.com/office/2011/relationships/chartColorStyle" Target="colors180.xml"/><Relationship Id="rId1" Type="http://schemas.microsoft.com/office/2011/relationships/chartStyle" Target="style180.xml"/></Relationships>
</file>

<file path=ppt/charts/_rels/chart181.xml.rels><?xml version="1.0" encoding="UTF-8" standalone="yes"?>
<Relationships xmlns="http://schemas.openxmlformats.org/package/2006/relationships"><Relationship Id="rId3" Type="http://schemas.openxmlformats.org/officeDocument/2006/relationships/package" Target="../embeddings/Microsoft_Excel_Worksheet180.xlsx"/><Relationship Id="rId2" Type="http://schemas.microsoft.com/office/2011/relationships/chartColorStyle" Target="colors181.xml"/><Relationship Id="rId1" Type="http://schemas.microsoft.com/office/2011/relationships/chartStyle" Target="style181.xml"/></Relationships>
</file>

<file path=ppt/charts/_rels/chart182.xml.rels><?xml version="1.0" encoding="UTF-8" standalone="yes"?>
<Relationships xmlns="http://schemas.openxmlformats.org/package/2006/relationships"><Relationship Id="rId3" Type="http://schemas.openxmlformats.org/officeDocument/2006/relationships/package" Target="../embeddings/Microsoft_Excel_Worksheet181.xlsx"/><Relationship Id="rId2" Type="http://schemas.microsoft.com/office/2011/relationships/chartColorStyle" Target="colors182.xml"/><Relationship Id="rId1" Type="http://schemas.microsoft.com/office/2011/relationships/chartStyle" Target="style182.xml"/></Relationships>
</file>

<file path=ppt/charts/_rels/chart183.xml.rels><?xml version="1.0" encoding="UTF-8" standalone="yes"?>
<Relationships xmlns="http://schemas.openxmlformats.org/package/2006/relationships"><Relationship Id="rId3" Type="http://schemas.openxmlformats.org/officeDocument/2006/relationships/package" Target="../embeddings/Microsoft_Excel_Worksheet182.xlsx"/><Relationship Id="rId2" Type="http://schemas.microsoft.com/office/2011/relationships/chartColorStyle" Target="colors183.xml"/><Relationship Id="rId1" Type="http://schemas.microsoft.com/office/2011/relationships/chartStyle" Target="style183.xml"/></Relationships>
</file>

<file path=ppt/charts/_rels/chart184.xml.rels><?xml version="1.0" encoding="UTF-8" standalone="yes"?>
<Relationships xmlns="http://schemas.openxmlformats.org/package/2006/relationships"><Relationship Id="rId3" Type="http://schemas.openxmlformats.org/officeDocument/2006/relationships/package" Target="../embeddings/Microsoft_Excel_Worksheet183.xlsx"/><Relationship Id="rId2" Type="http://schemas.microsoft.com/office/2011/relationships/chartColorStyle" Target="colors184.xml"/><Relationship Id="rId1" Type="http://schemas.microsoft.com/office/2011/relationships/chartStyle" Target="style184.xml"/></Relationships>
</file>

<file path=ppt/charts/_rels/chart185.xml.rels><?xml version="1.0" encoding="UTF-8" standalone="yes"?>
<Relationships xmlns="http://schemas.openxmlformats.org/package/2006/relationships"><Relationship Id="rId3" Type="http://schemas.openxmlformats.org/officeDocument/2006/relationships/package" Target="../embeddings/Microsoft_Excel_Worksheet184.xlsx"/><Relationship Id="rId2" Type="http://schemas.microsoft.com/office/2011/relationships/chartColorStyle" Target="colors185.xml"/><Relationship Id="rId1" Type="http://schemas.microsoft.com/office/2011/relationships/chartStyle" Target="style185.xml"/></Relationships>
</file>

<file path=ppt/charts/_rels/chart186.xml.rels><?xml version="1.0" encoding="UTF-8" standalone="yes"?>
<Relationships xmlns="http://schemas.openxmlformats.org/package/2006/relationships"><Relationship Id="rId3" Type="http://schemas.openxmlformats.org/officeDocument/2006/relationships/package" Target="../embeddings/Microsoft_Excel_Worksheet185.xlsx"/><Relationship Id="rId2" Type="http://schemas.microsoft.com/office/2011/relationships/chartColorStyle" Target="colors186.xml"/><Relationship Id="rId1" Type="http://schemas.microsoft.com/office/2011/relationships/chartStyle" Target="style186.xml"/></Relationships>
</file>

<file path=ppt/charts/_rels/chart187.xml.rels><?xml version="1.0" encoding="UTF-8" standalone="yes"?>
<Relationships xmlns="http://schemas.openxmlformats.org/package/2006/relationships"><Relationship Id="rId3" Type="http://schemas.openxmlformats.org/officeDocument/2006/relationships/package" Target="../embeddings/Microsoft_Excel_Worksheet186.xlsx"/><Relationship Id="rId2" Type="http://schemas.microsoft.com/office/2011/relationships/chartColorStyle" Target="colors187.xml"/><Relationship Id="rId1" Type="http://schemas.microsoft.com/office/2011/relationships/chartStyle" Target="style187.xml"/></Relationships>
</file>

<file path=ppt/charts/_rels/chart188.xml.rels><?xml version="1.0" encoding="UTF-8" standalone="yes"?>
<Relationships xmlns="http://schemas.openxmlformats.org/package/2006/relationships"><Relationship Id="rId3" Type="http://schemas.openxmlformats.org/officeDocument/2006/relationships/package" Target="../embeddings/Microsoft_Excel_Worksheet187.xlsx"/><Relationship Id="rId2" Type="http://schemas.microsoft.com/office/2011/relationships/chartColorStyle" Target="colors188.xml"/><Relationship Id="rId1" Type="http://schemas.microsoft.com/office/2011/relationships/chartStyle" Target="style188.xml"/></Relationships>
</file>

<file path=ppt/charts/_rels/chart189.xml.rels><?xml version="1.0" encoding="UTF-8" standalone="yes"?>
<Relationships xmlns="http://schemas.openxmlformats.org/package/2006/relationships"><Relationship Id="rId3" Type="http://schemas.openxmlformats.org/officeDocument/2006/relationships/package" Target="../embeddings/Microsoft_Excel_Worksheet188.xlsx"/><Relationship Id="rId2" Type="http://schemas.microsoft.com/office/2011/relationships/chartColorStyle" Target="colors189.xml"/><Relationship Id="rId1" Type="http://schemas.microsoft.com/office/2011/relationships/chartStyle" Target="style18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90.xml.rels><?xml version="1.0" encoding="UTF-8" standalone="yes"?>
<Relationships xmlns="http://schemas.openxmlformats.org/package/2006/relationships"><Relationship Id="rId3" Type="http://schemas.openxmlformats.org/officeDocument/2006/relationships/package" Target="../embeddings/Microsoft_Excel_Worksheet189.xlsx"/><Relationship Id="rId2" Type="http://schemas.microsoft.com/office/2011/relationships/chartColorStyle" Target="colors190.xml"/><Relationship Id="rId1" Type="http://schemas.microsoft.com/office/2011/relationships/chartStyle" Target="style19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185946247468"/>
          <c:y val="0.1926525102161652"/>
          <c:w val="0.73449789984539704"/>
          <c:h val="0.73056074274398697"/>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30.160505119227309</c:v>
                </c:pt>
                <c:pt idx="1">
                  <c:v>29.777537146742773</c:v>
                </c:pt>
                <c:pt idx="2">
                  <c:v>28.056239109224091</c:v>
                </c:pt>
              </c:numCache>
            </c:numRef>
          </c:val>
          <c:smooth val="0"/>
          <c:extLst>
            <c:ext xmlns:c16="http://schemas.microsoft.com/office/drawing/2014/chart" uri="{C3380CC4-5D6E-409C-BE32-E72D297353CC}">
              <c16:uniqueId val="{00000000-4890-461B-A95C-F53781D2713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21.775489880018359</c:v>
                </c:pt>
                <c:pt idx="1">
                  <c:v>21.700974803952288</c:v>
                </c:pt>
                <c:pt idx="2">
                  <c:v>17.986930963668179</c:v>
                </c:pt>
              </c:numCache>
            </c:numRef>
          </c:val>
          <c:smooth val="0"/>
          <c:extLst>
            <c:ext xmlns:c16="http://schemas.microsoft.com/office/drawing/2014/chart" uri="{C3380CC4-5D6E-409C-BE32-E72D297353CC}">
              <c16:uniqueId val="{00000001-4890-461B-A95C-F53781D27135}"/>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37.601962361267958</c:v>
                </c:pt>
                <c:pt idx="1">
                  <c:v>36.931947783551742</c:v>
                </c:pt>
                <c:pt idx="2">
                  <c:v>38.540964738749054</c:v>
                </c:pt>
              </c:numCache>
            </c:numRef>
          </c:val>
          <c:smooth val="0"/>
          <c:extLst>
            <c:ext xmlns:c16="http://schemas.microsoft.com/office/drawing/2014/chart" uri="{C3380CC4-5D6E-409C-BE32-E72D297353CC}">
              <c16:uniqueId val="{00000002-4890-461B-A95C-F53781D2713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32.55160913740832</c:v>
                </c:pt>
                <c:pt idx="1">
                  <c:v>30.601803078320611</c:v>
                </c:pt>
                <c:pt idx="2">
                  <c:v>30.013645748369921</c:v>
                </c:pt>
              </c:numCache>
            </c:numRef>
          </c:val>
          <c:smooth val="0"/>
          <c:extLst>
            <c:ext xmlns:c16="http://schemas.microsoft.com/office/drawing/2014/chart" uri="{C3380CC4-5D6E-409C-BE32-E72D297353CC}">
              <c16:uniqueId val="{00000005-4890-461B-A95C-F53781D2713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1"/>
        <c:axPos val="b"/>
        <c:numFmt formatCode="General" sourceLinked="1"/>
        <c:majorTickMark val="out"/>
        <c:minorTickMark val="none"/>
        <c:tickLblPos val="nextTo"/>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r>
                  <a:rPr lang="en-GB" sz="800" dirty="0"/>
                  <a:t>% of staff selecting answer</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Sheet1!$A$2:$A$4</c:f>
              <c:strCache>
                <c:ptCount val="3"/>
                <c:pt idx="0">
                  <c:v>Thinking about leaving</c:v>
                </c:pt>
                <c:pt idx="1">
                  <c:v>Work pressure</c:v>
                </c:pt>
                <c:pt idx="2">
                  <c:v>Stressors</c:v>
                </c:pt>
              </c:strCache>
            </c:strRef>
          </c:cat>
          <c:val>
            <c:numRef>
              <c:f>Sheet1!$B$2:$B$4</c:f>
              <c:numCache>
                <c:formatCode>General</c:formatCode>
                <c:ptCount val="3"/>
                <c:pt idx="0">
                  <c:v>6.3513817576327609</c:v>
                </c:pt>
                <c:pt idx="1">
                  <c:v>5.6658836359198377</c:v>
                </c:pt>
                <c:pt idx="2">
                  <c:v>6.7673381208368584</c:v>
                </c:pt>
              </c:numCache>
            </c:numRef>
          </c:val>
          <c:extLst>
            <c:ext xmlns:c16="http://schemas.microsoft.com/office/drawing/2014/chart" uri="{C3380CC4-5D6E-409C-BE32-E72D297353CC}">
              <c16:uniqueId val="{00000000-5CBC-4E49-90C3-AD6C3AC77A88}"/>
            </c:ext>
          </c:extLst>
        </c:ser>
        <c:ser>
          <c:idx val="1"/>
          <c:order val="1"/>
          <c:tx>
            <c:strRef>
              <c:f>Sheet1!$C$1</c:f>
              <c:strCache>
                <c:ptCount val="1"/>
                <c:pt idx="0">
                  <c:v>National average</c:v>
                </c:pt>
              </c:strCache>
            </c:strRef>
          </c:tx>
          <c:spPr>
            <a:solidFill>
              <a:srgbClr val="00A5CC"/>
            </a:solidFill>
            <a:ln>
              <a:noFill/>
            </a:ln>
            <a:effectLst/>
          </c:spPr>
          <c:invertIfNegative val="0"/>
          <c:cat>
            <c:strRef>
              <c:f>Sheet1!$A$2:$A$4</c:f>
              <c:strCache>
                <c:ptCount val="3"/>
                <c:pt idx="0">
                  <c:v>Thinking about leaving</c:v>
                </c:pt>
                <c:pt idx="1">
                  <c:v>Work pressure</c:v>
                </c:pt>
                <c:pt idx="2">
                  <c:v>Stressors</c:v>
                </c:pt>
              </c:strCache>
            </c:strRef>
          </c:cat>
          <c:val>
            <c:numRef>
              <c:f>Sheet1!$C$2:$C$4</c:f>
              <c:numCache>
                <c:formatCode>0.0</c:formatCode>
                <c:ptCount val="3"/>
                <c:pt idx="0">
                  <c:v>6.2714095956743181</c:v>
                </c:pt>
                <c:pt idx="1">
                  <c:v>5.5534049757396762</c:v>
                </c:pt>
                <c:pt idx="2">
                  <c:v>6.7540269026881239</c:v>
                </c:pt>
              </c:numCache>
            </c:numRef>
          </c:val>
          <c:extLst>
            <c:ext xmlns:c16="http://schemas.microsoft.com/office/drawing/2014/chart" uri="{C3380CC4-5D6E-409C-BE32-E72D297353CC}">
              <c16:uniqueId val="{00000001-5CBC-4E49-90C3-AD6C3AC77A88}"/>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tx1"/>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5CBC-4E49-90C3-AD6C3AC77A88}"/>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5CBC-4E49-90C3-AD6C3AC77A88}"/>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5CBC-4E49-90C3-AD6C3AC77A88}"/>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pt idx="0">
                  <c:v>3.5</c:v>
                </c:pt>
                <c:pt idx="1">
                  <c:v>3.5</c:v>
                </c:pt>
              </c:numCache>
            </c:numRef>
          </c:xVal>
          <c:yVal>
            <c:numRef>
              <c:f>Sheet1!$C$12:$C$13</c:f>
              <c:numCache>
                <c:formatCode>General</c:formatCode>
                <c:ptCount val="2"/>
                <c:pt idx="0">
                  <c:v>0</c:v>
                </c:pt>
                <c:pt idx="1">
                  <c:v>10</c:v>
                </c:pt>
              </c:numCache>
            </c:numRef>
          </c:yVal>
          <c:smooth val="0"/>
          <c:extLst>
            <c:ext xmlns:c16="http://schemas.microsoft.com/office/drawing/2014/chart" uri="{C3380CC4-5D6E-409C-BE32-E72D297353CC}">
              <c16:uniqueId val="{00000006-5CBC-4E49-90C3-AD6C3AC77A88}"/>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5CBC-4E49-90C3-AD6C3AC77A88}"/>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5CBC-4E49-90C3-AD6C3AC77A88}"/>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5CBC-4E49-90C3-AD6C3AC77A88}"/>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5CBC-4E49-90C3-AD6C3AC77A88}"/>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5CBC-4E49-90C3-AD6C3AC77A88}"/>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5CBC-4E49-90C3-AD6C3AC77A88}"/>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5CBC-4E49-90C3-AD6C3AC77A88}"/>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6.8350008427684914</c:v>
                </c:pt>
              </c:numCache>
            </c:numRef>
          </c:yVal>
          <c:smooth val="0"/>
          <c:extLst>
            <c:ext xmlns:c16="http://schemas.microsoft.com/office/drawing/2014/chart" uri="{C3380CC4-5D6E-409C-BE32-E72D297353CC}">
              <c16:uniqueId val="{0000000E-5CBC-4E49-90C3-AD6C3AC77A88}"/>
            </c:ext>
          </c:extLst>
        </c:ser>
        <c:ser>
          <c:idx val="12"/>
          <c:order val="12"/>
          <c:tx>
            <c:strRef>
              <c:f>Sheet1!$D$1</c:f>
              <c:strCache>
                <c:ptCount val="1"/>
                <c:pt idx="0">
                  <c:v>Best</c:v>
                </c:pt>
              </c:strCache>
            </c:strRef>
          </c:tx>
          <c:spPr>
            <a:ln w="25400" cap="rnd">
              <a:no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6.0016604055034621</c:v>
                </c:pt>
              </c:numCache>
            </c:numRef>
          </c:yVal>
          <c:smooth val="0"/>
          <c:extLst>
            <c:ext xmlns:c16="http://schemas.microsoft.com/office/drawing/2014/chart" uri="{C3380CC4-5D6E-409C-BE32-E72D297353CC}">
              <c16:uniqueId val="{0000000F-5CBC-4E49-90C3-AD6C3AC77A88}"/>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B050"/>
                </a:solidFill>
                <a:round/>
              </a:ln>
              <a:effectLst/>
            </c:spPr>
          </c:errBars>
          <c:xVal>
            <c:numRef>
              <c:f>Sheet1!$F$4</c:f>
              <c:numCache>
                <c:formatCode>General</c:formatCode>
                <c:ptCount val="1"/>
                <c:pt idx="0">
                  <c:v>3</c:v>
                </c:pt>
              </c:numCache>
            </c:numRef>
          </c:xVal>
          <c:yVal>
            <c:numRef>
              <c:f>Sheet1!$D$4</c:f>
              <c:numCache>
                <c:formatCode>General</c:formatCode>
                <c:ptCount val="1"/>
                <c:pt idx="0">
                  <c:v>6.9966613386853789</c:v>
                </c:pt>
              </c:numCache>
            </c:numRef>
          </c:yVal>
          <c:smooth val="0"/>
          <c:extLst>
            <c:ext xmlns:c16="http://schemas.microsoft.com/office/drawing/2014/chart" uri="{C3380CC4-5D6E-409C-BE32-E72D297353CC}">
              <c16:uniqueId val="{00000010-5CBC-4E49-90C3-AD6C3AC77A88}"/>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5CBC-4E49-90C3-AD6C3AC77A88}"/>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5CBC-4E49-90C3-AD6C3AC77A88}"/>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4.6734116515080384</c:v>
                </c:pt>
              </c:numCache>
            </c:numRef>
          </c:yVal>
          <c:smooth val="0"/>
          <c:extLst>
            <c:ext xmlns:c16="http://schemas.microsoft.com/office/drawing/2014/chart" uri="{C3380CC4-5D6E-409C-BE32-E72D297353CC}">
              <c16:uniqueId val="{00000013-5CBC-4E49-90C3-AD6C3AC77A88}"/>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4.6605467847619186</c:v>
                </c:pt>
              </c:numCache>
            </c:numRef>
          </c:yVal>
          <c:smooth val="0"/>
          <c:extLst>
            <c:ext xmlns:c16="http://schemas.microsoft.com/office/drawing/2014/chart" uri="{C3380CC4-5D6E-409C-BE32-E72D297353CC}">
              <c16:uniqueId val="{00000014-5CBC-4E49-90C3-AD6C3AC77A88}"/>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FF9900"/>
                </a:solidFill>
                <a:round/>
              </a:ln>
              <a:effectLst/>
            </c:spPr>
          </c:errBars>
          <c:xVal>
            <c:numRef>
              <c:f>Sheet1!$F$4</c:f>
              <c:numCache>
                <c:formatCode>General</c:formatCode>
                <c:ptCount val="1"/>
                <c:pt idx="0">
                  <c:v>3</c:v>
                </c:pt>
              </c:numCache>
            </c:numRef>
          </c:xVal>
          <c:yVal>
            <c:numRef>
              <c:f>Sheet1!$E$4</c:f>
              <c:numCache>
                <c:formatCode>General</c:formatCode>
                <c:ptCount val="1"/>
                <c:pt idx="0">
                  <c:v>6.2877116714492924</c:v>
                </c:pt>
              </c:numCache>
            </c:numRef>
          </c:yVal>
          <c:smooth val="0"/>
          <c:extLst>
            <c:ext xmlns:c16="http://schemas.microsoft.com/office/drawing/2014/chart" uri="{C3380CC4-5D6E-409C-BE32-E72D297353CC}">
              <c16:uniqueId val="{00000015-5CBC-4E49-90C3-AD6C3AC77A88}"/>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5CBC-4E49-90C3-AD6C3AC77A8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Q23c It helped me agree clear objectives for my work.</a:t>
            </a:r>
            <a:endParaRPr lang="en-GB" sz="1000" dirty="0">
              <a:effectLst/>
            </a:endParaRPr>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35.645771036045758</c:v>
                </c:pt>
                <c:pt idx="2">
                  <c:v>33.149883561043822</c:v>
                </c:pt>
                <c:pt idx="3">
                  <c:v>34.92642376564028</c:v>
                </c:pt>
                <c:pt idx="4">
                  <c:v>36.667138872146325</c:v>
                </c:pt>
              </c:numCache>
            </c:numRef>
          </c:val>
          <c:smooth val="0"/>
          <c:extLst>
            <c:ext xmlns:c16="http://schemas.microsoft.com/office/drawing/2014/chart" uri="{C3380CC4-5D6E-409C-BE32-E72D297353CC}">
              <c16:uniqueId val="{00000000-940F-4354-A611-1C147898B13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45.028802382295382</c:v>
                </c:pt>
                <c:pt idx="2">
                  <c:v>43.014437791294299</c:v>
                </c:pt>
                <c:pt idx="3">
                  <c:v>43.495221083364122</c:v>
                </c:pt>
                <c:pt idx="4">
                  <c:v>45.002687244201809</c:v>
                </c:pt>
              </c:numCache>
            </c:numRef>
          </c:val>
          <c:smooth val="0"/>
          <c:extLst>
            <c:ext xmlns:c16="http://schemas.microsoft.com/office/drawing/2014/chart" uri="{C3380CC4-5D6E-409C-BE32-E72D297353CC}">
              <c16:uniqueId val="{00000001-940F-4354-A611-1C147898B138}"/>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26.718853927394598</c:v>
                </c:pt>
                <c:pt idx="2">
                  <c:v>23.176827673754559</c:v>
                </c:pt>
                <c:pt idx="3">
                  <c:v>20.761910149213282</c:v>
                </c:pt>
                <c:pt idx="4">
                  <c:v>27.010408125879149</c:v>
                </c:pt>
              </c:numCache>
            </c:numRef>
          </c:val>
          <c:smooth val="0"/>
          <c:extLst>
            <c:ext xmlns:c16="http://schemas.microsoft.com/office/drawing/2014/chart" uri="{C3380CC4-5D6E-409C-BE32-E72D297353CC}">
              <c16:uniqueId val="{00000002-940F-4354-A611-1C147898B13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940F-4354-A611-1C147898B138}"/>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41.405243451258976</c:v>
                </c:pt>
                <c:pt idx="2">
                  <c:v>34.916172465888017</c:v>
                </c:pt>
                <c:pt idx="3">
                  <c:v>37.853719552330539</c:v>
                </c:pt>
                <c:pt idx="4">
                  <c:v>37.016899317893909</c:v>
                </c:pt>
              </c:numCache>
            </c:numRef>
          </c:val>
          <c:smooth val="0"/>
          <c:extLst>
            <c:ext xmlns:c16="http://schemas.microsoft.com/office/drawing/2014/chart" uri="{C3380CC4-5D6E-409C-BE32-E72D297353CC}">
              <c16:uniqueId val="{00000005-940F-4354-A611-1C147898B13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‘Yes, definitely' out of those who answered the question</a:t>
                </a:r>
                <a:endParaRPr lang="en-GB" sz="8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Q23d It left me feeling that my work is valued by my organisation.</a:t>
            </a:r>
            <a:endParaRPr lang="en-GB" sz="1000" dirty="0">
              <a:effectLst/>
            </a:endParaRPr>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33.664179511394387</c:v>
                </c:pt>
                <c:pt idx="2">
                  <c:v>33.2874519112369</c:v>
                </c:pt>
                <c:pt idx="3">
                  <c:v>34.93525075175166</c:v>
                </c:pt>
                <c:pt idx="4">
                  <c:v>36.48003600375133</c:v>
                </c:pt>
              </c:numCache>
            </c:numRef>
          </c:val>
          <c:smooth val="0"/>
          <c:extLst>
            <c:ext xmlns:c16="http://schemas.microsoft.com/office/drawing/2014/chart" uri="{C3380CC4-5D6E-409C-BE32-E72D297353CC}">
              <c16:uniqueId val="{00000000-D5C0-4F60-859B-9FF68BD9D97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49.001786866784705</c:v>
                </c:pt>
                <c:pt idx="2">
                  <c:v>43.10367761105708</c:v>
                </c:pt>
                <c:pt idx="3">
                  <c:v>43.173127290625438</c:v>
                </c:pt>
                <c:pt idx="4">
                  <c:v>45.010250504582302</c:v>
                </c:pt>
              </c:numCache>
            </c:numRef>
          </c:val>
          <c:smooth val="0"/>
          <c:extLst>
            <c:ext xmlns:c16="http://schemas.microsoft.com/office/drawing/2014/chart" uri="{C3380CC4-5D6E-409C-BE32-E72D297353CC}">
              <c16:uniqueId val="{00000001-D5C0-4F60-859B-9FF68BD9D97F}"/>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23.237219974229102</c:v>
                </c:pt>
                <c:pt idx="2">
                  <c:v>23.356319279221129</c:v>
                </c:pt>
                <c:pt idx="3">
                  <c:v>20.066798073528268</c:v>
                </c:pt>
                <c:pt idx="4">
                  <c:v>21.929600391481451</c:v>
                </c:pt>
              </c:numCache>
            </c:numRef>
          </c:val>
          <c:smooth val="0"/>
          <c:extLst>
            <c:ext xmlns:c16="http://schemas.microsoft.com/office/drawing/2014/chart" uri="{C3380CC4-5D6E-409C-BE32-E72D297353CC}">
              <c16:uniqueId val="{00000002-D5C0-4F60-859B-9FF68BD9D97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D5C0-4F60-859B-9FF68BD9D97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30.92884551506906</c:v>
                </c:pt>
                <c:pt idx="2">
                  <c:v>29.480231746057378</c:v>
                </c:pt>
                <c:pt idx="3">
                  <c:v>29.317553489082869</c:v>
                </c:pt>
                <c:pt idx="4">
                  <c:v>31.098732869999512</c:v>
                </c:pt>
              </c:numCache>
            </c:numRef>
          </c:val>
          <c:smooth val="0"/>
          <c:extLst>
            <c:ext xmlns:c16="http://schemas.microsoft.com/office/drawing/2014/chart" uri="{C3380CC4-5D6E-409C-BE32-E72D297353CC}">
              <c16:uniqueId val="{00000005-D5C0-4F60-859B-9FF68BD9D97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‘Yes, definitely' out of those who answered the question</a:t>
                </a:r>
                <a:endParaRPr lang="en-GB" sz="8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Q6b My organisation is committed to helping me balance my work and home life.</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55.130137668057309</c:v>
                </c:pt>
                <c:pt idx="1">
                  <c:v>57.695554884056655</c:v>
                </c:pt>
                <c:pt idx="2">
                  <c:v>59.250756909132377</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64.631326715866876</c:v>
                </c:pt>
                <c:pt idx="1">
                  <c:v>64.882979477786179</c:v>
                </c:pt>
                <c:pt idx="2">
                  <c:v>67.413497122234403</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41.4866744566378</c:v>
                </c:pt>
                <c:pt idx="1">
                  <c:v>36.51734011399391</c:v>
                </c:pt>
                <c:pt idx="2">
                  <c:v>41.639416313223499</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55.73747115772214</c:v>
                </c:pt>
                <c:pt idx="1">
                  <c:v>58.682568315768656</c:v>
                </c:pt>
                <c:pt idx="2">
                  <c:v>63.5874102986662</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Q6c I achieve a good balance between my work life and my home life.</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59.112925536228232</c:v>
                </c:pt>
                <c:pt idx="1">
                  <c:v>59.814883531980477</c:v>
                </c:pt>
                <c:pt idx="2">
                  <c:v>61.755012020717338</c:v>
                </c:pt>
              </c:numCache>
            </c:numRef>
          </c:val>
          <c:smooth val="0"/>
          <c:extLst>
            <c:ext xmlns:c16="http://schemas.microsoft.com/office/drawing/2014/chart" uri="{C3380CC4-5D6E-409C-BE32-E72D297353CC}">
              <c16:uniqueId val="{00000003-2C75-41E6-B324-A8EEEF8F0DA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2C75-41E6-B324-A8EEEF8F0DA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64.989876738981494</c:v>
                </c:pt>
                <c:pt idx="1">
                  <c:v>66.50113209354393</c:v>
                </c:pt>
                <c:pt idx="2">
                  <c:v>67.976680275706983</c:v>
                </c:pt>
              </c:numCache>
            </c:numRef>
          </c:val>
          <c:smooth val="0"/>
          <c:extLst>
            <c:ext xmlns:c16="http://schemas.microsoft.com/office/drawing/2014/chart" uri="{C3380CC4-5D6E-409C-BE32-E72D297353CC}">
              <c16:uniqueId val="{00000006-2C75-41E6-B324-A8EEEF8F0DAF}"/>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48.813830278433151</c:v>
                </c:pt>
                <c:pt idx="1">
                  <c:v>49.329945215065919</c:v>
                </c:pt>
                <c:pt idx="2">
                  <c:v>44.117179755838535</c:v>
                </c:pt>
              </c:numCache>
            </c:numRef>
          </c:val>
          <c:smooth val="0"/>
          <c:extLst>
            <c:ext xmlns:c16="http://schemas.microsoft.com/office/drawing/2014/chart" uri="{C3380CC4-5D6E-409C-BE32-E72D297353CC}">
              <c16:uniqueId val="{00000007-2C75-41E6-B324-A8EEEF8F0DA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2C75-41E6-B324-A8EEEF8F0DA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58.652222345551941</c:v>
                </c:pt>
                <c:pt idx="1">
                  <c:v>59.814883531980477</c:v>
                </c:pt>
                <c:pt idx="2">
                  <c:v>63.667873360260351</c:v>
                </c:pt>
              </c:numCache>
            </c:numRef>
          </c:val>
          <c:smooth val="0"/>
          <c:extLst>
            <c:ext xmlns:c16="http://schemas.microsoft.com/office/drawing/2014/chart" uri="{C3380CC4-5D6E-409C-BE32-E72D297353CC}">
              <c16:uniqueId val="{00000002-2C75-41E6-B324-A8EEEF8F0DA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Q6d I can approach my immediate manager to talk openly about flexible working.</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77.253015617200134</c:v>
                </c:pt>
                <c:pt idx="1">
                  <c:v>78.131596082335676</c:v>
                </c:pt>
                <c:pt idx="2">
                  <c:v>79.184301279396621</c:v>
                </c:pt>
              </c:numCache>
            </c:numRef>
          </c:val>
          <c:smooth val="0"/>
          <c:extLst>
            <c:ext xmlns:c16="http://schemas.microsoft.com/office/drawing/2014/chart" uri="{C3380CC4-5D6E-409C-BE32-E72D297353CC}">
              <c16:uniqueId val="{00000003-2379-488F-B4DE-0A8222BD54F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2379-488F-B4DE-0A8222BD54FE}"/>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82.071787368317572</c:v>
                </c:pt>
                <c:pt idx="1">
                  <c:v>83.762778317356606</c:v>
                </c:pt>
                <c:pt idx="2">
                  <c:v>84.068555538542384</c:v>
                </c:pt>
              </c:numCache>
            </c:numRef>
          </c:val>
          <c:smooth val="0"/>
          <c:extLst>
            <c:ext xmlns:c16="http://schemas.microsoft.com/office/drawing/2014/chart" uri="{C3380CC4-5D6E-409C-BE32-E72D297353CC}">
              <c16:uniqueId val="{00000006-2379-488F-B4DE-0A8222BD54F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70.710631476011486</c:v>
                </c:pt>
                <c:pt idx="1">
                  <c:v>71.697915004456164</c:v>
                </c:pt>
                <c:pt idx="2">
                  <c:v>72.428483406044762</c:v>
                </c:pt>
              </c:numCache>
            </c:numRef>
          </c:val>
          <c:smooth val="0"/>
          <c:extLst>
            <c:ext xmlns:c16="http://schemas.microsoft.com/office/drawing/2014/chart" uri="{C3380CC4-5D6E-409C-BE32-E72D297353CC}">
              <c16:uniqueId val="{00000007-2379-488F-B4DE-0A8222BD54F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2379-488F-B4DE-0A8222BD54FE}"/>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80.623829613936138</c:v>
                </c:pt>
                <c:pt idx="1">
                  <c:v>82.567363967499205</c:v>
                </c:pt>
                <c:pt idx="2">
                  <c:v>82.452084466472371</c:v>
                </c:pt>
              </c:numCache>
            </c:numRef>
          </c:val>
          <c:smooth val="0"/>
          <c:extLst>
            <c:ext xmlns:c16="http://schemas.microsoft.com/office/drawing/2014/chart" uri="{C3380CC4-5D6E-409C-BE32-E72D297353CC}">
              <c16:uniqueId val="{00000002-2379-488F-B4DE-0A8222BD54F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Q4d How satisfied are you with each of the following aspects of your job? The opportunities for flexible working patterns.</a:t>
            </a:r>
            <a:endParaRPr lang="en-US" dirty="0"/>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62.429787556424202</c:v>
                </c:pt>
                <c:pt idx="1">
                  <c:v>66.385561376316929</c:v>
                </c:pt>
                <c:pt idx="2">
                  <c:v>65.651593851154487</c:v>
                </c:pt>
                <c:pt idx="3">
                  <c:v>66.488488623097012</c:v>
                </c:pt>
                <c:pt idx="4">
                  <c:v>67.729278446139247</c:v>
                </c:pt>
              </c:numCache>
            </c:numRef>
          </c:val>
          <c:smooth val="0"/>
          <c:extLst>
            <c:ext xmlns:c16="http://schemas.microsoft.com/office/drawing/2014/chart" uri="{C3380CC4-5D6E-409C-BE32-E72D297353CC}">
              <c16:uniqueId val="{00000003-33CA-4628-A2B5-49BCC18F761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72.704949621977661</c:v>
                </c:pt>
                <c:pt idx="1">
                  <c:v>76.127073936886219</c:v>
                </c:pt>
                <c:pt idx="2">
                  <c:v>74.649521850284756</c:v>
                </c:pt>
                <c:pt idx="3">
                  <c:v>73.299461383952647</c:v>
                </c:pt>
                <c:pt idx="4">
                  <c:v>77.423839814644765</c:v>
                </c:pt>
              </c:numCache>
            </c:numRef>
          </c:val>
          <c:smooth val="0"/>
          <c:extLst>
            <c:ext xmlns:c16="http://schemas.microsoft.com/office/drawing/2014/chart" uri="{C3380CC4-5D6E-409C-BE32-E72D297353CC}">
              <c16:uniqueId val="{00000004-33CA-4628-A2B5-49BCC18F761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51.257125373332222</c:v>
                </c:pt>
                <c:pt idx="1">
                  <c:v>53.967925798722625</c:v>
                </c:pt>
                <c:pt idx="2">
                  <c:v>53.911661543885522</c:v>
                </c:pt>
                <c:pt idx="3">
                  <c:v>55.536284290371071</c:v>
                </c:pt>
                <c:pt idx="4">
                  <c:v>59.064233562720347</c:v>
                </c:pt>
              </c:numCache>
            </c:numRef>
          </c:val>
          <c:smooth val="0"/>
          <c:extLst>
            <c:ext xmlns:c16="http://schemas.microsoft.com/office/drawing/2014/chart" uri="{C3380CC4-5D6E-409C-BE32-E72D297353CC}">
              <c16:uniqueId val="{00000005-33CA-4628-A2B5-49BCC18F761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33CA-4628-A2B5-49BCC18F761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66.395038616712384</c:v>
                </c:pt>
                <c:pt idx="1">
                  <c:v>72.692655335333328</c:v>
                </c:pt>
                <c:pt idx="2">
                  <c:v>68.768084612551306</c:v>
                </c:pt>
                <c:pt idx="3">
                  <c:v>70.477484079236746</c:v>
                </c:pt>
                <c:pt idx="4">
                  <c:v>72.408834347297457</c:v>
                </c:pt>
              </c:numCache>
            </c:numRef>
          </c:val>
          <c:smooth val="0"/>
          <c:extLst>
            <c:ext xmlns:c16="http://schemas.microsoft.com/office/drawing/2014/chart" uri="{C3380CC4-5D6E-409C-BE32-E72D297353CC}">
              <c16:uniqueId val="{00000002-33CA-4628-A2B5-49BCC18F761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50" dirty="0"/>
                  <a:t>% of staff selecting 'Satisfied'/'Very Satisfied'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Q7a The team I work in has a set of shared objectives.</a:t>
            </a:r>
            <a:endParaRPr lang="en-GB" sz="12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73.666750883958471</c:v>
                </c:pt>
                <c:pt idx="1">
                  <c:v>74.739683882839671</c:v>
                </c:pt>
                <c:pt idx="2">
                  <c:v>75.581556375013548</c:v>
                </c:pt>
                <c:pt idx="3">
                  <c:v>75.565951763985893</c:v>
                </c:pt>
                <c:pt idx="4">
                  <c:v>77.125911337895431</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80.743976406189333</c:v>
                </c:pt>
                <c:pt idx="1">
                  <c:v>82.094699778010138</c:v>
                </c:pt>
                <c:pt idx="2">
                  <c:v>84.104426847499369</c:v>
                </c:pt>
                <c:pt idx="3">
                  <c:v>82.635876235230029</c:v>
                </c:pt>
                <c:pt idx="4">
                  <c:v>83.463174055884238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66.176325490848185</c:v>
                </c:pt>
                <c:pt idx="1">
                  <c:v>69.226121359287617</c:v>
                </c:pt>
                <c:pt idx="2">
                  <c:v>69.381521351471847</c:v>
                </c:pt>
                <c:pt idx="3">
                  <c:v>67.977676853621944</c:v>
                </c:pt>
                <c:pt idx="4">
                  <c:v>70.828205742251384</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76.01746734129712</c:v>
                </c:pt>
                <c:pt idx="1">
                  <c:v>75.049911870258342</c:v>
                </c:pt>
                <c:pt idx="2">
                  <c:v>73.72364136108672</c:v>
                </c:pt>
                <c:pt idx="3">
                  <c:v>74.076129143586698</c:v>
                </c:pt>
                <c:pt idx="4">
                  <c:v>74.305589503432756</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Q7b The team I work in often meets to discuss the team’s effectiveness.</a:t>
            </a:r>
            <a:endParaRPr lang="en-GB" sz="12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69.231007200215785</c:v>
                </c:pt>
                <c:pt idx="1">
                  <c:v>69.913591285081537</c:v>
                </c:pt>
                <c:pt idx="2">
                  <c:v>67.878387923098543</c:v>
                </c:pt>
                <c:pt idx="3">
                  <c:v>68.94121550837589</c:v>
                </c:pt>
                <c:pt idx="4">
                  <c:v>71.469998871864632</c:v>
                </c:pt>
              </c:numCache>
            </c:numRef>
          </c:val>
          <c:smooth val="0"/>
          <c:extLst>
            <c:ext xmlns:c16="http://schemas.microsoft.com/office/drawing/2014/chart" uri="{C3380CC4-5D6E-409C-BE32-E72D297353CC}">
              <c16:uniqueId val="{00000003-57D7-46B6-90A2-1B4AA6D41F3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75.356024275226375</c:v>
                </c:pt>
                <c:pt idx="1">
                  <c:v>75.839158261356218</c:v>
                </c:pt>
                <c:pt idx="2">
                  <c:v>76.326330429736387</c:v>
                </c:pt>
                <c:pt idx="3">
                  <c:v>76.490291605493212</c:v>
                </c:pt>
                <c:pt idx="4">
                  <c:v>77.899518597196945</c:v>
                </c:pt>
              </c:numCache>
            </c:numRef>
          </c:val>
          <c:smooth val="0"/>
          <c:extLst>
            <c:ext xmlns:c16="http://schemas.microsoft.com/office/drawing/2014/chart" uri="{C3380CC4-5D6E-409C-BE32-E72D297353CC}">
              <c16:uniqueId val="{00000004-57D7-46B6-90A2-1B4AA6D41F32}"/>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61.51565233387857</c:v>
                </c:pt>
                <c:pt idx="1">
                  <c:v>58.456945759891831</c:v>
                </c:pt>
                <c:pt idx="2">
                  <c:v>54.956759860002379</c:v>
                </c:pt>
                <c:pt idx="3">
                  <c:v>61.355686995104072</c:v>
                </c:pt>
                <c:pt idx="4">
                  <c:v>64.196905159297998</c:v>
                </c:pt>
              </c:numCache>
            </c:numRef>
          </c:val>
          <c:smooth val="0"/>
          <c:extLst>
            <c:ext xmlns:c16="http://schemas.microsoft.com/office/drawing/2014/chart" uri="{C3380CC4-5D6E-409C-BE32-E72D297353CC}">
              <c16:uniqueId val="{00000005-57D7-46B6-90A2-1B4AA6D41F3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57D7-46B6-90A2-1B4AA6D41F3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68.41833562761876</c:v>
                </c:pt>
                <c:pt idx="1">
                  <c:v>68.744857320511159</c:v>
                </c:pt>
                <c:pt idx="2">
                  <c:v>66.173595066696194</c:v>
                </c:pt>
                <c:pt idx="3">
                  <c:v>68.098554451096874</c:v>
                </c:pt>
                <c:pt idx="4">
                  <c:v>70.047830164776897</c:v>
                </c:pt>
              </c:numCache>
            </c:numRef>
          </c:val>
          <c:smooth val="0"/>
          <c:extLst>
            <c:ext xmlns:c16="http://schemas.microsoft.com/office/drawing/2014/chart" uri="{C3380CC4-5D6E-409C-BE32-E72D297353CC}">
              <c16:uniqueId val="{00000002-57D7-46B6-90A2-1B4AA6D41F3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Q7c I receive the respect I deserve from my colleagues at work.</a:t>
            </a:r>
            <a:endParaRPr lang="en-GB" sz="12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76.331697226576111</c:v>
                </c:pt>
                <c:pt idx="1">
                  <c:v>75.835149339832299</c:v>
                </c:pt>
                <c:pt idx="2">
                  <c:v>76.129364681094387</c:v>
                </c:pt>
                <c:pt idx="3">
                  <c:v>77.38000038674933</c:v>
                </c:pt>
                <c:pt idx="4">
                  <c:v>76.925903733679093</c:v>
                </c:pt>
              </c:numCache>
            </c:numRef>
          </c:val>
          <c:smooth val="0"/>
          <c:extLst>
            <c:ext xmlns:c16="http://schemas.microsoft.com/office/drawing/2014/chart" uri="{C3380CC4-5D6E-409C-BE32-E72D297353CC}">
              <c16:uniqueId val="{00000003-81B4-45A8-8983-066AB0C9ABA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81.652020042896851</c:v>
                </c:pt>
                <c:pt idx="1">
                  <c:v>80.659648297472089</c:v>
                </c:pt>
                <c:pt idx="2">
                  <c:v>80.94742520171431</c:v>
                </c:pt>
                <c:pt idx="3">
                  <c:v>81.343293212529147</c:v>
                </c:pt>
                <c:pt idx="4">
                  <c:v>81.541083742925096</c:v>
                </c:pt>
              </c:numCache>
            </c:numRef>
          </c:val>
          <c:smooth val="0"/>
          <c:extLst>
            <c:ext xmlns:c16="http://schemas.microsoft.com/office/drawing/2014/chart" uri="{C3380CC4-5D6E-409C-BE32-E72D297353CC}">
              <c16:uniqueId val="{00000004-81B4-45A8-8983-066AB0C9ABAA}"/>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69.390108667338907</c:v>
                </c:pt>
                <c:pt idx="1">
                  <c:v>71.322528310369165</c:v>
                </c:pt>
                <c:pt idx="2">
                  <c:v>71.061365343756464</c:v>
                </c:pt>
                <c:pt idx="3">
                  <c:v>71.346208772097157</c:v>
                </c:pt>
                <c:pt idx="4">
                  <c:v>72.311348802089384</c:v>
                </c:pt>
              </c:numCache>
            </c:numRef>
          </c:val>
          <c:smooth val="0"/>
          <c:extLst>
            <c:ext xmlns:c16="http://schemas.microsoft.com/office/drawing/2014/chart" uri="{C3380CC4-5D6E-409C-BE32-E72D297353CC}">
              <c16:uniqueId val="{00000005-81B4-45A8-8983-066AB0C9ABA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81B4-45A8-8983-066AB0C9ABAA}"/>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76.518160251697836</c:v>
                </c:pt>
                <c:pt idx="1">
                  <c:v>75.867712976734893</c:v>
                </c:pt>
                <c:pt idx="2">
                  <c:v>73.917163229150404</c:v>
                </c:pt>
                <c:pt idx="3">
                  <c:v>77.38000038674933</c:v>
                </c:pt>
                <c:pt idx="4">
                  <c:v>75.944582144553664</c:v>
                </c:pt>
              </c:numCache>
            </c:numRef>
          </c:val>
          <c:smooth val="0"/>
          <c:extLst>
            <c:ext xmlns:c16="http://schemas.microsoft.com/office/drawing/2014/chart" uri="{C3380CC4-5D6E-409C-BE32-E72D297353CC}">
              <c16:uniqueId val="{00000002-81B4-45A8-8983-066AB0C9ABA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Q7d</a:t>
            </a:r>
            <a:r>
              <a:rPr lang="en-GB" baseline="0" dirty="0"/>
              <a:t> Team members understand each other's roles.</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71.362400782511486</c:v>
                </c:pt>
                <c:pt idx="1">
                  <c:v>70.61419828808927</c:v>
                </c:pt>
                <c:pt idx="2">
                  <c:v>71.919938965221846</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78.195729686645691</c:v>
                </c:pt>
                <c:pt idx="1">
                  <c:v>75.631010421944367</c:v>
                </c:pt>
                <c:pt idx="2">
                  <c:v>76.526071731239284</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61.931394537092523</c:v>
                </c:pt>
                <c:pt idx="1">
                  <c:v>65.824129939659457</c:v>
                </c:pt>
                <c:pt idx="2">
                  <c:v>65.440661466981425</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66.948831559214767</c:v>
                </c:pt>
                <c:pt idx="1">
                  <c:v>68.142487935603725</c:v>
                </c:pt>
                <c:pt idx="2">
                  <c:v>65.454617852911227</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solidFill>
                  <a:schemeClr val="tx1"/>
                </a:solidFill>
                <a:effectLst/>
                <a:latin typeface="Frutiger LT Std 45 Light" panose="020B0402020204020204"/>
                <a:cs typeface="Arial" panose="020B0604020202020204" pitchFamily="34" charset="0"/>
              </a:rPr>
              <a:t>We are compassionate and inclusive</a:t>
            </a:r>
          </a:p>
        </c:rich>
      </c:tx>
      <c:layout>
        <c:manualLayout>
          <c:xMode val="edge"/>
          <c:yMode val="edge"/>
          <c:x val="0.36489249855020678"/>
          <c:y val="2.787091151679247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7.5181290962828999</c:v>
                </c:pt>
                <c:pt idx="1">
                  <c:v>7.5425250132589818</c:v>
                </c:pt>
                <c:pt idx="2">
                  <c:v>7.5815552075676784</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7.9386645134013776</c:v>
                </c:pt>
                <c:pt idx="1">
                  <c:v>7.9500928845513616</c:v>
                </c:pt>
                <c:pt idx="2">
                  <c:v>7.9252570890839271</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7.1149030607231776</c:v>
                </c:pt>
                <c:pt idx="1">
                  <c:v>6.9612187174389959</c:v>
                </c:pt>
                <c:pt idx="2">
                  <c:v>7.1387103400577487</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7.4955878368097055</c:v>
                </c:pt>
                <c:pt idx="1">
                  <c:v>7.5558630581133981</c:v>
                </c:pt>
                <c:pt idx="2">
                  <c:v>7.5815552075676784</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Q7e I enjoy working with the colleagues in my team.</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84.462815258129041</c:v>
                </c:pt>
                <c:pt idx="1">
                  <c:v>85.210002927370738</c:v>
                </c:pt>
                <c:pt idx="2">
                  <c:v>84.62741027767737</c:v>
                </c:pt>
              </c:numCache>
            </c:numRef>
          </c:val>
          <c:smooth val="0"/>
          <c:extLst>
            <c:ext xmlns:c16="http://schemas.microsoft.com/office/drawing/2014/chart" uri="{C3380CC4-5D6E-409C-BE32-E72D297353CC}">
              <c16:uniqueId val="{00000003-0D5C-4C42-BC89-A01B56A1EFD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0D5C-4C42-BC89-A01B56A1EFDC}"/>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88.499790749292202</c:v>
                </c:pt>
                <c:pt idx="1">
                  <c:v>88.479052025528858</c:v>
                </c:pt>
                <c:pt idx="2">
                  <c:v>88.380865853029562</c:v>
                </c:pt>
              </c:numCache>
            </c:numRef>
          </c:val>
          <c:smooth val="0"/>
          <c:extLst>
            <c:ext xmlns:c16="http://schemas.microsoft.com/office/drawing/2014/chart" uri="{C3380CC4-5D6E-409C-BE32-E72D297353CC}">
              <c16:uniqueId val="{00000006-0D5C-4C42-BC89-A01B56A1EFDC}"/>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80.068959586478599</c:v>
                </c:pt>
                <c:pt idx="1">
                  <c:v>78.755265693745343</c:v>
                </c:pt>
                <c:pt idx="2">
                  <c:v>79.750761503000604</c:v>
                </c:pt>
              </c:numCache>
            </c:numRef>
          </c:val>
          <c:smooth val="0"/>
          <c:extLst>
            <c:ext xmlns:c16="http://schemas.microsoft.com/office/drawing/2014/chart" uri="{C3380CC4-5D6E-409C-BE32-E72D297353CC}">
              <c16:uniqueId val="{00000007-0D5C-4C42-BC89-A01B56A1EFD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D5C-4C42-BC89-A01B56A1EFDC}"/>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81.396861645205746</c:v>
                </c:pt>
                <c:pt idx="1">
                  <c:v>85.711397446449951</c:v>
                </c:pt>
                <c:pt idx="2">
                  <c:v>83.440018250770336</c:v>
                </c:pt>
              </c:numCache>
            </c:numRef>
          </c:val>
          <c:smooth val="0"/>
          <c:extLst>
            <c:ext xmlns:c16="http://schemas.microsoft.com/office/drawing/2014/chart" uri="{C3380CC4-5D6E-409C-BE32-E72D297353CC}">
              <c16:uniqueId val="{00000002-0D5C-4C42-BC89-A01B56A1EFD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Q7f My team has enough freedom in how to do its work.</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61.566789924109464</c:v>
                </c:pt>
                <c:pt idx="1">
                  <c:v>62.808508963353361</c:v>
                </c:pt>
                <c:pt idx="2">
                  <c:v>65.043759595335175</c:v>
                </c:pt>
              </c:numCache>
            </c:numRef>
          </c:val>
          <c:smooth val="0"/>
          <c:extLst>
            <c:ext xmlns:c16="http://schemas.microsoft.com/office/drawing/2014/chart" uri="{C3380CC4-5D6E-409C-BE32-E72D297353CC}">
              <c16:uniqueId val="{00000003-DC68-48D7-87F5-A5AB4C4E6E9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DC68-48D7-87F5-A5AB4C4E6E92}"/>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70.969580331002362</c:v>
                </c:pt>
                <c:pt idx="1">
                  <c:v>70.851076547951791</c:v>
                </c:pt>
                <c:pt idx="2">
                  <c:v>70.758534539115843</c:v>
                </c:pt>
              </c:numCache>
            </c:numRef>
          </c:val>
          <c:smooth val="0"/>
          <c:extLst>
            <c:ext xmlns:c16="http://schemas.microsoft.com/office/drawing/2014/chart" uri="{C3380CC4-5D6E-409C-BE32-E72D297353CC}">
              <c16:uniqueId val="{00000006-DC68-48D7-87F5-A5AB4C4E6E92}"/>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54.619961317028313</c:v>
                </c:pt>
                <c:pt idx="1">
                  <c:v>53.661751031604666</c:v>
                </c:pt>
                <c:pt idx="2">
                  <c:v>58.025486405017936</c:v>
                </c:pt>
              </c:numCache>
            </c:numRef>
          </c:val>
          <c:smooth val="0"/>
          <c:extLst>
            <c:ext xmlns:c16="http://schemas.microsoft.com/office/drawing/2014/chart" uri="{C3380CC4-5D6E-409C-BE32-E72D297353CC}">
              <c16:uniqueId val="{00000007-DC68-48D7-87F5-A5AB4C4E6E9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C68-48D7-87F5-A5AB4C4E6E92}"/>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61.004424533351852</c:v>
                </c:pt>
                <c:pt idx="1">
                  <c:v>64.889306540924849</c:v>
                </c:pt>
                <c:pt idx="2">
                  <c:v>67.995515591021118</c:v>
                </c:pt>
              </c:numCache>
            </c:numRef>
          </c:val>
          <c:smooth val="0"/>
          <c:extLst>
            <c:ext xmlns:c16="http://schemas.microsoft.com/office/drawing/2014/chart" uri="{C3380CC4-5D6E-409C-BE32-E72D297353CC}">
              <c16:uniqueId val="{00000002-DC68-48D7-87F5-A5AB4C4E6E9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Q7g In my team disagreements are dealt with constructively.</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60.927793155142105</c:v>
                </c:pt>
                <c:pt idx="1">
                  <c:v>61.941185909648453</c:v>
                </c:pt>
                <c:pt idx="2">
                  <c:v>62.204381629918871</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67.640783641164958</c:v>
                </c:pt>
                <c:pt idx="1">
                  <c:v>67.664803464522421</c:v>
                </c:pt>
                <c:pt idx="2">
                  <c:v>68.235545092403882</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53.51833478779335</c:v>
                </c:pt>
                <c:pt idx="1">
                  <c:v>55.341075155080929</c:v>
                </c:pt>
                <c:pt idx="2">
                  <c:v>57.328523173843436</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61.32544317292853</c:v>
                </c:pt>
                <c:pt idx="1">
                  <c:v>61.785962583196444</c:v>
                </c:pt>
                <c:pt idx="2">
                  <c:v>61.121639588279152</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Q8a Teams within this organisation work well together to achieve their objectives.</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40000"/>
                </a:srgbClr>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53.086715462122378</c:v>
                </c:pt>
                <c:pt idx="1">
                  <c:v>52.329744877991438</c:v>
                </c:pt>
                <c:pt idx="2">
                  <c:v>54.781858959085369</c:v>
                </c:pt>
              </c:numCache>
            </c:numRef>
          </c:val>
          <c:smooth val="0"/>
          <c:extLst>
            <c:ext xmlns:c16="http://schemas.microsoft.com/office/drawing/2014/chart" uri="{C3380CC4-5D6E-409C-BE32-E72D297353CC}">
              <c16:uniqueId val="{00000003-FBF7-4A07-B11D-70685EB2FAC6}"/>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FBF7-4A07-B11D-70685EB2FAC6}"/>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65.188545549731003</c:v>
                </c:pt>
                <c:pt idx="1">
                  <c:v>65.091167264460537</c:v>
                </c:pt>
                <c:pt idx="2">
                  <c:v>67.463241087900656</c:v>
                </c:pt>
              </c:numCache>
            </c:numRef>
          </c:val>
          <c:smooth val="0"/>
          <c:extLst>
            <c:ext xmlns:c16="http://schemas.microsoft.com/office/drawing/2014/chart" uri="{C3380CC4-5D6E-409C-BE32-E72D297353CC}">
              <c16:uniqueId val="{00000006-FBF7-4A07-B11D-70685EB2FAC6}"/>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38.608933699480829</c:v>
                </c:pt>
                <c:pt idx="1">
                  <c:v>33.046173017121475</c:v>
                </c:pt>
                <c:pt idx="2">
                  <c:v>33.972139677933512</c:v>
                </c:pt>
              </c:numCache>
            </c:numRef>
          </c:val>
          <c:smooth val="0"/>
          <c:extLst>
            <c:ext xmlns:c16="http://schemas.microsoft.com/office/drawing/2014/chart" uri="{C3380CC4-5D6E-409C-BE32-E72D297353CC}">
              <c16:uniqueId val="{00000007-FBF7-4A07-B11D-70685EB2FAC6}"/>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BF7-4A07-B11D-70685EB2FAC6}"/>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52.186768074729507</c:v>
                </c:pt>
                <c:pt idx="1">
                  <c:v>50.792777483213214</c:v>
                </c:pt>
                <c:pt idx="2">
                  <c:v>53.372454274802315</c:v>
                </c:pt>
              </c:numCache>
            </c:numRef>
          </c:val>
          <c:smooth val="0"/>
          <c:extLst>
            <c:ext xmlns:c16="http://schemas.microsoft.com/office/drawing/2014/chart" uri="{C3380CC4-5D6E-409C-BE32-E72D297353CC}">
              <c16:uniqueId val="{00000002-FBF7-4A07-B11D-70685EB2FAC6}"/>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Q9a My immediate manager encourages me at work.</a:t>
            </a:r>
            <a:endParaRPr lang="en-GB" sz="1200" dirty="0">
              <a:effectLst/>
            </a:endParaRPr>
          </a:p>
        </c:rich>
      </c:tx>
      <c:layout>
        <c:manualLayout>
          <c:xMode val="edge"/>
          <c:yMode val="edge"/>
          <c:x val="0.20055505449452637"/>
          <c:y val="1.825068131049330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77.164623795273798</c:v>
                </c:pt>
                <c:pt idx="1">
                  <c:v>77.401889945941832</c:v>
                </c:pt>
                <c:pt idx="2">
                  <c:v>78.246160695743399</c:v>
                </c:pt>
                <c:pt idx="3">
                  <c:v>78.601401219909519</c:v>
                </c:pt>
                <c:pt idx="4">
                  <c:v>80.123768649362404</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82.349110221293913</c:v>
                </c:pt>
                <c:pt idx="1">
                  <c:v>81.633329980894203</c:v>
                </c:pt>
                <c:pt idx="2">
                  <c:v>82.136407920004189</c:v>
                </c:pt>
                <c:pt idx="3">
                  <c:v>83.924810382040533</c:v>
                </c:pt>
                <c:pt idx="4">
                  <c:v>84.607212400391148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70.322892627710885</c:v>
                </c:pt>
                <c:pt idx="1">
                  <c:v>72.585138033671697</c:v>
                </c:pt>
                <c:pt idx="2">
                  <c:v>72.693839159511413</c:v>
                </c:pt>
                <c:pt idx="3">
                  <c:v>73.052277422210466</c:v>
                </c:pt>
                <c:pt idx="4">
                  <c:v>75.164818500347465</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80.520333313743905</c:v>
                </c:pt>
                <c:pt idx="1">
                  <c:v>81.539574863419062</c:v>
                </c:pt>
                <c:pt idx="2">
                  <c:v>80.522982695208682</c:v>
                </c:pt>
                <c:pt idx="3">
                  <c:v>81.098105493493676</c:v>
                </c:pt>
                <c:pt idx="4">
                  <c:v>80.438464065304998</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Q9b My immediate manager gives me clear feedback on my work.</a:t>
            </a:r>
            <a:endParaRPr lang="en-GB" sz="1200" dirty="0">
              <a:effectLst/>
            </a:endParaRPr>
          </a:p>
        </c:rich>
      </c:tx>
      <c:layout>
        <c:manualLayout>
          <c:xMode val="edge"/>
          <c:yMode val="edge"/>
          <c:x val="0.20055505449452637"/>
          <c:y val="1.825068131049330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69.561176639349966</c:v>
                </c:pt>
                <c:pt idx="1">
                  <c:v>69.884618722187298</c:v>
                </c:pt>
                <c:pt idx="2">
                  <c:v>71.833163473398301</c:v>
                </c:pt>
                <c:pt idx="3">
                  <c:v>71.543832732554506</c:v>
                </c:pt>
                <c:pt idx="4">
                  <c:v>73.606354251257955</c:v>
                </c:pt>
              </c:numCache>
            </c:numRef>
          </c:val>
          <c:smooth val="0"/>
          <c:extLst>
            <c:ext xmlns:c16="http://schemas.microsoft.com/office/drawing/2014/chart" uri="{C3380CC4-5D6E-409C-BE32-E72D297353CC}">
              <c16:uniqueId val="{00000003-CB2D-4632-A1D5-55735E0C8180}"/>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78.218212481680055</c:v>
                </c:pt>
                <c:pt idx="1">
                  <c:v>76.816539576352923</c:v>
                </c:pt>
                <c:pt idx="2">
                  <c:v>77.873723788688139</c:v>
                </c:pt>
                <c:pt idx="3">
                  <c:v>77.867394342712089</c:v>
                </c:pt>
                <c:pt idx="4">
                  <c:v>78.973214990744779</c:v>
                </c:pt>
              </c:numCache>
            </c:numRef>
          </c:val>
          <c:smooth val="0"/>
          <c:extLst>
            <c:ext xmlns:c16="http://schemas.microsoft.com/office/drawing/2014/chart" uri="{C3380CC4-5D6E-409C-BE32-E72D297353CC}">
              <c16:uniqueId val="{00000004-CB2D-4632-A1D5-55735E0C8180}"/>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62.281766623494583</c:v>
                </c:pt>
                <c:pt idx="1">
                  <c:v>62.611312863622906</c:v>
                </c:pt>
                <c:pt idx="2">
                  <c:v>62.269930086989156</c:v>
                </c:pt>
                <c:pt idx="3">
                  <c:v>62.502962282917032</c:v>
                </c:pt>
                <c:pt idx="4">
                  <c:v>68.13581198269911</c:v>
                </c:pt>
              </c:numCache>
            </c:numRef>
          </c:val>
          <c:smooth val="0"/>
          <c:extLst>
            <c:ext xmlns:c16="http://schemas.microsoft.com/office/drawing/2014/chart" uri="{C3380CC4-5D6E-409C-BE32-E72D297353CC}">
              <c16:uniqueId val="{00000005-CB2D-4632-A1D5-55735E0C818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CB2D-4632-A1D5-55735E0C8180}"/>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73.802212346279049</c:v>
                </c:pt>
                <c:pt idx="1">
                  <c:v>73.973497460937196</c:v>
                </c:pt>
                <c:pt idx="2">
                  <c:v>73.178769120674346</c:v>
                </c:pt>
                <c:pt idx="3">
                  <c:v>72.129082630422886</c:v>
                </c:pt>
                <c:pt idx="4">
                  <c:v>74.268420485193403</c:v>
                </c:pt>
              </c:numCache>
            </c:numRef>
          </c:val>
          <c:smooth val="0"/>
          <c:extLst>
            <c:ext xmlns:c16="http://schemas.microsoft.com/office/drawing/2014/chart" uri="{C3380CC4-5D6E-409C-BE32-E72D297353CC}">
              <c16:uniqueId val="{00000002-CB2D-4632-A1D5-55735E0C8180}"/>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Q9c My immediate manager asks for my opinion before making decisions that affect my work.</a:t>
            </a:r>
          </a:p>
        </c:rich>
      </c:tx>
      <c:layout>
        <c:manualLayout>
          <c:xMode val="edge"/>
          <c:yMode val="edge"/>
          <c:x val="0.20055505449452637"/>
          <c:y val="1.825068131049330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62.241118404034793</c:v>
                </c:pt>
                <c:pt idx="1">
                  <c:v>63.758290740764778</c:v>
                </c:pt>
                <c:pt idx="2">
                  <c:v>65.886187590177229</c:v>
                </c:pt>
                <c:pt idx="3">
                  <c:v>66.594742455005743</c:v>
                </c:pt>
                <c:pt idx="4">
                  <c:v>67.675933436757944</c:v>
                </c:pt>
              </c:numCache>
            </c:numRef>
          </c:val>
          <c:smooth val="0"/>
          <c:extLst>
            <c:ext xmlns:c16="http://schemas.microsoft.com/office/drawing/2014/chart" uri="{C3380CC4-5D6E-409C-BE32-E72D297353CC}">
              <c16:uniqueId val="{00000003-8E43-477F-AC87-034AFDA99A30}"/>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69.514342634074467</c:v>
                </c:pt>
                <c:pt idx="1">
                  <c:v>70.333947467984473</c:v>
                </c:pt>
                <c:pt idx="2">
                  <c:v>71.549583572091706</c:v>
                </c:pt>
                <c:pt idx="3">
                  <c:v>73.056431087957009</c:v>
                </c:pt>
                <c:pt idx="4">
                  <c:v>75.210553774615221</c:v>
                </c:pt>
              </c:numCache>
            </c:numRef>
          </c:val>
          <c:smooth val="0"/>
          <c:extLst>
            <c:ext xmlns:c16="http://schemas.microsoft.com/office/drawing/2014/chart" uri="{C3380CC4-5D6E-409C-BE32-E72D297353CC}">
              <c16:uniqueId val="{00000004-8E43-477F-AC87-034AFDA99A30}"/>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55.660952304921821</c:v>
                </c:pt>
                <c:pt idx="1">
                  <c:v>58.321883079307966</c:v>
                </c:pt>
                <c:pt idx="2">
                  <c:v>57.11492950100007</c:v>
                </c:pt>
                <c:pt idx="3">
                  <c:v>61.554780109954486</c:v>
                </c:pt>
                <c:pt idx="4">
                  <c:v>60.954390083529084</c:v>
                </c:pt>
              </c:numCache>
            </c:numRef>
          </c:val>
          <c:smooth val="0"/>
          <c:extLst>
            <c:ext xmlns:c16="http://schemas.microsoft.com/office/drawing/2014/chart" uri="{C3380CC4-5D6E-409C-BE32-E72D297353CC}">
              <c16:uniqueId val="{00000005-8E43-477F-AC87-034AFDA99A3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8E43-477F-AC87-034AFDA99A30}"/>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69.514342634074467</c:v>
                </c:pt>
                <c:pt idx="1">
                  <c:v>68.851659073723354</c:v>
                </c:pt>
                <c:pt idx="2">
                  <c:v>70.020039522603824</c:v>
                </c:pt>
                <c:pt idx="3">
                  <c:v>72.048773770816311</c:v>
                </c:pt>
                <c:pt idx="4">
                  <c:v>69.099783789095142</c:v>
                </c:pt>
              </c:numCache>
            </c:numRef>
          </c:val>
          <c:smooth val="0"/>
          <c:extLst>
            <c:ext xmlns:c16="http://schemas.microsoft.com/office/drawing/2014/chart" uri="{C3380CC4-5D6E-409C-BE32-E72D297353CC}">
              <c16:uniqueId val="{00000002-8E43-477F-AC87-034AFDA99A30}"/>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Q9d My immediate manager takes a positive interest in my health and well-being.</a:t>
            </a:r>
            <a:endParaRPr lang="en-US" dirty="0"/>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75.649311857116146</c:v>
                </c:pt>
                <c:pt idx="1">
                  <c:v>77.068018521332988</c:v>
                </c:pt>
                <c:pt idx="2">
                  <c:v>77.215877151178574</c:v>
                </c:pt>
                <c:pt idx="3">
                  <c:v>78.086732742613052</c:v>
                </c:pt>
                <c:pt idx="4">
                  <c:v>79.15979754302117</c:v>
                </c:pt>
              </c:numCache>
            </c:numRef>
          </c:val>
          <c:smooth val="0"/>
          <c:extLst>
            <c:ext xmlns:c16="http://schemas.microsoft.com/office/drawing/2014/chart" uri="{C3380CC4-5D6E-409C-BE32-E72D297353CC}">
              <c16:uniqueId val="{00000003-1509-4297-BC27-8276F7FEA4D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81.773384964633607</c:v>
                </c:pt>
                <c:pt idx="1">
                  <c:v>83.411933405986332</c:v>
                </c:pt>
                <c:pt idx="2">
                  <c:v>82.360405663705663</c:v>
                </c:pt>
                <c:pt idx="3">
                  <c:v>83.001377695820466</c:v>
                </c:pt>
                <c:pt idx="4">
                  <c:v>84.256243708279982</c:v>
                </c:pt>
              </c:numCache>
            </c:numRef>
          </c:val>
          <c:smooth val="0"/>
          <c:extLst>
            <c:ext xmlns:c16="http://schemas.microsoft.com/office/drawing/2014/chart" uri="{C3380CC4-5D6E-409C-BE32-E72D297353CC}">
              <c16:uniqueId val="{00000004-1509-4297-BC27-8276F7FEA4DB}"/>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67.244663502017559</c:v>
                </c:pt>
                <c:pt idx="1">
                  <c:v>72.041478079126136</c:v>
                </c:pt>
                <c:pt idx="2">
                  <c:v>69.489772574764586</c:v>
                </c:pt>
                <c:pt idx="3">
                  <c:v>71.931227395325266</c:v>
                </c:pt>
                <c:pt idx="4">
                  <c:v>71.285003095492385</c:v>
                </c:pt>
              </c:numCache>
            </c:numRef>
          </c:val>
          <c:smooth val="0"/>
          <c:extLst>
            <c:ext xmlns:c16="http://schemas.microsoft.com/office/drawing/2014/chart" uri="{C3380CC4-5D6E-409C-BE32-E72D297353CC}">
              <c16:uniqueId val="{00000005-1509-4297-BC27-8276F7FEA4D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509-4297-BC27-8276F7FEA4D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79.70364155909779</c:v>
                </c:pt>
                <c:pt idx="1">
                  <c:v>81.528454109832353</c:v>
                </c:pt>
                <c:pt idx="2">
                  <c:v>81.838799055575294</c:v>
                </c:pt>
                <c:pt idx="3">
                  <c:v>79.963923218128912</c:v>
                </c:pt>
                <c:pt idx="4">
                  <c:v>81.707431964527871</c:v>
                </c:pt>
              </c:numCache>
            </c:numRef>
          </c:val>
          <c:smooth val="0"/>
          <c:extLst>
            <c:ext xmlns:c16="http://schemas.microsoft.com/office/drawing/2014/chart" uri="{C3380CC4-5D6E-409C-BE32-E72D297353CC}">
              <c16:uniqueId val="{00000002-1509-4297-BC27-8276F7FEA4D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Q2a I look forward to going to work.</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60.164897310465392</c:v>
                </c:pt>
                <c:pt idx="1">
                  <c:v>61.182796458768649</c:v>
                </c:pt>
                <c:pt idx="2">
                  <c:v>56.718184697259886</c:v>
                </c:pt>
                <c:pt idx="3">
                  <c:v>57.679855202959509</c:v>
                </c:pt>
                <c:pt idx="4">
                  <c:v>59.305216744647005</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69.416377333686256</c:v>
                </c:pt>
                <c:pt idx="1">
                  <c:v>66.658458854966895</c:v>
                </c:pt>
                <c:pt idx="2">
                  <c:v>65.286328541749711</c:v>
                </c:pt>
                <c:pt idx="3">
                  <c:v>64.111510845395941</c:v>
                </c:pt>
                <c:pt idx="4">
                  <c:v>66.274988579976608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50.818869351821071</c:v>
                </c:pt>
                <c:pt idx="1">
                  <c:v>48.923012026527161</c:v>
                </c:pt>
                <c:pt idx="2">
                  <c:v>44.426991166961535</c:v>
                </c:pt>
                <c:pt idx="3">
                  <c:v>36.950756011838379</c:v>
                </c:pt>
                <c:pt idx="4">
                  <c:v>42.586988271050458</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57.992335461771525</c:v>
                </c:pt>
                <c:pt idx="1">
                  <c:v>60.431644536930499</c:v>
                </c:pt>
                <c:pt idx="2">
                  <c:v>54.03845746731605</c:v>
                </c:pt>
                <c:pt idx="3">
                  <c:v>54.529838447062417</c:v>
                </c:pt>
                <c:pt idx="4">
                  <c:v>55.894599513322042</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'Often'/'Always'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Q2b I am enthusiastic about my job.</a:t>
            </a:r>
            <a:endParaRPr lang="en-GB" sz="1200" dirty="0">
              <a:effectLst/>
            </a:endParaRPr>
          </a:p>
        </c:rich>
      </c:tx>
      <c:layout>
        <c:manualLayout>
          <c:xMode val="edge"/>
          <c:yMode val="edge"/>
          <c:x val="0.23772184928305012"/>
          <c:y val="3.457541509125840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74.995285883321841</c:v>
                </c:pt>
                <c:pt idx="1">
                  <c:v>74.699312885104192</c:v>
                </c:pt>
                <c:pt idx="2">
                  <c:v>70.694769289953868</c:v>
                </c:pt>
                <c:pt idx="3">
                  <c:v>71.016365982029072</c:v>
                </c:pt>
                <c:pt idx="4">
                  <c:v>72.780260215144608</c:v>
                </c:pt>
              </c:numCache>
            </c:numRef>
          </c:val>
          <c:smooth val="0"/>
          <c:extLst>
            <c:ext xmlns:c16="http://schemas.microsoft.com/office/drawing/2014/chart" uri="{C3380CC4-5D6E-409C-BE32-E72D297353CC}">
              <c16:uniqueId val="{00000003-107B-4242-9A70-B02665DCA0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81.359866067292614</c:v>
                </c:pt>
                <c:pt idx="1">
                  <c:v>80.507214831758162</c:v>
                </c:pt>
                <c:pt idx="2">
                  <c:v>77.965026734220729</c:v>
                </c:pt>
                <c:pt idx="3">
                  <c:v>77.119524729309305</c:v>
                </c:pt>
                <c:pt idx="4">
                  <c:v>79.140689079541801</c:v>
                </c:pt>
              </c:numCache>
            </c:numRef>
          </c:val>
          <c:smooth val="0"/>
          <c:extLst>
            <c:ext xmlns:c16="http://schemas.microsoft.com/office/drawing/2014/chart" uri="{C3380CC4-5D6E-409C-BE32-E72D297353CC}">
              <c16:uniqueId val="{00000004-107B-4242-9A70-B02665DCA071}"/>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67.040091635487087</c:v>
                </c:pt>
                <c:pt idx="1">
                  <c:v>65.452044157748929</c:v>
                </c:pt>
                <c:pt idx="2">
                  <c:v>61.219598739466143</c:v>
                </c:pt>
                <c:pt idx="3">
                  <c:v>55.223462420144145</c:v>
                </c:pt>
                <c:pt idx="4">
                  <c:v>60.574908726054822</c:v>
                </c:pt>
              </c:numCache>
            </c:numRef>
          </c:val>
          <c:smooth val="0"/>
          <c:extLst>
            <c:ext xmlns:c16="http://schemas.microsoft.com/office/drawing/2014/chart" uri="{C3380CC4-5D6E-409C-BE32-E72D297353CC}">
              <c16:uniqueId val="{00000005-107B-4242-9A70-B02665DCA0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07B-4242-9A70-B02665DCA07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74.009090900552252</c:v>
                </c:pt>
                <c:pt idx="1">
                  <c:v>74.465806210861885</c:v>
                </c:pt>
                <c:pt idx="2">
                  <c:v>69.190116690223661</c:v>
                </c:pt>
                <c:pt idx="3">
                  <c:v>68.384474699149351</c:v>
                </c:pt>
                <c:pt idx="4">
                  <c:v>68.829065589224726</c:v>
                </c:pt>
              </c:numCache>
            </c:numRef>
          </c:val>
          <c:smooth val="0"/>
          <c:extLst>
            <c:ext xmlns:c16="http://schemas.microsoft.com/office/drawing/2014/chart" uri="{C3380CC4-5D6E-409C-BE32-E72D297353CC}">
              <c16:uniqueId val="{00000002-107B-4242-9A70-B02665DCA0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'Often'/'Always'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Compassionate culture</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4623949447845803"/>
          <c:y val="3.5529427810380543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7.2144218240555258</c:v>
                </c:pt>
                <c:pt idx="1">
                  <c:v>7.1783409494151682</c:v>
                </c:pt>
                <c:pt idx="2">
                  <c:v>7.2377566009189902</c:v>
                </c:pt>
              </c:numCache>
            </c:numRef>
          </c:val>
          <c:smooth val="0"/>
          <c:extLst>
            <c:ext xmlns:c16="http://schemas.microsoft.com/office/drawing/2014/chart" uri="{C3380CC4-5D6E-409C-BE32-E72D297353CC}">
              <c16:uniqueId val="{00000001-2360-4103-94C5-DC4EF9966243}"/>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7.7746396942882061</c:v>
                </c:pt>
                <c:pt idx="1">
                  <c:v>7.7435417567985265</c:v>
                </c:pt>
                <c:pt idx="2">
                  <c:v>7.7755289432112145</c:v>
                </c:pt>
              </c:numCache>
            </c:numRef>
          </c:val>
          <c:smooth val="0"/>
          <c:extLst>
            <c:ext xmlns:c16="http://schemas.microsoft.com/office/drawing/2014/chart" uri="{C3380CC4-5D6E-409C-BE32-E72D297353CC}">
              <c16:uniqueId val="{00000002-2360-4103-94C5-DC4EF9966243}"/>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6.3446041950891212</c:v>
                </c:pt>
                <c:pt idx="1">
                  <c:v>6.2187007936809184</c:v>
                </c:pt>
                <c:pt idx="2">
                  <c:v>6.3296209984085055</c:v>
                </c:pt>
              </c:numCache>
            </c:numRef>
          </c:val>
          <c:smooth val="0"/>
          <c:extLst>
            <c:ext xmlns:c16="http://schemas.microsoft.com/office/drawing/2014/chart" uri="{C3380CC4-5D6E-409C-BE32-E72D297353CC}">
              <c16:uniqueId val="{00000003-2360-4103-94C5-DC4EF9966243}"/>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7.1563472625339015</c:v>
                </c:pt>
                <c:pt idx="1">
                  <c:v>7.0547363854792584</c:v>
                </c:pt>
                <c:pt idx="2">
                  <c:v>7.2332884454542734</c:v>
                </c:pt>
              </c:numCache>
            </c:numRef>
          </c:val>
          <c:smooth val="0"/>
          <c:extLst>
            <c:ext xmlns:c16="http://schemas.microsoft.com/office/drawing/2014/chart" uri="{C3380CC4-5D6E-409C-BE32-E72D297353CC}">
              <c16:uniqueId val="{00000000-2360-4103-94C5-DC4EF9966243}"/>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Q2c Time passes quickly when I am working.</a:t>
            </a:r>
            <a:endParaRPr lang="en-GB" sz="1200" dirty="0">
              <a:effectLst/>
            </a:endParaRPr>
          </a:p>
        </c:rich>
      </c:tx>
      <c:layout>
        <c:manualLayout>
          <c:xMode val="edge"/>
          <c:yMode val="edge"/>
          <c:x val="0.16082832861524485"/>
          <c:y val="3.7746623911114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78.428209429930803</c:v>
                </c:pt>
                <c:pt idx="1">
                  <c:v>78.582644425709972</c:v>
                </c:pt>
                <c:pt idx="2">
                  <c:v>76.607076527891678</c:v>
                </c:pt>
                <c:pt idx="3">
                  <c:v>75.80981883508386</c:v>
                </c:pt>
                <c:pt idx="4">
                  <c:v>75.229531170608212</c:v>
                </c:pt>
              </c:numCache>
            </c:numRef>
          </c:val>
          <c:smooth val="0"/>
          <c:extLst>
            <c:ext xmlns:c16="http://schemas.microsoft.com/office/drawing/2014/chart" uri="{C3380CC4-5D6E-409C-BE32-E72D297353CC}">
              <c16:uniqueId val="{00000003-A1E9-4111-A79E-6AA4C13EDE1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83.116975518109356</c:v>
                </c:pt>
                <c:pt idx="1">
                  <c:v>84.570160435157987</c:v>
                </c:pt>
                <c:pt idx="2">
                  <c:v>80.314155902814747</c:v>
                </c:pt>
                <c:pt idx="3">
                  <c:v>80.517537611642069</c:v>
                </c:pt>
                <c:pt idx="4">
                  <c:v>80.125879258419346</c:v>
                </c:pt>
              </c:numCache>
            </c:numRef>
          </c:val>
          <c:smooth val="0"/>
          <c:extLst>
            <c:ext xmlns:c16="http://schemas.microsoft.com/office/drawing/2014/chart" uri="{C3380CC4-5D6E-409C-BE32-E72D297353CC}">
              <c16:uniqueId val="{00000004-A1E9-4111-A79E-6AA4C13EDE1F}"/>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70.977605160566853</c:v>
                </c:pt>
                <c:pt idx="1">
                  <c:v>70.500837555791648</c:v>
                </c:pt>
                <c:pt idx="2">
                  <c:v>69.413238013864486</c:v>
                </c:pt>
                <c:pt idx="3">
                  <c:v>68.563351312844517</c:v>
                </c:pt>
                <c:pt idx="4">
                  <c:v>69.239225740080101</c:v>
                </c:pt>
              </c:numCache>
            </c:numRef>
          </c:val>
          <c:smooth val="0"/>
          <c:extLst>
            <c:ext xmlns:c16="http://schemas.microsoft.com/office/drawing/2014/chart" uri="{C3380CC4-5D6E-409C-BE32-E72D297353CC}">
              <c16:uniqueId val="{00000005-A1E9-4111-A79E-6AA4C13EDE1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1E9-4111-A79E-6AA4C13EDE1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73.385602331498816</c:v>
                </c:pt>
                <c:pt idx="1">
                  <c:v>74.993637256164675</c:v>
                </c:pt>
                <c:pt idx="2">
                  <c:v>72.060952078675342</c:v>
                </c:pt>
                <c:pt idx="3">
                  <c:v>72.536989453550348</c:v>
                </c:pt>
                <c:pt idx="4">
                  <c:v>72.142016014063358</c:v>
                </c:pt>
              </c:numCache>
            </c:numRef>
          </c:val>
          <c:smooth val="0"/>
          <c:extLst>
            <c:ext xmlns:c16="http://schemas.microsoft.com/office/drawing/2014/chart" uri="{C3380CC4-5D6E-409C-BE32-E72D297353CC}">
              <c16:uniqueId val="{00000002-A1E9-4111-A79E-6AA4C13EDE1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 of staff selecting 'Often'/'Always'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Q3c There are frequent opportunities for me to show initiative in my role.</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74.780735036546744</c:v>
                </c:pt>
                <c:pt idx="1">
                  <c:v>75.74848892403935</c:v>
                </c:pt>
                <c:pt idx="2">
                  <c:v>76.548698184012551</c:v>
                </c:pt>
                <c:pt idx="3">
                  <c:v>77.171486813414887</c:v>
                </c:pt>
                <c:pt idx="4">
                  <c:v>78.136942715406121</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81.886641456711743</c:v>
                </c:pt>
                <c:pt idx="1">
                  <c:v>80.424025185865887</c:v>
                </c:pt>
                <c:pt idx="2">
                  <c:v>80.389754427266837</c:v>
                </c:pt>
                <c:pt idx="3">
                  <c:v>81.693289977981792</c:v>
                </c:pt>
                <c:pt idx="4">
                  <c:v>82.575444632644604</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69.389302717334743</c:v>
                </c:pt>
                <c:pt idx="1">
                  <c:v>70.70292510154583</c:v>
                </c:pt>
                <c:pt idx="2">
                  <c:v>71.754965755952526</c:v>
                </c:pt>
                <c:pt idx="3">
                  <c:v>67.292634234148267</c:v>
                </c:pt>
                <c:pt idx="4">
                  <c:v>72.322943887118711</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79.08246882741453</c:v>
                </c:pt>
                <c:pt idx="1">
                  <c:v>78.518374622778353</c:v>
                </c:pt>
                <c:pt idx="2">
                  <c:v>76.581425140979093</c:v>
                </c:pt>
                <c:pt idx="3">
                  <c:v>78.861273957992552</c:v>
                </c:pt>
                <c:pt idx="4">
                  <c:v>79.87105876478843</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Q3d I am able to make suggestions to improve the work of my team / department.</a:t>
            </a:r>
            <a:endParaRPr lang="en-GB" sz="1200" dirty="0">
              <a:effectLst/>
            </a:endParaRPr>
          </a:p>
        </c:rich>
      </c:tx>
      <c:layout>
        <c:manualLayout>
          <c:xMode val="edge"/>
          <c:yMode val="edge"/>
          <c:x val="0.23772184928305012"/>
          <c:y val="3.457541509125840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78.110474022813506</c:v>
                </c:pt>
                <c:pt idx="1">
                  <c:v>78.184479047873126</c:v>
                </c:pt>
                <c:pt idx="2">
                  <c:v>76.838550721271531</c:v>
                </c:pt>
                <c:pt idx="3">
                  <c:v>77.249515237883799</c:v>
                </c:pt>
                <c:pt idx="4">
                  <c:v>77.799538902309834</c:v>
                </c:pt>
              </c:numCache>
            </c:numRef>
          </c:val>
          <c:smooth val="0"/>
          <c:extLst>
            <c:ext xmlns:c16="http://schemas.microsoft.com/office/drawing/2014/chart" uri="{C3380CC4-5D6E-409C-BE32-E72D297353CC}">
              <c16:uniqueId val="{00000003-107B-4242-9A70-B02665DCA0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84.081386925108504</c:v>
                </c:pt>
                <c:pt idx="1">
                  <c:v>82.182029150360975</c:v>
                </c:pt>
                <c:pt idx="2">
                  <c:v>82.135409194952615</c:v>
                </c:pt>
                <c:pt idx="3">
                  <c:v>81.714869444556953</c:v>
                </c:pt>
                <c:pt idx="4">
                  <c:v>83.127823969620806</c:v>
                </c:pt>
              </c:numCache>
            </c:numRef>
          </c:val>
          <c:smooth val="0"/>
          <c:extLst>
            <c:ext xmlns:c16="http://schemas.microsoft.com/office/drawing/2014/chart" uri="{C3380CC4-5D6E-409C-BE32-E72D297353CC}">
              <c16:uniqueId val="{00000004-107B-4242-9A70-B02665DCA071}"/>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71.8192897436724</c:v>
                </c:pt>
                <c:pt idx="1">
                  <c:v>74.849033683419449</c:v>
                </c:pt>
                <c:pt idx="2">
                  <c:v>70.928470431370741</c:v>
                </c:pt>
                <c:pt idx="3">
                  <c:v>66.35604503756997</c:v>
                </c:pt>
                <c:pt idx="4">
                  <c:v>71.241985067148647</c:v>
                </c:pt>
              </c:numCache>
            </c:numRef>
          </c:val>
          <c:smooth val="0"/>
          <c:extLst>
            <c:ext xmlns:c16="http://schemas.microsoft.com/office/drawing/2014/chart" uri="{C3380CC4-5D6E-409C-BE32-E72D297353CC}">
              <c16:uniqueId val="{00000005-107B-4242-9A70-B02665DCA0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07B-4242-9A70-B02665DCA07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81.193452452975919</c:v>
                </c:pt>
                <c:pt idx="1">
                  <c:v>81.061306165744057</c:v>
                </c:pt>
                <c:pt idx="2">
                  <c:v>78.409272043501957</c:v>
                </c:pt>
                <c:pt idx="3">
                  <c:v>79.590194802021557</c:v>
                </c:pt>
                <c:pt idx="4">
                  <c:v>81.168486765694681</c:v>
                </c:pt>
              </c:numCache>
            </c:numRef>
          </c:val>
          <c:smooth val="0"/>
          <c:extLst>
            <c:ext xmlns:c16="http://schemas.microsoft.com/office/drawing/2014/chart" uri="{C3380CC4-5D6E-409C-BE32-E72D297353CC}">
              <c16:uniqueId val="{00000002-107B-4242-9A70-B02665DCA0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Q3f I am able to make improvements happen in my area of work.</a:t>
            </a:r>
            <a:endParaRPr lang="en-GB" sz="1200" dirty="0">
              <a:effectLst/>
            </a:endParaRPr>
          </a:p>
        </c:rich>
      </c:tx>
      <c:layout>
        <c:manualLayout>
          <c:xMode val="edge"/>
          <c:yMode val="edge"/>
          <c:x val="0.16082832861524485"/>
          <c:y val="3.7746623911114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60.378433996076566</c:v>
                </c:pt>
                <c:pt idx="1">
                  <c:v>61.235948367338345</c:v>
                </c:pt>
                <c:pt idx="2">
                  <c:v>59.010441911252819</c:v>
                </c:pt>
                <c:pt idx="3">
                  <c:v>60.522795890068359</c:v>
                </c:pt>
                <c:pt idx="4">
                  <c:v>61.36829073096812</c:v>
                </c:pt>
              </c:numCache>
            </c:numRef>
          </c:val>
          <c:smooth val="0"/>
          <c:extLst>
            <c:ext xmlns:c16="http://schemas.microsoft.com/office/drawing/2014/chart" uri="{C3380CC4-5D6E-409C-BE32-E72D297353CC}">
              <c16:uniqueId val="{00000003-A1E9-4111-A79E-6AA4C13EDE1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69.03455585672819</c:v>
                </c:pt>
                <c:pt idx="1">
                  <c:v>68.905769925372994</c:v>
                </c:pt>
                <c:pt idx="2">
                  <c:v>68.400812106700599</c:v>
                </c:pt>
                <c:pt idx="3">
                  <c:v>69.203509035629779</c:v>
                </c:pt>
                <c:pt idx="4">
                  <c:v>67.805306142883907</c:v>
                </c:pt>
              </c:numCache>
            </c:numRef>
          </c:val>
          <c:smooth val="0"/>
          <c:extLst>
            <c:ext xmlns:c16="http://schemas.microsoft.com/office/drawing/2014/chart" uri="{C3380CC4-5D6E-409C-BE32-E72D297353CC}">
              <c16:uniqueId val="{00000004-A1E9-4111-A79E-6AA4C13EDE1F}"/>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51.533176703550552</c:v>
                </c:pt>
                <c:pt idx="1">
                  <c:v>50.780375108877429</c:v>
                </c:pt>
                <c:pt idx="2">
                  <c:v>51.332444632854838</c:v>
                </c:pt>
                <c:pt idx="3">
                  <c:v>48.808910176887721</c:v>
                </c:pt>
                <c:pt idx="4">
                  <c:v>52.438556136364035</c:v>
                </c:pt>
              </c:numCache>
            </c:numRef>
          </c:val>
          <c:smooth val="0"/>
          <c:extLst>
            <c:ext xmlns:c16="http://schemas.microsoft.com/office/drawing/2014/chart" uri="{C3380CC4-5D6E-409C-BE32-E72D297353CC}">
              <c16:uniqueId val="{00000005-A1E9-4111-A79E-6AA4C13EDE1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1E9-4111-A79E-6AA4C13EDE1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62.164033441429169</c:v>
                </c:pt>
                <c:pt idx="1">
                  <c:v>65.166000769103618</c:v>
                </c:pt>
                <c:pt idx="2">
                  <c:v>61.161509370528996</c:v>
                </c:pt>
                <c:pt idx="3">
                  <c:v>63.366621545118171</c:v>
                </c:pt>
                <c:pt idx="4">
                  <c:v>63.954819075570477</c:v>
                </c:pt>
              </c:numCache>
            </c:numRef>
          </c:val>
          <c:smooth val="0"/>
          <c:extLst>
            <c:ext xmlns:c16="http://schemas.microsoft.com/office/drawing/2014/chart" uri="{C3380CC4-5D6E-409C-BE32-E72D297353CC}">
              <c16:uniqueId val="{00000002-A1E9-4111-A79E-6AA4C13EDE1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Q25a Care of patients / service users is my organisation's top priority.</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76.105525225619388</c:v>
                </c:pt>
                <c:pt idx="1">
                  <c:v>80.4207714663046</c:v>
                </c:pt>
                <c:pt idx="2">
                  <c:v>78.560664124448181</c:v>
                </c:pt>
                <c:pt idx="3">
                  <c:v>78.366351715141846</c:v>
                </c:pt>
                <c:pt idx="4">
                  <c:v>79.494834157121304</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85.886625434844689</c:v>
                </c:pt>
                <c:pt idx="1">
                  <c:v>87.931866774301866</c:v>
                </c:pt>
                <c:pt idx="2">
                  <c:v>87.503791852180839</c:v>
                </c:pt>
                <c:pt idx="3">
                  <c:v>86.916723803164544</c:v>
                </c:pt>
                <c:pt idx="4">
                  <c:v>88.012990164432338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57.090992056699804</c:v>
                </c:pt>
                <c:pt idx="1">
                  <c:v>66.391317710618239</c:v>
                </c:pt>
                <c:pt idx="2">
                  <c:v>65.039066130647967</c:v>
                </c:pt>
                <c:pt idx="3">
                  <c:v>59.392797132802912</c:v>
                </c:pt>
                <c:pt idx="4">
                  <c:v>64.182046103812468</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77.439519618698782</c:v>
                </c:pt>
                <c:pt idx="1">
                  <c:v>80.271374217360361</c:v>
                </c:pt>
                <c:pt idx="2">
                  <c:v>78.593311694369802</c:v>
                </c:pt>
                <c:pt idx="3">
                  <c:v>78.779264026330878</c:v>
                </c:pt>
                <c:pt idx="4">
                  <c:v>78.524526322273175</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Q25c I would recommend my organisation as a place to work.</a:t>
            </a:r>
            <a:endParaRPr lang="en-GB" sz="1200" dirty="0">
              <a:effectLst/>
            </a:endParaRPr>
          </a:p>
        </c:rich>
      </c:tx>
      <c:layout>
        <c:manualLayout>
          <c:xMode val="edge"/>
          <c:yMode val="edge"/>
          <c:x val="0.23772184928305012"/>
          <c:y val="3.457541509125840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61.794497037115384</c:v>
                </c:pt>
                <c:pt idx="1">
                  <c:v>67.832006997669581</c:v>
                </c:pt>
                <c:pt idx="2">
                  <c:v>63.168382137560641</c:v>
                </c:pt>
                <c:pt idx="3">
                  <c:v>62.737433218509267</c:v>
                </c:pt>
                <c:pt idx="4">
                  <c:v>65.586737233046051</c:v>
                </c:pt>
              </c:numCache>
            </c:numRef>
          </c:val>
          <c:smooth val="0"/>
          <c:extLst>
            <c:ext xmlns:c16="http://schemas.microsoft.com/office/drawing/2014/chart" uri="{C3380CC4-5D6E-409C-BE32-E72D297353CC}">
              <c16:uniqueId val="{00000003-107B-4242-9A70-B02665DCA0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75.125183085152131</c:v>
                </c:pt>
                <c:pt idx="1">
                  <c:v>77.758565923775848</c:v>
                </c:pt>
                <c:pt idx="2">
                  <c:v>73.5821375691078</c:v>
                </c:pt>
                <c:pt idx="3">
                  <c:v>73.009170643656702</c:v>
                </c:pt>
                <c:pt idx="4">
                  <c:v>75.430735880782024</c:v>
                </c:pt>
              </c:numCache>
            </c:numRef>
          </c:val>
          <c:smooth val="0"/>
          <c:extLst>
            <c:ext xmlns:c16="http://schemas.microsoft.com/office/drawing/2014/chart" uri="{C3380CC4-5D6E-409C-BE32-E72D297353CC}">
              <c16:uniqueId val="{00000004-107B-4242-9A70-B02665DCA071}"/>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42.822921316895005</c:v>
                </c:pt>
                <c:pt idx="1">
                  <c:v>49.094431863704038</c:v>
                </c:pt>
                <c:pt idx="2">
                  <c:v>43.432869477517585</c:v>
                </c:pt>
                <c:pt idx="3">
                  <c:v>39.560627575966365</c:v>
                </c:pt>
                <c:pt idx="4">
                  <c:v>39.461957660220648</c:v>
                </c:pt>
              </c:numCache>
            </c:numRef>
          </c:val>
          <c:smooth val="0"/>
          <c:extLst>
            <c:ext xmlns:c16="http://schemas.microsoft.com/office/drawing/2014/chart" uri="{C3380CC4-5D6E-409C-BE32-E72D297353CC}">
              <c16:uniqueId val="{00000005-107B-4242-9A70-B02665DCA0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07B-4242-9A70-B02665DCA07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66.674100804894863</c:v>
                </c:pt>
                <c:pt idx="1">
                  <c:v>71.30561015767816</c:v>
                </c:pt>
                <c:pt idx="2">
                  <c:v>65.535613807080395</c:v>
                </c:pt>
                <c:pt idx="3">
                  <c:v>63.8469088015568</c:v>
                </c:pt>
                <c:pt idx="4">
                  <c:v>67.380646859128461</c:v>
                </c:pt>
              </c:numCache>
            </c:numRef>
          </c:val>
          <c:smooth val="0"/>
          <c:extLst>
            <c:ext xmlns:c16="http://schemas.microsoft.com/office/drawing/2014/chart" uri="{C3380CC4-5D6E-409C-BE32-E72D297353CC}">
              <c16:uniqueId val="{00000002-107B-4242-9A70-B02665DCA0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Q25d If a friend or relative needed treatment I would be happy with the standard of care provided by this organisation.</a:t>
            </a:r>
            <a:endParaRPr lang="en-GB" sz="1200" dirty="0">
              <a:effectLst/>
            </a:endParaRPr>
          </a:p>
        </c:rich>
      </c:tx>
      <c:layout>
        <c:manualLayout>
          <c:xMode val="edge"/>
          <c:yMode val="edge"/>
          <c:x val="0.16082832861524485"/>
          <c:y val="2.18905798118349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65.502193246560438</c:v>
                </c:pt>
                <c:pt idx="1">
                  <c:v>70.454091739868858</c:v>
                </c:pt>
                <c:pt idx="2">
                  <c:v>64.892069192812144</c:v>
                </c:pt>
                <c:pt idx="3">
                  <c:v>63.782662221570916</c:v>
                </c:pt>
                <c:pt idx="4">
                  <c:v>65.17724464910826</c:v>
                </c:pt>
              </c:numCache>
            </c:numRef>
          </c:val>
          <c:smooth val="0"/>
          <c:extLst>
            <c:ext xmlns:c16="http://schemas.microsoft.com/office/drawing/2014/chart" uri="{C3380CC4-5D6E-409C-BE32-E72D297353CC}">
              <c16:uniqueId val="{00000003-A1E9-4111-A79E-6AA4C13EDE1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80.671657509927712</c:v>
                </c:pt>
                <c:pt idx="1">
                  <c:v>84.231742080971443</c:v>
                </c:pt>
                <c:pt idx="2">
                  <c:v>82.419207941752504</c:v>
                </c:pt>
                <c:pt idx="3">
                  <c:v>79.627233166508788</c:v>
                </c:pt>
                <c:pt idx="4">
                  <c:v>80.419457885478124</c:v>
                </c:pt>
              </c:numCache>
            </c:numRef>
          </c:val>
          <c:smooth val="0"/>
          <c:extLst>
            <c:ext xmlns:c16="http://schemas.microsoft.com/office/drawing/2014/chart" uri="{C3380CC4-5D6E-409C-BE32-E72D297353CC}">
              <c16:uniqueId val="{00000004-A1E9-4111-A79E-6AA4C13EDE1F}"/>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37.290357808225622</c:v>
                </c:pt>
                <c:pt idx="1">
                  <c:v>47.191173216277889</c:v>
                </c:pt>
                <c:pt idx="2">
                  <c:v>45.126843729488883</c:v>
                </c:pt>
                <c:pt idx="3">
                  <c:v>40.189780105811117</c:v>
                </c:pt>
                <c:pt idx="4">
                  <c:v>43.642161582744187</c:v>
                </c:pt>
              </c:numCache>
            </c:numRef>
          </c:val>
          <c:smooth val="0"/>
          <c:extLst>
            <c:ext xmlns:c16="http://schemas.microsoft.com/office/drawing/2014/chart" uri="{C3380CC4-5D6E-409C-BE32-E72D297353CC}">
              <c16:uniqueId val="{00000005-A1E9-4111-A79E-6AA4C13EDE1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1E9-4111-A79E-6AA4C13EDE1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64.142594782038401</c:v>
                </c:pt>
                <c:pt idx="1">
                  <c:v>67.378272653926558</c:v>
                </c:pt>
                <c:pt idx="2">
                  <c:v>63.591770517933064</c:v>
                </c:pt>
                <c:pt idx="3">
                  <c:v>58.618514697674975</c:v>
                </c:pt>
                <c:pt idx="4">
                  <c:v>62.022406225347382</c:v>
                </c:pt>
              </c:numCache>
            </c:numRef>
          </c:val>
          <c:smooth val="0"/>
          <c:extLst>
            <c:ext xmlns:c16="http://schemas.microsoft.com/office/drawing/2014/chart" uri="{C3380CC4-5D6E-409C-BE32-E72D297353CC}">
              <c16:uniqueId val="{00000002-A1E9-4111-A79E-6AA4C13EDE1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Q26a I often think about leaving this organisation.</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28.185009437019449</c:v>
                </c:pt>
                <c:pt idx="1">
                  <c:v>24.86474618493309</c:v>
                </c:pt>
                <c:pt idx="2">
                  <c:v>27.817532553260499</c:v>
                </c:pt>
                <c:pt idx="3">
                  <c:v>29.06006806120795</c:v>
                </c:pt>
                <c:pt idx="4">
                  <c:v>26.829170924517182</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18.460827565335592</c:v>
                </c:pt>
                <c:pt idx="1">
                  <c:v>17.9089754227006</c:v>
                </c:pt>
                <c:pt idx="2">
                  <c:v>20.314972740910299</c:v>
                </c:pt>
                <c:pt idx="3">
                  <c:v>20.104890202191619</c:v>
                </c:pt>
                <c:pt idx="4">
                  <c:v>20.283568102167891</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36.896329756072333</c:v>
                </c:pt>
                <c:pt idx="1">
                  <c:v>34.221083387296034</c:v>
                </c:pt>
                <c:pt idx="2">
                  <c:v>41.066030426422962</c:v>
                </c:pt>
                <c:pt idx="3">
                  <c:v>47.866489830353117</c:v>
                </c:pt>
                <c:pt idx="4">
                  <c:v>46.268512959045957</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25.889961362969981</c:v>
                </c:pt>
                <c:pt idx="1">
                  <c:v>24.832158714431909</c:v>
                </c:pt>
                <c:pt idx="2">
                  <c:v>28.763496167713708</c:v>
                </c:pt>
                <c:pt idx="3">
                  <c:v>31.14112428111412</c:v>
                </c:pt>
                <c:pt idx="4">
                  <c:v>26.79017441571721</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Q26b I will probably look for a job at a new organisation in the next 12 months.</a:t>
            </a:r>
            <a:endParaRPr lang="en-GB" sz="1200" dirty="0">
              <a:effectLst/>
            </a:endParaRPr>
          </a:p>
        </c:rich>
      </c:tx>
      <c:layout>
        <c:manualLayout>
          <c:xMode val="edge"/>
          <c:yMode val="edge"/>
          <c:x val="0.22749179111671153"/>
          <c:y val="3.457541509125840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21.934732685930967</c:v>
                </c:pt>
                <c:pt idx="1">
                  <c:v>19.221420120984089</c:v>
                </c:pt>
                <c:pt idx="2">
                  <c:v>21.415373732973162</c:v>
                </c:pt>
                <c:pt idx="3">
                  <c:v>21.75609727181336</c:v>
                </c:pt>
                <c:pt idx="4">
                  <c:v>20.82650736727782</c:v>
                </c:pt>
              </c:numCache>
            </c:numRef>
          </c:val>
          <c:smooth val="0"/>
          <c:extLst>
            <c:ext xmlns:c16="http://schemas.microsoft.com/office/drawing/2014/chart" uri="{C3380CC4-5D6E-409C-BE32-E72D297353CC}">
              <c16:uniqueId val="{00000003-107B-4242-9A70-B02665DCA0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14.683679348289342</c:v>
                </c:pt>
                <c:pt idx="1">
                  <c:v>13.152003938198359</c:v>
                </c:pt>
                <c:pt idx="2">
                  <c:v>13.084290405566129</c:v>
                </c:pt>
                <c:pt idx="3">
                  <c:v>12.676676608992191</c:v>
                </c:pt>
                <c:pt idx="4">
                  <c:v>14.802094953357321</c:v>
                </c:pt>
              </c:numCache>
            </c:numRef>
          </c:val>
          <c:smooth val="0"/>
          <c:extLst>
            <c:ext xmlns:c16="http://schemas.microsoft.com/office/drawing/2014/chart" uri="{C3380CC4-5D6E-409C-BE32-E72D297353CC}">
              <c16:uniqueId val="{00000004-107B-4242-9A70-B02665DCA071}"/>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28.856997375462861</c:v>
                </c:pt>
                <c:pt idx="1">
                  <c:v>30.793771983598777</c:v>
                </c:pt>
                <c:pt idx="2">
                  <c:v>34.121765436348021</c:v>
                </c:pt>
                <c:pt idx="3">
                  <c:v>43.430126782835259</c:v>
                </c:pt>
                <c:pt idx="4">
                  <c:v>42.071126737211351</c:v>
                </c:pt>
              </c:numCache>
            </c:numRef>
          </c:val>
          <c:smooth val="0"/>
          <c:extLst>
            <c:ext xmlns:c16="http://schemas.microsoft.com/office/drawing/2014/chart" uri="{C3380CC4-5D6E-409C-BE32-E72D297353CC}">
              <c16:uniqueId val="{00000005-107B-4242-9A70-B02665DCA0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07B-4242-9A70-B02665DCA07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21.049269083537411</c:v>
                </c:pt>
                <c:pt idx="1">
                  <c:v>19.57859587538001</c:v>
                </c:pt>
                <c:pt idx="2">
                  <c:v>21.912142254697837</c:v>
                </c:pt>
                <c:pt idx="3">
                  <c:v>24.077300192028613</c:v>
                </c:pt>
                <c:pt idx="4">
                  <c:v>20.9943099262989</c:v>
                </c:pt>
              </c:numCache>
            </c:numRef>
          </c:val>
          <c:smooth val="0"/>
          <c:extLst>
            <c:ext xmlns:c16="http://schemas.microsoft.com/office/drawing/2014/chart" uri="{C3380CC4-5D6E-409C-BE32-E72D297353CC}">
              <c16:uniqueId val="{00000002-107B-4242-9A70-B02665DCA0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Q26c As soon as I can find another job, I will leave this organisation.</a:t>
            </a:r>
            <a:endParaRPr lang="en-GB" sz="1200" dirty="0">
              <a:effectLst/>
            </a:endParaRPr>
          </a:p>
        </c:rich>
      </c:tx>
      <c:layout>
        <c:manualLayout>
          <c:xMode val="edge"/>
          <c:yMode val="edge"/>
          <c:x val="0.16082832861524485"/>
          <c:y val="3.7746623911114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14.703944388121501</c:v>
                </c:pt>
                <c:pt idx="1">
                  <c:v>12.578829704752801</c:v>
                </c:pt>
                <c:pt idx="2">
                  <c:v>14.429442756172961</c:v>
                </c:pt>
                <c:pt idx="3">
                  <c:v>14.403921403304151</c:v>
                </c:pt>
                <c:pt idx="4">
                  <c:v>13.805379168475579</c:v>
                </c:pt>
              </c:numCache>
            </c:numRef>
          </c:val>
          <c:smooth val="0"/>
          <c:extLst>
            <c:ext xmlns:c16="http://schemas.microsoft.com/office/drawing/2014/chart" uri="{C3380CC4-5D6E-409C-BE32-E72D297353CC}">
              <c16:uniqueId val="{00000003-A1E9-4111-A79E-6AA4C13EDE1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8.5756034074413492</c:v>
                </c:pt>
                <c:pt idx="1">
                  <c:v>7.77474025001694</c:v>
                </c:pt>
                <c:pt idx="2">
                  <c:v>7.4167284540951703</c:v>
                </c:pt>
                <c:pt idx="3">
                  <c:v>9.1479419116533602</c:v>
                </c:pt>
                <c:pt idx="4">
                  <c:v>9.3034723506837604</c:v>
                </c:pt>
              </c:numCache>
            </c:numRef>
          </c:val>
          <c:smooth val="0"/>
          <c:extLst>
            <c:ext xmlns:c16="http://schemas.microsoft.com/office/drawing/2014/chart" uri="{C3380CC4-5D6E-409C-BE32-E72D297353CC}">
              <c16:uniqueId val="{00000004-A1E9-4111-A79E-6AA4C13EDE1F}"/>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21.216646984110348</c:v>
                </c:pt>
                <c:pt idx="1">
                  <c:v>20.451280839722948</c:v>
                </c:pt>
                <c:pt idx="2">
                  <c:v>19.594914247381439</c:v>
                </c:pt>
                <c:pt idx="3">
                  <c:v>25.573656921972571</c:v>
                </c:pt>
                <c:pt idx="4">
                  <c:v>29.063490946409448</c:v>
                </c:pt>
              </c:numCache>
            </c:numRef>
          </c:val>
          <c:smooth val="0"/>
          <c:extLst>
            <c:ext xmlns:c16="http://schemas.microsoft.com/office/drawing/2014/chart" uri="{C3380CC4-5D6E-409C-BE32-E72D297353CC}">
              <c16:uniqueId val="{00000005-A1E9-4111-A79E-6AA4C13EDE1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1E9-4111-A79E-6AA4C13EDE1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12.387803163238511</c:v>
                </c:pt>
                <c:pt idx="1">
                  <c:v>12.227271704519401</c:v>
                </c:pt>
                <c:pt idx="2">
                  <c:v>13.848964027707881</c:v>
                </c:pt>
                <c:pt idx="3">
                  <c:v>14.403921403304151</c:v>
                </c:pt>
                <c:pt idx="4">
                  <c:v>12.637658977277018</c:v>
                </c:pt>
              </c:numCache>
            </c:numRef>
          </c:val>
          <c:smooth val="0"/>
          <c:extLst>
            <c:ext xmlns:c16="http://schemas.microsoft.com/office/drawing/2014/chart" uri="{C3380CC4-5D6E-409C-BE32-E72D297353CC}">
              <c16:uniqueId val="{00000002-A1E9-4111-A79E-6AA4C13EDE1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Compassionate leadership</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4366567969989725"/>
          <c:y val="3.5529427810380543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7.4071187064427084</c:v>
                </c:pt>
                <c:pt idx="1">
                  <c:v>7.4223574180320231</c:v>
                </c:pt>
                <c:pt idx="2">
                  <c:v>7.5416018058034364</c:v>
                </c:pt>
              </c:numCache>
            </c:numRef>
          </c:val>
          <c:smooth val="0"/>
          <c:extLst>
            <c:ext xmlns:c16="http://schemas.microsoft.com/office/drawing/2014/chart" uri="{C3380CC4-5D6E-409C-BE32-E72D297353CC}">
              <c16:uniqueId val="{00000001-BFB4-4183-8E0F-F0C30573524C}"/>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7.6959998418743414</c:v>
                </c:pt>
                <c:pt idx="1">
                  <c:v>7.7818417490931981</c:v>
                </c:pt>
                <c:pt idx="2">
                  <c:v>7.8463246262817536</c:v>
                </c:pt>
              </c:numCache>
            </c:numRef>
          </c:val>
          <c:smooth val="0"/>
          <c:extLst>
            <c:ext xmlns:c16="http://schemas.microsoft.com/office/drawing/2014/chart" uri="{C3380CC4-5D6E-409C-BE32-E72D297353CC}">
              <c16:uniqueId val="{00000002-BFB4-4183-8E0F-F0C30573524C}"/>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6.9284761774475987</c:v>
                </c:pt>
                <c:pt idx="1">
                  <c:v>7.1492859610489701</c:v>
                </c:pt>
                <c:pt idx="2">
                  <c:v>7.1372370740993309</c:v>
                </c:pt>
              </c:numCache>
            </c:numRef>
          </c:val>
          <c:smooth val="0"/>
          <c:extLst>
            <c:ext xmlns:c16="http://schemas.microsoft.com/office/drawing/2014/chart" uri="{C3380CC4-5D6E-409C-BE32-E72D297353CC}">
              <c16:uniqueId val="{00000003-BFB4-4183-8E0F-F0C30573524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7.5811196259450533</c:v>
                </c:pt>
                <c:pt idx="1">
                  <c:v>7.6129505222543026</c:v>
                </c:pt>
                <c:pt idx="2">
                  <c:v>7.6025785509009474</c:v>
                </c:pt>
              </c:numCache>
            </c:numRef>
          </c:val>
          <c:smooth val="0"/>
          <c:extLst>
            <c:ext xmlns:c16="http://schemas.microsoft.com/office/drawing/2014/chart" uri="{C3380CC4-5D6E-409C-BE32-E72D297353CC}">
              <c16:uniqueId val="{00000000-BFB4-4183-8E0F-F0C30573524C}"/>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Q3g I am able to meet all the conflicting demands on my time at work.</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46.011616463798291</c:v>
                </c:pt>
                <c:pt idx="1">
                  <c:v>48.585767917679654</c:v>
                </c:pt>
                <c:pt idx="2">
                  <c:v>44.861978014184331</c:v>
                </c:pt>
                <c:pt idx="3">
                  <c:v>45.175401067643186</c:v>
                </c:pt>
                <c:pt idx="4">
                  <c:v>48.484604274802003</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52.861383706353884</c:v>
                </c:pt>
                <c:pt idx="1">
                  <c:v>54.590256293416317</c:v>
                </c:pt>
                <c:pt idx="2">
                  <c:v>52.316528199560608</c:v>
                </c:pt>
                <c:pt idx="3">
                  <c:v>52.332301974869409</c:v>
                </c:pt>
                <c:pt idx="4">
                  <c:v>54.031401941613503</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35.633068036345335</c:v>
                </c:pt>
                <c:pt idx="1">
                  <c:v>36.180962182180899</c:v>
                </c:pt>
                <c:pt idx="2">
                  <c:v>35.351299442353969</c:v>
                </c:pt>
                <c:pt idx="3">
                  <c:v>36.743955649287294</c:v>
                </c:pt>
                <c:pt idx="4">
                  <c:v>34.639428431673167</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48.968835770362453</c:v>
                </c:pt>
                <c:pt idx="1">
                  <c:v>47.955224470878314</c:v>
                </c:pt>
                <c:pt idx="2">
                  <c:v>44.939984362316522</c:v>
                </c:pt>
                <c:pt idx="3">
                  <c:v>44.081529411409619</c:v>
                </c:pt>
                <c:pt idx="4">
                  <c:v>48.333692411666028</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Q3h I have adequate materials, supplies and equipment to do my work.</a:t>
            </a:r>
            <a:endParaRPr lang="en-GB" sz="1200" dirty="0">
              <a:effectLst/>
            </a:endParaRPr>
          </a:p>
        </c:rich>
      </c:tx>
      <c:layout>
        <c:manualLayout>
          <c:xMode val="edge"/>
          <c:yMode val="edge"/>
          <c:x val="0.22749179111671153"/>
          <c:y val="3.457541509125840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58.352592446498399</c:v>
                </c:pt>
                <c:pt idx="1">
                  <c:v>63.837187482948863</c:v>
                </c:pt>
                <c:pt idx="2">
                  <c:v>63.871520589395068</c:v>
                </c:pt>
                <c:pt idx="3">
                  <c:v>63.286276386146092</c:v>
                </c:pt>
                <c:pt idx="4">
                  <c:v>64.330704597145456</c:v>
                </c:pt>
              </c:numCache>
            </c:numRef>
          </c:val>
          <c:smooth val="0"/>
          <c:extLst>
            <c:ext xmlns:c16="http://schemas.microsoft.com/office/drawing/2014/chart" uri="{C3380CC4-5D6E-409C-BE32-E72D297353CC}">
              <c16:uniqueId val="{00000003-107B-4242-9A70-B02665DCA0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68.319817225960662</c:v>
                </c:pt>
                <c:pt idx="1">
                  <c:v>74.511508049457845</c:v>
                </c:pt>
                <c:pt idx="2">
                  <c:v>74.920122133618008</c:v>
                </c:pt>
                <c:pt idx="3">
                  <c:v>70.754629900008794</c:v>
                </c:pt>
                <c:pt idx="4">
                  <c:v>74.037295531325412</c:v>
                </c:pt>
              </c:numCache>
            </c:numRef>
          </c:val>
          <c:smooth val="0"/>
          <c:extLst>
            <c:ext xmlns:c16="http://schemas.microsoft.com/office/drawing/2014/chart" uri="{C3380CC4-5D6E-409C-BE32-E72D297353CC}">
              <c16:uniqueId val="{00000004-107B-4242-9A70-B02665DCA071}"/>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48.436494886152445</c:v>
                </c:pt>
                <c:pt idx="1">
                  <c:v>51.952418992868743</c:v>
                </c:pt>
                <c:pt idx="2">
                  <c:v>49.905139604203889</c:v>
                </c:pt>
                <c:pt idx="3">
                  <c:v>45.869077656153038</c:v>
                </c:pt>
                <c:pt idx="4">
                  <c:v>45.562491040411331</c:v>
                </c:pt>
              </c:numCache>
            </c:numRef>
          </c:val>
          <c:smooth val="0"/>
          <c:extLst>
            <c:ext xmlns:c16="http://schemas.microsoft.com/office/drawing/2014/chart" uri="{C3380CC4-5D6E-409C-BE32-E72D297353CC}">
              <c16:uniqueId val="{00000005-107B-4242-9A70-B02665DCA0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07B-4242-9A70-B02665DCA07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65.28607292925075</c:v>
                </c:pt>
                <c:pt idx="1">
                  <c:v>68.348940936175509</c:v>
                </c:pt>
                <c:pt idx="2">
                  <c:v>65.873601551247489</c:v>
                </c:pt>
                <c:pt idx="3">
                  <c:v>61.292609978699588</c:v>
                </c:pt>
                <c:pt idx="4">
                  <c:v>65.637647543129106</c:v>
                </c:pt>
              </c:numCache>
            </c:numRef>
          </c:val>
          <c:smooth val="0"/>
          <c:extLst>
            <c:ext xmlns:c16="http://schemas.microsoft.com/office/drawing/2014/chart" uri="{C3380CC4-5D6E-409C-BE32-E72D297353CC}">
              <c16:uniqueId val="{00000002-107B-4242-9A70-B02665DCA0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Q3i There are enough staff at this organisation for me to do my job properly.</a:t>
            </a:r>
            <a:endParaRPr lang="en-GB" sz="1200" dirty="0">
              <a:effectLst/>
            </a:endParaRPr>
          </a:p>
        </c:rich>
      </c:tx>
      <c:layout>
        <c:manualLayout>
          <c:xMode val="edge"/>
          <c:yMode val="edge"/>
          <c:x val="0.16082832861524485"/>
          <c:y val="3.7746623911114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32.450671763317267</c:v>
                </c:pt>
                <c:pt idx="1">
                  <c:v>40.958725304078328</c:v>
                </c:pt>
                <c:pt idx="2">
                  <c:v>30.515137435116703</c:v>
                </c:pt>
                <c:pt idx="3">
                  <c:v>30.549368012533439</c:v>
                </c:pt>
                <c:pt idx="4">
                  <c:v>35.277540919387341</c:v>
                </c:pt>
              </c:numCache>
            </c:numRef>
          </c:val>
          <c:smooth val="0"/>
          <c:extLst>
            <c:ext xmlns:c16="http://schemas.microsoft.com/office/drawing/2014/chart" uri="{C3380CC4-5D6E-409C-BE32-E72D297353CC}">
              <c16:uniqueId val="{00000003-A1E9-4111-A79E-6AA4C13EDE1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42.230179192892408</c:v>
                </c:pt>
                <c:pt idx="1">
                  <c:v>50.617772098684497</c:v>
                </c:pt>
                <c:pt idx="2">
                  <c:v>38.577566103541571</c:v>
                </c:pt>
                <c:pt idx="3">
                  <c:v>36.650048377990579</c:v>
                </c:pt>
                <c:pt idx="4">
                  <c:v>42.307653921287354</c:v>
                </c:pt>
              </c:numCache>
            </c:numRef>
          </c:val>
          <c:smooth val="0"/>
          <c:extLst>
            <c:ext xmlns:c16="http://schemas.microsoft.com/office/drawing/2014/chart" uri="{C3380CC4-5D6E-409C-BE32-E72D297353CC}">
              <c16:uniqueId val="{00000004-A1E9-4111-A79E-6AA4C13EDE1F}"/>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25.233160207545179</c:v>
                </c:pt>
                <c:pt idx="1">
                  <c:v>28.370459068318286</c:v>
                </c:pt>
                <c:pt idx="2">
                  <c:v>20.37598529982937</c:v>
                </c:pt>
                <c:pt idx="3">
                  <c:v>22.182180330062902</c:v>
                </c:pt>
                <c:pt idx="4">
                  <c:v>27.524438556169429</c:v>
                </c:pt>
              </c:numCache>
            </c:numRef>
          </c:val>
          <c:smooth val="0"/>
          <c:extLst>
            <c:ext xmlns:c16="http://schemas.microsoft.com/office/drawing/2014/chart" uri="{C3380CC4-5D6E-409C-BE32-E72D297353CC}">
              <c16:uniqueId val="{00000005-A1E9-4111-A79E-6AA4C13EDE1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1E9-4111-A79E-6AA4C13EDE1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39.131490027210504</c:v>
                </c:pt>
                <c:pt idx="1">
                  <c:v>41.661471682773509</c:v>
                </c:pt>
                <c:pt idx="2">
                  <c:v>30.74285216259706</c:v>
                </c:pt>
                <c:pt idx="3">
                  <c:v>28.077551070967122</c:v>
                </c:pt>
                <c:pt idx="4">
                  <c:v>36.517411205833838</c:v>
                </c:pt>
              </c:numCache>
            </c:numRef>
          </c:val>
          <c:smooth val="0"/>
          <c:extLst>
            <c:ext xmlns:c16="http://schemas.microsoft.com/office/drawing/2014/chart" uri="{C3380CC4-5D6E-409C-BE32-E72D297353CC}">
              <c16:uniqueId val="{00000002-A1E9-4111-A79E-6AA4C13EDE1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Q3a I always know what my work responsibilities are.</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84.385258217829758</c:v>
                </c:pt>
                <c:pt idx="1">
                  <c:v>83.69469195285771</c:v>
                </c:pt>
                <c:pt idx="2">
                  <c:v>84.595983635097554</c:v>
                </c:pt>
                <c:pt idx="3">
                  <c:v>83.542088316549368</c:v>
                </c:pt>
                <c:pt idx="4">
                  <c:v>84.491364782310583</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89.30689985732721</c:v>
                </c:pt>
                <c:pt idx="1">
                  <c:v>88.914104661704201</c:v>
                </c:pt>
                <c:pt idx="2">
                  <c:v>87.641646577887627</c:v>
                </c:pt>
                <c:pt idx="3">
                  <c:v>87.735683759953034</c:v>
                </c:pt>
                <c:pt idx="4">
                  <c:v>87.936870818610487</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77.030937679407998</c:v>
                </c:pt>
                <c:pt idx="1">
                  <c:v>77.718537653245619</c:v>
                </c:pt>
                <c:pt idx="2">
                  <c:v>74.339549602263773</c:v>
                </c:pt>
                <c:pt idx="3">
                  <c:v>69.116623779506043</c:v>
                </c:pt>
                <c:pt idx="4">
                  <c:v>75.198502455766572</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81.840439792611036</c:v>
                </c:pt>
                <c:pt idx="1">
                  <c:v>82.423279379278469</c:v>
                </c:pt>
                <c:pt idx="2">
                  <c:v>80.978945946954823</c:v>
                </c:pt>
                <c:pt idx="3">
                  <c:v>82.581641926409759</c:v>
                </c:pt>
                <c:pt idx="4">
                  <c:v>81.216100436335012</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Q3e I am involved in deciding on changes introduced that affect my work area / team / department.</a:t>
            </a:r>
            <a:endParaRPr lang="en-GB" sz="10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55.014051740000426</c:v>
                </c:pt>
                <c:pt idx="1">
                  <c:v>55.427839348953313</c:v>
                </c:pt>
                <c:pt idx="2">
                  <c:v>54.605350804774801</c:v>
                </c:pt>
                <c:pt idx="3">
                  <c:v>55.663108955077668</c:v>
                </c:pt>
                <c:pt idx="4">
                  <c:v>55.801196615036311</c:v>
                </c:pt>
              </c:numCache>
            </c:numRef>
          </c:val>
          <c:smooth val="0"/>
          <c:extLst>
            <c:ext xmlns:c16="http://schemas.microsoft.com/office/drawing/2014/chart" uri="{C3380CC4-5D6E-409C-BE32-E72D297353CC}">
              <c16:uniqueId val="{00000000-58F0-4A0C-96E8-B3C07B4DB83D}"/>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61.623419490234596</c:v>
                </c:pt>
                <c:pt idx="1">
                  <c:v>63.733713288219654</c:v>
                </c:pt>
                <c:pt idx="2">
                  <c:v>61.353130699261584</c:v>
                </c:pt>
                <c:pt idx="3">
                  <c:v>63.070505117948898</c:v>
                </c:pt>
                <c:pt idx="4">
                  <c:v>61.257252605489562</c:v>
                </c:pt>
              </c:numCache>
            </c:numRef>
          </c:val>
          <c:smooth val="0"/>
          <c:extLst>
            <c:ext xmlns:c16="http://schemas.microsoft.com/office/drawing/2014/chart" uri="{C3380CC4-5D6E-409C-BE32-E72D297353CC}">
              <c16:uniqueId val="{00000001-58F0-4A0C-96E8-B3C07B4DB83D}"/>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47.666287401065489</c:v>
                </c:pt>
                <c:pt idx="1">
                  <c:v>48.134470204914578</c:v>
                </c:pt>
                <c:pt idx="2">
                  <c:v>47.080659392535232</c:v>
                </c:pt>
                <c:pt idx="3">
                  <c:v>44.859334966631145</c:v>
                </c:pt>
                <c:pt idx="4">
                  <c:v>48.408974770875652</c:v>
                </c:pt>
              </c:numCache>
            </c:numRef>
          </c:val>
          <c:smooth val="0"/>
          <c:extLst>
            <c:ext xmlns:c16="http://schemas.microsoft.com/office/drawing/2014/chart" uri="{C3380CC4-5D6E-409C-BE32-E72D297353CC}">
              <c16:uniqueId val="{00000002-58F0-4A0C-96E8-B3C07B4DB83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58F0-4A0C-96E8-B3C07B4DB83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61.623419490234596</c:v>
                </c:pt>
                <c:pt idx="1">
                  <c:v>59.69872609839485</c:v>
                </c:pt>
                <c:pt idx="2">
                  <c:v>57.758219484768993</c:v>
                </c:pt>
                <c:pt idx="3">
                  <c:v>60.59099422012477</c:v>
                </c:pt>
                <c:pt idx="4">
                  <c:v>60.341280369278479</c:v>
                </c:pt>
              </c:numCache>
            </c:numRef>
          </c:val>
          <c:smooth val="0"/>
          <c:extLst>
            <c:ext xmlns:c16="http://schemas.microsoft.com/office/drawing/2014/chart" uri="{C3380CC4-5D6E-409C-BE32-E72D297353CC}">
              <c16:uniqueId val="{00000005-58F0-4A0C-96E8-B3C07B4DB83D}"/>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Q5a I have unrealistic time pressures.</a:t>
            </a:r>
            <a:endParaRPr lang="en-GB" sz="10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24.04725241095165</c:v>
                </c:pt>
                <c:pt idx="1">
                  <c:v>26.841020973601221</c:v>
                </c:pt>
                <c:pt idx="2">
                  <c:v>26.015463156578388</c:v>
                </c:pt>
                <c:pt idx="3">
                  <c:v>27.197034770028676</c:v>
                </c:pt>
                <c:pt idx="4">
                  <c:v>29.731639239039243</c:v>
                </c:pt>
              </c:numCache>
            </c:numRef>
          </c:val>
          <c:smooth val="0"/>
          <c:extLst>
            <c:ext xmlns:c16="http://schemas.microsoft.com/office/drawing/2014/chart" uri="{C3380CC4-5D6E-409C-BE32-E72D297353CC}">
              <c16:uniqueId val="{00000000-BC6A-4763-AFEB-408069218356}"/>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31.733566516592088</c:v>
                </c:pt>
                <c:pt idx="1">
                  <c:v>34.902457318394688</c:v>
                </c:pt>
                <c:pt idx="2">
                  <c:v>33.641036101098429</c:v>
                </c:pt>
                <c:pt idx="3">
                  <c:v>33.444323346028135</c:v>
                </c:pt>
                <c:pt idx="4">
                  <c:v>37.980933358866167</c:v>
                </c:pt>
              </c:numCache>
            </c:numRef>
          </c:val>
          <c:smooth val="0"/>
          <c:extLst>
            <c:ext xmlns:c16="http://schemas.microsoft.com/office/drawing/2014/chart" uri="{C3380CC4-5D6E-409C-BE32-E72D297353CC}">
              <c16:uniqueId val="{00000001-BC6A-4763-AFEB-408069218356}"/>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19.056825774160281</c:v>
                </c:pt>
                <c:pt idx="1">
                  <c:v>17.281506241296547</c:v>
                </c:pt>
                <c:pt idx="2">
                  <c:v>20.489697749040321</c:v>
                </c:pt>
                <c:pt idx="3">
                  <c:v>18.392517054623131</c:v>
                </c:pt>
                <c:pt idx="4">
                  <c:v>20.962617167944249</c:v>
                </c:pt>
              </c:numCache>
            </c:numRef>
          </c:val>
          <c:smooth val="0"/>
          <c:extLst>
            <c:ext xmlns:c16="http://schemas.microsoft.com/office/drawing/2014/chart" uri="{C3380CC4-5D6E-409C-BE32-E72D297353CC}">
              <c16:uniqueId val="{00000002-BC6A-4763-AFEB-408069218356}"/>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BC6A-4763-AFEB-408069218356}"/>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31.733566516592088</c:v>
                </c:pt>
                <c:pt idx="1">
                  <c:v>30.644300374964413</c:v>
                </c:pt>
                <c:pt idx="2">
                  <c:v>29.463056380848681</c:v>
                </c:pt>
                <c:pt idx="3">
                  <c:v>31.405165888517072</c:v>
                </c:pt>
                <c:pt idx="4">
                  <c:v>32.550822192800581</c:v>
                </c:pt>
              </c:numCache>
            </c:numRef>
          </c:val>
          <c:smooth val="0"/>
          <c:extLst>
            <c:ext xmlns:c16="http://schemas.microsoft.com/office/drawing/2014/chart" uri="{C3380CC4-5D6E-409C-BE32-E72D297353CC}">
              <c16:uniqueId val="{00000005-BC6A-4763-AFEB-408069218356}"/>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'Never'/'Rarely' out of those who answered the question</a:t>
                </a:r>
                <a:endParaRPr lang="en-GB" sz="10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Q5b I have a choice in deciding how to do my work. </a:t>
            </a:r>
            <a:endParaRPr lang="en-GB" sz="1000" dirty="0">
              <a:effectLst/>
            </a:endParaRPr>
          </a:p>
        </c:rich>
      </c:tx>
      <c:layout>
        <c:manualLayout>
          <c:xMode val="edge"/>
          <c:yMode val="edge"/>
          <c:x val="0.18829616904459581"/>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62.332635005143914</c:v>
                </c:pt>
                <c:pt idx="1">
                  <c:v>64.052231031569647</c:v>
                </c:pt>
                <c:pt idx="2">
                  <c:v>63.769399435100517</c:v>
                </c:pt>
                <c:pt idx="3">
                  <c:v>64.096715090915396</c:v>
                </c:pt>
                <c:pt idx="4">
                  <c:v>63.99933950017698</c:v>
                </c:pt>
              </c:numCache>
            </c:numRef>
          </c:val>
          <c:smooth val="0"/>
          <c:extLst>
            <c:ext xmlns:c16="http://schemas.microsoft.com/office/drawing/2014/chart" uri="{C3380CC4-5D6E-409C-BE32-E72D297353CC}">
              <c16:uniqueId val="{00000000-63D9-4716-8192-C17E55D6382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70.544831097257926</c:v>
                </c:pt>
                <c:pt idx="1">
                  <c:v>75.274283912711454</c:v>
                </c:pt>
                <c:pt idx="2">
                  <c:v>71.246834433733767</c:v>
                </c:pt>
                <c:pt idx="3">
                  <c:v>71.037275488263305</c:v>
                </c:pt>
                <c:pt idx="4">
                  <c:v>70.511933507852547</c:v>
                </c:pt>
              </c:numCache>
            </c:numRef>
          </c:val>
          <c:smooth val="0"/>
          <c:extLst>
            <c:ext xmlns:c16="http://schemas.microsoft.com/office/drawing/2014/chart" uri="{C3380CC4-5D6E-409C-BE32-E72D297353CC}">
              <c16:uniqueId val="{00000001-63D9-4716-8192-C17E55D6382B}"/>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54.757059206499335</c:v>
                </c:pt>
                <c:pt idx="1">
                  <c:v>57.160294705696423</c:v>
                </c:pt>
                <c:pt idx="2">
                  <c:v>56.515129890875251</c:v>
                </c:pt>
                <c:pt idx="3">
                  <c:v>54.838225680397599</c:v>
                </c:pt>
                <c:pt idx="4">
                  <c:v>52.723851527733082</c:v>
                </c:pt>
              </c:numCache>
            </c:numRef>
          </c:val>
          <c:smooth val="0"/>
          <c:extLst>
            <c:ext xmlns:c16="http://schemas.microsoft.com/office/drawing/2014/chart" uri="{C3380CC4-5D6E-409C-BE32-E72D297353CC}">
              <c16:uniqueId val="{00000002-63D9-4716-8192-C17E55D6382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63D9-4716-8192-C17E55D6382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63.112669072440255</c:v>
                </c:pt>
                <c:pt idx="1">
                  <c:v>63.93090852529464</c:v>
                </c:pt>
                <c:pt idx="2">
                  <c:v>62.640782711908763</c:v>
                </c:pt>
                <c:pt idx="3">
                  <c:v>65.159159119835309</c:v>
                </c:pt>
                <c:pt idx="4">
                  <c:v>67.644586037698588</c:v>
                </c:pt>
              </c:numCache>
            </c:numRef>
          </c:val>
          <c:smooth val="0"/>
          <c:extLst>
            <c:ext xmlns:c16="http://schemas.microsoft.com/office/drawing/2014/chart" uri="{C3380CC4-5D6E-409C-BE32-E72D297353CC}">
              <c16:uniqueId val="{00000005-63D9-4716-8192-C17E55D6382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'Often'/'Always' out of those who answered the question</a:t>
                </a:r>
                <a:endParaRPr lang="en-GB" sz="10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Q5c Relationships at work are strained.</a:t>
            </a:r>
            <a:endParaRPr lang="en-GB" sz="1000" dirty="0">
              <a:effectLst/>
            </a:endParaRPr>
          </a:p>
        </c:rich>
      </c:tx>
      <c:layout>
        <c:manualLayout>
          <c:xMode val="edge"/>
          <c:yMode val="edge"/>
          <c:x val="0.22921640170995022"/>
          <c:y val="3.4106772750099497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4398883785462355"/>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51.227724843350209</c:v>
                </c:pt>
                <c:pt idx="1">
                  <c:v>53.680470420005676</c:v>
                </c:pt>
                <c:pt idx="2">
                  <c:v>53.703670194139782</c:v>
                </c:pt>
                <c:pt idx="3">
                  <c:v>54.885504360372153</c:v>
                </c:pt>
                <c:pt idx="4">
                  <c:v>56.463289522668568</c:v>
                </c:pt>
              </c:numCache>
            </c:numRef>
          </c:val>
          <c:smooth val="0"/>
          <c:extLst>
            <c:ext xmlns:c16="http://schemas.microsoft.com/office/drawing/2014/chart" uri="{C3380CC4-5D6E-409C-BE32-E72D297353CC}">
              <c16:uniqueId val="{00000000-8C3B-4FD9-A570-0A0E584B513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58.729385177020156</c:v>
                </c:pt>
                <c:pt idx="1">
                  <c:v>60.082722777846939</c:v>
                </c:pt>
                <c:pt idx="2">
                  <c:v>61.366695061060497</c:v>
                </c:pt>
                <c:pt idx="3">
                  <c:v>60.641606304443428</c:v>
                </c:pt>
                <c:pt idx="4">
                  <c:v>63.463653691260156</c:v>
                </c:pt>
              </c:numCache>
            </c:numRef>
          </c:val>
          <c:smooth val="0"/>
          <c:extLst>
            <c:ext xmlns:c16="http://schemas.microsoft.com/office/drawing/2014/chart" uri="{C3380CC4-5D6E-409C-BE32-E72D297353CC}">
              <c16:uniqueId val="{00000001-8C3B-4FD9-A570-0A0E584B513A}"/>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40.824282071816647</c:v>
                </c:pt>
                <c:pt idx="1">
                  <c:v>43.461422090784382</c:v>
                </c:pt>
                <c:pt idx="2">
                  <c:v>43.803132122984401</c:v>
                </c:pt>
                <c:pt idx="3">
                  <c:v>47.540967019750106</c:v>
                </c:pt>
                <c:pt idx="4">
                  <c:v>45.833715873216491</c:v>
                </c:pt>
              </c:numCache>
            </c:numRef>
          </c:val>
          <c:smooth val="0"/>
          <c:extLst>
            <c:ext xmlns:c16="http://schemas.microsoft.com/office/drawing/2014/chart" uri="{C3380CC4-5D6E-409C-BE32-E72D297353CC}">
              <c16:uniqueId val="{00000002-8C3B-4FD9-A570-0A0E584B513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8C3B-4FD9-A570-0A0E584B513A}"/>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52.577783679476752</c:v>
                </c:pt>
                <c:pt idx="1">
                  <c:v>54.0841098000746</c:v>
                </c:pt>
                <c:pt idx="2">
                  <c:v>50.965264887879968</c:v>
                </c:pt>
                <c:pt idx="3">
                  <c:v>52.318834577233531</c:v>
                </c:pt>
                <c:pt idx="4">
                  <c:v>54.30188653527874</c:v>
                </c:pt>
              </c:numCache>
            </c:numRef>
          </c:val>
          <c:smooth val="0"/>
          <c:extLst>
            <c:ext xmlns:c16="http://schemas.microsoft.com/office/drawing/2014/chart" uri="{C3380CC4-5D6E-409C-BE32-E72D297353CC}">
              <c16:uniqueId val="{00000005-8C3B-4FD9-A570-0A0E584B513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'Never'/'Rarely' out of those who answered the question</a:t>
                </a:r>
                <a:endParaRPr lang="en-GB" sz="10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Q7c I receive the respect I deserve from my colleagues at work.</a:t>
            </a:r>
            <a:endParaRPr lang="en-GB" sz="1000" dirty="0">
              <a:effectLst/>
            </a:endParaRPr>
          </a:p>
        </c:rich>
      </c:tx>
      <c:layout>
        <c:manualLayout>
          <c:xMode val="edge"/>
          <c:yMode val="edge"/>
          <c:x val="0.18829616904459581"/>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4395773708091495"/>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76.331697226576111</c:v>
                </c:pt>
                <c:pt idx="1">
                  <c:v>75.835149339832299</c:v>
                </c:pt>
                <c:pt idx="2">
                  <c:v>76.129364681094387</c:v>
                </c:pt>
                <c:pt idx="3">
                  <c:v>77.38000038674933</c:v>
                </c:pt>
                <c:pt idx="4">
                  <c:v>76.925903733679093</c:v>
                </c:pt>
              </c:numCache>
            </c:numRef>
          </c:val>
          <c:smooth val="0"/>
          <c:extLst>
            <c:ext xmlns:c16="http://schemas.microsoft.com/office/drawing/2014/chart" uri="{C3380CC4-5D6E-409C-BE32-E72D297353CC}">
              <c16:uniqueId val="{00000000-2CF7-4437-9FEC-60D8A30EAFAD}"/>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81.652020042896851</c:v>
                </c:pt>
                <c:pt idx="1">
                  <c:v>80.659648297472089</c:v>
                </c:pt>
                <c:pt idx="2">
                  <c:v>80.94742520171431</c:v>
                </c:pt>
                <c:pt idx="3">
                  <c:v>81.343293212529147</c:v>
                </c:pt>
                <c:pt idx="4">
                  <c:v>81.541083742925096</c:v>
                </c:pt>
              </c:numCache>
            </c:numRef>
          </c:val>
          <c:smooth val="0"/>
          <c:extLst>
            <c:ext xmlns:c16="http://schemas.microsoft.com/office/drawing/2014/chart" uri="{C3380CC4-5D6E-409C-BE32-E72D297353CC}">
              <c16:uniqueId val="{00000001-2CF7-4437-9FEC-60D8A30EAFAD}"/>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69.390108667338907</c:v>
                </c:pt>
                <c:pt idx="1">
                  <c:v>71.322528310369165</c:v>
                </c:pt>
                <c:pt idx="2">
                  <c:v>71.061365343756464</c:v>
                </c:pt>
                <c:pt idx="3">
                  <c:v>71.346208772097157</c:v>
                </c:pt>
                <c:pt idx="4">
                  <c:v>72.311348802089384</c:v>
                </c:pt>
              </c:numCache>
            </c:numRef>
          </c:val>
          <c:smooth val="0"/>
          <c:extLst>
            <c:ext xmlns:c16="http://schemas.microsoft.com/office/drawing/2014/chart" uri="{C3380CC4-5D6E-409C-BE32-E72D297353CC}">
              <c16:uniqueId val="{00000002-2CF7-4437-9FEC-60D8A30EAFA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2CF7-4437-9FEC-60D8A30EAFA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76.518160251697836</c:v>
                </c:pt>
                <c:pt idx="1">
                  <c:v>75.867712976734893</c:v>
                </c:pt>
                <c:pt idx="2">
                  <c:v>73.917163229150404</c:v>
                </c:pt>
                <c:pt idx="3">
                  <c:v>77.38000038674933</c:v>
                </c:pt>
                <c:pt idx="4">
                  <c:v>75.944582144553664</c:v>
                </c:pt>
              </c:numCache>
            </c:numRef>
          </c:val>
          <c:smooth val="0"/>
          <c:extLst>
            <c:ext xmlns:c16="http://schemas.microsoft.com/office/drawing/2014/chart" uri="{C3380CC4-5D6E-409C-BE32-E72D297353CC}">
              <c16:uniqueId val="{00000005-2CF7-4437-9FEC-60D8A30EAFAD}"/>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0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Q9a My immediate manager encourages me at work.</a:t>
            </a:r>
            <a:endParaRPr lang="en-GB" sz="1200" dirty="0">
              <a:effectLst/>
            </a:endParaRPr>
          </a:p>
        </c:rich>
      </c:tx>
      <c:layout>
        <c:manualLayout>
          <c:xMode val="edge"/>
          <c:yMode val="edge"/>
          <c:x val="0.2057514449594795"/>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77.164623795273798</c:v>
                </c:pt>
                <c:pt idx="1">
                  <c:v>77.401889945941832</c:v>
                </c:pt>
                <c:pt idx="2">
                  <c:v>78.246160695743399</c:v>
                </c:pt>
                <c:pt idx="3">
                  <c:v>78.601401219909519</c:v>
                </c:pt>
                <c:pt idx="4">
                  <c:v>80.123768649362404</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82.349110221293913</c:v>
                </c:pt>
                <c:pt idx="1">
                  <c:v>81.633329980894203</c:v>
                </c:pt>
                <c:pt idx="2">
                  <c:v>82.136407920004189</c:v>
                </c:pt>
                <c:pt idx="3">
                  <c:v>83.924810382040533</c:v>
                </c:pt>
                <c:pt idx="4">
                  <c:v>84.607212400391148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70.322892627710885</c:v>
                </c:pt>
                <c:pt idx="1">
                  <c:v>72.585138033671697</c:v>
                </c:pt>
                <c:pt idx="2">
                  <c:v>72.693839159511413</c:v>
                </c:pt>
                <c:pt idx="3">
                  <c:v>73.052277422210466</c:v>
                </c:pt>
                <c:pt idx="4">
                  <c:v>75.164818500347465</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80.520333313743905</c:v>
                </c:pt>
                <c:pt idx="1">
                  <c:v>81.539574863419062</c:v>
                </c:pt>
                <c:pt idx="2">
                  <c:v>80.522982695208682</c:v>
                </c:pt>
                <c:pt idx="3">
                  <c:v>81.098105493493676</c:v>
                </c:pt>
                <c:pt idx="4">
                  <c:v>80.438464065304998</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'Agree'/'Strongly Agree'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Diversity and equality</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5287516680820091"/>
          <c:y val="4.2963464635789268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8.3027546435373463</c:v>
                </c:pt>
                <c:pt idx="1">
                  <c:v>8.3368975160641554</c:v>
                </c:pt>
                <c:pt idx="2">
                  <c:v>8.329989784093101</c:v>
                </c:pt>
              </c:numCache>
            </c:numRef>
          </c:val>
          <c:smooth val="0"/>
          <c:extLst>
            <c:ext xmlns:c16="http://schemas.microsoft.com/office/drawing/2014/chart" uri="{C3380CC4-5D6E-409C-BE32-E72D297353CC}">
              <c16:uniqueId val="{00000001-E152-4638-AC32-F7657D9155B2}"/>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8.7508506869411669</c:v>
                </c:pt>
                <c:pt idx="1">
                  <c:v>8.7258250270951745</c:v>
                </c:pt>
                <c:pt idx="2">
                  <c:v>8.7161106039359151</c:v>
                </c:pt>
              </c:numCache>
            </c:numRef>
          </c:val>
          <c:smooth val="0"/>
          <c:extLst>
            <c:ext xmlns:c16="http://schemas.microsoft.com/office/drawing/2014/chart" uri="{C3380CC4-5D6E-409C-BE32-E72D297353CC}">
              <c16:uniqueId val="{00000002-E152-4638-AC32-F7657D9155B2}"/>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7.2137358057334477</c:v>
                </c:pt>
                <c:pt idx="1">
                  <c:v>7.3245083123183363</c:v>
                </c:pt>
                <c:pt idx="2">
                  <c:v>7.3556961673619989</c:v>
                </c:pt>
              </c:numCache>
            </c:numRef>
          </c:val>
          <c:smooth val="0"/>
          <c:extLst>
            <c:ext xmlns:c16="http://schemas.microsoft.com/office/drawing/2014/chart" uri="{C3380CC4-5D6E-409C-BE32-E72D297353CC}">
              <c16:uniqueId val="{00000003-E152-4638-AC32-F7657D9155B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8.2100425641192292</c:v>
                </c:pt>
                <c:pt idx="1">
                  <c:v>8.3283053145992287</c:v>
                </c:pt>
                <c:pt idx="2">
                  <c:v>8.329989784093101</c:v>
                </c:pt>
              </c:numCache>
            </c:numRef>
          </c:val>
          <c:smooth val="0"/>
          <c:extLst>
            <c:ext xmlns:c16="http://schemas.microsoft.com/office/drawing/2014/chart" uri="{C3380CC4-5D6E-409C-BE32-E72D297353CC}">
              <c16:uniqueId val="{00000000-E152-4638-AC32-F7657D9155B2}"/>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 Do you have face-to-face, video or telephone contact with patients / service users as part of your job?</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85.11999999999999</c:v>
                </c:pt>
                <c:pt idx="1">
                  <c:v>80.933248650707526</c:v>
                </c:pt>
                <c:pt idx="2">
                  <c:v>82.205274864950752</c:v>
                </c:pt>
                <c:pt idx="3">
                  <c:v>82.64008250257821</c:v>
                </c:pt>
                <c:pt idx="4">
                  <c:v>83.362676056338032</c:v>
                </c:pt>
              </c:numCache>
            </c:numRef>
          </c:val>
          <c:smooth val="0"/>
          <c:extLst>
            <c:ext xmlns:c16="http://schemas.microsoft.com/office/drawing/2014/chart" uri="{C3380CC4-5D6E-409C-BE32-E72D297353CC}">
              <c16:uniqueId val="{00000003-6BFD-454F-941D-3D0A7DDC9699}"/>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BFD-454F-941D-3D0A7DDC9699}"/>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84.410919540229884</c:v>
                </c:pt>
                <c:pt idx="1">
                  <c:v>76.226993865030678</c:v>
                </c:pt>
                <c:pt idx="2">
                  <c:v>74.781976744186053</c:v>
                </c:pt>
                <c:pt idx="3">
                  <c:v>73.704268292682926</c:v>
                </c:pt>
                <c:pt idx="4">
                  <c:v>74.534958306606796</c:v>
                </c:pt>
              </c:numCache>
            </c:numRef>
          </c:val>
          <c:smooth val="0"/>
          <c:extLst>
            <c:ext xmlns:c16="http://schemas.microsoft.com/office/drawing/2014/chart" uri="{C3380CC4-5D6E-409C-BE32-E72D297353CC}">
              <c16:uniqueId val="{00000002-6BFD-454F-941D-3D0A7DDC9699}"/>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that have contact with patients / service users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Q10a How many hours a week are you contracted to work? </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19.464234824736391</c:v>
                </c:pt>
                <c:pt idx="1">
                  <c:v>19.537073608054811</c:v>
                </c:pt>
                <c:pt idx="2">
                  <c:v>18.95539906103286</c:v>
                </c:pt>
                <c:pt idx="3">
                  <c:v>18.736303871438999</c:v>
                </c:pt>
                <c:pt idx="4">
                  <c:v>17.594901634801879</c:v>
                </c:pt>
              </c:numCache>
            </c:numRef>
          </c:val>
          <c:smooth val="0"/>
          <c:extLst>
            <c:ext xmlns:c16="http://schemas.microsoft.com/office/drawing/2014/chart" uri="{C3380CC4-5D6E-409C-BE32-E72D297353CC}">
              <c16:uniqueId val="{00000003-DD33-4B4B-9CE5-898C6CA30915}"/>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D33-4B4B-9CE5-898C6CA3091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13.937547600913931</c:v>
                </c:pt>
                <c:pt idx="1">
                  <c:v>14.677419354838699</c:v>
                </c:pt>
                <c:pt idx="2">
                  <c:v>13.473520249221179</c:v>
                </c:pt>
                <c:pt idx="3">
                  <c:v>12.69324654190398</c:v>
                </c:pt>
                <c:pt idx="4">
                  <c:v>13.607815771109561</c:v>
                </c:pt>
              </c:numCache>
            </c:numRef>
          </c:val>
          <c:smooth val="0"/>
          <c:extLst>
            <c:ext xmlns:c16="http://schemas.microsoft.com/office/drawing/2014/chart" uri="{C3380CC4-5D6E-409C-BE32-E72D297353CC}">
              <c16:uniqueId val="{00000002-DD33-4B4B-9CE5-898C6CA3091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working part-time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Q10b </a:t>
            </a:r>
            <a:r>
              <a:rPr lang="en-GB" sz="1200" b="0" i="0" u="none" strike="noStrike" baseline="0" dirty="0"/>
              <a:t>On average, how many additional PAID hours do you work per week for this organisation, over and above your contracted hours?</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23.82653155665497</c:v>
                </c:pt>
                <c:pt idx="1">
                  <c:v>23.3990827670954</c:v>
                </c:pt>
                <c:pt idx="2">
                  <c:v>26.031722779051591</c:v>
                </c:pt>
                <c:pt idx="3">
                  <c:v>26.314383248363509</c:v>
                </c:pt>
                <c:pt idx="4">
                  <c:v>25.245149709243968</c:v>
                </c:pt>
              </c:numCache>
            </c:numRef>
          </c:val>
          <c:smooth val="0"/>
          <c:extLst>
            <c:ext xmlns:c16="http://schemas.microsoft.com/office/drawing/2014/chart" uri="{C3380CC4-5D6E-409C-BE32-E72D297353CC}">
              <c16:uniqueId val="{00000003-453A-418D-88BF-D7074904F62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15.07718958403769</c:v>
                </c:pt>
                <c:pt idx="1">
                  <c:v>11.21075191950632</c:v>
                </c:pt>
                <c:pt idx="2">
                  <c:v>10.809160292410141</c:v>
                </c:pt>
                <c:pt idx="3">
                  <c:v>11.167221159958221</c:v>
                </c:pt>
                <c:pt idx="4">
                  <c:v>8.8840983806007898</c:v>
                </c:pt>
              </c:numCache>
            </c:numRef>
          </c:val>
          <c:smooth val="0"/>
          <c:extLst>
            <c:ext xmlns:c16="http://schemas.microsoft.com/office/drawing/2014/chart" uri="{C3380CC4-5D6E-409C-BE32-E72D297353CC}">
              <c16:uniqueId val="{00000004-453A-418D-88BF-D7074904F62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37.523685062935158</c:v>
                </c:pt>
                <c:pt idx="1">
                  <c:v>35.060659532130238</c:v>
                </c:pt>
                <c:pt idx="2">
                  <c:v>35.881016591727203</c:v>
                </c:pt>
                <c:pt idx="3">
                  <c:v>37.597998566914043</c:v>
                </c:pt>
                <c:pt idx="4">
                  <c:v>37.355154314349093</c:v>
                </c:pt>
              </c:numCache>
            </c:numRef>
          </c:val>
          <c:smooth val="0"/>
          <c:extLst>
            <c:ext xmlns:c16="http://schemas.microsoft.com/office/drawing/2014/chart" uri="{C3380CC4-5D6E-409C-BE32-E72D297353CC}">
              <c16:uniqueId val="{00000005-453A-418D-88BF-D7074904F62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453A-418D-88BF-D7074904F62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29.743894053878879</c:v>
                </c:pt>
                <c:pt idx="1">
                  <c:v>27.914542726178283</c:v>
                </c:pt>
                <c:pt idx="2">
                  <c:v>29.388325761332279</c:v>
                </c:pt>
                <c:pt idx="3">
                  <c:v>25.962306591029371</c:v>
                </c:pt>
                <c:pt idx="4">
                  <c:v>24.72643955123986</c:v>
                </c:pt>
              </c:numCache>
            </c:numRef>
          </c:val>
          <c:smooth val="0"/>
          <c:extLst>
            <c:ext xmlns:c16="http://schemas.microsoft.com/office/drawing/2014/chart" uri="{C3380CC4-5D6E-409C-BE32-E72D297353CC}">
              <c16:uniqueId val="{00000002-453A-418D-88BF-D7074904F62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working additional paid hours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Q10c </a:t>
            </a:r>
            <a:r>
              <a:rPr lang="en-GB" sz="1200" b="0" i="0" u="none" strike="noStrike" baseline="0" dirty="0"/>
              <a:t>On average, how many additional UNPAID hours do you work per week for this organisation, over and above your contracted hours?</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60.346178727139389</c:v>
                </c:pt>
                <c:pt idx="1">
                  <c:v>60.823771840025699</c:v>
                </c:pt>
                <c:pt idx="2">
                  <c:v>62.365549197465405</c:v>
                </c:pt>
                <c:pt idx="3">
                  <c:v>61.17069073908177</c:v>
                </c:pt>
                <c:pt idx="4">
                  <c:v>57.496939046952278</c:v>
                </c:pt>
              </c:numCache>
            </c:numRef>
          </c:val>
          <c:smooth val="0"/>
          <c:extLst>
            <c:ext xmlns:c16="http://schemas.microsoft.com/office/drawing/2014/chart" uri="{C3380CC4-5D6E-409C-BE32-E72D297353CC}">
              <c16:uniqueId val="{00000003-B741-4B8B-92EB-1A87724AC47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50.981881838387785</c:v>
                </c:pt>
                <c:pt idx="1">
                  <c:v>52.762407419922773</c:v>
                </c:pt>
                <c:pt idx="2">
                  <c:v>55.802787908226925</c:v>
                </c:pt>
                <c:pt idx="3">
                  <c:v>55.217683330697945</c:v>
                </c:pt>
                <c:pt idx="4">
                  <c:v>49.255377952156522</c:v>
                </c:pt>
              </c:numCache>
            </c:numRef>
          </c:val>
          <c:smooth val="0"/>
          <c:extLst>
            <c:ext xmlns:c16="http://schemas.microsoft.com/office/drawing/2014/chart" uri="{C3380CC4-5D6E-409C-BE32-E72D297353CC}">
              <c16:uniqueId val="{00000004-B741-4B8B-92EB-1A87724AC47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75.598391297543685</c:v>
                </c:pt>
                <c:pt idx="1">
                  <c:v>76.285227375704324</c:v>
                </c:pt>
                <c:pt idx="2">
                  <c:v>75.079061600306702</c:v>
                </c:pt>
                <c:pt idx="3">
                  <c:v>78.330202565305328</c:v>
                </c:pt>
                <c:pt idx="4">
                  <c:v>72.597137959868334</c:v>
                </c:pt>
              </c:numCache>
            </c:numRef>
          </c:val>
          <c:smooth val="0"/>
          <c:extLst>
            <c:ext xmlns:c16="http://schemas.microsoft.com/office/drawing/2014/chart" uri="{C3380CC4-5D6E-409C-BE32-E72D297353CC}">
              <c16:uniqueId val="{00000005-B741-4B8B-92EB-1A87724AC47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741-4B8B-92EB-1A87724AC47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52.86322436125063</c:v>
                </c:pt>
                <c:pt idx="1">
                  <c:v>55.072561132167017</c:v>
                </c:pt>
                <c:pt idx="2">
                  <c:v>58.202271723654853</c:v>
                </c:pt>
                <c:pt idx="3">
                  <c:v>56.426032391796774</c:v>
                </c:pt>
                <c:pt idx="4">
                  <c:v>54.774910980847977</c:v>
                </c:pt>
              </c:numCache>
            </c:numRef>
          </c:val>
          <c:smooth val="0"/>
          <c:extLst>
            <c:ext xmlns:c16="http://schemas.microsoft.com/office/drawing/2014/chart" uri="{C3380CC4-5D6E-409C-BE32-E72D297353CC}">
              <c16:uniqueId val="{00000002-B741-4B8B-92EB-1A87724AC47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working additional unpaid hours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Q11e* </a:t>
            </a:r>
            <a:r>
              <a:rPr lang="en-GB" sz="1200" b="0" i="0" u="none" strike="noStrike" baseline="0" dirty="0"/>
              <a:t>Have you felt pressure from your manager to come to work?</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17.016430945264521</c:v>
                </c:pt>
                <c:pt idx="1">
                  <c:v>18.945747168153691</c:v>
                </c:pt>
                <c:pt idx="2">
                  <c:v>16.82846211870876</c:v>
                </c:pt>
                <c:pt idx="3">
                  <c:v>14.982939483375121</c:v>
                </c:pt>
                <c:pt idx="4">
                  <c:v>15.000650859253509</c:v>
                </c:pt>
              </c:numCache>
            </c:numRef>
          </c:val>
          <c:smooth val="0"/>
          <c:extLst>
            <c:ext xmlns:c16="http://schemas.microsoft.com/office/drawing/2014/chart" uri="{C3380CC4-5D6E-409C-BE32-E72D297353CC}">
              <c16:uniqueId val="{00000003-453A-418D-88BF-D7074904F62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12.080470295466569</c:v>
                </c:pt>
                <c:pt idx="1">
                  <c:v>12.72319629601261</c:v>
                </c:pt>
                <c:pt idx="2">
                  <c:v>10.60428439719799</c:v>
                </c:pt>
                <c:pt idx="3">
                  <c:v>9.1969364472508293</c:v>
                </c:pt>
                <c:pt idx="4">
                  <c:v>10.435953151092491</c:v>
                </c:pt>
              </c:numCache>
            </c:numRef>
          </c:val>
          <c:smooth val="0"/>
          <c:extLst>
            <c:ext xmlns:c16="http://schemas.microsoft.com/office/drawing/2014/chart" uri="{C3380CC4-5D6E-409C-BE32-E72D297353CC}">
              <c16:uniqueId val="{00000004-453A-418D-88BF-D7074904F62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23.840905618676299</c:v>
                </c:pt>
                <c:pt idx="1">
                  <c:v>26.164011795655419</c:v>
                </c:pt>
                <c:pt idx="2">
                  <c:v>22.274763824130268</c:v>
                </c:pt>
                <c:pt idx="3">
                  <c:v>20.165487855668072</c:v>
                </c:pt>
                <c:pt idx="4">
                  <c:v>20.76440187674029</c:v>
                </c:pt>
              </c:numCache>
            </c:numRef>
          </c:val>
          <c:smooth val="0"/>
          <c:extLst>
            <c:ext xmlns:c16="http://schemas.microsoft.com/office/drawing/2014/chart" uri="{C3380CC4-5D6E-409C-BE32-E72D297353CC}">
              <c16:uniqueId val="{00000005-453A-418D-88BF-D7074904F62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453A-418D-88BF-D7074904F62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14.432692938149842</c:v>
                </c:pt>
                <c:pt idx="1">
                  <c:v>16.279619974479481</c:v>
                </c:pt>
                <c:pt idx="2">
                  <c:v>13.414094925448389</c:v>
                </c:pt>
                <c:pt idx="3">
                  <c:v>12.907840925493661</c:v>
                </c:pt>
                <c:pt idx="4">
                  <c:v>11.714487664257129</c:v>
                </c:pt>
              </c:numCache>
            </c:numRef>
          </c:val>
          <c:smooth val="0"/>
          <c:extLst>
            <c:ext xmlns:c16="http://schemas.microsoft.com/office/drawing/2014/chart" uri="{C3380CC4-5D6E-409C-BE32-E72D297353CC}">
              <c16:uniqueId val="{00000002-453A-418D-88BF-D7074904F62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'Yes'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Q16c.1 O</a:t>
            </a:r>
            <a:r>
              <a:rPr lang="en-GB" sz="1200" b="0" i="0" u="none" strike="noStrike" baseline="0" dirty="0"/>
              <a:t>n what grounds have you experienced discrimination? - Ethnic background. </a:t>
            </a:r>
            <a:endParaRPr lang="en-GB" sz="1200" dirty="0">
              <a:effectLst/>
            </a:endParaRPr>
          </a:p>
        </c:rich>
      </c:tx>
      <c:layout>
        <c:manualLayout>
          <c:xMode val="edge"/>
          <c:yMode val="edge"/>
          <c:x val="0.19427546560931502"/>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39.8788522136797</c:v>
                </c:pt>
                <c:pt idx="1">
                  <c:v>39.541815212294381</c:v>
                </c:pt>
                <c:pt idx="2">
                  <c:v>37.91805591368761</c:v>
                </c:pt>
                <c:pt idx="3">
                  <c:v>40.417412874383352</c:v>
                </c:pt>
                <c:pt idx="4">
                  <c:v>46.395310819673682</c:v>
                </c:pt>
              </c:numCache>
            </c:numRef>
          </c:val>
          <c:smooth val="0"/>
          <c:extLst>
            <c:ext xmlns:c16="http://schemas.microsoft.com/office/drawing/2014/chart" uri="{C3380CC4-5D6E-409C-BE32-E72D297353CC}">
              <c16:uniqueId val="{00000003-6233-49D7-990E-96E954CC76A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10.3723162157843</c:v>
                </c:pt>
                <c:pt idx="1">
                  <c:v>18.72372546303367</c:v>
                </c:pt>
                <c:pt idx="2">
                  <c:v>15.929897857108211</c:v>
                </c:pt>
                <c:pt idx="3">
                  <c:v>12.40400428869569</c:v>
                </c:pt>
                <c:pt idx="4">
                  <c:v>21.858118938417761</c:v>
                </c:pt>
              </c:numCache>
            </c:numRef>
          </c:val>
          <c:smooth val="0"/>
          <c:extLst>
            <c:ext xmlns:c16="http://schemas.microsoft.com/office/drawing/2014/chart" uri="{C3380CC4-5D6E-409C-BE32-E72D297353CC}">
              <c16:uniqueId val="{00000004-6233-49D7-990E-96E954CC76A5}"/>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72.170362527275088</c:v>
                </c:pt>
                <c:pt idx="1">
                  <c:v>75.374213079686086</c:v>
                </c:pt>
                <c:pt idx="2">
                  <c:v>70.514704938688084</c:v>
                </c:pt>
                <c:pt idx="3">
                  <c:v>69.479301486615981</c:v>
                </c:pt>
                <c:pt idx="4">
                  <c:v>72.034670208245871</c:v>
                </c:pt>
              </c:numCache>
            </c:numRef>
          </c:val>
          <c:smooth val="0"/>
          <c:extLst>
            <c:ext xmlns:c16="http://schemas.microsoft.com/office/drawing/2014/chart" uri="{C3380CC4-5D6E-409C-BE32-E72D297353CC}">
              <c16:uniqueId val="{00000005-6233-49D7-990E-96E954CC76A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233-49D7-990E-96E954CC76A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43.698574829870601</c:v>
                </c:pt>
                <c:pt idx="1">
                  <c:v>48.863318091645915</c:v>
                </c:pt>
                <c:pt idx="2">
                  <c:v>41.806262037699952</c:v>
                </c:pt>
                <c:pt idx="3">
                  <c:v>45.232178564871958</c:v>
                </c:pt>
                <c:pt idx="4">
                  <c:v>46.395310819673682</c:v>
                </c:pt>
              </c:numCache>
            </c:numRef>
          </c:val>
          <c:smooth val="0"/>
          <c:extLst>
            <c:ext xmlns:c16="http://schemas.microsoft.com/office/drawing/2014/chart" uri="{C3380CC4-5D6E-409C-BE32-E72D297353CC}">
              <c16:uniqueId val="{00000002-6233-49D7-990E-96E954CC76A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Q16c.2 </a:t>
            </a:r>
            <a:r>
              <a:rPr lang="en-GB" sz="1200" b="0" i="0" u="none" strike="noStrike" baseline="0" dirty="0"/>
              <a:t>On what grounds have you experienced discrimination? – Gender.</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23.277095766877352</c:v>
                </c:pt>
                <c:pt idx="1">
                  <c:v>23.109961176337279</c:v>
                </c:pt>
                <c:pt idx="2">
                  <c:v>24.11219381749147</c:v>
                </c:pt>
                <c:pt idx="3">
                  <c:v>23.406132459212888</c:v>
                </c:pt>
                <c:pt idx="4">
                  <c:v>21.954545851652959</c:v>
                </c:pt>
              </c:numCache>
            </c:numRef>
          </c:val>
          <c:smooth val="0"/>
          <c:extLst>
            <c:ext xmlns:c16="http://schemas.microsoft.com/office/drawing/2014/chart" uri="{C3380CC4-5D6E-409C-BE32-E72D297353CC}">
              <c16:uniqueId val="{00000003-453A-418D-88BF-D7074904F62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0</c:v>
                </c:pt>
                <c:pt idx="1">
                  <c:v>15.33270096038571</c:v>
                </c:pt>
                <c:pt idx="2">
                  <c:v>15.193936605721639</c:v>
                </c:pt>
                <c:pt idx="3">
                  <c:v>14.92070724584905</c:v>
                </c:pt>
                <c:pt idx="4">
                  <c:v>14.774847049971701</c:v>
                </c:pt>
              </c:numCache>
            </c:numRef>
          </c:val>
          <c:smooth val="0"/>
          <c:extLst>
            <c:ext xmlns:c16="http://schemas.microsoft.com/office/drawing/2014/chart" uri="{C3380CC4-5D6E-409C-BE32-E72D297353CC}">
              <c16:uniqueId val="{00000004-453A-418D-88BF-D7074904F62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50.547604606168363</c:v>
                </c:pt>
                <c:pt idx="1">
                  <c:v>33.139921690622607</c:v>
                </c:pt>
                <c:pt idx="2">
                  <c:v>43.443204839907843</c:v>
                </c:pt>
                <c:pt idx="3">
                  <c:v>33.502386972525208</c:v>
                </c:pt>
                <c:pt idx="4">
                  <c:v>33.73366665520556</c:v>
                </c:pt>
              </c:numCache>
            </c:numRef>
          </c:val>
          <c:smooth val="0"/>
          <c:extLst>
            <c:ext xmlns:c16="http://schemas.microsoft.com/office/drawing/2014/chart" uri="{C3380CC4-5D6E-409C-BE32-E72D297353CC}">
              <c16:uniqueId val="{00000005-453A-418D-88BF-D7074904F62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453A-418D-88BF-D7074904F62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23.277095766877352</c:v>
                </c:pt>
                <c:pt idx="1">
                  <c:v>21.95269058154836</c:v>
                </c:pt>
                <c:pt idx="2">
                  <c:v>24.06612031666327</c:v>
                </c:pt>
                <c:pt idx="3">
                  <c:v>30.478704034921012</c:v>
                </c:pt>
                <c:pt idx="4">
                  <c:v>27.188136382515211</c:v>
                </c:pt>
              </c:numCache>
            </c:numRef>
          </c:val>
          <c:smooth val="0"/>
          <c:extLst>
            <c:ext xmlns:c16="http://schemas.microsoft.com/office/drawing/2014/chart" uri="{C3380CC4-5D6E-409C-BE32-E72D297353CC}">
              <c16:uniqueId val="{00000002-453A-418D-88BF-D7074904F62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Q16c.3 </a:t>
            </a:r>
            <a:r>
              <a:rPr lang="en-GB" sz="1200" b="0" i="0" u="none" strike="noStrike" baseline="0" dirty="0"/>
              <a:t>On what grounds have you experienced discrimination? – Religion.</a:t>
            </a:r>
            <a:endParaRPr lang="en-GB" sz="1200" dirty="0">
              <a:effectLst/>
            </a:endParaRPr>
          </a:p>
        </c:rich>
      </c:tx>
      <c:layout>
        <c:manualLayout>
          <c:xMode val="edge"/>
          <c:yMode val="edge"/>
          <c:x val="0.19427546560931502"/>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5.0601650938591005</c:v>
                </c:pt>
                <c:pt idx="1">
                  <c:v>4.6779092087677405</c:v>
                </c:pt>
                <c:pt idx="2">
                  <c:v>4.4931509549114406</c:v>
                </c:pt>
                <c:pt idx="3">
                  <c:v>4.2028295223232099</c:v>
                </c:pt>
                <c:pt idx="4">
                  <c:v>5.0820908713300899</c:v>
                </c:pt>
              </c:numCache>
            </c:numRef>
          </c:val>
          <c:smooth val="0"/>
          <c:extLst>
            <c:ext xmlns:c16="http://schemas.microsoft.com/office/drawing/2014/chart" uri="{C3380CC4-5D6E-409C-BE32-E72D297353CC}">
              <c16:uniqueId val="{00000003-B741-4B8B-92EB-1A87724AC47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1.04652081899432</c:v>
                </c:pt>
                <c:pt idx="1">
                  <c:v>1.0857179116218501</c:v>
                </c:pt>
                <c:pt idx="2">
                  <c:v>1.9472462545082898</c:v>
                </c:pt>
                <c:pt idx="3">
                  <c:v>0</c:v>
                </c:pt>
                <c:pt idx="4">
                  <c:v>1.0390319680600901</c:v>
                </c:pt>
              </c:numCache>
            </c:numRef>
          </c:val>
          <c:smooth val="0"/>
          <c:extLst>
            <c:ext xmlns:c16="http://schemas.microsoft.com/office/drawing/2014/chart" uri="{C3380CC4-5D6E-409C-BE32-E72D297353CC}">
              <c16:uniqueId val="{00000004-B741-4B8B-92EB-1A87724AC47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13.439965960703889</c:v>
                </c:pt>
                <c:pt idx="1">
                  <c:v>12.495952533937709</c:v>
                </c:pt>
                <c:pt idx="2">
                  <c:v>13.500710765821481</c:v>
                </c:pt>
                <c:pt idx="3">
                  <c:v>10.08941786269998</c:v>
                </c:pt>
                <c:pt idx="4">
                  <c:v>15.967337212767511</c:v>
                </c:pt>
              </c:numCache>
            </c:numRef>
          </c:val>
          <c:smooth val="0"/>
          <c:extLst>
            <c:ext xmlns:c16="http://schemas.microsoft.com/office/drawing/2014/chart" uri="{C3380CC4-5D6E-409C-BE32-E72D297353CC}">
              <c16:uniqueId val="{00000005-B741-4B8B-92EB-1A87724AC47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741-4B8B-92EB-1A87724AC47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8.0122124805687509</c:v>
                </c:pt>
                <c:pt idx="1">
                  <c:v>2.8240369018210498</c:v>
                </c:pt>
                <c:pt idx="2">
                  <c:v>3.2674570736784299</c:v>
                </c:pt>
                <c:pt idx="3">
                  <c:v>3.9268210999123498</c:v>
                </c:pt>
                <c:pt idx="4">
                  <c:v>3.5971456898075895</c:v>
                </c:pt>
              </c:numCache>
            </c:numRef>
          </c:val>
          <c:smooth val="0"/>
          <c:extLst>
            <c:ext xmlns:c16="http://schemas.microsoft.com/office/drawing/2014/chart" uri="{C3380CC4-5D6E-409C-BE32-E72D297353CC}">
              <c16:uniqueId val="{00000002-B741-4B8B-92EB-1A87724AC47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Q16c.4 </a:t>
            </a:r>
            <a:r>
              <a:rPr lang="en-GB" sz="1200" b="0" i="0" u="none" strike="noStrike" baseline="0" dirty="0"/>
              <a:t>On what grounds have you experienced discrimination? – Sexual orientation.</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6.4919834462816297</c:v>
                </c:pt>
                <c:pt idx="1">
                  <c:v>6.4004040342199797</c:v>
                </c:pt>
                <c:pt idx="2">
                  <c:v>6.4178215216136607</c:v>
                </c:pt>
                <c:pt idx="3">
                  <c:v>5.9195346514246596</c:v>
                </c:pt>
                <c:pt idx="4">
                  <c:v>6.1168054207785598</c:v>
                </c:pt>
              </c:numCache>
            </c:numRef>
          </c:val>
          <c:smooth val="0"/>
          <c:extLst>
            <c:ext xmlns:c16="http://schemas.microsoft.com/office/drawing/2014/chart" uri="{C3380CC4-5D6E-409C-BE32-E72D297353CC}">
              <c16:uniqueId val="{00000003-453A-418D-88BF-D7074904F62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2.3790353661052999</c:v>
                </c:pt>
                <c:pt idx="1">
                  <c:v>1.5881781254232901</c:v>
                </c:pt>
                <c:pt idx="2">
                  <c:v>2.2181514466953498</c:v>
                </c:pt>
                <c:pt idx="3">
                  <c:v>3.1307166318580202</c:v>
                </c:pt>
                <c:pt idx="4">
                  <c:v>2.3091832945109001</c:v>
                </c:pt>
              </c:numCache>
            </c:numRef>
          </c:val>
          <c:smooth val="0"/>
          <c:extLst>
            <c:ext xmlns:c16="http://schemas.microsoft.com/office/drawing/2014/chart" uri="{C3380CC4-5D6E-409C-BE32-E72D297353CC}">
              <c16:uniqueId val="{00000004-453A-418D-88BF-D7074904F62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17.41652989380098</c:v>
                </c:pt>
                <c:pt idx="1">
                  <c:v>13.661834305659889</c:v>
                </c:pt>
                <c:pt idx="2">
                  <c:v>14.708293880480481</c:v>
                </c:pt>
                <c:pt idx="3">
                  <c:v>11.13221501978057</c:v>
                </c:pt>
                <c:pt idx="4">
                  <c:v>11.27634142157282</c:v>
                </c:pt>
              </c:numCache>
            </c:numRef>
          </c:val>
          <c:smooth val="0"/>
          <c:extLst>
            <c:ext xmlns:c16="http://schemas.microsoft.com/office/drawing/2014/chart" uri="{C3380CC4-5D6E-409C-BE32-E72D297353CC}">
              <c16:uniqueId val="{00000005-453A-418D-88BF-D7074904F62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453A-418D-88BF-D7074904F62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9.4421373696702595</c:v>
                </c:pt>
                <c:pt idx="1">
                  <c:v>7.0341679085114102</c:v>
                </c:pt>
                <c:pt idx="2">
                  <c:v>10.52640605490163</c:v>
                </c:pt>
                <c:pt idx="3">
                  <c:v>10.730560769601679</c:v>
                </c:pt>
                <c:pt idx="4">
                  <c:v>8.5949445175000001</c:v>
                </c:pt>
              </c:numCache>
            </c:numRef>
          </c:val>
          <c:smooth val="0"/>
          <c:extLst>
            <c:ext xmlns:c16="http://schemas.microsoft.com/office/drawing/2014/chart" uri="{C3380CC4-5D6E-409C-BE32-E72D297353CC}">
              <c16:uniqueId val="{00000002-453A-418D-88BF-D7074904F62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Q16c.5 </a:t>
            </a:r>
            <a:r>
              <a:rPr lang="en-GB" sz="1200" b="0" i="0" u="none" strike="noStrike" baseline="0" dirty="0"/>
              <a:t>On what grounds have you experienced discrimination? – Disability.</a:t>
            </a:r>
            <a:endParaRPr lang="en-GB" sz="1200" dirty="0">
              <a:effectLst/>
            </a:endParaRPr>
          </a:p>
        </c:rich>
      </c:tx>
      <c:layout>
        <c:manualLayout>
          <c:xMode val="edge"/>
          <c:yMode val="edge"/>
          <c:x val="0.19427546560931502"/>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10.93787858288897</c:v>
                </c:pt>
                <c:pt idx="1">
                  <c:v>11.14566813010299</c:v>
                </c:pt>
                <c:pt idx="2">
                  <c:v>11.85338727829977</c:v>
                </c:pt>
                <c:pt idx="3">
                  <c:v>12.76111765156177</c:v>
                </c:pt>
                <c:pt idx="4">
                  <c:v>13.82091514768228</c:v>
                </c:pt>
              </c:numCache>
            </c:numRef>
          </c:val>
          <c:smooth val="0"/>
          <c:extLst>
            <c:ext xmlns:c16="http://schemas.microsoft.com/office/drawing/2014/chart" uri="{C3380CC4-5D6E-409C-BE32-E72D297353CC}">
              <c16:uniqueId val="{00000003-B741-4B8B-92EB-1A87724AC47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1.15485365219545</c:v>
                </c:pt>
                <c:pt idx="1">
                  <c:v>3.55746407666925</c:v>
                </c:pt>
                <c:pt idx="2">
                  <c:v>4.0580479874688997</c:v>
                </c:pt>
                <c:pt idx="3">
                  <c:v>7.2754488722690205</c:v>
                </c:pt>
                <c:pt idx="4">
                  <c:v>4.9637604225626104</c:v>
                </c:pt>
              </c:numCache>
            </c:numRef>
          </c:val>
          <c:smooth val="0"/>
          <c:extLst>
            <c:ext xmlns:c16="http://schemas.microsoft.com/office/drawing/2014/chart" uri="{C3380CC4-5D6E-409C-BE32-E72D297353CC}">
              <c16:uniqueId val="{00000004-B741-4B8B-92EB-1A87724AC47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19.33442885816098</c:v>
                </c:pt>
                <c:pt idx="1">
                  <c:v>19.36898842097925</c:v>
                </c:pt>
                <c:pt idx="2">
                  <c:v>18.538699621107142</c:v>
                </c:pt>
                <c:pt idx="3">
                  <c:v>20.841612177904402</c:v>
                </c:pt>
                <c:pt idx="4">
                  <c:v>21.363993993240548</c:v>
                </c:pt>
              </c:numCache>
            </c:numRef>
          </c:val>
          <c:smooth val="0"/>
          <c:extLst>
            <c:ext xmlns:c16="http://schemas.microsoft.com/office/drawing/2014/chart" uri="{C3380CC4-5D6E-409C-BE32-E72D297353CC}">
              <c16:uniqueId val="{00000005-B741-4B8B-92EB-1A87724AC47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741-4B8B-92EB-1A87724AC47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11.540907455904</c:v>
                </c:pt>
                <c:pt idx="1">
                  <c:v>11.11649815323663</c:v>
                </c:pt>
                <c:pt idx="2">
                  <c:v>12.69831135470228</c:v>
                </c:pt>
                <c:pt idx="3">
                  <c:v>11.971170127279649</c:v>
                </c:pt>
                <c:pt idx="4">
                  <c:v>18.33661561782754</c:v>
                </c:pt>
              </c:numCache>
            </c:numRef>
          </c:val>
          <c:smooth val="0"/>
          <c:extLst>
            <c:ext xmlns:c16="http://schemas.microsoft.com/office/drawing/2014/chart" uri="{C3380CC4-5D6E-409C-BE32-E72D297353CC}">
              <c16:uniqueId val="{00000002-B741-4B8B-92EB-1A87724AC47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Inclusion</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4563544120186926"/>
          <c:y val="4.6680483048493628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7.1805967604998759</c:v>
                </c:pt>
                <c:pt idx="1">
                  <c:v>7.2658452064952277</c:v>
                </c:pt>
                <c:pt idx="2">
                  <c:v>7.2332526636058203</c:v>
                </c:pt>
              </c:numCache>
            </c:numRef>
          </c:val>
          <c:smooth val="0"/>
          <c:extLst>
            <c:ext xmlns:c16="http://schemas.microsoft.com/office/drawing/2014/chart" uri="{C3380CC4-5D6E-409C-BE32-E72D297353CC}">
              <c16:uniqueId val="{00000001-C6CB-4158-82F2-B4BB5E7900B9}"/>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7.5355161173344634</c:v>
                </c:pt>
                <c:pt idx="1">
                  <c:v>7.6136190049021666</c:v>
                </c:pt>
                <c:pt idx="2">
                  <c:v>7.6077141080159416</c:v>
                </c:pt>
              </c:numCache>
            </c:numRef>
          </c:val>
          <c:smooth val="0"/>
          <c:extLst>
            <c:ext xmlns:c16="http://schemas.microsoft.com/office/drawing/2014/chart" uri="{C3380CC4-5D6E-409C-BE32-E72D297353CC}">
              <c16:uniqueId val="{00000002-C6CB-4158-82F2-B4BB5E7900B9}"/>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6.8702187268494113</c:v>
                </c:pt>
                <c:pt idx="1">
                  <c:v>6.8263824358730423</c:v>
                </c:pt>
                <c:pt idx="2">
                  <c:v>6.9619403228363916</c:v>
                </c:pt>
              </c:numCache>
            </c:numRef>
          </c:val>
          <c:smooth val="0"/>
          <c:extLst>
            <c:ext xmlns:c16="http://schemas.microsoft.com/office/drawing/2014/chart" uri="{C3380CC4-5D6E-409C-BE32-E72D297353CC}">
              <c16:uniqueId val="{00000003-C6CB-4158-82F2-B4BB5E7900B9}"/>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7.0297923552793371</c:v>
                </c:pt>
                <c:pt idx="1">
                  <c:v>7.2330191463860523</c:v>
                </c:pt>
                <c:pt idx="2">
                  <c:v>7.164223867055604</c:v>
                </c:pt>
              </c:numCache>
            </c:numRef>
          </c:val>
          <c:smooth val="0"/>
          <c:extLst>
            <c:ext xmlns:c16="http://schemas.microsoft.com/office/drawing/2014/chart" uri="{C3380CC4-5D6E-409C-BE32-E72D297353CC}">
              <c16:uniqueId val="{00000000-C6CB-4158-82F2-B4BB5E7900B9}"/>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Q16c.6 </a:t>
            </a:r>
            <a:r>
              <a:rPr lang="en-GB" sz="1200" b="0" i="0" u="none" strike="noStrike" baseline="0" dirty="0"/>
              <a:t>On what grounds have you experienced discrimination? – Age.</a:t>
            </a:r>
            <a:endParaRPr lang="en-GB" sz="1200" dirty="0">
              <a:effectLst/>
            </a:endParaRPr>
          </a:p>
        </c:rich>
      </c:tx>
      <c:layout>
        <c:manualLayout>
          <c:xMode val="edge"/>
          <c:yMode val="edge"/>
          <c:x val="0.24488530654866028"/>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22.433333346020959</c:v>
                </c:pt>
                <c:pt idx="1">
                  <c:v>22.695980206251541</c:v>
                </c:pt>
                <c:pt idx="2">
                  <c:v>21.980828589265013</c:v>
                </c:pt>
                <c:pt idx="3">
                  <c:v>22.307415769719281</c:v>
                </c:pt>
                <c:pt idx="4">
                  <c:v>21.937310725316088</c:v>
                </c:pt>
              </c:numCache>
            </c:numRef>
          </c:val>
          <c:smooth val="0"/>
          <c:extLst>
            <c:ext xmlns:c16="http://schemas.microsoft.com/office/drawing/2014/chart" uri="{C3380CC4-5D6E-409C-BE32-E72D297353CC}">
              <c16:uniqueId val="{00000003-453A-418D-88BF-D7074904F62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12.928528024974359</c:v>
                </c:pt>
                <c:pt idx="1">
                  <c:v>15.92965440421685</c:v>
                </c:pt>
                <c:pt idx="2">
                  <c:v>13.390656277494289</c:v>
                </c:pt>
                <c:pt idx="3">
                  <c:v>14.5954173835579</c:v>
                </c:pt>
                <c:pt idx="4">
                  <c:v>15.242219613305991</c:v>
                </c:pt>
              </c:numCache>
            </c:numRef>
          </c:val>
          <c:smooth val="0"/>
          <c:extLst>
            <c:ext xmlns:c16="http://schemas.microsoft.com/office/drawing/2014/chart" uri="{C3380CC4-5D6E-409C-BE32-E72D297353CC}">
              <c16:uniqueId val="{00000004-453A-418D-88BF-D7074904F62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32.189264511129238</c:v>
                </c:pt>
                <c:pt idx="1">
                  <c:v>36.676655768598508</c:v>
                </c:pt>
                <c:pt idx="2">
                  <c:v>30.455058451311789</c:v>
                </c:pt>
                <c:pt idx="3">
                  <c:v>35.041942169628456</c:v>
                </c:pt>
                <c:pt idx="4">
                  <c:v>35.285828213682422</c:v>
                </c:pt>
              </c:numCache>
            </c:numRef>
          </c:val>
          <c:smooth val="0"/>
          <c:extLst>
            <c:ext xmlns:c16="http://schemas.microsoft.com/office/drawing/2014/chart" uri="{C3380CC4-5D6E-409C-BE32-E72D297353CC}">
              <c16:uniqueId val="{00000005-453A-418D-88BF-D7074904F62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453A-418D-88BF-D7074904F62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14.725893901719299</c:v>
                </c:pt>
                <c:pt idx="1">
                  <c:v>16.32827016121011</c:v>
                </c:pt>
                <c:pt idx="2">
                  <c:v>23.47566594051878</c:v>
                </c:pt>
                <c:pt idx="3">
                  <c:v>18.430054375657328</c:v>
                </c:pt>
                <c:pt idx="4">
                  <c:v>24.351017726591522</c:v>
                </c:pt>
              </c:numCache>
            </c:numRef>
          </c:val>
          <c:smooth val="0"/>
          <c:extLst>
            <c:ext xmlns:c16="http://schemas.microsoft.com/office/drawing/2014/chart" uri="{C3380CC4-5D6E-409C-BE32-E72D297353CC}">
              <c16:uniqueId val="{00000002-453A-418D-88BF-D7074904F62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Q16c.7 </a:t>
            </a:r>
            <a:r>
              <a:rPr lang="en-GB" sz="1200" b="0" i="0" u="none" strike="noStrike" baseline="0" dirty="0"/>
              <a:t>On what grounds have you experienced discrimination? – Other.</a:t>
            </a:r>
            <a:endParaRPr lang="en-GB" sz="1200" dirty="0">
              <a:effectLst/>
            </a:endParaRPr>
          </a:p>
        </c:rich>
      </c:tx>
      <c:layout>
        <c:manualLayout>
          <c:xMode val="edge"/>
          <c:yMode val="edge"/>
          <c:x val="0.19427546560931502"/>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chemeClr val="accent2"/>
              </a:solidFill>
              <a:round/>
            </a:ln>
            <a:effectLst/>
          </c:spPr>
          <c:marker>
            <c:symbol val="circle"/>
            <c:size val="5"/>
            <c:spPr>
              <a:solidFill>
                <a:schemeClr val="accent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26.720812351782758</c:v>
                </c:pt>
                <c:pt idx="1">
                  <c:v>25.390794919108327</c:v>
                </c:pt>
                <c:pt idx="2">
                  <c:v>26.094388413580649</c:v>
                </c:pt>
                <c:pt idx="3">
                  <c:v>25.830017161678693</c:v>
                </c:pt>
                <c:pt idx="4">
                  <c:v>22.121020547253341</c:v>
                </c:pt>
              </c:numCache>
            </c:numRef>
          </c:val>
          <c:smooth val="0"/>
          <c:extLst>
            <c:ext xmlns:c16="http://schemas.microsoft.com/office/drawing/2014/chart" uri="{C3380CC4-5D6E-409C-BE32-E72D297353CC}">
              <c16:uniqueId val="{00000003-B741-4B8B-92EB-1A87724AC47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15.676480573896869</c:v>
                </c:pt>
                <c:pt idx="1">
                  <c:v>13.065691662406632</c:v>
                </c:pt>
                <c:pt idx="2">
                  <c:v>15.501480381248259</c:v>
                </c:pt>
                <c:pt idx="3">
                  <c:v>13.945875044781689</c:v>
                </c:pt>
                <c:pt idx="4">
                  <c:v>13.650414369551431</c:v>
                </c:pt>
              </c:numCache>
            </c:numRef>
          </c:val>
          <c:smooth val="0"/>
          <c:extLst>
            <c:ext xmlns:c16="http://schemas.microsoft.com/office/drawing/2014/chart" uri="{C3380CC4-5D6E-409C-BE32-E72D297353CC}">
              <c16:uniqueId val="{00000004-B741-4B8B-92EB-1A87724AC47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41.455771917109942</c:v>
                </c:pt>
                <c:pt idx="1">
                  <c:v>43.857957473587547</c:v>
                </c:pt>
                <c:pt idx="2">
                  <c:v>36.141200612580739</c:v>
                </c:pt>
                <c:pt idx="3">
                  <c:v>38.497054313955367</c:v>
                </c:pt>
                <c:pt idx="4">
                  <c:v>31.875055925679867</c:v>
                </c:pt>
              </c:numCache>
            </c:numRef>
          </c:val>
          <c:smooth val="0"/>
          <c:extLst>
            <c:ext xmlns:c16="http://schemas.microsoft.com/office/drawing/2014/chart" uri="{C3380CC4-5D6E-409C-BE32-E72D297353CC}">
              <c16:uniqueId val="{00000005-B741-4B8B-92EB-1A87724AC47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741-4B8B-92EB-1A87724AC47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21.641993553048643</c:v>
                </c:pt>
                <c:pt idx="1">
                  <c:v>22.389824664928909</c:v>
                </c:pt>
                <c:pt idx="2">
                  <c:v>24.007246018057902</c:v>
                </c:pt>
                <c:pt idx="3">
                  <c:v>23.434078970464682</c:v>
                </c:pt>
                <c:pt idx="4">
                  <c:v>18.703945328617312</c:v>
                </c:pt>
              </c:numCache>
            </c:numRef>
          </c:val>
          <c:smooth val="0"/>
          <c:extLst>
            <c:ext xmlns:c16="http://schemas.microsoft.com/office/drawing/2014/chart" uri="{C3380CC4-5D6E-409C-BE32-E72D297353CC}">
              <c16:uniqueId val="{00000002-B741-4B8B-92EB-1A87724AC47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they have experienced discrimination on each basis out of those who answered the question</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Q18 In the last month have you seen any errors, near misses, or incidents that could have hurt staff and/or patients/service users?</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25.814083122760721</c:v>
                </c:pt>
                <c:pt idx="1">
                  <c:v>26.32679304418345</c:v>
                </c:pt>
              </c:numCache>
            </c:numRef>
          </c:val>
          <c:smooth val="0"/>
          <c:extLst>
            <c:ext xmlns:c16="http://schemas.microsoft.com/office/drawing/2014/chart" uri="{C3380CC4-5D6E-409C-BE32-E72D297353CC}">
              <c16:uniqueId val="{00000000-D9AE-4BFE-86FE-AF21B7CC6E26}"/>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1-F0FE-4BD9-A007-1C15432304CD}"/>
              </c:ext>
            </c:extLst>
          </c:dPt>
          <c:cat>
            <c:numRef>
              <c:f>Sheet1!$A$2:$A$3</c:f>
              <c:numCache>
                <c:formatCode>General</c:formatCode>
                <c:ptCount val="2"/>
                <c:pt idx="0">
                  <c:v>2022</c:v>
                </c:pt>
                <c:pt idx="1">
                  <c:v>2023</c:v>
                </c:pt>
              </c:numCache>
            </c:numRef>
          </c:cat>
          <c:val>
            <c:numRef>
              <c:f>Sheet1!$D$2:$D$3</c:f>
              <c:numCache>
                <c:formatCode>General</c:formatCode>
                <c:ptCount val="2"/>
                <c:pt idx="0">
                  <c:v>15.972821557967121</c:v>
                </c:pt>
                <c:pt idx="1">
                  <c:v>21.451919721637001</c:v>
                </c:pt>
              </c:numCache>
            </c:numRef>
          </c:val>
          <c:smooth val="0"/>
          <c:extLst>
            <c:ext xmlns:c16="http://schemas.microsoft.com/office/drawing/2014/chart" uri="{C3380CC4-5D6E-409C-BE32-E72D297353CC}">
              <c16:uniqueId val="{00000003-D9AE-4BFE-86FE-AF21B7CC6E26}"/>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35.429059026400751</c:v>
                </c:pt>
                <c:pt idx="1">
                  <c:v>34.218171005639128</c:v>
                </c:pt>
              </c:numCache>
            </c:numRef>
          </c:val>
          <c:smooth val="0"/>
          <c:extLst>
            <c:ext xmlns:c16="http://schemas.microsoft.com/office/drawing/2014/chart" uri="{C3380CC4-5D6E-409C-BE32-E72D297353CC}">
              <c16:uniqueId val="{00000004-D9AE-4BFE-86FE-AF21B7CC6E26}"/>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29.20677022827055</c:v>
                </c:pt>
                <c:pt idx="1">
                  <c:v>28.047995270659023</c:v>
                </c:pt>
              </c:numCache>
            </c:numRef>
          </c:val>
          <c:smooth val="0"/>
          <c:extLst>
            <c:ext xmlns:c16="http://schemas.microsoft.com/office/drawing/2014/chart" uri="{C3380CC4-5D6E-409C-BE32-E72D297353CC}">
              <c16:uniqueId val="{00000007-D9AE-4BFE-86FE-AF21B7CC6E26}"/>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saying they have seen any errors, near misses, or incidents that could have hurt staff and/or patients/service users in the last month</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Q19a My organisation treats staff who are involved in an error, near miss or incident fairly.</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59.877964840144003</c:v>
                </c:pt>
                <c:pt idx="1">
                  <c:v>61.323088555475394</c:v>
                </c:pt>
              </c:numCache>
            </c:numRef>
          </c:val>
          <c:smooth val="0"/>
          <c:extLst>
            <c:ext xmlns:c16="http://schemas.microsoft.com/office/drawing/2014/chart" uri="{C3380CC4-5D6E-409C-BE32-E72D297353CC}">
              <c16:uniqueId val="{00000000-8015-4058-A249-580F63FE66D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2-8015-4058-A249-580F63FE66DB}"/>
              </c:ext>
            </c:extLst>
          </c:dPt>
          <c:cat>
            <c:numRef>
              <c:f>Sheet1!$A$2:$A$3</c:f>
              <c:numCache>
                <c:formatCode>General</c:formatCode>
                <c:ptCount val="2"/>
                <c:pt idx="0">
                  <c:v>2022</c:v>
                </c:pt>
                <c:pt idx="1">
                  <c:v>2023</c:v>
                </c:pt>
              </c:numCache>
            </c:numRef>
          </c:cat>
          <c:val>
            <c:numRef>
              <c:f>Sheet1!$D$2:$D$3</c:f>
              <c:numCache>
                <c:formatCode>General</c:formatCode>
                <c:ptCount val="2"/>
                <c:pt idx="0">
                  <c:v>74.127476725399617</c:v>
                </c:pt>
                <c:pt idx="1">
                  <c:v>75.067124954468625</c:v>
                </c:pt>
              </c:numCache>
            </c:numRef>
          </c:val>
          <c:smooth val="0"/>
          <c:extLst>
            <c:ext xmlns:c16="http://schemas.microsoft.com/office/drawing/2014/chart" uri="{C3380CC4-5D6E-409C-BE32-E72D297353CC}">
              <c16:uniqueId val="{00000003-8015-4058-A249-580F63FE66DB}"/>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46.572335128191291</c:v>
                </c:pt>
                <c:pt idx="1">
                  <c:v>47.899396743946873</c:v>
                </c:pt>
              </c:numCache>
            </c:numRef>
          </c:val>
          <c:smooth val="0"/>
          <c:extLst>
            <c:ext xmlns:c16="http://schemas.microsoft.com/office/drawing/2014/chart" uri="{C3380CC4-5D6E-409C-BE32-E72D297353CC}">
              <c16:uniqueId val="{00000004-8015-4058-A249-580F63FE66D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62.59250015528054</c:v>
                </c:pt>
                <c:pt idx="1">
                  <c:v>61.323088555475394</c:v>
                </c:pt>
              </c:numCache>
            </c:numRef>
          </c:val>
          <c:smooth val="0"/>
          <c:extLst>
            <c:ext xmlns:c16="http://schemas.microsoft.com/office/drawing/2014/chart" uri="{C3380CC4-5D6E-409C-BE32-E72D297353CC}">
              <c16:uniqueId val="{00000005-8015-4058-A249-580F63FE66D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selecting 'Agree/Strongly Agree' out of those who answered the question excluding those who selected 'Don't know'</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Q19c When errors, near misses or incidents are reported, my organisation takes action to ensure that they do not happen again.</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70.329578678379107</c:v>
                </c:pt>
                <c:pt idx="1">
                  <c:v>71.083384008866034</c:v>
                </c:pt>
              </c:numCache>
            </c:numRef>
          </c:val>
          <c:smooth val="0"/>
          <c:extLst>
            <c:ext xmlns:c16="http://schemas.microsoft.com/office/drawing/2014/chart" uri="{C3380CC4-5D6E-409C-BE32-E72D297353CC}">
              <c16:uniqueId val="{00000000-7AD6-4A7D-8000-F87044C8266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2-7AD6-4A7D-8000-F87044C8266E}"/>
              </c:ext>
            </c:extLst>
          </c:dPt>
          <c:cat>
            <c:numRef>
              <c:f>Sheet1!$A$2:$A$3</c:f>
              <c:numCache>
                <c:formatCode>General</c:formatCode>
                <c:ptCount val="2"/>
                <c:pt idx="0">
                  <c:v>2022</c:v>
                </c:pt>
                <c:pt idx="1">
                  <c:v>2023</c:v>
                </c:pt>
              </c:numCache>
            </c:numRef>
          </c:cat>
          <c:val>
            <c:numRef>
              <c:f>Sheet1!$D$2:$D$3</c:f>
              <c:numCache>
                <c:formatCode>General</c:formatCode>
                <c:ptCount val="2"/>
                <c:pt idx="0">
                  <c:v>81.969494062204149</c:v>
                </c:pt>
                <c:pt idx="1">
                  <c:v>81.816959093551091</c:v>
                </c:pt>
              </c:numCache>
            </c:numRef>
          </c:val>
          <c:smooth val="0"/>
          <c:extLst>
            <c:ext xmlns:c16="http://schemas.microsoft.com/office/drawing/2014/chart" uri="{C3380CC4-5D6E-409C-BE32-E72D297353CC}">
              <c16:uniqueId val="{00000003-7AD6-4A7D-8000-F87044C8266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52.78953287478592</c:v>
                </c:pt>
                <c:pt idx="1">
                  <c:v>55.669551296380391</c:v>
                </c:pt>
              </c:numCache>
            </c:numRef>
          </c:val>
          <c:smooth val="0"/>
          <c:extLst>
            <c:ext xmlns:c16="http://schemas.microsoft.com/office/drawing/2014/chart" uri="{C3380CC4-5D6E-409C-BE32-E72D297353CC}">
              <c16:uniqueId val="{00000004-7AD6-4A7D-8000-F87044C8266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69.086436630750896</c:v>
                </c:pt>
                <c:pt idx="1">
                  <c:v>68.961923301898779</c:v>
                </c:pt>
              </c:numCache>
            </c:numRef>
          </c:val>
          <c:smooth val="0"/>
          <c:extLst>
            <c:ext xmlns:c16="http://schemas.microsoft.com/office/drawing/2014/chart" uri="{C3380CC4-5D6E-409C-BE32-E72D297353CC}">
              <c16:uniqueId val="{00000005-7AD6-4A7D-8000-F87044C8266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selecting 'Agree/Strongly Agree' out of those who answered the question excluding those who selected 'Don't know'</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Q19b My organisation encourages us to report errors, near misses or incidents.</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88.327653296129881</c:v>
                </c:pt>
                <c:pt idx="1">
                  <c:v>88.926302394172623</c:v>
                </c:pt>
              </c:numCache>
            </c:numRef>
          </c:val>
          <c:smooth val="0"/>
          <c:extLst>
            <c:ext xmlns:c16="http://schemas.microsoft.com/office/drawing/2014/chart" uri="{C3380CC4-5D6E-409C-BE32-E72D297353CC}">
              <c16:uniqueId val="{00000000-CBAD-43AC-8F58-D14B2CD5D57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2-CBAD-43AC-8F58-D14B2CD5D575}"/>
              </c:ext>
            </c:extLst>
          </c:dPt>
          <c:cat>
            <c:numRef>
              <c:f>Sheet1!$A$2:$A$3</c:f>
              <c:numCache>
                <c:formatCode>General</c:formatCode>
                <c:ptCount val="2"/>
                <c:pt idx="0">
                  <c:v>2022</c:v>
                </c:pt>
                <c:pt idx="1">
                  <c:v>2023</c:v>
                </c:pt>
              </c:numCache>
            </c:numRef>
          </c:cat>
          <c:val>
            <c:numRef>
              <c:f>Sheet1!$D$2:$D$3</c:f>
              <c:numCache>
                <c:formatCode>General</c:formatCode>
                <c:ptCount val="2"/>
                <c:pt idx="0">
                  <c:v>93.879609458050908</c:v>
                </c:pt>
                <c:pt idx="1">
                  <c:v>94.489430557440684</c:v>
                </c:pt>
              </c:numCache>
            </c:numRef>
          </c:val>
          <c:smooth val="0"/>
          <c:extLst>
            <c:ext xmlns:c16="http://schemas.microsoft.com/office/drawing/2014/chart" uri="{C3380CC4-5D6E-409C-BE32-E72D297353CC}">
              <c16:uniqueId val="{00000003-CBAD-43AC-8F58-D14B2CD5D575}"/>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77.646548436075619</c:v>
                </c:pt>
                <c:pt idx="1">
                  <c:v>78.528416554956038</c:v>
                </c:pt>
              </c:numCache>
            </c:numRef>
          </c:val>
          <c:smooth val="0"/>
          <c:extLst>
            <c:ext xmlns:c16="http://schemas.microsoft.com/office/drawing/2014/chart" uri="{C3380CC4-5D6E-409C-BE32-E72D297353CC}">
              <c16:uniqueId val="{00000004-CBAD-43AC-8F58-D14B2CD5D57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87.476272019463536</c:v>
                </c:pt>
                <c:pt idx="1">
                  <c:v>87.355875420603567</c:v>
                </c:pt>
              </c:numCache>
            </c:numRef>
          </c:val>
          <c:smooth val="0"/>
          <c:extLst>
            <c:ext xmlns:c16="http://schemas.microsoft.com/office/drawing/2014/chart" uri="{C3380CC4-5D6E-409C-BE32-E72D297353CC}">
              <c16:uniqueId val="{00000005-CBAD-43AC-8F58-D14B2CD5D57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selecting 'Agree/Strongly Agree' out of those who answered the question excluding those who selected 'Don't know'</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Q19d We are given feedback about changes made in response to reported errors, near misses and incidents. </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63.797531229346546</c:v>
                </c:pt>
                <c:pt idx="1">
                  <c:v>64.486327366114011</c:v>
                </c:pt>
              </c:numCache>
            </c:numRef>
          </c:val>
          <c:smooth val="0"/>
          <c:extLst>
            <c:ext xmlns:c16="http://schemas.microsoft.com/office/drawing/2014/chart" uri="{C3380CC4-5D6E-409C-BE32-E72D297353CC}">
              <c16:uniqueId val="{00000000-B7C6-4949-ABC0-DB9F53C9FBD7}"/>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2-B7C6-4949-ABC0-DB9F53C9FBD7}"/>
              </c:ext>
            </c:extLst>
          </c:dPt>
          <c:cat>
            <c:numRef>
              <c:f>Sheet1!$A$2:$A$3</c:f>
              <c:numCache>
                <c:formatCode>General</c:formatCode>
                <c:ptCount val="2"/>
                <c:pt idx="0">
                  <c:v>2022</c:v>
                </c:pt>
                <c:pt idx="1">
                  <c:v>2023</c:v>
                </c:pt>
              </c:numCache>
            </c:numRef>
          </c:cat>
          <c:val>
            <c:numRef>
              <c:f>Sheet1!$D$2:$D$3</c:f>
              <c:numCache>
                <c:formatCode>General</c:formatCode>
                <c:ptCount val="2"/>
                <c:pt idx="0">
                  <c:v>72.97174064545105</c:v>
                </c:pt>
                <c:pt idx="1">
                  <c:v>74.361801125683087</c:v>
                </c:pt>
              </c:numCache>
            </c:numRef>
          </c:val>
          <c:smooth val="0"/>
          <c:extLst>
            <c:ext xmlns:c16="http://schemas.microsoft.com/office/drawing/2014/chart" uri="{C3380CC4-5D6E-409C-BE32-E72D297353CC}">
              <c16:uniqueId val="{00000003-B7C6-4949-ABC0-DB9F53C9FBD7}"/>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36.647132444852922</c:v>
                </c:pt>
                <c:pt idx="1">
                  <c:v>42.840912269529099</c:v>
                </c:pt>
              </c:numCache>
            </c:numRef>
          </c:val>
          <c:smooth val="0"/>
          <c:extLst>
            <c:ext xmlns:c16="http://schemas.microsoft.com/office/drawing/2014/chart" uri="{C3380CC4-5D6E-409C-BE32-E72D297353CC}">
              <c16:uniqueId val="{00000004-B7C6-4949-ABC0-DB9F53C9FBD7}"/>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61.612377952429334</c:v>
                </c:pt>
                <c:pt idx="1">
                  <c:v>61.140961169429119</c:v>
                </c:pt>
              </c:numCache>
            </c:numRef>
          </c:val>
          <c:smooth val="0"/>
          <c:extLst>
            <c:ext xmlns:c16="http://schemas.microsoft.com/office/drawing/2014/chart" uri="{C3380CC4-5D6E-409C-BE32-E72D297353CC}">
              <c16:uniqueId val="{00000005-B7C6-4949-ABC0-DB9F53C9FBD7}"/>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selecting 'Agree/Strongly Agree' out of those who answered the question excluding those who selected 'Don't know'</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u="none" strike="noStrike" kern="1200" spc="0" baseline="0" dirty="0">
                <a:solidFill>
                  <a:prstClr val="black"/>
                </a:solidFill>
                <a:latin typeface="Frutiger LT Std 45 Light" panose="020B0402020204020204"/>
                <a:cs typeface="Arial" panose="020B0604020202020204" pitchFamily="34" charset="0"/>
              </a:rPr>
              <a:t>Q31b Has your employer made reasonable adjustment(s) to enable you to carry out your work?</a:t>
            </a:r>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Sheet1!$A$2:$A$3</c:f>
              <c:numCache>
                <c:formatCode>General</c:formatCode>
                <c:ptCount val="2"/>
                <c:pt idx="0">
                  <c:v>2022</c:v>
                </c:pt>
                <c:pt idx="1">
                  <c:v>2023</c:v>
                </c:pt>
              </c:numCache>
            </c:numRef>
          </c:cat>
          <c:val>
            <c:numRef>
              <c:f>Sheet1!$C$2:$C$3</c:f>
              <c:numCache>
                <c:formatCode>General</c:formatCode>
                <c:ptCount val="2"/>
                <c:pt idx="0">
                  <c:v>78.682449298926656</c:v>
                </c:pt>
                <c:pt idx="1">
                  <c:v>79.672373703806329</c:v>
                </c:pt>
              </c:numCache>
            </c:numRef>
          </c:val>
          <c:smooth val="0"/>
          <c:extLst>
            <c:ext xmlns:c16="http://schemas.microsoft.com/office/drawing/2014/chart" uri="{C3380CC4-5D6E-409C-BE32-E72D297353CC}">
              <c16:uniqueId val="{00000000-C903-4A72-AD81-2803BCA6B98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0"/>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2-C903-4A72-AD81-2803BCA6B98C}"/>
              </c:ext>
            </c:extLst>
          </c:dPt>
          <c:cat>
            <c:numRef>
              <c:f>Sheet1!$A$2:$A$3</c:f>
              <c:numCache>
                <c:formatCode>General</c:formatCode>
                <c:ptCount val="2"/>
                <c:pt idx="0">
                  <c:v>2022</c:v>
                </c:pt>
                <c:pt idx="1">
                  <c:v>2023</c:v>
                </c:pt>
              </c:numCache>
            </c:numRef>
          </c:cat>
          <c:val>
            <c:numRef>
              <c:f>Sheet1!$D$2:$D$3</c:f>
              <c:numCache>
                <c:formatCode>General</c:formatCode>
                <c:ptCount val="2"/>
                <c:pt idx="0">
                  <c:v>86.296406537276056</c:v>
                </c:pt>
                <c:pt idx="1">
                  <c:v>87.246778049912464</c:v>
                </c:pt>
              </c:numCache>
            </c:numRef>
          </c:val>
          <c:smooth val="0"/>
          <c:extLst>
            <c:ext xmlns:c16="http://schemas.microsoft.com/office/drawing/2014/chart" uri="{C3380CC4-5D6E-409C-BE32-E72D297353CC}">
              <c16:uniqueId val="{00000003-C903-4A72-AD81-2803BCA6B98C}"/>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Sheet1!$A$2:$A$3</c:f>
              <c:numCache>
                <c:formatCode>General</c:formatCode>
                <c:ptCount val="2"/>
                <c:pt idx="0">
                  <c:v>2022</c:v>
                </c:pt>
                <c:pt idx="1">
                  <c:v>2023</c:v>
                </c:pt>
              </c:numCache>
            </c:numRef>
          </c:cat>
          <c:val>
            <c:numRef>
              <c:f>Sheet1!$E$2:$E$3</c:f>
              <c:numCache>
                <c:formatCode>General</c:formatCode>
                <c:ptCount val="2"/>
                <c:pt idx="0">
                  <c:v>51.650543299431618</c:v>
                </c:pt>
                <c:pt idx="1">
                  <c:v>69.56616196422361</c:v>
                </c:pt>
              </c:numCache>
            </c:numRef>
          </c:val>
          <c:smooth val="0"/>
          <c:extLst>
            <c:ext xmlns:c16="http://schemas.microsoft.com/office/drawing/2014/chart" uri="{C3380CC4-5D6E-409C-BE32-E72D297353CC}">
              <c16:uniqueId val="{00000004-C903-4A72-AD81-2803BCA6B98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Sheet1!$A$2:$A$3</c:f>
              <c:numCache>
                <c:formatCode>General</c:formatCode>
                <c:ptCount val="2"/>
                <c:pt idx="0">
                  <c:v>2022</c:v>
                </c:pt>
                <c:pt idx="1">
                  <c:v>2023</c:v>
                </c:pt>
              </c:numCache>
            </c:numRef>
          </c:cat>
          <c:val>
            <c:numRef>
              <c:f>Sheet1!$B$2:$B$3</c:f>
              <c:numCache>
                <c:formatCode>General</c:formatCode>
                <c:ptCount val="2"/>
                <c:pt idx="0">
                  <c:v>83.477497816854324</c:v>
                </c:pt>
                <c:pt idx="1">
                  <c:v>86.222529357825721</c:v>
                </c:pt>
              </c:numCache>
            </c:numRef>
          </c:val>
          <c:smooth val="0"/>
          <c:extLst>
            <c:ext xmlns:c16="http://schemas.microsoft.com/office/drawing/2014/chart" uri="{C3380CC4-5D6E-409C-BE32-E72D297353CC}">
              <c16:uniqueId val="{00000005-C903-4A72-AD81-2803BCA6B98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u="none" strike="noStrike" kern="1200" baseline="0" dirty="0">
                    <a:solidFill>
                      <a:prstClr val="black"/>
                    </a:solidFill>
                    <a:latin typeface="Frutiger LT Std 45 Light" panose="020B0402020204020204"/>
                    <a:cs typeface="Arial" panose="020B0604020202020204" pitchFamily="34" charset="0"/>
                  </a:rPr>
                  <a:t>% of staff selecting 'Yes' out of those who answered the question excluding those who select 'No adjustment required'</a:t>
                </a:r>
                <a:endParaRPr lang="en-US" sz="1200" b="0" i="0" u="none" strike="noStrike" kern="1200" baseline="0" dirty="0">
                  <a:solidFill>
                    <a:prstClr val="black"/>
                  </a:solidFill>
                  <a:latin typeface="Frutiger LT Std 45 Light" panose="020B0402020204020204"/>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Q26d.1 If you are considering leaving your current job, what would be your most likely destination? - I would want to move to another job within this organisation.</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14.25818882466281</c:v>
                </c:pt>
                <c:pt idx="1">
                  <c:v>14.361362911674942</c:v>
                </c:pt>
                <c:pt idx="2">
                  <c:v>13.95486935866983</c:v>
                </c:pt>
                <c:pt idx="3">
                  <c:v>13.37931034482758</c:v>
                </c:pt>
                <c:pt idx="4">
                  <c:v>13.916617733411622</c:v>
                </c:pt>
              </c:numCache>
            </c:numRef>
          </c:val>
          <c:smooth val="0"/>
          <c:extLst>
            <c:ext xmlns:c16="http://schemas.microsoft.com/office/drawing/2014/chart" uri="{C3380CC4-5D6E-409C-BE32-E72D297353CC}">
              <c16:uniqueId val="{00000003-6BFD-454F-941D-3D0A7DDC9699}"/>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BFD-454F-941D-3D0A7DDC9699}"/>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16.625514403292179</c:v>
                </c:pt>
                <c:pt idx="1">
                  <c:v>12.637828668363019</c:v>
                </c:pt>
                <c:pt idx="2">
                  <c:v>12.73018414731785</c:v>
                </c:pt>
                <c:pt idx="3">
                  <c:v>11.493288590604021</c:v>
                </c:pt>
                <c:pt idx="4">
                  <c:v>12.21751412429378</c:v>
                </c:pt>
              </c:numCache>
            </c:numRef>
          </c:val>
          <c:smooth val="0"/>
          <c:extLst>
            <c:ext xmlns:c16="http://schemas.microsoft.com/office/drawing/2014/chart" uri="{C3380CC4-5D6E-409C-BE32-E72D297353CC}">
              <c16:uniqueId val="{00000002-6BFD-454F-941D-3D0A7DDC9699}"/>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Q26d.2 If you are considering leaving your current job, what would be your most likely destination? - I would want to move to another job in a different NHS Trust/organisation.</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16.46687697160883</c:v>
                </c:pt>
                <c:pt idx="1">
                  <c:v>15.084551669142011</c:v>
                </c:pt>
                <c:pt idx="2">
                  <c:v>15.201122544434051</c:v>
                </c:pt>
                <c:pt idx="3">
                  <c:v>14.93670886075949</c:v>
                </c:pt>
                <c:pt idx="4">
                  <c:v>14.626391096979329</c:v>
                </c:pt>
              </c:numCache>
            </c:numRef>
          </c:val>
          <c:smooth val="0"/>
          <c:extLst>
            <c:ext xmlns:c16="http://schemas.microsoft.com/office/drawing/2014/chart" uri="{C3380CC4-5D6E-409C-BE32-E72D297353CC}">
              <c16:uniqueId val="{00000003-DD33-4B4B-9CE5-898C6CA30915}"/>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D33-4B4B-9CE5-898C6CA3091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16.296296296296291</c:v>
                </c:pt>
                <c:pt idx="1">
                  <c:v>17.557251908396939</c:v>
                </c:pt>
                <c:pt idx="2">
                  <c:v>16.413130504403519</c:v>
                </c:pt>
                <c:pt idx="3">
                  <c:v>17.365771812080531</c:v>
                </c:pt>
                <c:pt idx="4">
                  <c:v>16.172316384180789</c:v>
                </c:pt>
              </c:numCache>
            </c:numRef>
          </c:val>
          <c:smooth val="0"/>
          <c:extLst>
            <c:ext xmlns:c16="http://schemas.microsoft.com/office/drawing/2014/chart" uri="{C3380CC4-5D6E-409C-BE32-E72D297353CC}">
              <c16:uniqueId val="{00000002-DD33-4B4B-9CE5-898C6CA3091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rPr>
              <a:t>We are recognised and rewarded</a:t>
            </a:r>
            <a:endParaRPr lang="en-GB" sz="1400" dirty="0">
              <a:effectLst/>
              <a:latin typeface="Frutiger LT Std 45 Light" panose="020B0402020204020204"/>
            </a:endParaRPr>
          </a:p>
        </c:rich>
      </c:tx>
      <c:layout>
        <c:manualLayout>
          <c:xMode val="edge"/>
          <c:yMode val="edge"/>
          <c:x val="0.36489249855020678"/>
          <c:y val="2.787091151679247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6.346567669744708</c:v>
                </c:pt>
                <c:pt idx="1">
                  <c:v>6.2851916880013947</c:v>
                </c:pt>
                <c:pt idx="2">
                  <c:v>6.4077123715991053</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6.8425111376111767</c:v>
                </c:pt>
                <c:pt idx="1">
                  <c:v>6.6431749316221005</c:v>
                </c:pt>
                <c:pt idx="2">
                  <c:v>6.9029246129001676</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5.9385628592822632</c:v>
                </c:pt>
                <c:pt idx="1">
                  <c:v>5.9415581749469446</c:v>
                </c:pt>
                <c:pt idx="2">
                  <c:v>6.0402051662425782</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6.423673451781486</c:v>
                </c:pt>
                <c:pt idx="1">
                  <c:v>6.3628148042318191</c:v>
                </c:pt>
                <c:pt idx="2">
                  <c:v>6.4806536973772921</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Q26d.3 </a:t>
            </a:r>
            <a:r>
              <a:rPr lang="en-GB" sz="1200" b="0" i="0" u="none" strike="noStrike" baseline="0" dirty="0">
                <a:effectLst/>
              </a:rPr>
              <a:t>If you are considering leaving your current job, what would be your most likely destination? - </a:t>
            </a:r>
            <a:r>
              <a:rPr lang="en-GB" sz="1200" b="0" i="0" baseline="0" dirty="0">
                <a:effectLst/>
              </a:rPr>
              <a:t>I </a:t>
            </a:r>
            <a:r>
              <a:rPr lang="en-GB" sz="1200" b="0" i="0" u="none" strike="noStrike" baseline="0" dirty="0"/>
              <a:t>would want to move to a job in healthcare, but outside the NHS.</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3.68294635708566</c:v>
                </c:pt>
                <c:pt idx="1">
                  <c:v>2.9288547544436501</c:v>
                </c:pt>
                <c:pt idx="2">
                  <c:v>4.1701417848206805</c:v>
                </c:pt>
                <c:pt idx="3">
                  <c:v>5.2550231839258101</c:v>
                </c:pt>
                <c:pt idx="4">
                  <c:v>4.3893129770992303</c:v>
                </c:pt>
              </c:numCache>
            </c:numRef>
          </c:val>
          <c:smooth val="0"/>
          <c:extLst>
            <c:ext xmlns:c16="http://schemas.microsoft.com/office/drawing/2014/chart" uri="{C3380CC4-5D6E-409C-BE32-E72D297353CC}">
              <c16:uniqueId val="{00000003-6BFD-454F-941D-3D0A7DDC9699}"/>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BFD-454F-941D-3D0A7DDC9699}"/>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3.7860082304526701</c:v>
                </c:pt>
                <c:pt idx="1">
                  <c:v>2.0356234096692098</c:v>
                </c:pt>
                <c:pt idx="2">
                  <c:v>2.6421136909527601</c:v>
                </c:pt>
                <c:pt idx="3">
                  <c:v>4.4463087248322095</c:v>
                </c:pt>
                <c:pt idx="4">
                  <c:v>3.24858757062146</c:v>
                </c:pt>
              </c:numCache>
            </c:numRef>
          </c:val>
          <c:smooth val="0"/>
          <c:extLst>
            <c:ext xmlns:c16="http://schemas.microsoft.com/office/drawing/2014/chart" uri="{C3380CC4-5D6E-409C-BE32-E72D297353CC}">
              <c16:uniqueId val="{00000002-6BFD-454F-941D-3D0A7DDC9699}"/>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Q26d.4 </a:t>
            </a:r>
            <a:r>
              <a:rPr lang="en-GB" sz="1200" b="0" i="0" u="none" strike="noStrike" baseline="0" dirty="0">
                <a:effectLst/>
              </a:rPr>
              <a:t>If you are considering leaving your current job, what would be your most likely destination? - </a:t>
            </a:r>
            <a:r>
              <a:rPr lang="en-GB" sz="1200" b="0" i="0" u="none" strike="noStrike" baseline="0" dirty="0"/>
              <a:t>I would want to move to a job outside healthcare. </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6.4733081126523704</c:v>
                </c:pt>
                <c:pt idx="1">
                  <c:v>5.53080364107685</c:v>
                </c:pt>
                <c:pt idx="2">
                  <c:v>6.8340881020996296</c:v>
                </c:pt>
                <c:pt idx="3">
                  <c:v>7.7726975832788998</c:v>
                </c:pt>
                <c:pt idx="4">
                  <c:v>6.7796610169491496</c:v>
                </c:pt>
              </c:numCache>
            </c:numRef>
          </c:val>
          <c:smooth val="0"/>
          <c:extLst>
            <c:ext xmlns:c16="http://schemas.microsoft.com/office/drawing/2014/chart" uri="{C3380CC4-5D6E-409C-BE32-E72D297353CC}">
              <c16:uniqueId val="{00000003-DD33-4B4B-9CE5-898C6CA30915}"/>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D33-4B4B-9CE5-898C6CA3091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7.1604938271604901</c:v>
                </c:pt>
                <c:pt idx="1">
                  <c:v>5.9372349448685302</c:v>
                </c:pt>
                <c:pt idx="2">
                  <c:v>8.24659727782225</c:v>
                </c:pt>
                <c:pt idx="3">
                  <c:v>8.0536912751677807</c:v>
                </c:pt>
                <c:pt idx="4">
                  <c:v>7.1327683615819204</c:v>
                </c:pt>
              </c:numCache>
            </c:numRef>
          </c:val>
          <c:smooth val="0"/>
          <c:extLst>
            <c:ext xmlns:c16="http://schemas.microsoft.com/office/drawing/2014/chart" uri="{C3380CC4-5D6E-409C-BE32-E72D297353CC}">
              <c16:uniqueId val="{00000002-DD33-4B4B-9CE5-898C6CA3091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Q26d.5 </a:t>
            </a:r>
            <a:r>
              <a:rPr lang="en-GB" sz="1200" b="0" i="0" u="none" strike="noStrike" baseline="0" dirty="0">
                <a:effectLst/>
              </a:rPr>
              <a:t>If you are considering leaving your current job, what would be your most likely destination? - </a:t>
            </a:r>
            <a:r>
              <a:rPr lang="en-GB" sz="1200" b="0" i="0" baseline="0" dirty="0">
                <a:effectLst/>
              </a:rPr>
              <a:t>I </a:t>
            </a:r>
            <a:r>
              <a:rPr lang="en-GB" sz="1200" b="0" i="0" u="none" strike="noStrike" baseline="0" dirty="0"/>
              <a:t>would retire or take a career break.</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9.0584560464078514</c:v>
                </c:pt>
                <c:pt idx="1">
                  <c:v>9.2381373107115401</c:v>
                </c:pt>
                <c:pt idx="2">
                  <c:v>9.5728697145310093</c:v>
                </c:pt>
                <c:pt idx="3">
                  <c:v>8.6351875808538114</c:v>
                </c:pt>
                <c:pt idx="4">
                  <c:v>8.1845238095238102</c:v>
                </c:pt>
              </c:numCache>
            </c:numRef>
          </c:val>
          <c:smooth val="0"/>
          <c:extLst>
            <c:ext xmlns:c16="http://schemas.microsoft.com/office/drawing/2014/chart" uri="{C3380CC4-5D6E-409C-BE32-E72D297353CC}">
              <c16:uniqueId val="{00000003-6BFD-454F-941D-3D0A7DDC9699}"/>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BFD-454F-941D-3D0A7DDC9699}"/>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5.7613168724279804</c:v>
                </c:pt>
                <c:pt idx="1">
                  <c:v>7.0398642917726795</c:v>
                </c:pt>
                <c:pt idx="2">
                  <c:v>8.6469175340272191</c:v>
                </c:pt>
                <c:pt idx="3">
                  <c:v>7.3825503355704702</c:v>
                </c:pt>
                <c:pt idx="4">
                  <c:v>9.0395480225988702</c:v>
                </c:pt>
              </c:numCache>
            </c:numRef>
          </c:val>
          <c:smooth val="0"/>
          <c:extLst>
            <c:ext xmlns:c16="http://schemas.microsoft.com/office/drawing/2014/chart" uri="{C3380CC4-5D6E-409C-BE32-E72D297353CC}">
              <c16:uniqueId val="{00000002-6BFD-454F-941D-3D0A7DDC9699}"/>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Q26d.9 I</a:t>
            </a:r>
            <a:r>
              <a:rPr lang="en-GB" sz="1200" b="0" i="0" u="none" strike="noStrike" baseline="0" dirty="0"/>
              <a:t>f you are considering leaving your current job, what would be your most likely destination? - I am not considering leaving my current job.</a:t>
            </a:r>
            <a:endParaRPr lang="en-GB" sz="1200" dirty="0">
              <a:effectLst/>
            </a:endParaRPr>
          </a:p>
        </c:rich>
      </c:tx>
      <c:layout>
        <c:manualLayout>
          <c:xMode val="edge"/>
          <c:yMode val="edge"/>
          <c:x val="0.19501648552399314"/>
          <c:y val="3.4106725409772616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alpha val="50000"/>
                </a:srgbClr>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49.500499500499501</c:v>
                </c:pt>
                <c:pt idx="1">
                  <c:v>53.363161819537666</c:v>
                </c:pt>
                <c:pt idx="2">
                  <c:v>50.119217930376728</c:v>
                </c:pt>
                <c:pt idx="3">
                  <c:v>49.652432969215489</c:v>
                </c:pt>
                <c:pt idx="4">
                  <c:v>52.216960826517436</c:v>
                </c:pt>
              </c:numCache>
            </c:numRef>
          </c:val>
          <c:smooth val="0"/>
          <c:extLst>
            <c:ext xmlns:c16="http://schemas.microsoft.com/office/drawing/2014/chart" uri="{C3380CC4-5D6E-409C-BE32-E72D297353CC}">
              <c16:uniqueId val="{00000003-9547-4B74-9B43-D103417DDA9C}"/>
            </c:ext>
          </c:extLst>
        </c:ser>
        <c:ser>
          <c:idx val="0"/>
          <c:order val="1"/>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547-4B74-9B43-D103417DDA9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50.370370370370367</c:v>
                </c:pt>
                <c:pt idx="1">
                  <c:v>54.7921967769296</c:v>
                </c:pt>
                <c:pt idx="2">
                  <c:v>51.321056845476377</c:v>
                </c:pt>
                <c:pt idx="3">
                  <c:v>51.258389261744966</c:v>
                </c:pt>
                <c:pt idx="4">
                  <c:v>52.189265536723163</c:v>
                </c:pt>
              </c:numCache>
            </c:numRef>
          </c:val>
          <c:smooth val="0"/>
          <c:extLst>
            <c:ext xmlns:c16="http://schemas.microsoft.com/office/drawing/2014/chart" uri="{C3380CC4-5D6E-409C-BE32-E72D297353CC}">
              <c16:uniqueId val="{00000002-9547-4B74-9B43-D103417DDA9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saying this would be their most likely destination out of those who answered the question </a:t>
                </a:r>
                <a:endParaRPr lang="en-GB"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r>
              <a:rPr lang="en-GB" sz="1200" b="0" i="0" baseline="0" dirty="0">
                <a:effectLst/>
              </a:rPr>
              <a:t>Percentage of staff experiencing harassment, bullying or abuse from patients, relatives or the public in the last 12 months</a:t>
            </a:r>
            <a:endParaRPr lang="en-GB" sz="1200" dirty="0">
              <a:effectLst/>
            </a:endParaRPr>
          </a:p>
        </c:rich>
      </c:tx>
      <c:layout>
        <c:manualLayout>
          <c:xMode val="edge"/>
          <c:yMode val="edge"/>
          <c:x val="0.19094955204269018"/>
          <c:y val="2.3750474299046559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manualLayout>
          <c:layoutTarget val="inner"/>
          <c:xMode val="edge"/>
          <c:yMode val="edge"/>
          <c:x val="0.14067459929053536"/>
          <c:y val="0.12086512146092179"/>
          <c:w val="0.8473309904309162"/>
          <c:h val="0.78715450173707824"/>
        </c:manualLayout>
      </c:layout>
      <c:lineChart>
        <c:grouping val="standard"/>
        <c:varyColors val="0"/>
        <c:ser>
          <c:idx val="2"/>
          <c:order val="0"/>
          <c:tx>
            <c:strRef>
              <c:f>Sheet1!$D$1</c:f>
              <c:strCache>
                <c:ptCount val="1"/>
                <c:pt idx="0">
                  <c:v>White: 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27.554179566563469</c:v>
                </c:pt>
                <c:pt idx="1">
                  <c:v>25.403011107790764</c:v>
                </c:pt>
                <c:pt idx="2">
                  <c:v>26.157697121401753</c:v>
                </c:pt>
                <c:pt idx="3">
                  <c:v>25.365853658536579</c:v>
                </c:pt>
                <c:pt idx="4">
                  <c:v>22.658099425092999</c:v>
                </c:pt>
              </c:numCache>
            </c:numRef>
          </c:val>
          <c:smooth val="0"/>
          <c:extLst>
            <c:ext xmlns:c16="http://schemas.microsoft.com/office/drawing/2014/chart" uri="{C3380CC4-5D6E-409C-BE32-E72D297353CC}">
              <c16:uniqueId val="{00000002-8EC9-4ACF-8A26-1EC73D7157E0}"/>
            </c:ext>
          </c:extLst>
        </c:ser>
        <c:ser>
          <c:idx val="3"/>
          <c:order val="1"/>
          <c:tx>
            <c:strRef>
              <c:f>Sheet1!$E$1</c:f>
              <c:strCache>
                <c:ptCount val="1"/>
                <c:pt idx="0">
                  <c:v>BME: Average</c:v>
                </c:pt>
              </c:strCache>
            </c:strRef>
          </c:tx>
          <c:spPr>
            <a:ln w="28575" cap="rnd">
              <a:solidFill>
                <a:srgbClr val="C28FFF"/>
              </a:solidFill>
              <a:round/>
            </a:ln>
            <a:effectLst/>
          </c:spPr>
          <c:marker>
            <c:symbol val="circle"/>
            <c:size val="5"/>
            <c:spPr>
              <a:solidFill>
                <a:srgbClr val="C28FF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35.543677574245258</c:v>
                </c:pt>
                <c:pt idx="1">
                  <c:v>32.121212121212125</c:v>
                </c:pt>
                <c:pt idx="2">
                  <c:v>31.794871794871788</c:v>
                </c:pt>
                <c:pt idx="3">
                  <c:v>31.540342298288511</c:v>
                </c:pt>
                <c:pt idx="4">
                  <c:v>31.428571428571427</c:v>
                </c:pt>
              </c:numCache>
            </c:numRef>
          </c:val>
          <c:smooth val="0"/>
          <c:extLst>
            <c:ext xmlns:c16="http://schemas.microsoft.com/office/drawing/2014/chart" uri="{C3380CC4-5D6E-409C-BE32-E72D297353CC}">
              <c16:uniqueId val="{00000003-8EC9-4ACF-8A26-1EC73D7157E0}"/>
            </c:ext>
          </c:extLst>
        </c:ser>
        <c:ser>
          <c:idx val="0"/>
          <c:order val="2"/>
          <c:tx>
            <c:strRef>
              <c:f>Sheet1!$B$1</c:f>
              <c:strCache>
                <c:ptCount val="1"/>
                <c:pt idx="0">
                  <c:v>White: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27.621483375959073</c:v>
                </c:pt>
                <c:pt idx="1">
                  <c:v>25.160697887970617</c:v>
                </c:pt>
                <c:pt idx="2">
                  <c:v>25.496974935177182</c:v>
                </c:pt>
                <c:pt idx="3">
                  <c:v>25.824175824175821</c:v>
                </c:pt>
                <c:pt idx="4">
                  <c:v>20.974076983503529</c:v>
                </c:pt>
              </c:numCache>
            </c:numRef>
          </c:val>
          <c:smooth val="0"/>
          <c:extLst>
            <c:ext xmlns:c16="http://schemas.microsoft.com/office/drawing/2014/chart" uri="{C3380CC4-5D6E-409C-BE32-E72D297353CC}">
              <c16:uniqueId val="{00000000-8EC9-4ACF-8A26-1EC73D7157E0}"/>
            </c:ext>
          </c:extLst>
        </c:ser>
        <c:ser>
          <c:idx val="1"/>
          <c:order val="3"/>
          <c:tx>
            <c:strRef>
              <c:f>Sheet1!$C$1</c:f>
              <c:strCache>
                <c:ptCount val="1"/>
                <c:pt idx="0">
                  <c:v>BME: Your org</c:v>
                </c:pt>
              </c:strCache>
            </c:strRef>
          </c:tx>
          <c:spPr>
            <a:ln w="28575" cap="rnd">
              <a:solidFill>
                <a:srgbClr val="330072"/>
              </a:solidFill>
              <a:round/>
            </a:ln>
            <a:effectLst/>
          </c:spPr>
          <c:marker>
            <c:symbol val="circle"/>
            <c:size val="5"/>
            <c:spPr>
              <a:solidFill>
                <a:srgbClr val="33007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34.972677595628411</c:v>
                </c:pt>
                <c:pt idx="1">
                  <c:v>31.460674157303369</c:v>
                </c:pt>
                <c:pt idx="2">
                  <c:v>37.948717948717942</c:v>
                </c:pt>
                <c:pt idx="3">
                  <c:v>35.828877005347593</c:v>
                </c:pt>
                <c:pt idx="4">
                  <c:v>33.720930232558139</c:v>
                </c:pt>
              </c:numCache>
            </c:numRef>
          </c:val>
          <c:smooth val="0"/>
          <c:extLst>
            <c:ext xmlns:c16="http://schemas.microsoft.com/office/drawing/2014/chart" uri="{C3380CC4-5D6E-409C-BE32-E72D297353CC}">
              <c16:uniqueId val="{00000001-8EC9-4ACF-8A26-1EC73D7157E0}"/>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r>
                  <a:rPr lang="en-GB" sz="1200" b="0" i="0" baseline="0" dirty="0">
                    <a:effectLst/>
                  </a:rPr>
                  <a:t>Percentage of staff experiencing harassment, bullying or abuse from patients, relatives or the public in the last 12 months </a:t>
                </a:r>
                <a:r>
                  <a:rPr lang="en-GB" sz="1200" b="0" i="0" u="none" strike="noStrike" baseline="0" dirty="0">
                    <a:effectLst/>
                  </a:rPr>
                  <a:t>out of those who answered the question</a:t>
                </a:r>
                <a:endParaRPr lang="en-GB" sz="1200" dirty="0">
                  <a:effectLst/>
                </a:endParaRPr>
              </a:p>
            </c:rich>
          </c:tx>
          <c:layout>
            <c:manualLayout>
              <c:xMode val="edge"/>
              <c:yMode val="edge"/>
              <c:x val="1.7446414950615999E-2"/>
              <c:y val="0.123711453951953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Frutiger LT Std 45 Light" panose="020B0402020204020204"/>
        </a:defRPr>
      </a:pPr>
      <a:endParaRPr lang="en-US"/>
    </a:p>
  </c:txPr>
  <c:externalData r:id="rId3">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r>
              <a:rPr lang="en-GB" sz="1200" b="0" i="0" baseline="0" dirty="0">
                <a:effectLst/>
              </a:rPr>
              <a:t>Percentage of staff experiencing harassment, bullying or abuse from staff in the last 12 months</a:t>
            </a:r>
            <a:endParaRPr lang="en-GB" sz="1000" dirty="0">
              <a:effectLst/>
            </a:endParaRPr>
          </a:p>
        </c:rich>
      </c:tx>
      <c:layout>
        <c:manualLayout>
          <c:xMode val="edge"/>
          <c:yMode val="edge"/>
          <c:x val="0.24001759409129769"/>
          <c:y val="2.3750474299046559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manualLayout>
          <c:layoutTarget val="inner"/>
          <c:xMode val="edge"/>
          <c:yMode val="edge"/>
          <c:x val="0.14067459929053536"/>
          <c:y val="0.12086512146092179"/>
          <c:w val="0.8473309904309162"/>
          <c:h val="0.78715450173707824"/>
        </c:manualLayout>
      </c:layout>
      <c:lineChart>
        <c:grouping val="standard"/>
        <c:varyColors val="0"/>
        <c:ser>
          <c:idx val="2"/>
          <c:order val="0"/>
          <c:tx>
            <c:strRef>
              <c:f>Sheet1!$D$1</c:f>
              <c:strCache>
                <c:ptCount val="1"/>
                <c:pt idx="0">
                  <c:v>White: 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20.950704225352109</c:v>
                </c:pt>
                <c:pt idx="1">
                  <c:v>19.589340001961361</c:v>
                </c:pt>
                <c:pt idx="2">
                  <c:v>18.100649350649352</c:v>
                </c:pt>
                <c:pt idx="3">
                  <c:v>17.30931607092597</c:v>
                </c:pt>
                <c:pt idx="4">
                  <c:v>16.77651288196525</c:v>
                </c:pt>
              </c:numCache>
            </c:numRef>
          </c:val>
          <c:smooth val="0"/>
          <c:extLst>
            <c:ext xmlns:c16="http://schemas.microsoft.com/office/drawing/2014/chart" uri="{C3380CC4-5D6E-409C-BE32-E72D297353CC}">
              <c16:uniqueId val="{00000002-1491-4A84-B169-32133603C86F}"/>
            </c:ext>
          </c:extLst>
        </c:ser>
        <c:ser>
          <c:idx val="3"/>
          <c:order val="1"/>
          <c:tx>
            <c:strRef>
              <c:f>Sheet1!$E$1</c:f>
              <c:strCache>
                <c:ptCount val="1"/>
                <c:pt idx="0">
                  <c:v>BME: Average</c:v>
                </c:pt>
              </c:strCache>
            </c:strRef>
          </c:tx>
          <c:spPr>
            <a:ln w="28575" cap="rnd">
              <a:solidFill>
                <a:srgbClr val="C28FFF"/>
              </a:solidFill>
              <a:round/>
            </a:ln>
            <a:effectLst/>
          </c:spPr>
          <c:marker>
            <c:symbol val="circle"/>
            <c:size val="5"/>
            <c:spPr>
              <a:solidFill>
                <a:srgbClr val="C28FF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24.922360248447202</c:v>
                </c:pt>
                <c:pt idx="1">
                  <c:v>25</c:v>
                </c:pt>
                <c:pt idx="2">
                  <c:v>22.881355932203391</c:v>
                </c:pt>
                <c:pt idx="3">
                  <c:v>22.75132275132275</c:v>
                </c:pt>
                <c:pt idx="4">
                  <c:v>20.977353992848631</c:v>
                </c:pt>
              </c:numCache>
            </c:numRef>
          </c:val>
          <c:smooth val="0"/>
          <c:extLst>
            <c:ext xmlns:c16="http://schemas.microsoft.com/office/drawing/2014/chart" uri="{C3380CC4-5D6E-409C-BE32-E72D297353CC}">
              <c16:uniqueId val="{00000003-1491-4A84-B169-32133603C86F}"/>
            </c:ext>
          </c:extLst>
        </c:ser>
        <c:ser>
          <c:idx val="0"/>
          <c:order val="2"/>
          <c:tx>
            <c:strRef>
              <c:f>Sheet1!$B$1</c:f>
              <c:strCache>
                <c:ptCount val="1"/>
                <c:pt idx="0">
                  <c:v>White: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17.531914893617021</c:v>
                </c:pt>
                <c:pt idx="1">
                  <c:v>17.155963302752291</c:v>
                </c:pt>
                <c:pt idx="2">
                  <c:v>17.16997411561691</c:v>
                </c:pt>
                <c:pt idx="3">
                  <c:v>16.19654231119199</c:v>
                </c:pt>
                <c:pt idx="4">
                  <c:v>14.87018095987411</c:v>
                </c:pt>
              </c:numCache>
            </c:numRef>
          </c:val>
          <c:smooth val="0"/>
          <c:extLst>
            <c:ext xmlns:c16="http://schemas.microsoft.com/office/drawing/2014/chart" uri="{C3380CC4-5D6E-409C-BE32-E72D297353CC}">
              <c16:uniqueId val="{00000000-1491-4A84-B169-32133603C86F}"/>
            </c:ext>
          </c:extLst>
        </c:ser>
        <c:ser>
          <c:idx val="1"/>
          <c:order val="3"/>
          <c:tx>
            <c:strRef>
              <c:f>Sheet1!$C$1</c:f>
              <c:strCache>
                <c:ptCount val="1"/>
                <c:pt idx="0">
                  <c:v>BME: Your org</c:v>
                </c:pt>
              </c:strCache>
            </c:strRef>
          </c:tx>
          <c:spPr>
            <a:ln w="28575" cap="rnd">
              <a:solidFill>
                <a:srgbClr val="330072"/>
              </a:solidFill>
              <a:round/>
            </a:ln>
            <a:effectLst/>
          </c:spPr>
          <c:marker>
            <c:symbol val="circle"/>
            <c:size val="5"/>
            <c:spPr>
              <a:solidFill>
                <a:srgbClr val="33007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17.486338797814199</c:v>
                </c:pt>
                <c:pt idx="1">
                  <c:v>18.96551724137931</c:v>
                </c:pt>
                <c:pt idx="2">
                  <c:v>22.797927461139892</c:v>
                </c:pt>
                <c:pt idx="3">
                  <c:v>22.45989304812834</c:v>
                </c:pt>
                <c:pt idx="4">
                  <c:v>17.054263565891471</c:v>
                </c:pt>
              </c:numCache>
            </c:numRef>
          </c:val>
          <c:smooth val="0"/>
          <c:extLst>
            <c:ext xmlns:c16="http://schemas.microsoft.com/office/drawing/2014/chart" uri="{C3380CC4-5D6E-409C-BE32-E72D297353CC}">
              <c16:uniqueId val="{00000001-1491-4A84-B169-32133603C86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r>
                  <a:rPr lang="en-GB" sz="1200" b="0" i="0" baseline="0" dirty="0">
                    <a:effectLst/>
                  </a:rPr>
                  <a:t>Percentage of staff experiencing harassment, bullying or abuse from staff in the last 12 months out of those who answered the question</a:t>
                </a:r>
                <a:endParaRPr lang="en-GB" sz="1000" dirty="0">
                  <a:effectLst/>
                </a:endParaRPr>
              </a:p>
            </c:rich>
          </c:tx>
          <c:layout>
            <c:manualLayout>
              <c:xMode val="edge"/>
              <c:yMode val="edge"/>
              <c:x val="1.7446414950615999E-2"/>
              <c:y val="0.123711453951953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Frutiger LT Std 45 Light" panose="020B0402020204020204"/>
        </a:defRPr>
      </a:pPr>
      <a:endParaRPr lang="en-US"/>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r>
              <a:rPr lang="en-GB" sz="1200" b="0" i="0" baseline="0" dirty="0">
                <a:effectLst/>
              </a:rPr>
              <a:t>Percentage of staff believing that the organisation provides equal opportunities for career progression or promotion.</a:t>
            </a:r>
            <a:endParaRPr lang="en-GB" sz="1000" dirty="0">
              <a:effectLst/>
            </a:endParaRPr>
          </a:p>
        </c:rich>
      </c:tx>
      <c:layout>
        <c:manualLayout>
          <c:xMode val="edge"/>
          <c:yMode val="edge"/>
          <c:x val="0.19640155671475765"/>
          <c:y val="2.3750474299046559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manualLayout>
          <c:layoutTarget val="inner"/>
          <c:xMode val="edge"/>
          <c:yMode val="edge"/>
          <c:x val="0.14067459929053536"/>
          <c:y val="0.12086512146092179"/>
          <c:w val="0.8473309904309162"/>
          <c:h val="0.78715450173707824"/>
        </c:manualLayout>
      </c:layout>
      <c:lineChart>
        <c:grouping val="standard"/>
        <c:varyColors val="0"/>
        <c:ser>
          <c:idx val="2"/>
          <c:order val="0"/>
          <c:tx>
            <c:strRef>
              <c:f>Sheet1!$D$1</c:f>
              <c:strCache>
                <c:ptCount val="1"/>
                <c:pt idx="0">
                  <c:v>White: 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59.042984590429846</c:v>
                </c:pt>
                <c:pt idx="1">
                  <c:v>60.896834726439927</c:v>
                </c:pt>
                <c:pt idx="2">
                  <c:v>60.978593272171253</c:v>
                </c:pt>
                <c:pt idx="3">
                  <c:v>62.328139321723185</c:v>
                </c:pt>
                <c:pt idx="4">
                  <c:v>61.820480404551205</c:v>
                </c:pt>
              </c:numCache>
            </c:numRef>
          </c:val>
          <c:smooth val="0"/>
          <c:extLst>
            <c:ext xmlns:c16="http://schemas.microsoft.com/office/drawing/2014/chart" uri="{C3380CC4-5D6E-409C-BE32-E72D297353CC}">
              <c16:uniqueId val="{00000002-FFCB-4983-8B4D-A5CB67DA8916}"/>
            </c:ext>
          </c:extLst>
        </c:ser>
        <c:ser>
          <c:idx val="3"/>
          <c:order val="1"/>
          <c:tx>
            <c:strRef>
              <c:f>Sheet1!$E$1</c:f>
              <c:strCache>
                <c:ptCount val="1"/>
                <c:pt idx="0">
                  <c:v>BME: Average</c:v>
                </c:pt>
              </c:strCache>
            </c:strRef>
          </c:tx>
          <c:spPr>
            <a:ln w="28575" cap="rnd">
              <a:solidFill>
                <a:srgbClr val="C28FFF"/>
              </a:solidFill>
              <a:round/>
            </a:ln>
            <a:effectLst/>
          </c:spPr>
          <c:marker>
            <c:symbol val="circle"/>
            <c:size val="5"/>
            <c:spPr>
              <a:solidFill>
                <a:srgbClr val="C28FF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45.795443313235154</c:v>
                </c:pt>
                <c:pt idx="1">
                  <c:v>45.535714285714278</c:v>
                </c:pt>
                <c:pt idx="2">
                  <c:v>46.839729119638832</c:v>
                </c:pt>
                <c:pt idx="3">
                  <c:v>49.645948072383952</c:v>
                </c:pt>
                <c:pt idx="4">
                  <c:v>50.495049504950494</c:v>
                </c:pt>
              </c:numCache>
            </c:numRef>
          </c:val>
          <c:smooth val="0"/>
          <c:extLst>
            <c:ext xmlns:c16="http://schemas.microsoft.com/office/drawing/2014/chart" uri="{C3380CC4-5D6E-409C-BE32-E72D297353CC}">
              <c16:uniqueId val="{00000003-FFCB-4983-8B4D-A5CB67DA8916}"/>
            </c:ext>
          </c:extLst>
        </c:ser>
        <c:ser>
          <c:idx val="0"/>
          <c:order val="2"/>
          <c:tx>
            <c:strRef>
              <c:f>Sheet1!$B$1</c:f>
              <c:strCache>
                <c:ptCount val="1"/>
                <c:pt idx="0">
                  <c:v>White: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62.116040955631405</c:v>
                </c:pt>
                <c:pt idx="1">
                  <c:v>60.873521383075527</c:v>
                </c:pt>
                <c:pt idx="2">
                  <c:v>59.169550173010379</c:v>
                </c:pt>
                <c:pt idx="3">
                  <c:v>62.328139321723185</c:v>
                </c:pt>
                <c:pt idx="4">
                  <c:v>62.001563721657547</c:v>
                </c:pt>
              </c:numCache>
            </c:numRef>
          </c:val>
          <c:smooth val="0"/>
          <c:extLst>
            <c:ext xmlns:c16="http://schemas.microsoft.com/office/drawing/2014/chart" uri="{C3380CC4-5D6E-409C-BE32-E72D297353CC}">
              <c16:uniqueId val="{00000000-FFCB-4983-8B4D-A5CB67DA8916}"/>
            </c:ext>
          </c:extLst>
        </c:ser>
        <c:ser>
          <c:idx val="1"/>
          <c:order val="3"/>
          <c:tx>
            <c:strRef>
              <c:f>Sheet1!$C$1</c:f>
              <c:strCache>
                <c:ptCount val="1"/>
                <c:pt idx="0">
                  <c:v>BME: Your org</c:v>
                </c:pt>
              </c:strCache>
            </c:strRef>
          </c:tx>
          <c:spPr>
            <a:ln w="28575" cap="rnd">
              <a:solidFill>
                <a:srgbClr val="330072"/>
              </a:solidFill>
              <a:round/>
            </a:ln>
            <a:effectLst/>
          </c:spPr>
          <c:marker>
            <c:symbol val="circle"/>
            <c:size val="5"/>
            <c:spPr>
              <a:solidFill>
                <a:srgbClr val="33007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43.715846994535518</c:v>
                </c:pt>
                <c:pt idx="1">
                  <c:v>42.13483146067415</c:v>
                </c:pt>
                <c:pt idx="2">
                  <c:v>42.708333333333329</c:v>
                </c:pt>
                <c:pt idx="3">
                  <c:v>42.021276595744681</c:v>
                </c:pt>
                <c:pt idx="4">
                  <c:v>51.923076923076927</c:v>
                </c:pt>
              </c:numCache>
            </c:numRef>
          </c:val>
          <c:smooth val="0"/>
          <c:extLst>
            <c:ext xmlns:c16="http://schemas.microsoft.com/office/drawing/2014/chart" uri="{C3380CC4-5D6E-409C-BE32-E72D297353CC}">
              <c16:uniqueId val="{00000001-FFCB-4983-8B4D-A5CB67DA8916}"/>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r>
                  <a:rPr lang="en-GB" sz="1200" b="0" i="0" baseline="0" dirty="0">
                    <a:effectLst/>
                  </a:rPr>
                  <a:t>Percentage of staff believing that the organisation provides equal opportunities for career progression or promotion</a:t>
                </a:r>
                <a:endParaRPr lang="en-GB" sz="1000" dirty="0">
                  <a:effectLst/>
                </a:endParaRPr>
              </a:p>
            </c:rich>
          </c:tx>
          <c:layout>
            <c:manualLayout>
              <c:xMode val="edge"/>
              <c:yMode val="edge"/>
              <c:x val="1.7446414950615999E-2"/>
              <c:y val="0.123711453951953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Frutiger LT Std 45 Light" panose="020B0402020204020204"/>
        </a:defRPr>
      </a:pPr>
      <a:endParaRPr lang="en-US"/>
    </a:p>
  </c:txPr>
  <c:externalData r:id="rId3">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r>
              <a:rPr lang="en-GB" sz="1200" b="0" i="0" baseline="0" dirty="0">
                <a:effectLst/>
              </a:rPr>
              <a:t>Percentage of staff experiencing discrimination at work from manager / team leader or other colleagues in the last 12 months.</a:t>
            </a:r>
            <a:endParaRPr lang="en-GB" sz="1000" dirty="0">
              <a:effectLst/>
            </a:endParaRPr>
          </a:p>
        </c:rich>
      </c:tx>
      <c:layout>
        <c:manualLayout>
          <c:xMode val="edge"/>
          <c:yMode val="edge"/>
          <c:x val="0.19640155671475765"/>
          <c:y val="2.3750474299046559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manualLayout>
          <c:layoutTarget val="inner"/>
          <c:xMode val="edge"/>
          <c:yMode val="edge"/>
          <c:x val="0.14067459929053536"/>
          <c:y val="0.12086512146092179"/>
          <c:w val="0.8473309904309162"/>
          <c:h val="0.78715450173707824"/>
        </c:manualLayout>
      </c:layout>
      <c:lineChart>
        <c:grouping val="standard"/>
        <c:varyColors val="0"/>
        <c:ser>
          <c:idx val="2"/>
          <c:order val="0"/>
          <c:tx>
            <c:strRef>
              <c:f>Sheet1!$D$1</c:f>
              <c:strCache>
                <c:ptCount val="1"/>
                <c:pt idx="0">
                  <c:v>White: 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5.7896665445218005</c:v>
                </c:pt>
                <c:pt idx="1">
                  <c:v>5.6259898244552904</c:v>
                </c:pt>
                <c:pt idx="2">
                  <c:v>6.0212514757969302</c:v>
                </c:pt>
                <c:pt idx="3">
                  <c:v>5.7295645530939598</c:v>
                </c:pt>
                <c:pt idx="4">
                  <c:v>5.9904153354632497</c:v>
                </c:pt>
              </c:numCache>
            </c:numRef>
          </c:val>
          <c:smooth val="0"/>
          <c:extLst>
            <c:ext xmlns:c16="http://schemas.microsoft.com/office/drawing/2014/chart" uri="{C3380CC4-5D6E-409C-BE32-E72D297353CC}">
              <c16:uniqueId val="{00000002-BC96-49B3-ABC3-729F8F3D7923}"/>
            </c:ext>
          </c:extLst>
        </c:ser>
        <c:ser>
          <c:idx val="3"/>
          <c:order val="1"/>
          <c:tx>
            <c:strRef>
              <c:f>Sheet1!$E$1</c:f>
              <c:strCache>
                <c:ptCount val="1"/>
                <c:pt idx="0">
                  <c:v>BME: Average</c:v>
                </c:pt>
              </c:strCache>
            </c:strRef>
          </c:tx>
          <c:spPr>
            <a:ln w="28575" cap="rnd">
              <a:solidFill>
                <a:srgbClr val="C28FFF"/>
              </a:solidFill>
              <a:round/>
            </a:ln>
            <a:effectLst/>
          </c:spPr>
          <c:marker>
            <c:symbol val="circle"/>
            <c:size val="5"/>
            <c:spPr>
              <a:solidFill>
                <a:srgbClr val="C28FF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13.560956790123448</c:v>
                </c:pt>
                <c:pt idx="1">
                  <c:v>15.07177033492823</c:v>
                </c:pt>
                <c:pt idx="2">
                  <c:v>14.367816091954019</c:v>
                </c:pt>
                <c:pt idx="3">
                  <c:v>13.626373626373619</c:v>
                </c:pt>
                <c:pt idx="4">
                  <c:v>13.8996138996139</c:v>
                </c:pt>
              </c:numCache>
            </c:numRef>
          </c:val>
          <c:smooth val="0"/>
          <c:extLst>
            <c:ext xmlns:c16="http://schemas.microsoft.com/office/drawing/2014/chart" uri="{C3380CC4-5D6E-409C-BE32-E72D297353CC}">
              <c16:uniqueId val="{00000003-BC96-49B3-ABC3-729F8F3D7923}"/>
            </c:ext>
          </c:extLst>
        </c:ser>
        <c:ser>
          <c:idx val="0"/>
          <c:order val="2"/>
          <c:tx>
            <c:strRef>
              <c:f>Sheet1!$B$1</c:f>
              <c:strCache>
                <c:ptCount val="1"/>
                <c:pt idx="0">
                  <c:v>White: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4.8759623609923004</c:v>
                </c:pt>
                <c:pt idx="1">
                  <c:v>4.8534798534798504</c:v>
                </c:pt>
                <c:pt idx="2">
                  <c:v>5.6131260794473201</c:v>
                </c:pt>
                <c:pt idx="3">
                  <c:v>5.3016453382084006</c:v>
                </c:pt>
                <c:pt idx="4">
                  <c:v>5.0980392156862706</c:v>
                </c:pt>
              </c:numCache>
            </c:numRef>
          </c:val>
          <c:smooth val="0"/>
          <c:extLst>
            <c:ext xmlns:c16="http://schemas.microsoft.com/office/drawing/2014/chart" uri="{C3380CC4-5D6E-409C-BE32-E72D297353CC}">
              <c16:uniqueId val="{00000000-BC96-49B3-ABC3-729F8F3D7923}"/>
            </c:ext>
          </c:extLst>
        </c:ser>
        <c:ser>
          <c:idx val="1"/>
          <c:order val="3"/>
          <c:tx>
            <c:strRef>
              <c:f>Sheet1!$C$1</c:f>
              <c:strCache>
                <c:ptCount val="1"/>
                <c:pt idx="0">
                  <c:v>BME: Your org</c:v>
                </c:pt>
              </c:strCache>
            </c:strRef>
          </c:tx>
          <c:spPr>
            <a:ln w="28575" cap="rnd">
              <a:solidFill>
                <a:srgbClr val="330072"/>
              </a:solidFill>
              <a:round/>
            </a:ln>
            <a:effectLst/>
          </c:spPr>
          <c:marker>
            <c:symbol val="circle"/>
            <c:size val="5"/>
            <c:spPr>
              <a:solidFill>
                <a:srgbClr val="33007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11.60220994475138</c:v>
                </c:pt>
                <c:pt idx="1">
                  <c:v>14.12429378531073</c:v>
                </c:pt>
                <c:pt idx="2">
                  <c:v>13.846153846153841</c:v>
                </c:pt>
                <c:pt idx="3">
                  <c:v>11.82795698924731</c:v>
                </c:pt>
                <c:pt idx="4">
                  <c:v>10.196078431372541</c:v>
                </c:pt>
              </c:numCache>
            </c:numRef>
          </c:val>
          <c:smooth val="0"/>
          <c:extLst>
            <c:ext xmlns:c16="http://schemas.microsoft.com/office/drawing/2014/chart" uri="{C3380CC4-5D6E-409C-BE32-E72D297353CC}">
              <c16:uniqueId val="{00000001-BC96-49B3-ABC3-729F8F3D7923}"/>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r>
                  <a:rPr lang="en-GB" sz="1200" b="0" i="0" baseline="0" dirty="0">
                    <a:effectLst/>
                  </a:rPr>
                  <a:t>Percentage of staff experiencing discrimination at work from manager / team leader or other colleagues in the last 12 months out of those who answered the question</a:t>
                </a:r>
                <a:endParaRPr lang="en-GB" sz="1000" dirty="0">
                  <a:effectLst/>
                </a:endParaRPr>
              </a:p>
            </c:rich>
          </c:tx>
          <c:layout>
            <c:manualLayout>
              <c:xMode val="edge"/>
              <c:yMode val="edge"/>
              <c:x val="1.7446414950615999E-2"/>
              <c:y val="0.123711453951953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Frutiger LT Std 45 Light" panose="020B0402020204020204"/>
        </a:defRPr>
      </a:pPr>
      <a:endParaRPr lang="en-US"/>
    </a:p>
  </c:txPr>
  <c:externalData r:id="rId3">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mn-cs"/>
              </a:defRPr>
            </a:pPr>
            <a:r>
              <a:rPr lang="en-GB" sz="1200" dirty="0">
                <a:solidFill>
                  <a:schemeClr val="tx1"/>
                </a:solidFill>
                <a:effectLst/>
              </a:rPr>
              <a:t>Percentage of staff experiencing harassment, bullying or abuse from patients/service users, their relatives or the public in the</a:t>
            </a:r>
            <a:r>
              <a:rPr lang="en-GB" sz="1200" baseline="0" dirty="0">
                <a:solidFill>
                  <a:schemeClr val="tx1"/>
                </a:solidFill>
                <a:effectLst/>
              </a:rPr>
              <a:t> last 12 months.</a:t>
            </a:r>
            <a:endParaRPr lang="en-GB" sz="1200" dirty="0">
              <a:solidFill>
                <a:schemeClr val="tx1"/>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34.975369458128078</c:v>
                </c:pt>
                <c:pt idx="1">
                  <c:v>31.812063237484249</c:v>
                </c:pt>
                <c:pt idx="2">
                  <c:v>32.158590308370037</c:v>
                </c:pt>
                <c:pt idx="3">
                  <c:v>32.036613272311207</c:v>
                </c:pt>
                <c:pt idx="4">
                  <c:v>28.917910447761191</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27.029039463886821</c:v>
                </c:pt>
                <c:pt idx="1">
                  <c:v>24.694891726733861</c:v>
                </c:pt>
                <c:pt idx="2">
                  <c:v>24.729520865533232</c:v>
                </c:pt>
                <c:pt idx="3">
                  <c:v>24.416909620991252</c:v>
                </c:pt>
                <c:pt idx="4">
                  <c:v>21.909547738693462</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31.132075471698112</c:v>
                </c:pt>
                <c:pt idx="1">
                  <c:v>32.550335570469791</c:v>
                </c:pt>
                <c:pt idx="2">
                  <c:v>31.215469613259661</c:v>
                </c:pt>
                <c:pt idx="3">
                  <c:v>30.922693266832919</c:v>
                </c:pt>
                <c:pt idx="4">
                  <c:v>25.738396624472571</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27.703984819734341</c:v>
                </c:pt>
                <c:pt idx="1">
                  <c:v>24.159021406727827</c:v>
                </c:pt>
                <c:pt idx="2">
                  <c:v>26.012145748987852</c:v>
                </c:pt>
                <c:pt idx="3">
                  <c:v>25.563063063063058</c:v>
                </c:pt>
                <c:pt idx="4">
                  <c:v>21.63187855787476</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rutiger LT Std 45 Light" panose="020B0402020204020204"/>
        </a:defRPr>
      </a:pPr>
      <a:endParaRPr lang="en-US"/>
    </a:p>
  </c:txPr>
  <c:externalData r:id="rId3">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mn-cs"/>
              </a:defRPr>
            </a:pPr>
            <a:r>
              <a:rPr lang="en-GB" sz="1200" b="0" i="0" baseline="0" dirty="0">
                <a:solidFill>
                  <a:schemeClr val="tx1"/>
                </a:solidFill>
                <a:effectLst/>
              </a:rPr>
              <a:t>Percentage of staff experiencing harassment, bullying or abuse from managers in the last 12 months.</a:t>
            </a:r>
            <a:endParaRPr lang="en-GB" sz="1000" dirty="0">
              <a:solidFill>
                <a:schemeClr val="tx1"/>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16.776315789473681</c:v>
                </c:pt>
                <c:pt idx="1">
                  <c:v>15.169034128406899</c:v>
                </c:pt>
                <c:pt idx="2">
                  <c:v>13.356890459363949</c:v>
                </c:pt>
                <c:pt idx="3">
                  <c:v>12.26551226551226</c:v>
                </c:pt>
                <c:pt idx="4">
                  <c:v>11.86868686868686</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9.375</c:v>
                </c:pt>
                <c:pt idx="1">
                  <c:v>8.5249217268094206</c:v>
                </c:pt>
                <c:pt idx="2">
                  <c:v>7.0982839313572494</c:v>
                </c:pt>
                <c:pt idx="3">
                  <c:v>6.9912609238451902</c:v>
                </c:pt>
                <c:pt idx="4">
                  <c:v>6.1896400351185203</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13.29113924050632</c:v>
                </c:pt>
                <c:pt idx="1">
                  <c:v>13.898305084745759</c:v>
                </c:pt>
                <c:pt idx="2">
                  <c:v>12.22222222222222</c:v>
                </c:pt>
                <c:pt idx="3">
                  <c:v>9.5717884130982291</c:v>
                </c:pt>
                <c:pt idx="4">
                  <c:v>8.6864406779660985</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5.9160305343511403</c:v>
                </c:pt>
                <c:pt idx="1">
                  <c:v>5.3333333333333304</c:v>
                </c:pt>
                <c:pt idx="2">
                  <c:v>6.83673469387755</c:v>
                </c:pt>
                <c:pt idx="3">
                  <c:v>4.9272116461366107</c:v>
                </c:pt>
                <c:pt idx="4">
                  <c:v>4.5714285714285703</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rutiger LT Std 45 Light" panose="020B0402020204020204"/>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rPr>
              <a:t>We each have a voice that counts</a:t>
            </a:r>
            <a:endParaRPr lang="en-GB" sz="800" dirty="0">
              <a:effectLst/>
              <a:latin typeface="Frutiger LT Std 45 Light" panose="020B0402020204020204"/>
            </a:endParaRPr>
          </a:p>
        </c:rich>
      </c:tx>
      <c:layout>
        <c:manualLayout>
          <c:xMode val="edge"/>
          <c:yMode val="edge"/>
          <c:x val="0.36489249855020678"/>
          <c:y val="2.787091151679247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6.9905789761598687</c:v>
                </c:pt>
                <c:pt idx="1">
                  <c:v>6.9736171219780818</c:v>
                </c:pt>
                <c:pt idx="2">
                  <c:v>7.0061124314250982</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7.395080682988608</c:v>
                </c:pt>
                <c:pt idx="1">
                  <c:v>7.4080449550342262</c:v>
                </c:pt>
                <c:pt idx="2">
                  <c:v>7.344551921582875</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6.3500962461371504</c:v>
                </c:pt>
                <c:pt idx="1">
                  <c:v>6.0772884009287509</c:v>
                </c:pt>
                <c:pt idx="2">
                  <c:v>6.2300332717242899</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7.0056902633808926</c:v>
                </c:pt>
                <c:pt idx="1">
                  <c:v>7.0260578483441138</c:v>
                </c:pt>
                <c:pt idx="2">
                  <c:v>7.0711560374642</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r>
              <a:rPr lang="en-GB" sz="1200" dirty="0"/>
              <a:t>Percentage of staff experiencing harassment, bullying or abuse from other colleagues in the last 12 months.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22.847682119205288</c:v>
                </c:pt>
                <c:pt idx="1">
                  <c:v>21.338456435205661</c:v>
                </c:pt>
                <c:pt idx="2">
                  <c:v>20.212765957446798</c:v>
                </c:pt>
                <c:pt idx="3">
                  <c:v>18.85964912280701</c:v>
                </c:pt>
                <c:pt idx="4">
                  <c:v>18.927444794952681</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13.88616290480863</c:v>
                </c:pt>
                <c:pt idx="1">
                  <c:v>13.008695652173911</c:v>
                </c:pt>
                <c:pt idx="2">
                  <c:v>12.326043737574551</c:v>
                </c:pt>
                <c:pt idx="3">
                  <c:v>12.14723926380368</c:v>
                </c:pt>
                <c:pt idx="4">
                  <c:v>11.37750653879686</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20.317460317460309</c:v>
                </c:pt>
                <c:pt idx="1">
                  <c:v>21.283783783783779</c:v>
                </c:pt>
                <c:pt idx="2">
                  <c:v>22.314049586776861</c:v>
                </c:pt>
                <c:pt idx="3">
                  <c:v>19.700748129675809</c:v>
                </c:pt>
                <c:pt idx="4">
                  <c:v>17.16101694915254</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12.35521235521235</c:v>
                </c:pt>
                <c:pt idx="1">
                  <c:v>10.96311475409836</c:v>
                </c:pt>
                <c:pt idx="2">
                  <c:v>11.291963377416071</c:v>
                </c:pt>
                <c:pt idx="3">
                  <c:v>11.01021566401816</c:v>
                </c:pt>
                <c:pt idx="4">
                  <c:v>9.2911877394635987</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Frutiger LT Std 45 Light" panose="020B0402020204020204"/>
        </a:defRPr>
      </a:pPr>
      <a:endParaRPr lang="en-US"/>
    </a:p>
  </c:txPr>
  <c:externalData r:id="rId3">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r>
              <a:rPr lang="en-GB" sz="1200" dirty="0"/>
              <a:t>Percentage of staff saying that the last time they experienced harassment, bullying or abuse at work, they or a colleague reported it.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57.373271889400925</c:v>
                </c:pt>
                <c:pt idx="1">
                  <c:v>58.8116883116883</c:v>
                </c:pt>
                <c:pt idx="2">
                  <c:v>59.375</c:v>
                </c:pt>
                <c:pt idx="3">
                  <c:v>60.317460317460316</c:v>
                </c:pt>
                <c:pt idx="4">
                  <c:v>59.929078014184398</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59.26748057713651</c:v>
                </c:pt>
                <c:pt idx="1">
                  <c:v>60.809340025920648</c:v>
                </c:pt>
                <c:pt idx="2">
                  <c:v>60.957178841309826</c:v>
                </c:pt>
                <c:pt idx="3">
                  <c:v>59.810126582278478</c:v>
                </c:pt>
                <c:pt idx="4">
                  <c:v>62.068965517241381</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52.845528455284551</c:v>
                </c:pt>
                <c:pt idx="1">
                  <c:v>56.09756097560976</c:v>
                </c:pt>
                <c:pt idx="2">
                  <c:v>66.883116883116884</c:v>
                </c:pt>
                <c:pt idx="3">
                  <c:v>59.411764705882355</c:v>
                </c:pt>
                <c:pt idx="4">
                  <c:v>61.176470588235297</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60.355029585798817</c:v>
                </c:pt>
                <c:pt idx="1">
                  <c:v>66.08391608391608</c:v>
                </c:pt>
                <c:pt idx="2">
                  <c:v>60.763888888888886</c:v>
                </c:pt>
                <c:pt idx="3">
                  <c:v>65.151515151515156</c:v>
                </c:pt>
                <c:pt idx="4">
                  <c:v>58.801498127340821</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Frutiger LT Std 45 Light" panose="020B0402020204020204"/>
        </a:defRPr>
      </a:pPr>
      <a:endParaRPr lang="en-US"/>
    </a:p>
  </c:txPr>
  <c:externalData r:id="rId3">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r>
              <a:rPr lang="en-GB" sz="1200" dirty="0"/>
              <a:t>Percentage of staff who believe that their organisation provides equal opportunities for career progression or promotion.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52.548330404217921</c:v>
                </c:pt>
                <c:pt idx="1">
                  <c:v>54.306947999954879</c:v>
                </c:pt>
                <c:pt idx="2">
                  <c:v>54.37665782493368</c:v>
                </c:pt>
                <c:pt idx="3">
                  <c:v>55.989583333333336</c:v>
                </c:pt>
                <c:pt idx="4">
                  <c:v>56.662180349932697</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58.298319327731093</c:v>
                </c:pt>
                <c:pt idx="1">
                  <c:v>59.955022050877659</c:v>
                </c:pt>
                <c:pt idx="2">
                  <c:v>60.2277520033741</c:v>
                </c:pt>
                <c:pt idx="3">
                  <c:v>61.475088269909776</c:v>
                </c:pt>
                <c:pt idx="4">
                  <c:v>61.003460207612456</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53.312302839116718</c:v>
                </c:pt>
                <c:pt idx="1">
                  <c:v>49.006622516556291</c:v>
                </c:pt>
                <c:pt idx="2">
                  <c:v>50</c:v>
                </c:pt>
                <c:pt idx="3">
                  <c:v>57.393483709273184</c:v>
                </c:pt>
                <c:pt idx="4">
                  <c:v>59.329140461215935</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61.195445920303605</c:v>
                </c:pt>
                <c:pt idx="1">
                  <c:v>60.486322188449847</c:v>
                </c:pt>
                <c:pt idx="2">
                  <c:v>59.206510681586977</c:v>
                </c:pt>
                <c:pt idx="3">
                  <c:v>59.887640449438209</c:v>
                </c:pt>
                <c:pt idx="4">
                  <c:v>60.377358490566039</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Frutiger LT Std 45 Light" panose="020B0402020204020204"/>
        </a:defRPr>
      </a:pPr>
      <a:endParaRPr lang="en-US"/>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r>
              <a:rPr lang="en-GB" sz="1200" dirty="0"/>
              <a:t>Percentage of staff who have felt pressure from their manager to come to work, despite not feeling well enough to perform their duties.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23.85542168674699</c:v>
                </c:pt>
                <c:pt idx="1">
                  <c:v>24.140911370914839</c:v>
                </c:pt>
                <c:pt idx="2">
                  <c:v>20.84592145015106</c:v>
                </c:pt>
                <c:pt idx="3">
                  <c:v>18.92857142857142</c:v>
                </c:pt>
                <c:pt idx="4">
                  <c:v>19.347319347319338</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14.52031114952463</c:v>
                </c:pt>
                <c:pt idx="1">
                  <c:v>16.57251105598101</c:v>
                </c:pt>
                <c:pt idx="2">
                  <c:v>14.742014742014739</c:v>
                </c:pt>
                <c:pt idx="3">
                  <c:v>12.673611111111111</c:v>
                </c:pt>
                <c:pt idx="4">
                  <c:v>12.27436823104693</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21.5962441314554</c:v>
                </c:pt>
                <c:pt idx="1">
                  <c:v>20.218579234972669</c:v>
                </c:pt>
                <c:pt idx="2">
                  <c:v>17.021276595744681</c:v>
                </c:pt>
                <c:pt idx="3">
                  <c:v>16.187050359712231</c:v>
                </c:pt>
                <c:pt idx="4">
                  <c:v>14.85148514851485</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10.58091286307053</c:v>
                </c:pt>
                <c:pt idx="1">
                  <c:v>13.63636363636363</c:v>
                </c:pt>
                <c:pt idx="2">
                  <c:v>12.121212121212119</c:v>
                </c:pt>
                <c:pt idx="3">
                  <c:v>10.379746835443029</c:v>
                </c:pt>
                <c:pt idx="4">
                  <c:v>8.18965517241379</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Frutiger LT Std 45 Light" panose="020B0402020204020204"/>
        </a:defRPr>
      </a:pPr>
      <a:endParaRPr lang="en-US"/>
    </a:p>
  </c:txPr>
  <c:externalData r:id="rId3">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r>
              <a:rPr lang="en-GB" sz="1200" dirty="0"/>
              <a:t>Percentage of staff satisfied with the extent to which their organisation values their work.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utiger LT Std 45 Light" panose="020B0402020204020204"/>
              <a:ea typeface="+mn-ea"/>
              <a:cs typeface="+mn-cs"/>
            </a:defRPr>
          </a:pPr>
          <a:endParaRPr lang="en-US"/>
        </a:p>
      </c:txPr>
    </c:title>
    <c:autoTitleDeleted val="0"/>
    <c:plotArea>
      <c:layout/>
      <c:lineChart>
        <c:grouping val="standard"/>
        <c:varyColors val="0"/>
        <c:ser>
          <c:idx val="2"/>
          <c:order val="0"/>
          <c:tx>
            <c:strRef>
              <c:f>Sheet1!$D$1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41.622574955908284</c:v>
                </c:pt>
                <c:pt idx="1">
                  <c:v>44.56272531185423</c:v>
                </c:pt>
                <c:pt idx="2">
                  <c:v>43.630017452006982</c:v>
                </c:pt>
                <c:pt idx="3">
                  <c:v>44.018404907975459</c:v>
                </c:pt>
                <c:pt idx="4">
                  <c:v>45.357142857142854</c:v>
                </c:pt>
              </c:numCache>
            </c:numRef>
          </c:val>
          <c:smooth val="0"/>
          <c:extLst>
            <c:ext xmlns:c16="http://schemas.microsoft.com/office/drawing/2014/chart" uri="{C3380CC4-5D6E-409C-BE32-E72D297353CC}">
              <c16:uniqueId val="{00000002-DAA4-4D6B-A026-F73B1F801C44}"/>
            </c:ext>
          </c:extLst>
        </c:ser>
        <c:ser>
          <c:idx val="3"/>
          <c:order val="1"/>
          <c:tx>
            <c:strRef>
              <c:f>Sheet1!$E$1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52.869565217391298</c:v>
                </c:pt>
                <c:pt idx="1">
                  <c:v>55.247675603241767</c:v>
                </c:pt>
                <c:pt idx="2">
                  <c:v>51.543624161073829</c:v>
                </c:pt>
                <c:pt idx="3">
                  <c:v>53.246753246753244</c:v>
                </c:pt>
                <c:pt idx="4">
                  <c:v>54.347826086956516</c:v>
                </c:pt>
              </c:numCache>
            </c:numRef>
          </c:val>
          <c:smooth val="0"/>
          <c:extLst>
            <c:ext xmlns:c16="http://schemas.microsoft.com/office/drawing/2014/chart" uri="{C3380CC4-5D6E-409C-BE32-E72D297353CC}">
              <c16:uniqueId val="{00000003-DAA4-4D6B-A026-F73B1F801C44}"/>
            </c:ext>
          </c:extLst>
        </c:ser>
        <c:ser>
          <c:idx val="0"/>
          <c:order val="2"/>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45.283018867924532</c:v>
                </c:pt>
                <c:pt idx="1">
                  <c:v>41.333333333333329</c:v>
                </c:pt>
                <c:pt idx="2">
                  <c:v>41.483516483516482</c:v>
                </c:pt>
                <c:pt idx="3">
                  <c:v>49.87468671679197</c:v>
                </c:pt>
                <c:pt idx="4">
                  <c:v>47.390396659707719</c:v>
                </c:pt>
              </c:numCache>
            </c:numRef>
          </c:val>
          <c:smooth val="0"/>
          <c:extLst>
            <c:ext xmlns:c16="http://schemas.microsoft.com/office/drawing/2014/chart" uri="{C3380CC4-5D6E-409C-BE32-E72D297353CC}">
              <c16:uniqueId val="{00000000-DAA4-4D6B-A026-F73B1F801C44}"/>
            </c:ext>
          </c:extLst>
        </c:ser>
        <c:ser>
          <c:idx val="1"/>
          <c:order val="3"/>
          <c:tx>
            <c:strRef>
              <c:f>Sheet1!$C$1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53.472882968601333</c:v>
                </c:pt>
                <c:pt idx="1">
                  <c:v>55.172413793103445</c:v>
                </c:pt>
                <c:pt idx="2">
                  <c:v>53.985872855701309</c:v>
                </c:pt>
                <c:pt idx="3">
                  <c:v>54.972067039106143</c:v>
                </c:pt>
                <c:pt idx="4">
                  <c:v>57.370892018779344</c:v>
                </c:pt>
              </c:numCache>
            </c:numRef>
          </c:val>
          <c:smooth val="0"/>
          <c:extLst>
            <c:ext xmlns:c16="http://schemas.microsoft.com/office/drawing/2014/chart" uri="{C3380CC4-5D6E-409C-BE32-E72D297353CC}">
              <c16:uniqueId val="{00000001-DAA4-4D6B-A026-F73B1F801C4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Frutiger LT Std 45 Light" panose="020B0402020204020204"/>
        </a:defRPr>
      </a:pPr>
      <a:endParaRPr lang="en-US"/>
    </a:p>
  </c:txPr>
  <c:externalData r:id="rId3">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dirty="0"/>
              <a:t>Percentage of staff with a long lasting health condition or illness saying their employer has made</a:t>
            </a:r>
            <a:r>
              <a:rPr lang="en-GB" sz="1200" baseline="0" dirty="0"/>
              <a:t> reasonable adjustment(s) to enable them to carry out their work.</a:t>
            </a:r>
            <a:endParaRPr lang="en-US" sz="1200" dirty="0"/>
          </a:p>
        </c:rich>
      </c:tx>
      <c:layout>
        <c:manualLayout>
          <c:xMode val="edge"/>
          <c:yMode val="edge"/>
          <c:x val="0.19588849499744432"/>
          <c:y val="8.8708494818191055E-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7400356164293471"/>
          <c:h val="0.69156955419888388"/>
        </c:manualLayout>
      </c:layout>
      <c:lineChart>
        <c:grouping val="standard"/>
        <c:varyColors val="0"/>
        <c:ser>
          <c:idx val="0"/>
          <c:order val="0"/>
          <c:tx>
            <c:strRef>
              <c:f>Sheet1!$B$1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solidFill>
                  <a:srgbClr val="546422"/>
                </a:solidFill>
              </a:ln>
              <a:effectLst/>
            </c:spPr>
          </c:marker>
          <c:dPt>
            <c:idx val="0"/>
            <c:marker>
              <c:symbol val="circle"/>
              <c:size val="5"/>
              <c:spPr>
                <a:solidFill>
                  <a:srgbClr val="546422"/>
                </a:solidFill>
                <a:ln w="9525">
                  <a:solidFill>
                    <a:srgbClr val="546422"/>
                  </a:solidFill>
                </a:ln>
                <a:effectLst/>
              </c:spPr>
            </c:marker>
            <c:bubble3D val="0"/>
            <c:spPr>
              <a:ln w="28575" cap="rnd">
                <a:solidFill>
                  <a:srgbClr val="546422"/>
                </a:solidFill>
                <a:round/>
              </a:ln>
              <a:effectLst/>
            </c:spPr>
            <c:extLst>
              <c:ext xmlns:c16="http://schemas.microsoft.com/office/drawing/2014/chart" uri="{C3380CC4-5D6E-409C-BE32-E72D297353CC}">
                <c16:uniqueId val="{00000001-DBDC-4FDC-A7D8-B30C844772A7}"/>
              </c:ext>
            </c:extLst>
          </c:dPt>
          <c:cat>
            <c:numRef>
              <c:f>Sheet1!$A$2:$A$3</c:f>
              <c:numCache>
                <c:formatCode>General</c:formatCode>
                <c:ptCount val="2"/>
                <c:pt idx="0">
                  <c:v>2022</c:v>
                </c:pt>
                <c:pt idx="1">
                  <c:v>2023</c:v>
                </c:pt>
              </c:numCache>
            </c:numRef>
          </c:cat>
          <c:val>
            <c:numRef>
              <c:f>Sheet1!$B$2:$B$3</c:f>
              <c:numCache>
                <c:formatCode>General</c:formatCode>
                <c:ptCount val="2"/>
                <c:pt idx="0">
                  <c:v>83.458646616541358</c:v>
                </c:pt>
                <c:pt idx="1">
                  <c:v>86.538461538461547</c:v>
                </c:pt>
              </c:numCache>
            </c:numRef>
          </c:val>
          <c:smooth val="0"/>
          <c:extLst>
            <c:ext xmlns:c16="http://schemas.microsoft.com/office/drawing/2014/chart" uri="{C3380CC4-5D6E-409C-BE32-E72D297353CC}">
              <c16:uniqueId val="{00000002-DBDC-4FDC-A7D8-B30C844772A7}"/>
            </c:ext>
          </c:extLst>
        </c:ser>
        <c:ser>
          <c:idx val="1"/>
          <c:order val="1"/>
          <c:tx>
            <c:strRef>
              <c:f>Sheet1!$C$1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solidFill>
                  <a:srgbClr val="C9DA92"/>
                </a:solidFill>
              </a:ln>
              <a:effectLst/>
            </c:spPr>
          </c:marker>
          <c:dPt>
            <c:idx val="0"/>
            <c:marker>
              <c:symbol val="circle"/>
              <c:size val="5"/>
              <c:spPr>
                <a:solidFill>
                  <a:srgbClr val="C9DA92"/>
                </a:solidFill>
                <a:ln w="9525">
                  <a:solidFill>
                    <a:srgbClr val="C9DA92"/>
                  </a:solidFill>
                </a:ln>
                <a:effectLst/>
              </c:spPr>
            </c:marker>
            <c:bubble3D val="0"/>
            <c:spPr>
              <a:ln w="28575" cap="rnd">
                <a:solidFill>
                  <a:srgbClr val="C9DA92"/>
                </a:solidFill>
                <a:round/>
              </a:ln>
              <a:effectLst/>
            </c:spPr>
            <c:extLst>
              <c:ext xmlns:c16="http://schemas.microsoft.com/office/drawing/2014/chart" uri="{C3380CC4-5D6E-409C-BE32-E72D297353CC}">
                <c16:uniqueId val="{00000004-DBDC-4FDC-A7D8-B30C844772A7}"/>
              </c:ext>
            </c:extLst>
          </c:dPt>
          <c:cat>
            <c:numRef>
              <c:f>Sheet1!$A$2:$A$3</c:f>
              <c:numCache>
                <c:formatCode>General</c:formatCode>
                <c:ptCount val="2"/>
                <c:pt idx="0">
                  <c:v>2022</c:v>
                </c:pt>
                <c:pt idx="1">
                  <c:v>2023</c:v>
                </c:pt>
              </c:numCache>
            </c:numRef>
          </c:cat>
          <c:val>
            <c:numRef>
              <c:f>Sheet1!$C$2:$C$3</c:f>
              <c:numCache>
                <c:formatCode>General</c:formatCode>
                <c:ptCount val="2"/>
                <c:pt idx="0">
                  <c:v>78.761061946902657</c:v>
                </c:pt>
                <c:pt idx="1">
                  <c:v>79.323308270676691</c:v>
                </c:pt>
              </c:numCache>
            </c:numRef>
          </c:val>
          <c:smooth val="0"/>
          <c:extLst>
            <c:ext xmlns:c16="http://schemas.microsoft.com/office/drawing/2014/chart" uri="{C3380CC4-5D6E-409C-BE32-E72D297353CC}">
              <c16:uniqueId val="{00000005-DBDC-4FDC-A7D8-B30C844772A7}"/>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Frutiger LT Std 45 Light" panose="020B0402020204020204"/>
                <a:ea typeface="+mn-ea"/>
                <a:cs typeface="+mn-cs"/>
              </a:defRPr>
            </a:pPr>
            <a:r>
              <a:rPr lang="en-GB" sz="1200" dirty="0">
                <a:solidFill>
                  <a:schemeClr val="tx1"/>
                </a:solidFill>
                <a:effectLst/>
              </a:rPr>
              <a:t>Staff engagement score (0-10)</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Frutiger LT Std 45 Light" panose="020B0402020204020204"/>
              <a:ea typeface="+mn-ea"/>
              <a:cs typeface="+mn-cs"/>
            </a:defRPr>
          </a:pPr>
          <a:endParaRPr lang="en-US"/>
        </a:p>
      </c:txPr>
    </c:title>
    <c:autoTitleDeleted val="0"/>
    <c:plotArea>
      <c:layout/>
      <c:lineChart>
        <c:grouping val="standard"/>
        <c:varyColors val="0"/>
        <c:ser>
          <c:idx val="0"/>
          <c:order val="0"/>
          <c:tx>
            <c:strRef>
              <c:f>Sheet1!$B$1</c:f>
              <c:strCache>
                <c:ptCount val="1"/>
                <c:pt idx="0">
                  <c:v>Organisation average</c:v>
                </c:pt>
              </c:strCache>
            </c:strRef>
          </c:tx>
          <c:spPr>
            <a:ln w="28575" cap="rnd">
              <a:solidFill>
                <a:srgbClr val="F0BD4A"/>
              </a:solidFill>
              <a:round/>
            </a:ln>
            <a:effectLst/>
          </c:spPr>
          <c:marker>
            <c:symbol val="circle"/>
            <c:size val="5"/>
            <c:spPr>
              <a:solidFill>
                <a:srgbClr val="F0BD4A"/>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7.1307804608585856</c:v>
                </c:pt>
                <c:pt idx="1">
                  <c:v>7.2108518235144103</c:v>
                </c:pt>
                <c:pt idx="2">
                  <c:v>7.0344557084238479</c:v>
                </c:pt>
                <c:pt idx="3">
                  <c:v>7.0297363322382278</c:v>
                </c:pt>
                <c:pt idx="4">
                  <c:v>7.136104015893288</c:v>
                </c:pt>
              </c:numCache>
            </c:numRef>
          </c:val>
          <c:smooth val="0"/>
          <c:extLst>
            <c:ext xmlns:c16="http://schemas.microsoft.com/office/drawing/2014/chart" uri="{C3380CC4-5D6E-409C-BE32-E72D297353CC}">
              <c16:uniqueId val="{00000000-5233-4AAF-BBFB-B68B60E2E914}"/>
            </c:ext>
          </c:extLst>
        </c:ser>
        <c:ser>
          <c:idx val="1"/>
          <c:order val="1"/>
          <c:tx>
            <c:strRef>
              <c:f>Sheet1!$C$1</c:f>
              <c:strCache>
                <c:ptCount val="1"/>
                <c:pt idx="0">
                  <c:v>Staff with a LTC or illness: Your org</c:v>
                </c:pt>
              </c:strCache>
            </c:strRef>
          </c:tx>
          <c:spPr>
            <a:ln w="28575" cap="rnd">
              <a:solidFill>
                <a:srgbClr val="546422"/>
              </a:solidFill>
              <a:round/>
            </a:ln>
            <a:effectLst/>
          </c:spPr>
          <c:marker>
            <c:symbol val="circle"/>
            <c:size val="5"/>
            <c:spPr>
              <a:solidFill>
                <a:srgbClr val="54642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6.7517361111111116</c:v>
                </c:pt>
                <c:pt idx="1">
                  <c:v>6.746031746031746</c:v>
                </c:pt>
                <c:pt idx="2">
                  <c:v>6.7573618700667879</c:v>
                </c:pt>
                <c:pt idx="3">
                  <c:v>6.8076182618261827</c:v>
                </c:pt>
                <c:pt idx="4">
                  <c:v>6.901041666666667</c:v>
                </c:pt>
              </c:numCache>
            </c:numRef>
          </c:val>
          <c:smooth val="0"/>
          <c:extLst>
            <c:ext xmlns:c16="http://schemas.microsoft.com/office/drawing/2014/chart" uri="{C3380CC4-5D6E-409C-BE32-E72D297353CC}">
              <c16:uniqueId val="{00000001-5233-4AAF-BBFB-B68B60E2E914}"/>
            </c:ext>
          </c:extLst>
        </c:ser>
        <c:ser>
          <c:idx val="2"/>
          <c:order val="2"/>
          <c:tx>
            <c:strRef>
              <c:f>Sheet1!$D$1</c:f>
              <c:strCache>
                <c:ptCount val="1"/>
                <c:pt idx="0">
                  <c:v>Staff without a LTC or illness: 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7.2536453433678272</c:v>
                </c:pt>
                <c:pt idx="1">
                  <c:v>7.3657501124606393</c:v>
                </c:pt>
                <c:pt idx="2">
                  <c:v>7.1394203871545256</c:v>
                </c:pt>
                <c:pt idx="3">
                  <c:v>7.1337402885682577</c:v>
                </c:pt>
                <c:pt idx="4">
                  <c:v>7.25208659363589</c:v>
                </c:pt>
              </c:numCache>
            </c:numRef>
          </c:val>
          <c:smooth val="0"/>
          <c:extLst>
            <c:ext xmlns:c16="http://schemas.microsoft.com/office/drawing/2014/chart" uri="{C3380CC4-5D6E-409C-BE32-E72D297353CC}">
              <c16:uniqueId val="{00000002-5233-4AAF-BBFB-B68B60E2E914}"/>
            </c:ext>
          </c:extLst>
        </c:ser>
        <c:ser>
          <c:idx val="3"/>
          <c:order val="3"/>
          <c:tx>
            <c:strRef>
              <c:f>Sheet1!$E$1</c:f>
              <c:strCache>
                <c:ptCount val="1"/>
                <c:pt idx="0">
                  <c:v>Staff with a LTC or illness: Average</c:v>
                </c:pt>
              </c:strCache>
            </c:strRef>
          </c:tx>
          <c:spPr>
            <a:ln w="28575" cap="rnd">
              <a:solidFill>
                <a:srgbClr val="C9DA92"/>
              </a:solidFill>
              <a:round/>
            </a:ln>
            <a:effectLst/>
          </c:spPr>
          <c:marker>
            <c:symbol val="circle"/>
            <c:size val="5"/>
            <c:spPr>
              <a:solidFill>
                <a:srgbClr val="C9DA9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6.7106967106967117</c:v>
                </c:pt>
                <c:pt idx="1">
                  <c:v>6.847467637784205</c:v>
                </c:pt>
                <c:pt idx="2">
                  <c:v>6.7444444444444445</c:v>
                </c:pt>
                <c:pt idx="3">
                  <c:v>6.7392255892255895</c:v>
                </c:pt>
                <c:pt idx="4">
                  <c:v>6.8230625583566757</c:v>
                </c:pt>
              </c:numCache>
            </c:numRef>
          </c:val>
          <c:smooth val="0"/>
          <c:extLst>
            <c:ext xmlns:c16="http://schemas.microsoft.com/office/drawing/2014/chart" uri="{C3380CC4-5D6E-409C-BE32-E72D297353CC}">
              <c16:uniqueId val="{00000003-5233-4AAF-BBFB-B68B60E2E914}"/>
            </c:ext>
          </c:extLst>
        </c:ser>
        <c:ser>
          <c:idx val="4"/>
          <c:order val="4"/>
          <c:tx>
            <c:strRef>
              <c:f>Sheet1!$F$1</c:f>
              <c:strCache>
                <c:ptCount val="1"/>
                <c:pt idx="0">
                  <c:v>Staff without a LTC or illness: Average</c:v>
                </c:pt>
              </c:strCache>
            </c:strRef>
          </c:tx>
          <c:spPr>
            <a:ln w="28575" cap="rnd">
              <a:solidFill>
                <a:srgbClr val="56B4E9"/>
              </a:solidFill>
              <a:round/>
            </a:ln>
            <a:effectLst/>
          </c:spPr>
          <c:marker>
            <c:symbol val="circle"/>
            <c:size val="5"/>
            <c:spPr>
              <a:solidFill>
                <a:srgbClr val="56B4E9"/>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Sheet1!$F$2:$F$6</c:f>
              <c:numCache>
                <c:formatCode>General</c:formatCode>
                <c:ptCount val="5"/>
                <c:pt idx="0">
                  <c:v>7.1692126462988295</c:v>
                </c:pt>
                <c:pt idx="1">
                  <c:v>7.2601035749334386</c:v>
                </c:pt>
                <c:pt idx="2">
                  <c:v>7.1686445835506873</c:v>
                </c:pt>
                <c:pt idx="3">
                  <c:v>7.1764874334613564</c:v>
                </c:pt>
                <c:pt idx="4">
                  <c:v>7.2327992786794288</c:v>
                </c:pt>
              </c:numCache>
            </c:numRef>
          </c:val>
          <c:smooth val="0"/>
          <c:extLst>
            <c:ext xmlns:c16="http://schemas.microsoft.com/office/drawing/2014/chart" uri="{C3380CC4-5D6E-409C-BE32-E72D297353CC}">
              <c16:uniqueId val="{00000004-5233-4AAF-BBFB-B68B60E2E91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2"/>
            </a:solidFill>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rutiger LT Std 45 Light" panose="020B0402020204020204"/>
        </a:defRPr>
      </a:pPr>
      <a:endParaRPr lang="en-US"/>
    </a:p>
  </c:txPr>
  <c:externalData r:id="rId3">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Sheet1!$A$2:$A$6</c:f>
              <c:strCache>
                <c:ptCount val="5"/>
                <c:pt idx="0">
                  <c:v>Female</c:v>
                </c:pt>
                <c:pt idx="1">
                  <c:v>Male</c:v>
                </c:pt>
                <c:pt idx="2">
                  <c:v>Non-binary</c:v>
                </c:pt>
                <c:pt idx="3">
                  <c:v>Prefer to self-describe</c:v>
                </c:pt>
                <c:pt idx="4">
                  <c:v>Prefer not to say</c:v>
                </c:pt>
              </c:strCache>
            </c:strRef>
          </c:cat>
          <c:val>
            <c:numRef>
              <c:f>Sheet1!$B$2:$B$6</c:f>
              <c:numCache>
                <c:formatCode>General</c:formatCode>
                <c:ptCount val="5"/>
                <c:pt idx="0">
                  <c:v>70.01921844971173</c:v>
                </c:pt>
                <c:pt idx="1">
                  <c:v>25.880845611787318</c:v>
                </c:pt>
                <c:pt idx="2">
                  <c:v>0.83279948750800004</c:v>
                </c:pt>
                <c:pt idx="3">
                  <c:v>0.19218449711722999</c:v>
                </c:pt>
                <c:pt idx="4">
                  <c:v>3.0749519538757202</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Sheet1!$A$2:$A$6</c:f>
              <c:strCache>
                <c:ptCount val="5"/>
                <c:pt idx="0">
                  <c:v>Female</c:v>
                </c:pt>
                <c:pt idx="1">
                  <c:v>Male</c:v>
                </c:pt>
                <c:pt idx="2">
                  <c:v>Non-binary</c:v>
                </c:pt>
                <c:pt idx="3">
                  <c:v>Prefer to self-describe</c:v>
                </c:pt>
                <c:pt idx="4">
                  <c:v>Prefer not to say</c:v>
                </c:pt>
              </c:strCache>
            </c:strRef>
          </c:cat>
          <c:val>
            <c:numRef>
              <c:f>Sheet1!$C$2:$C$6</c:f>
              <c:numCache>
                <c:formatCode>General</c:formatCode>
                <c:ptCount val="5"/>
                <c:pt idx="0">
                  <c:v>77.304208843899829</c:v>
                </c:pt>
                <c:pt idx="1">
                  <c:v>18.859882791688857</c:v>
                </c:pt>
                <c:pt idx="2">
                  <c:v>0.30620056136769003</c:v>
                </c:pt>
                <c:pt idx="3">
                  <c:v>0.18030200585980999</c:v>
                </c:pt>
                <c:pt idx="4">
                  <c:v>3.0171242185376399</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Sheet1!$A$2:$A$6</c15:sqref>
                        </c15:formulaRef>
                      </c:ext>
                    </c:extLst>
                    <c:strCache>
                      <c:ptCount val="5"/>
                      <c:pt idx="0">
                        <c:v>Female</c:v>
                      </c:pt>
                      <c:pt idx="1">
                        <c:v>Male</c:v>
                      </c:pt>
                      <c:pt idx="2">
                        <c:v>Non-binary</c:v>
                      </c:pt>
                      <c:pt idx="3">
                        <c:v>Prefer to self-describe</c:v>
                      </c:pt>
                      <c:pt idx="4">
                        <c:v>Prefer not to say</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9525"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9525" cap="rnd">
              <a:solidFill>
                <a:schemeClr val="tx1"/>
              </a:solidFill>
              <a:round/>
            </a:ln>
            <a:effectLst/>
          </c:spPr>
          <c:marker>
            <c:symbol val="none"/>
          </c:marker>
          <c:xVal>
            <c:numRef>
              <c:f>Sheet1!$B$13:$B$14</c:f>
              <c:numCache>
                <c:formatCode>General</c:formatCode>
                <c:ptCount val="2"/>
                <c:pt idx="0">
                  <c:v>3.5</c:v>
                </c:pt>
                <c:pt idx="1">
                  <c:v>3.5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9525" cap="rnd">
              <a:solidFill>
                <a:schemeClr val="tx1">
                  <a:alpha val="80000"/>
                </a:schemeClr>
              </a:solidFill>
              <a:round/>
            </a:ln>
            <a:effectLst/>
          </c:spPr>
          <c:marker>
            <c:symbol val="none"/>
          </c:marker>
          <c:xVal>
            <c:numRef>
              <c:f>Sheet1!$B$15:$B$16</c:f>
              <c:numCache>
                <c:formatCode>General</c:formatCode>
                <c:ptCount val="2"/>
                <c:pt idx="0">
                  <c:v>4.5</c:v>
                </c:pt>
                <c:pt idx="1">
                  <c:v>4.5</c:v>
                </c:pt>
              </c:numCache>
            </c:numRef>
          </c:xVal>
          <c:yVal>
            <c:numRef>
              <c:f>Sheet1!$C$15:$C$16</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pt idx="0">
                  <c:v>5.5</c:v>
                </c:pt>
                <c:pt idx="1">
                  <c:v>5.5</c:v>
                </c:pt>
              </c:numCache>
            </c:numRef>
          </c:xVal>
          <c:yVal>
            <c:numRef>
              <c:f>Sheet1!$C$17:$C$18</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Sheet1!$A$2:$A$4</c:f>
              <c:strCache>
                <c:ptCount val="3"/>
                <c:pt idx="0">
                  <c:v>Yes</c:v>
                </c:pt>
                <c:pt idx="1">
                  <c:v>No</c:v>
                </c:pt>
                <c:pt idx="2">
                  <c:v>Prefer not to say</c:v>
                </c:pt>
              </c:strCache>
            </c:strRef>
          </c:cat>
          <c:val>
            <c:numRef>
              <c:f>Sheet1!$B$2:$B$4</c:f>
              <c:numCache>
                <c:formatCode>General</c:formatCode>
                <c:ptCount val="3"/>
                <c:pt idx="0">
                  <c:v>95.934959349593498</c:v>
                </c:pt>
                <c:pt idx="1">
                  <c:v>1.0840108401084001</c:v>
                </c:pt>
                <c:pt idx="2">
                  <c:v>2.9810298102981001</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Sheet1!$A$2:$A$4</c:f>
              <c:strCache>
                <c:ptCount val="3"/>
                <c:pt idx="0">
                  <c:v>Yes</c:v>
                </c:pt>
                <c:pt idx="1">
                  <c:v>No</c:v>
                </c:pt>
                <c:pt idx="2">
                  <c:v>Prefer not to say</c:v>
                </c:pt>
              </c:strCache>
            </c:strRef>
          </c:cat>
          <c:val>
            <c:numRef>
              <c:f>Sheet1!$C$2:$C$4</c:f>
              <c:numCache>
                <c:formatCode>General</c:formatCode>
                <c:ptCount val="3"/>
                <c:pt idx="0">
                  <c:v>96.455223880597018</c:v>
                </c:pt>
                <c:pt idx="1">
                  <c:v>0.40431266846360997</c:v>
                </c:pt>
                <c:pt idx="2">
                  <c:v>3.09278350515463</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strCache>
                  </c:strRef>
                </c:tx>
                <c:spPr>
                  <a:solidFill>
                    <a:schemeClr val="accent3"/>
                  </a:solidFill>
                  <a:ln>
                    <a:noFill/>
                  </a:ln>
                  <a:effectLst/>
                </c:spPr>
                <c:invertIfNegative val="0"/>
                <c:cat>
                  <c:strRef>
                    <c:extLst>
                      <c:ext uri="{02D57815-91ED-43cb-92C2-25804820EDAC}">
                        <c15:formulaRef>
                          <c15:sqref>Sheet1!$A$2:$A$4</c15:sqref>
                        </c15:formulaRef>
                      </c:ext>
                    </c:extLst>
                    <c:strCache>
                      <c:ptCount val="3"/>
                      <c:pt idx="0">
                        <c:v>Yes</c:v>
                      </c:pt>
                      <c:pt idx="1">
                        <c:v>No</c:v>
                      </c:pt>
                      <c:pt idx="2">
                        <c:v>Prefer not to say</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9525" cap="rnd">
              <a:solidFill>
                <a:schemeClr val="tx1"/>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9525"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12700" cap="rnd">
              <a:solidFill>
                <a:schemeClr val="tx1"/>
              </a:solidFill>
              <a:round/>
            </a:ln>
            <a:effectLst/>
          </c:spPr>
          <c:marker>
            <c:symbol val="none"/>
          </c:marker>
          <c:xVal>
            <c:numRef>
              <c:f>Sheet1!$B$13:$B$14</c:f>
              <c:numCache>
                <c:formatCode>General</c:formatCode>
                <c:ptCount val="2"/>
                <c:pt idx="0">
                  <c:v>3.5</c:v>
                </c:pt>
                <c:pt idx="1">
                  <c:v>3.5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12700" cap="rnd">
              <a:solidFill>
                <a:schemeClr val="tx1"/>
              </a:solidFill>
              <a:round/>
            </a:ln>
            <a:effectLst/>
          </c:spPr>
          <c:marker>
            <c:symbol val="none"/>
          </c:marker>
          <c:xVal>
            <c:numRef>
              <c:f>Sheet1!$B$15:$B$16</c:f>
              <c:numCache>
                <c:formatCode>General</c:formatCode>
                <c:ptCount val="2"/>
              </c:numCache>
            </c:numRef>
          </c:xVal>
          <c:yVal>
            <c:numRef>
              <c:f>Sheet1!$C$15:$C$16</c:f>
              <c:numCache>
                <c:formatCode>General</c:formatCode>
                <c:ptCount val="2"/>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numCache>
            </c:numRef>
          </c:xVal>
          <c:yVal>
            <c:numRef>
              <c:f>Sheet1!$C$17:$C$18</c:f>
              <c:numCache>
                <c:formatCode>General</c:formatCode>
                <c:ptCount val="2"/>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r>
                  <a:rPr lang="en-US" dirty="0">
                    <a:latin typeface="Frutiger LT Std 45 Light" panose="020B0402020204020204"/>
                  </a:rPr>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Sheet1!$A$2:$A$7</c:f>
              <c:strCache>
                <c:ptCount val="6"/>
                <c:pt idx="0">
                  <c:v>16-20</c:v>
                </c:pt>
                <c:pt idx="1">
                  <c:v>21-30</c:v>
                </c:pt>
                <c:pt idx="2">
                  <c:v>31-40</c:v>
                </c:pt>
                <c:pt idx="3">
                  <c:v>41-50</c:v>
                </c:pt>
                <c:pt idx="4">
                  <c:v>51-65</c:v>
                </c:pt>
                <c:pt idx="5">
                  <c:v>66+</c:v>
                </c:pt>
              </c:strCache>
            </c:strRef>
          </c:cat>
          <c:val>
            <c:numRef>
              <c:f>Sheet1!$B$2:$B$7</c:f>
              <c:numCache>
                <c:formatCode>General</c:formatCode>
                <c:ptCount val="6"/>
                <c:pt idx="0">
                  <c:v>0.45513654096228001</c:v>
                </c:pt>
                <c:pt idx="1">
                  <c:v>14.499349804941481</c:v>
                </c:pt>
                <c:pt idx="2">
                  <c:v>26.462938881664499</c:v>
                </c:pt>
                <c:pt idx="3">
                  <c:v>25.487646293888162</c:v>
                </c:pt>
                <c:pt idx="4">
                  <c:v>31.794538361508451</c:v>
                </c:pt>
                <c:pt idx="5">
                  <c:v>1.30039011703511</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Sheet1!$A$2:$A$7</c:f>
              <c:strCache>
                <c:ptCount val="6"/>
                <c:pt idx="0">
                  <c:v>16-20</c:v>
                </c:pt>
                <c:pt idx="1">
                  <c:v>21-30</c:v>
                </c:pt>
                <c:pt idx="2">
                  <c:v>31-40</c:v>
                </c:pt>
                <c:pt idx="3">
                  <c:v>41-50</c:v>
                </c:pt>
                <c:pt idx="4">
                  <c:v>51-65</c:v>
                </c:pt>
                <c:pt idx="5">
                  <c:v>66+</c:v>
                </c:pt>
              </c:strCache>
            </c:strRef>
          </c:cat>
          <c:val>
            <c:numRef>
              <c:f>Sheet1!$C$2:$C$7</c:f>
              <c:numCache>
                <c:formatCode>General</c:formatCode>
                <c:ptCount val="6"/>
                <c:pt idx="0">
                  <c:v>0.26143790849672999</c:v>
                </c:pt>
                <c:pt idx="1">
                  <c:v>13.30008312551953</c:v>
                </c:pt>
                <c:pt idx="2">
                  <c:v>23.049645390070918</c:v>
                </c:pt>
                <c:pt idx="3">
                  <c:v>25.903614457831321</c:v>
                </c:pt>
                <c:pt idx="4">
                  <c:v>34.911423335369577</c:v>
                </c:pt>
                <c:pt idx="5">
                  <c:v>1.8499486125385398</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Sheet1!$A$2:$A$7</c15:sqref>
                        </c15:formulaRef>
                      </c:ext>
                    </c:extLst>
                    <c:strCache>
                      <c:ptCount val="6"/>
                      <c:pt idx="0">
                        <c:v>16-20</c:v>
                      </c:pt>
                      <c:pt idx="1">
                        <c:v>21-30</c:v>
                      </c:pt>
                      <c:pt idx="2">
                        <c:v>31-40</c:v>
                      </c:pt>
                      <c:pt idx="3">
                        <c:v>41-50</c:v>
                      </c:pt>
                      <c:pt idx="4">
                        <c:v>51-65</c:v>
                      </c:pt>
                      <c:pt idx="5">
                        <c:v>66+</c:v>
                      </c:pt>
                    </c:strCache>
                  </c:strRef>
                </c:cat>
                <c:val>
                  <c:numRef>
                    <c:extLst>
                      <c:ext uri="{02D57815-91ED-43cb-92C2-25804820EDAC}">
                        <c15:formulaRef>
                          <c15:sqref>Sheet1!$D$2:$D$7</c15:sqref>
                        </c15:formulaRef>
                      </c:ext>
                    </c:extLst>
                    <c:numCache>
                      <c:formatCode>General</c:formatCode>
                      <c:ptCount val="6"/>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Sheet1!$A$9</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Sheet1!$B$10:$B$11</c:f>
              <c:numCache>
                <c:formatCode>General</c:formatCode>
                <c:ptCount val="2"/>
                <c:pt idx="0">
                  <c:v>1.5</c:v>
                </c:pt>
                <c:pt idx="1">
                  <c:v>1.5</c:v>
                </c:pt>
              </c:numCache>
            </c:numRef>
          </c:xVal>
          <c:yVal>
            <c:numRef>
              <c:f>Sheet1!$C$10:$C$11</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Sheet1!$A$9</c:f>
              <c:strCache>
                <c:ptCount val="1"/>
                <c:pt idx="0">
                  <c:v>xy series</c:v>
                </c:pt>
              </c:strCache>
            </c:strRef>
          </c:tx>
          <c:spPr>
            <a:ln w="9525" cap="rnd">
              <a:solidFill>
                <a:schemeClr val="tx1"/>
              </a:solidFill>
              <a:round/>
            </a:ln>
            <a:effectLst/>
          </c:spPr>
          <c:marker>
            <c:symbol val="none"/>
          </c:marker>
          <c:xVal>
            <c:numRef>
              <c:f>Sheet1!$B$12:$B$13</c:f>
              <c:numCache>
                <c:formatCode>General</c:formatCode>
                <c:ptCount val="2"/>
                <c:pt idx="0">
                  <c:v>2.5</c:v>
                </c:pt>
                <c:pt idx="1">
                  <c:v>2.5</c:v>
                </c:pt>
              </c:numCache>
            </c:numRef>
          </c:xVal>
          <c:yVal>
            <c:numRef>
              <c:f>Sheet1!$C$12:$C$13</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Sheet1!$A$9</c:f>
              <c:strCache>
                <c:ptCount val="1"/>
                <c:pt idx="0">
                  <c:v>xy series</c:v>
                </c:pt>
              </c:strCache>
            </c:strRef>
          </c:tx>
          <c:spPr>
            <a:ln w="9525" cap="rnd">
              <a:solidFill>
                <a:schemeClr val="tx1"/>
              </a:solidFill>
              <a:round/>
            </a:ln>
            <a:effectLst/>
          </c:spPr>
          <c:marker>
            <c:symbol val="none"/>
          </c:marker>
          <c:xVal>
            <c:numRef>
              <c:f>Sheet1!$B$14:$B$15</c:f>
              <c:numCache>
                <c:formatCode>General</c:formatCode>
                <c:ptCount val="2"/>
                <c:pt idx="0">
                  <c:v>3.5</c:v>
                </c:pt>
                <c:pt idx="1">
                  <c:v>3.5</c:v>
                </c:pt>
              </c:numCache>
            </c:numRef>
          </c:xVal>
          <c:yVal>
            <c:numRef>
              <c:f>Sheet1!$C$14:$C$15</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Sheet1!$A$9</c:f>
              <c:strCache>
                <c:ptCount val="1"/>
                <c:pt idx="0">
                  <c:v>xy series</c:v>
                </c:pt>
              </c:strCache>
            </c:strRef>
          </c:tx>
          <c:spPr>
            <a:ln w="9525" cap="rnd">
              <a:solidFill>
                <a:schemeClr val="tx1"/>
              </a:solidFill>
              <a:round/>
            </a:ln>
            <a:effectLst/>
          </c:spPr>
          <c:marker>
            <c:symbol val="none"/>
          </c:marker>
          <c:xVal>
            <c:numRef>
              <c:f>Sheet1!$B$16:$B$17</c:f>
              <c:numCache>
                <c:formatCode>General</c:formatCode>
                <c:ptCount val="2"/>
                <c:pt idx="0">
                  <c:v>4.5</c:v>
                </c:pt>
                <c:pt idx="1">
                  <c:v>4.5</c:v>
                </c:pt>
              </c:numCache>
            </c:numRef>
          </c:xVal>
          <c:yVal>
            <c:numRef>
              <c:f>Sheet1!$C$16:$C$17</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7"/>
          <c:tx>
            <c:strRef>
              <c:f>Sheet1!$A$9</c:f>
              <c:strCache>
                <c:ptCount val="1"/>
                <c:pt idx="0">
                  <c:v>xy series</c:v>
                </c:pt>
              </c:strCache>
            </c:strRef>
          </c:tx>
          <c:spPr>
            <a:ln w="9525" cap="rnd">
              <a:solidFill>
                <a:schemeClr val="tx1"/>
              </a:solidFill>
              <a:round/>
            </a:ln>
            <a:effectLst/>
          </c:spPr>
          <c:marker>
            <c:symbol val="none"/>
          </c:marker>
          <c:xVal>
            <c:numRef>
              <c:f>Sheet1!$B$18:$B$19</c:f>
              <c:numCache>
                <c:formatCode>General</c:formatCode>
                <c:ptCount val="2"/>
                <c:pt idx="0">
                  <c:v>5.5</c:v>
                </c:pt>
                <c:pt idx="1">
                  <c:v>5.5</c:v>
                </c:pt>
              </c:numCache>
            </c:numRef>
          </c:xVal>
          <c:yVal>
            <c:numRef>
              <c:f>Sheet1!$C$18:$C$19</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Autonomy and control</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89770932782948"/>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7.1723162813394676</c:v>
                </c:pt>
                <c:pt idx="1">
                  <c:v>7.1894312143556185</c:v>
                </c:pt>
                <c:pt idx="2">
                  <c:v>7.224839303652506</c:v>
                </c:pt>
              </c:numCache>
            </c:numRef>
          </c:val>
          <c:smooth val="0"/>
          <c:extLst>
            <c:ext xmlns:c16="http://schemas.microsoft.com/office/drawing/2014/chart" uri="{C3380CC4-5D6E-409C-BE32-E72D297353CC}">
              <c16:uniqueId val="{00000001-512A-4A7D-BAF8-BC23A379833C}"/>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7.4619821745777601</c:v>
                </c:pt>
                <c:pt idx="1">
                  <c:v>7.5370277698397867</c:v>
                </c:pt>
                <c:pt idx="2">
                  <c:v>7.4585303095386362</c:v>
                </c:pt>
              </c:numCache>
            </c:numRef>
          </c:val>
          <c:smooth val="0"/>
          <c:extLst>
            <c:ext xmlns:c16="http://schemas.microsoft.com/office/drawing/2014/chart" uri="{C3380CC4-5D6E-409C-BE32-E72D297353CC}">
              <c16:uniqueId val="{00000002-512A-4A7D-BAF8-BC23A379833C}"/>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6.846219063568979</c:v>
                </c:pt>
                <c:pt idx="1">
                  <c:v>6.4928783119455433</c:v>
                </c:pt>
                <c:pt idx="2">
                  <c:v>6.7031492859877773</c:v>
                </c:pt>
              </c:numCache>
            </c:numRef>
          </c:val>
          <c:smooth val="0"/>
          <c:extLst>
            <c:ext xmlns:c16="http://schemas.microsoft.com/office/drawing/2014/chart" uri="{C3380CC4-5D6E-409C-BE32-E72D297353CC}">
              <c16:uniqueId val="{00000003-512A-4A7D-BAF8-BC23A379833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7.1653203318270267</c:v>
                </c:pt>
                <c:pt idx="1">
                  <c:v>7.2827379603375118</c:v>
                </c:pt>
                <c:pt idx="2">
                  <c:v>7.3079103713002072</c:v>
                </c:pt>
              </c:numCache>
            </c:numRef>
          </c:val>
          <c:smooth val="0"/>
          <c:extLst>
            <c:ext xmlns:c16="http://schemas.microsoft.com/office/drawing/2014/chart" uri="{C3380CC4-5D6E-409C-BE32-E72D297353CC}">
              <c16:uniqueId val="{00000000-512A-4A7D-BAF8-BC23A379833C}"/>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Sheet1!$A$2:$A$7</c:f>
              <c:strCache>
                <c:ptCount val="6"/>
                <c:pt idx="0">
                  <c:v>White</c:v>
                </c:pt>
                <c:pt idx="1">
                  <c:v>Mixed / Multiple ethnic background</c:v>
                </c:pt>
                <c:pt idx="2">
                  <c:v>Black / African / Caribbean / Black British</c:v>
                </c:pt>
                <c:pt idx="3">
                  <c:v>Asian / Asian British</c:v>
                </c:pt>
                <c:pt idx="4">
                  <c:v>Arab</c:v>
                </c:pt>
                <c:pt idx="5">
                  <c:v>Other</c:v>
                </c:pt>
              </c:strCache>
            </c:strRef>
          </c:cat>
          <c:val>
            <c:numRef>
              <c:f>Sheet1!$B$2:$B$7</c:f>
              <c:numCache>
                <c:formatCode>General</c:formatCode>
                <c:ptCount val="6"/>
                <c:pt idx="0">
                  <c:v>83.043197936814963</c:v>
                </c:pt>
                <c:pt idx="1">
                  <c:v>1.9987105093488</c:v>
                </c:pt>
                <c:pt idx="2">
                  <c:v>6.3829787234042508</c:v>
                </c:pt>
                <c:pt idx="3">
                  <c:v>7.9948420373952196</c:v>
                </c:pt>
                <c:pt idx="4">
                  <c:v>0.25789813023855002</c:v>
                </c:pt>
                <c:pt idx="5">
                  <c:v>0.32237266279818999</c:v>
                </c:pt>
              </c:numCache>
            </c:numRef>
          </c:val>
          <c:extLst>
            <c:ext xmlns:c16="http://schemas.microsoft.com/office/drawing/2014/chart" uri="{C3380CC4-5D6E-409C-BE32-E72D297353CC}">
              <c16:uniqueId val="{00000000-C89A-4844-B993-6AF65B3A0129}"/>
            </c:ext>
          </c:extLst>
        </c:ser>
        <c:ser>
          <c:idx val="1"/>
          <c:order val="1"/>
          <c:tx>
            <c:strRef>
              <c:f>Sheet1!$C$1</c:f>
              <c:strCache>
                <c:ptCount val="1"/>
                <c:pt idx="0">
                  <c:v>Average</c:v>
                </c:pt>
              </c:strCache>
            </c:strRef>
          </c:tx>
          <c:spPr>
            <a:solidFill>
              <a:srgbClr val="00A5CC"/>
            </a:solidFill>
            <a:ln>
              <a:noFill/>
            </a:ln>
            <a:effectLst/>
          </c:spPr>
          <c:invertIfNegative val="0"/>
          <c:cat>
            <c:strRef>
              <c:f>Sheet1!$A$2:$A$7</c:f>
              <c:strCache>
                <c:ptCount val="6"/>
                <c:pt idx="0">
                  <c:v>White</c:v>
                </c:pt>
                <c:pt idx="1">
                  <c:v>Mixed / Multiple ethnic background</c:v>
                </c:pt>
                <c:pt idx="2">
                  <c:v>Black / African / Caribbean / Black British</c:v>
                </c:pt>
                <c:pt idx="3">
                  <c:v>Asian / Asian British</c:v>
                </c:pt>
                <c:pt idx="4">
                  <c:v>Arab</c:v>
                </c:pt>
                <c:pt idx="5">
                  <c:v>Other</c:v>
                </c:pt>
              </c:strCache>
            </c:strRef>
          </c:cat>
          <c:val>
            <c:numRef>
              <c:f>Sheet1!$C$2:$C$7</c:f>
              <c:numCache>
                <c:formatCode>General</c:formatCode>
                <c:ptCount val="6"/>
                <c:pt idx="0">
                  <c:v>85.645933014354071</c:v>
                </c:pt>
                <c:pt idx="1">
                  <c:v>2.2751137556877801</c:v>
                </c:pt>
                <c:pt idx="2">
                  <c:v>6.1870503597122299</c:v>
                </c:pt>
                <c:pt idx="3">
                  <c:v>5.5721605465414097</c:v>
                </c:pt>
                <c:pt idx="4">
                  <c:v>0.15948963317383999</c:v>
                </c:pt>
                <c:pt idx="5">
                  <c:v>0.70721357850069999</c:v>
                </c:pt>
              </c:numCache>
            </c:numRef>
          </c:val>
          <c:extLst>
            <c:ext xmlns:c16="http://schemas.microsoft.com/office/drawing/2014/chart" uri="{C3380CC4-5D6E-409C-BE32-E72D297353CC}">
              <c16:uniqueId val="{00000001-C89A-4844-B993-6AF65B3A0129}"/>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Sheet1!$A$2:$A$7</c15:sqref>
                        </c15:formulaRef>
                      </c:ext>
                    </c:extLst>
                    <c:strCache>
                      <c:ptCount val="6"/>
                      <c:pt idx="0">
                        <c:v>White</c:v>
                      </c:pt>
                      <c:pt idx="1">
                        <c:v>Mixed / Multiple ethnic background</c:v>
                      </c:pt>
                      <c:pt idx="2">
                        <c:v>Black / African / Caribbean / Black British</c:v>
                      </c:pt>
                      <c:pt idx="3">
                        <c:v>Asian / Asian British</c:v>
                      </c:pt>
                      <c:pt idx="4">
                        <c:v>Arab</c:v>
                      </c:pt>
                      <c:pt idx="5">
                        <c:v>Other</c:v>
                      </c:pt>
                    </c:strCache>
                  </c:strRef>
                </c:cat>
                <c:val>
                  <c:numRef>
                    <c:extLst>
                      <c:ext uri="{02D57815-91ED-43cb-92C2-25804820EDAC}">
                        <c15:formulaRef>
                          <c15:sqref>Sheet1!$D$2:$D$7</c15:sqref>
                        </c15:formulaRef>
                      </c:ext>
                    </c:extLst>
                    <c:numCache>
                      <c:formatCode>General</c:formatCode>
                      <c:ptCount val="6"/>
                    </c:numCache>
                  </c:numRef>
                </c:val>
                <c:extLst>
                  <c:ext xmlns:c16="http://schemas.microsoft.com/office/drawing/2014/chart" uri="{C3380CC4-5D6E-409C-BE32-E72D297353CC}">
                    <c16:uniqueId val="{00000009-C89A-4844-B993-6AF65B3A0129}"/>
                  </c:ext>
                </c:extLst>
              </c15:ser>
            </c15:filteredBarSeries>
          </c:ext>
        </c:extLst>
      </c:barChart>
      <c:scatterChart>
        <c:scatterStyle val="lineMarker"/>
        <c:varyColors val="0"/>
        <c:ser>
          <c:idx val="3"/>
          <c:order val="3"/>
          <c:tx>
            <c:strRef>
              <c:f>Sheet1!$A$9</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C89A-4844-B993-6AF65B3A0129}"/>
              </c:ext>
            </c:extLst>
          </c:dPt>
          <c:xVal>
            <c:numRef>
              <c:f>Sheet1!$B$10:$B$11</c:f>
              <c:numCache>
                <c:formatCode>General</c:formatCode>
                <c:ptCount val="2"/>
                <c:pt idx="0">
                  <c:v>1.5</c:v>
                </c:pt>
                <c:pt idx="1">
                  <c:v>1.5</c:v>
                </c:pt>
              </c:numCache>
            </c:numRef>
          </c:xVal>
          <c:yVal>
            <c:numRef>
              <c:f>Sheet1!$C$10:$C$11</c:f>
              <c:numCache>
                <c:formatCode>General</c:formatCode>
                <c:ptCount val="2"/>
                <c:pt idx="0">
                  <c:v>0</c:v>
                </c:pt>
                <c:pt idx="1">
                  <c:v>100</c:v>
                </c:pt>
              </c:numCache>
            </c:numRef>
          </c:yVal>
          <c:smooth val="0"/>
          <c:extLst>
            <c:ext xmlns:c16="http://schemas.microsoft.com/office/drawing/2014/chart" uri="{C3380CC4-5D6E-409C-BE32-E72D297353CC}">
              <c16:uniqueId val="{00000004-C89A-4844-B993-6AF65B3A0129}"/>
            </c:ext>
          </c:extLst>
        </c:ser>
        <c:ser>
          <c:idx val="4"/>
          <c:order val="4"/>
          <c:tx>
            <c:strRef>
              <c:f>Sheet1!$A$9</c:f>
              <c:strCache>
                <c:ptCount val="1"/>
                <c:pt idx="0">
                  <c:v>xy series</c:v>
                </c:pt>
              </c:strCache>
            </c:strRef>
          </c:tx>
          <c:spPr>
            <a:ln w="9525" cap="rnd">
              <a:solidFill>
                <a:schemeClr val="tx1"/>
              </a:solidFill>
              <a:round/>
            </a:ln>
            <a:effectLst/>
          </c:spPr>
          <c:marker>
            <c:symbol val="none"/>
          </c:marker>
          <c:xVal>
            <c:numRef>
              <c:f>Sheet1!$B$12:$B$13</c:f>
              <c:numCache>
                <c:formatCode>General</c:formatCode>
                <c:ptCount val="2"/>
                <c:pt idx="0">
                  <c:v>2.5</c:v>
                </c:pt>
                <c:pt idx="1">
                  <c:v>2.5</c:v>
                </c:pt>
              </c:numCache>
            </c:numRef>
          </c:xVal>
          <c:yVal>
            <c:numRef>
              <c:f>Sheet1!$C$12:$C$13</c:f>
              <c:numCache>
                <c:formatCode>General</c:formatCode>
                <c:ptCount val="2"/>
                <c:pt idx="0">
                  <c:v>0</c:v>
                </c:pt>
                <c:pt idx="1">
                  <c:v>100</c:v>
                </c:pt>
              </c:numCache>
            </c:numRef>
          </c:yVal>
          <c:smooth val="0"/>
          <c:extLst>
            <c:ext xmlns:c16="http://schemas.microsoft.com/office/drawing/2014/chart" uri="{C3380CC4-5D6E-409C-BE32-E72D297353CC}">
              <c16:uniqueId val="{00000005-C89A-4844-B993-6AF65B3A0129}"/>
            </c:ext>
          </c:extLst>
        </c:ser>
        <c:ser>
          <c:idx val="5"/>
          <c:order val="5"/>
          <c:tx>
            <c:strRef>
              <c:f>Sheet1!$A$9</c:f>
              <c:strCache>
                <c:ptCount val="1"/>
                <c:pt idx="0">
                  <c:v>xy series</c:v>
                </c:pt>
              </c:strCache>
            </c:strRef>
          </c:tx>
          <c:spPr>
            <a:ln w="9525" cap="rnd">
              <a:solidFill>
                <a:schemeClr val="tx1"/>
              </a:solidFill>
              <a:round/>
            </a:ln>
            <a:effectLst/>
          </c:spPr>
          <c:marker>
            <c:symbol val="none"/>
          </c:marker>
          <c:xVal>
            <c:numRef>
              <c:f>Sheet1!$B$14:$B$15</c:f>
              <c:numCache>
                <c:formatCode>General</c:formatCode>
                <c:ptCount val="2"/>
                <c:pt idx="0">
                  <c:v>3.5</c:v>
                </c:pt>
                <c:pt idx="1">
                  <c:v>3.5</c:v>
                </c:pt>
              </c:numCache>
            </c:numRef>
          </c:xVal>
          <c:yVal>
            <c:numRef>
              <c:f>Sheet1!$C$14:$C$15</c:f>
              <c:numCache>
                <c:formatCode>General</c:formatCode>
                <c:ptCount val="2"/>
                <c:pt idx="0">
                  <c:v>0</c:v>
                </c:pt>
                <c:pt idx="1">
                  <c:v>100</c:v>
                </c:pt>
              </c:numCache>
            </c:numRef>
          </c:yVal>
          <c:smooth val="0"/>
          <c:extLst>
            <c:ext xmlns:c16="http://schemas.microsoft.com/office/drawing/2014/chart" uri="{C3380CC4-5D6E-409C-BE32-E72D297353CC}">
              <c16:uniqueId val="{00000006-C89A-4844-B993-6AF65B3A0129}"/>
            </c:ext>
          </c:extLst>
        </c:ser>
        <c:ser>
          <c:idx val="6"/>
          <c:order val="6"/>
          <c:tx>
            <c:strRef>
              <c:f>Sheet1!$A$9</c:f>
              <c:strCache>
                <c:ptCount val="1"/>
                <c:pt idx="0">
                  <c:v>xy series</c:v>
                </c:pt>
              </c:strCache>
            </c:strRef>
          </c:tx>
          <c:spPr>
            <a:ln w="9525" cap="rnd">
              <a:solidFill>
                <a:schemeClr val="tx1"/>
              </a:solidFill>
              <a:round/>
            </a:ln>
            <a:effectLst/>
          </c:spPr>
          <c:marker>
            <c:symbol val="none"/>
          </c:marker>
          <c:xVal>
            <c:numRef>
              <c:f>Sheet1!$B$16:$B$17</c:f>
              <c:numCache>
                <c:formatCode>General</c:formatCode>
                <c:ptCount val="2"/>
                <c:pt idx="0">
                  <c:v>4.5</c:v>
                </c:pt>
                <c:pt idx="1">
                  <c:v>4.5</c:v>
                </c:pt>
              </c:numCache>
            </c:numRef>
          </c:xVal>
          <c:yVal>
            <c:numRef>
              <c:f>Sheet1!$C$16:$C$17</c:f>
              <c:numCache>
                <c:formatCode>General</c:formatCode>
                <c:ptCount val="2"/>
                <c:pt idx="0">
                  <c:v>0</c:v>
                </c:pt>
                <c:pt idx="1">
                  <c:v>100</c:v>
                </c:pt>
              </c:numCache>
            </c:numRef>
          </c:yVal>
          <c:smooth val="0"/>
          <c:extLst>
            <c:ext xmlns:c16="http://schemas.microsoft.com/office/drawing/2014/chart" uri="{C3380CC4-5D6E-409C-BE32-E72D297353CC}">
              <c16:uniqueId val="{00000007-C89A-4844-B993-6AF65B3A0129}"/>
            </c:ext>
          </c:extLst>
        </c:ser>
        <c:ser>
          <c:idx val="7"/>
          <c:order val="7"/>
          <c:tx>
            <c:strRef>
              <c:f>Sheet1!$A$9</c:f>
              <c:strCache>
                <c:ptCount val="1"/>
                <c:pt idx="0">
                  <c:v>xy series</c:v>
                </c:pt>
              </c:strCache>
            </c:strRef>
          </c:tx>
          <c:spPr>
            <a:ln w="9525" cap="rnd">
              <a:solidFill>
                <a:schemeClr val="tx1"/>
              </a:solidFill>
              <a:round/>
            </a:ln>
            <a:effectLst/>
          </c:spPr>
          <c:marker>
            <c:symbol val="none"/>
          </c:marker>
          <c:xVal>
            <c:numRef>
              <c:f>Sheet1!$B$18:$B$19</c:f>
              <c:numCache>
                <c:formatCode>General</c:formatCode>
                <c:ptCount val="2"/>
                <c:pt idx="0">
                  <c:v>5.5</c:v>
                </c:pt>
                <c:pt idx="1">
                  <c:v>5.5</c:v>
                </c:pt>
              </c:numCache>
            </c:numRef>
          </c:xVal>
          <c:yVal>
            <c:numRef>
              <c:f>Sheet1!$C$18:$C$19</c:f>
              <c:numCache>
                <c:formatCode>General</c:formatCode>
                <c:ptCount val="2"/>
                <c:pt idx="0">
                  <c:v>0</c:v>
                </c:pt>
                <c:pt idx="1">
                  <c:v>100</c:v>
                </c:pt>
              </c:numCache>
            </c:numRef>
          </c:yVal>
          <c:smooth val="0"/>
          <c:extLst>
            <c:ext xmlns:c16="http://schemas.microsoft.com/office/drawing/2014/chart" uri="{C3380CC4-5D6E-409C-BE32-E72D297353CC}">
              <c16:uniqueId val="{00000008-C89A-4844-B993-6AF65B3A0129}"/>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Sheet1!$A$2:$A$6</c:f>
              <c:strCache>
                <c:ptCount val="5"/>
                <c:pt idx="0">
                  <c:v>Heterosexual or straight</c:v>
                </c:pt>
                <c:pt idx="1">
                  <c:v>Gay or lesbian</c:v>
                </c:pt>
                <c:pt idx="2">
                  <c:v>Bisexual</c:v>
                </c:pt>
                <c:pt idx="3">
                  <c:v>Other</c:v>
                </c:pt>
                <c:pt idx="4">
                  <c:v>Prefer not to say</c:v>
                </c:pt>
              </c:strCache>
            </c:strRef>
          </c:cat>
          <c:val>
            <c:numRef>
              <c:f>Sheet1!$B$2:$B$6</c:f>
              <c:numCache>
                <c:formatCode>General</c:formatCode>
                <c:ptCount val="5"/>
                <c:pt idx="0">
                  <c:v>84.338896020539153</c:v>
                </c:pt>
                <c:pt idx="1">
                  <c:v>4.1720154043645703</c:v>
                </c:pt>
                <c:pt idx="2">
                  <c:v>4.6854942233632801</c:v>
                </c:pt>
                <c:pt idx="3">
                  <c:v>1.34788189987163</c:v>
                </c:pt>
                <c:pt idx="4">
                  <c:v>5.45571245186136</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Sheet1!$A$2:$A$6</c:f>
              <c:strCache>
                <c:ptCount val="5"/>
                <c:pt idx="0">
                  <c:v>Heterosexual or straight</c:v>
                </c:pt>
                <c:pt idx="1">
                  <c:v>Gay or lesbian</c:v>
                </c:pt>
                <c:pt idx="2">
                  <c:v>Bisexual</c:v>
                </c:pt>
                <c:pt idx="3">
                  <c:v>Other</c:v>
                </c:pt>
                <c:pt idx="4">
                  <c:v>Prefer not to say</c:v>
                </c:pt>
              </c:strCache>
            </c:strRef>
          </c:cat>
          <c:val>
            <c:numRef>
              <c:f>Sheet1!$C$2:$C$6</c:f>
              <c:numCache>
                <c:formatCode>General</c:formatCode>
                <c:ptCount val="5"/>
                <c:pt idx="0">
                  <c:v>88.280521901211557</c:v>
                </c:pt>
                <c:pt idx="1">
                  <c:v>2.6512013256006597</c:v>
                </c:pt>
                <c:pt idx="2">
                  <c:v>2.5994694960212201</c:v>
                </c:pt>
                <c:pt idx="3">
                  <c:v>0.71197411003236</c:v>
                </c:pt>
                <c:pt idx="4">
                  <c:v>6.0638679583781805</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Sheet1!$A$2:$A$6</c15:sqref>
                        </c15:formulaRef>
                      </c:ext>
                    </c:extLst>
                    <c:strCache>
                      <c:ptCount val="5"/>
                      <c:pt idx="0">
                        <c:v>Heterosexual or straight</c:v>
                      </c:pt>
                      <c:pt idx="1">
                        <c:v>Gay or lesbian</c:v>
                      </c:pt>
                      <c:pt idx="2">
                        <c:v>Bisexual</c:v>
                      </c:pt>
                      <c:pt idx="3">
                        <c:v>Other</c:v>
                      </c:pt>
                      <c:pt idx="4">
                        <c:v>Prefer not to say</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2857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9525"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9525" cap="rnd">
              <a:solidFill>
                <a:schemeClr val="tx1"/>
              </a:solidFill>
              <a:round/>
            </a:ln>
            <a:effectLst/>
          </c:spPr>
          <c:marker>
            <c:symbol val="none"/>
          </c:marker>
          <c:xVal>
            <c:numRef>
              <c:f>Sheet1!$B$13:$B$14</c:f>
              <c:numCache>
                <c:formatCode>General</c:formatCode>
                <c:ptCount val="2"/>
                <c:pt idx="0">
                  <c:v>3.5</c:v>
                </c:pt>
                <c:pt idx="1">
                  <c:v>3.5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4.5</c:v>
                </c:pt>
                <c:pt idx="1">
                  <c:v>4.5</c:v>
                </c:pt>
              </c:numCache>
            </c:numRef>
          </c:xVal>
          <c:yVal>
            <c:numRef>
              <c:f>Sheet1!$C$15:$C$16</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pt idx="0">
                  <c:v>5.5</c:v>
                </c:pt>
                <c:pt idx="1">
                  <c:v>5.5</c:v>
                </c:pt>
              </c:numCache>
            </c:numRef>
          </c:xVal>
          <c:yVal>
            <c:numRef>
              <c:f>Sheet1!$C$17:$C$18</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Sheet1!$A$2:$A$10</c:f>
              <c:strCache>
                <c:ptCount val="9"/>
                <c:pt idx="0">
                  <c:v>No religion</c:v>
                </c:pt>
                <c:pt idx="1">
                  <c:v>Christian</c:v>
                </c:pt>
                <c:pt idx="2">
                  <c:v>Buddhist</c:v>
                </c:pt>
                <c:pt idx="3">
                  <c:v>Hindu</c:v>
                </c:pt>
                <c:pt idx="4">
                  <c:v>Jewish</c:v>
                </c:pt>
                <c:pt idx="5">
                  <c:v>Muslim</c:v>
                </c:pt>
                <c:pt idx="6">
                  <c:v>Sikh</c:v>
                </c:pt>
                <c:pt idx="7">
                  <c:v>Any other religion</c:v>
                </c:pt>
                <c:pt idx="8">
                  <c:v>I would prefer not to say</c:v>
                </c:pt>
              </c:strCache>
            </c:strRef>
          </c:cat>
          <c:val>
            <c:numRef>
              <c:f>Sheet1!$B$2:$B$10</c:f>
              <c:numCache>
                <c:formatCode>General</c:formatCode>
                <c:ptCount val="9"/>
                <c:pt idx="0">
                  <c:v>51.673101673101677</c:v>
                </c:pt>
                <c:pt idx="1">
                  <c:v>34.298584298584302</c:v>
                </c:pt>
                <c:pt idx="2">
                  <c:v>0.38610038610038</c:v>
                </c:pt>
                <c:pt idx="3">
                  <c:v>1.2870012870012799</c:v>
                </c:pt>
                <c:pt idx="4">
                  <c:v>0.45045045045045001</c:v>
                </c:pt>
                <c:pt idx="5">
                  <c:v>2.6383526383526297</c:v>
                </c:pt>
                <c:pt idx="6">
                  <c:v>1.2226512226512201</c:v>
                </c:pt>
                <c:pt idx="7">
                  <c:v>1.6087516087516001</c:v>
                </c:pt>
                <c:pt idx="8">
                  <c:v>6.4350064350064295</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Sheet1!$A$2:$A$10</c:f>
              <c:strCache>
                <c:ptCount val="9"/>
                <c:pt idx="0">
                  <c:v>No religion</c:v>
                </c:pt>
                <c:pt idx="1">
                  <c:v>Christian</c:v>
                </c:pt>
                <c:pt idx="2">
                  <c:v>Buddhist</c:v>
                </c:pt>
                <c:pt idx="3">
                  <c:v>Hindu</c:v>
                </c:pt>
                <c:pt idx="4">
                  <c:v>Jewish</c:v>
                </c:pt>
                <c:pt idx="5">
                  <c:v>Muslim</c:v>
                </c:pt>
                <c:pt idx="6">
                  <c:v>Sikh</c:v>
                </c:pt>
                <c:pt idx="7">
                  <c:v>Any other religion</c:v>
                </c:pt>
                <c:pt idx="8">
                  <c:v>I would prefer not to say</c:v>
                </c:pt>
              </c:strCache>
            </c:strRef>
          </c:cat>
          <c:val>
            <c:numRef>
              <c:f>Sheet1!$C$2:$C$10</c:f>
              <c:numCache>
                <c:formatCode>General</c:formatCode>
                <c:ptCount val="9"/>
                <c:pt idx="0">
                  <c:v>44.3715002896312</c:v>
                </c:pt>
                <c:pt idx="1">
                  <c:v>42.378559463986598</c:v>
                </c:pt>
                <c:pt idx="2">
                  <c:v>0.72310937029224998</c:v>
                </c:pt>
                <c:pt idx="3">
                  <c:v>1.26811594202898</c:v>
                </c:pt>
                <c:pt idx="4">
                  <c:v>0.19592476489027999</c:v>
                </c:pt>
                <c:pt idx="5">
                  <c:v>2.1693281108767701</c:v>
                </c:pt>
                <c:pt idx="6">
                  <c:v>0.33142512805060997</c:v>
                </c:pt>
                <c:pt idx="7">
                  <c:v>1.6087516087516001</c:v>
                </c:pt>
                <c:pt idx="8">
                  <c:v>6.6031073446327593</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No religion</c:v>
                      </c:pt>
                      <c:pt idx="1">
                        <c:v>Christian</c:v>
                      </c:pt>
                      <c:pt idx="2">
                        <c:v>Buddhist</c:v>
                      </c:pt>
                      <c:pt idx="3">
                        <c:v>Hindu</c:v>
                      </c:pt>
                      <c:pt idx="4">
                        <c:v>Jewish</c:v>
                      </c:pt>
                      <c:pt idx="5">
                        <c:v>Muslim</c:v>
                      </c:pt>
                      <c:pt idx="6">
                        <c:v>Sikh</c:v>
                      </c:pt>
                      <c:pt idx="7">
                        <c:v>Any other religion</c:v>
                      </c:pt>
                      <c:pt idx="8">
                        <c:v>I would prefer not to say</c:v>
                      </c:pt>
                    </c:strCache>
                  </c:strRef>
                </c:cat>
                <c:val>
                  <c:numRef>
                    <c:extLst>
                      <c:ext uri="{02D57815-91ED-43cb-92C2-25804820EDAC}">
                        <c15:formulaRef>
                          <c15:sqref>Sheet1!$D$2:$D$10</c15:sqref>
                        </c15:formulaRef>
                      </c:ext>
                    </c:extLst>
                    <c:numCache>
                      <c:formatCode>General</c:formatCode>
                      <c:ptCount val="9"/>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5"/>
          <c:order val="4"/>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5"/>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6"/>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Sheet1!$A$2:$A$2</c:f>
              <c:strCache>
                <c:ptCount val="1"/>
                <c:pt idx="0">
                  <c:v>Do you have any physical or mental health conditions or illnesses lasting or expected to last for 12 months or more?</c:v>
                </c:pt>
              </c:strCache>
            </c:strRef>
          </c:cat>
          <c:val>
            <c:numRef>
              <c:f>Sheet1!$B$2:$B$2</c:f>
              <c:numCache>
                <c:formatCode>General</c:formatCode>
                <c:ptCount val="1"/>
                <c:pt idx="0">
                  <c:v>31.007751937984491</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Sheet1!$A$2:$A$2</c:f>
              <c:strCache>
                <c:ptCount val="1"/>
                <c:pt idx="0">
                  <c:v>Do you have any physical or mental health conditions or illnesses lasting or expected to last for 12 months or more?</c:v>
                </c:pt>
              </c:strCache>
            </c:strRef>
          </c:cat>
          <c:val>
            <c:numRef>
              <c:f>Sheet1!$C$2:$C$2</c:f>
              <c:numCache>
                <c:formatCode>General</c:formatCode>
                <c:ptCount val="1"/>
                <c:pt idx="0">
                  <c:v>30.181818181818183</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strCache>
                  </c:strRef>
                </c:tx>
                <c:spPr>
                  <a:solidFill>
                    <a:schemeClr val="accent3"/>
                  </a:solidFill>
                  <a:ln>
                    <a:noFill/>
                  </a:ln>
                  <a:effectLst/>
                </c:spPr>
                <c:invertIfNegative val="0"/>
                <c:cat>
                  <c:strRef>
                    <c:extLst>
                      <c:ext uri="{02D57815-91ED-43cb-92C2-25804820EDAC}">
                        <c15:formulaRef>
                          <c15:sqref>Sheet1!$A$2:$A$2</c15:sqref>
                        </c15:formulaRef>
                      </c:ext>
                    </c:extLst>
                    <c:strCache>
                      <c:ptCount val="1"/>
                      <c:pt idx="0">
                        <c:v>Do you have any physical or mental health conditions or illnesses lasting or expected to last for 12 months or more?</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28575" cap="rnd">
              <a:solidFill>
                <a:schemeClr val="tx1"/>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12700" cap="rnd">
              <a:solidFill>
                <a:schemeClr val="tx1"/>
              </a:solidFill>
              <a:round/>
            </a:ln>
            <a:effectLst/>
          </c:spPr>
          <c:marker>
            <c:symbol val="none"/>
          </c:marker>
          <c:xVal>
            <c:numRef>
              <c:f>Sheet1!$B$11:$B$12</c:f>
              <c:numCache>
                <c:formatCode>General</c:formatCode>
                <c:ptCount val="2"/>
              </c:numCache>
            </c:numRef>
          </c:xVal>
          <c:yVal>
            <c:numRef>
              <c:f>Sheet1!$C$11:$C$12</c:f>
              <c:numCache>
                <c:formatCode>General</c:formatCode>
                <c:ptCount val="2"/>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12700" cap="rnd">
              <a:solidFill>
                <a:schemeClr val="tx1"/>
              </a:solidFill>
              <a:round/>
            </a:ln>
            <a:effectLst/>
          </c:spPr>
          <c:marker>
            <c:symbol val="none"/>
          </c:marker>
          <c:xVal>
            <c:numRef>
              <c:f>Sheet1!$B$13:$B$14</c:f>
              <c:numCache>
                <c:formatCode>General</c:formatCode>
                <c:ptCount val="2"/>
              </c:numCache>
            </c:numRef>
          </c:xVal>
          <c:yVal>
            <c:numRef>
              <c:f>Sheet1!$C$13:$C$14</c:f>
              <c:numCache>
                <c:formatCode>General</c:formatCode>
                <c:ptCount val="2"/>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12700" cap="rnd">
              <a:solidFill>
                <a:schemeClr val="tx1"/>
              </a:solidFill>
              <a:round/>
            </a:ln>
            <a:effectLst/>
          </c:spPr>
          <c:marker>
            <c:symbol val="none"/>
          </c:marker>
          <c:xVal>
            <c:numRef>
              <c:f>Sheet1!$B$15:$B$16</c:f>
              <c:numCache>
                <c:formatCode>General</c:formatCode>
                <c:ptCount val="2"/>
              </c:numCache>
            </c:numRef>
          </c:xVal>
          <c:yVal>
            <c:numRef>
              <c:f>Sheet1!$C$15:$C$16</c:f>
              <c:numCache>
                <c:formatCode>General</c:formatCode>
                <c:ptCount val="2"/>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numCache>
            </c:numRef>
          </c:xVal>
          <c:yVal>
            <c:numRef>
              <c:f>Sheet1!$C$17:$C$18</c:f>
              <c:numCache>
                <c:formatCode>General</c:formatCode>
                <c:ptCount val="2"/>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 selecting ‘Yes’</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Sheet1!$A$2:$A$3</c:f>
              <c:strCache>
                <c:ptCount val="2"/>
                <c:pt idx="0">
                  <c:v>Do you have any children aged from 0 to 17 living at home with you or who you have regular caring responsibility for?</c:v>
                </c:pt>
                <c:pt idx="1">
                  <c:v>Do you look after or give any help or support to family members, friends, neighbours or others because of either: long term physical or mental ill health / disability, or problems related to old age.</c:v>
                </c:pt>
              </c:strCache>
            </c:strRef>
          </c:cat>
          <c:val>
            <c:numRef>
              <c:f>Sheet1!$B$2:$B$3</c:f>
              <c:numCache>
                <c:formatCode>General</c:formatCode>
                <c:ptCount val="2"/>
                <c:pt idx="0">
                  <c:v>39.533376539209328</c:v>
                </c:pt>
                <c:pt idx="1">
                  <c:v>32.297734627831709</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Sheet1!$A$2:$A$3</c:f>
              <c:strCache>
                <c:ptCount val="2"/>
                <c:pt idx="0">
                  <c:v>Do you have any children aged from 0 to 17 living at home with you or who you have regular caring responsibility for?</c:v>
                </c:pt>
                <c:pt idx="1">
                  <c:v>Do you look after or give any help or support to family members, friends, neighbours or others because of either: long term physical or mental ill health / disability, or problems related to old age.</c:v>
                </c:pt>
              </c:strCache>
            </c:strRef>
          </c:cat>
          <c:val>
            <c:numRef>
              <c:f>Sheet1!$C$2:$C$3</c:f>
              <c:numCache>
                <c:formatCode>General</c:formatCode>
                <c:ptCount val="2"/>
                <c:pt idx="0">
                  <c:v>40.584551148225465</c:v>
                </c:pt>
                <c:pt idx="1">
                  <c:v>36.016473230999615</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strCache>
                  </c:strRef>
                </c:tx>
                <c:spPr>
                  <a:solidFill>
                    <a:schemeClr val="accent3"/>
                  </a:solidFill>
                  <a:ln>
                    <a:noFill/>
                  </a:ln>
                  <a:effectLst/>
                </c:spPr>
                <c:invertIfNegative val="0"/>
                <c:cat>
                  <c:strRef>
                    <c:extLst>
                      <c:ext uri="{02D57815-91ED-43cb-92C2-25804820EDAC}">
                        <c15:formulaRef>
                          <c15:sqref>Sheet1!$A$2:$A$3</c15:sqref>
                        </c15:formulaRef>
                      </c:ext>
                    </c:extLst>
                    <c:strCache>
                      <c:ptCount val="2"/>
                      <c:pt idx="0">
                        <c:v>Do you have any children aged from 0 to 17 living at home with you or who you have regular caring responsibility for?</c:v>
                      </c:pt>
                      <c:pt idx="1">
                        <c:v>Do you look after or give any help or support to family members, friends, neighbours or others because of either: long term physical or mental ill health / disability, or problems related to old age.</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9525" cap="rnd">
              <a:solidFill>
                <a:schemeClr val="tx1"/>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12700"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12700" cap="rnd">
              <a:solidFill>
                <a:schemeClr val="tx1"/>
              </a:solidFill>
              <a:round/>
            </a:ln>
            <a:effectLst/>
          </c:spPr>
          <c:marker>
            <c:symbol val="none"/>
          </c:marker>
          <c:xVal>
            <c:numRef>
              <c:f>Sheet1!$B$13:$B$14</c:f>
              <c:numCache>
                <c:formatCode>General</c:formatCode>
                <c:ptCount val="2"/>
              </c:numCache>
            </c:numRef>
          </c:xVal>
          <c:yVal>
            <c:numRef>
              <c:f>Sheet1!$C$13:$C$14</c:f>
              <c:numCache>
                <c:formatCode>General</c:formatCode>
                <c:ptCount val="2"/>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12700" cap="rnd">
              <a:solidFill>
                <a:schemeClr val="tx1"/>
              </a:solidFill>
              <a:round/>
            </a:ln>
            <a:effectLst/>
          </c:spPr>
          <c:marker>
            <c:symbol val="none"/>
          </c:marker>
          <c:xVal>
            <c:numRef>
              <c:f>Sheet1!$B$15:$B$16</c:f>
              <c:numCache>
                <c:formatCode>General</c:formatCode>
                <c:ptCount val="2"/>
              </c:numCache>
            </c:numRef>
          </c:xVal>
          <c:yVal>
            <c:numRef>
              <c:f>Sheet1!$C$15:$C$16</c:f>
              <c:numCache>
                <c:formatCode>General</c:formatCode>
                <c:ptCount val="2"/>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numCache>
            </c:numRef>
          </c:xVal>
          <c:yVal>
            <c:numRef>
              <c:f>Sheet1!$C$17:$C$18</c:f>
              <c:numCache>
                <c:formatCode>General</c:formatCode>
                <c:ptCount val="2"/>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 selecting ‘Yes’</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Sheet1!$A$2:$A$6</c:f>
              <c:strCache>
                <c:ptCount val="5"/>
                <c:pt idx="0">
                  <c:v>Never</c:v>
                </c:pt>
                <c:pt idx="1">
                  <c:v>Rarely</c:v>
                </c:pt>
                <c:pt idx="2">
                  <c:v>Sometimes</c:v>
                </c:pt>
                <c:pt idx="3">
                  <c:v>Often</c:v>
                </c:pt>
                <c:pt idx="4">
                  <c:v>Always</c:v>
                </c:pt>
              </c:strCache>
            </c:strRef>
          </c:cat>
          <c:val>
            <c:numRef>
              <c:f>Sheet1!$B$2:$B$6</c:f>
              <c:numCache>
                <c:formatCode>General</c:formatCode>
                <c:ptCount val="5"/>
                <c:pt idx="0">
                  <c:v>23.35252719129878</c:v>
                </c:pt>
                <c:pt idx="1">
                  <c:v>14.07549584133077</c:v>
                </c:pt>
                <c:pt idx="2">
                  <c:v>21.305182341650671</c:v>
                </c:pt>
                <c:pt idx="3">
                  <c:v>31.669865642994239</c:v>
                </c:pt>
                <c:pt idx="4">
                  <c:v>9.5969289827255189</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Sheet1!$A$2:$A$6</c:f>
              <c:strCache>
                <c:ptCount val="5"/>
                <c:pt idx="0">
                  <c:v>Never</c:v>
                </c:pt>
                <c:pt idx="1">
                  <c:v>Rarely</c:v>
                </c:pt>
                <c:pt idx="2">
                  <c:v>Sometimes</c:v>
                </c:pt>
                <c:pt idx="3">
                  <c:v>Often</c:v>
                </c:pt>
                <c:pt idx="4">
                  <c:v>Always</c:v>
                </c:pt>
              </c:strCache>
            </c:strRef>
          </c:cat>
          <c:val>
            <c:numRef>
              <c:f>Sheet1!$C$2:$C$6</c:f>
              <c:numCache>
                <c:formatCode>General</c:formatCode>
                <c:ptCount val="5"/>
                <c:pt idx="0">
                  <c:v>23.35252719129878</c:v>
                </c:pt>
                <c:pt idx="1">
                  <c:v>16.142412720359488</c:v>
                </c:pt>
                <c:pt idx="2">
                  <c:v>25.786423841059602</c:v>
                </c:pt>
                <c:pt idx="3">
                  <c:v>27.897838899803528</c:v>
                </c:pt>
                <c:pt idx="4">
                  <c:v>4.521090654859</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Sheet1!$A$2:$A$6</c15:sqref>
                        </c15:formulaRef>
                      </c:ext>
                    </c:extLst>
                    <c:strCache>
                      <c:ptCount val="5"/>
                      <c:pt idx="0">
                        <c:v>Never</c:v>
                      </c:pt>
                      <c:pt idx="1">
                        <c:v>Rarely</c:v>
                      </c:pt>
                      <c:pt idx="2">
                        <c:v>Sometimes</c:v>
                      </c:pt>
                      <c:pt idx="3">
                        <c:v>Often</c:v>
                      </c:pt>
                      <c:pt idx="4">
                        <c:v>Always</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2857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9525"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9525" cap="rnd">
              <a:solidFill>
                <a:schemeClr val="tx1"/>
              </a:solidFill>
              <a:round/>
            </a:ln>
            <a:effectLst/>
          </c:spPr>
          <c:marker>
            <c:symbol val="none"/>
          </c:marker>
          <c:xVal>
            <c:numRef>
              <c:f>Sheet1!$B$13:$B$14</c:f>
              <c:numCache>
                <c:formatCode>General</c:formatCode>
                <c:ptCount val="2"/>
                <c:pt idx="0">
                  <c:v>3.5</c:v>
                </c:pt>
                <c:pt idx="1">
                  <c:v>3.5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4.5</c:v>
                </c:pt>
                <c:pt idx="1">
                  <c:v>4.5</c:v>
                </c:pt>
              </c:numCache>
            </c:numRef>
          </c:xVal>
          <c:yVal>
            <c:numRef>
              <c:f>Sheet1!$C$15:$C$16</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pt idx="0">
                  <c:v>5.5</c:v>
                </c:pt>
                <c:pt idx="1">
                  <c:v>5.5</c:v>
                </c:pt>
              </c:numCache>
            </c:numRef>
          </c:xVal>
          <c:yVal>
            <c:numRef>
              <c:f>Sheet1!$C$17:$C$18</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Sheet1!$A$2:$A$7</c:f>
              <c:strCache>
                <c:ptCount val="6"/>
                <c:pt idx="0">
                  <c:v>Less than 1 year</c:v>
                </c:pt>
                <c:pt idx="1">
                  <c:v>1-2 years</c:v>
                </c:pt>
                <c:pt idx="2">
                  <c:v>3-5 years</c:v>
                </c:pt>
                <c:pt idx="3">
                  <c:v>6-10 years</c:v>
                </c:pt>
                <c:pt idx="4">
                  <c:v>11-15 years</c:v>
                </c:pt>
                <c:pt idx="5">
                  <c:v>More than 15 years</c:v>
                </c:pt>
              </c:strCache>
            </c:strRef>
          </c:cat>
          <c:val>
            <c:numRef>
              <c:f>Sheet1!$B$2:$B$7</c:f>
              <c:numCache>
                <c:formatCode>General</c:formatCode>
                <c:ptCount val="6"/>
                <c:pt idx="0">
                  <c:v>11.78731582319026</c:v>
                </c:pt>
                <c:pt idx="1">
                  <c:v>16.015374759769379</c:v>
                </c:pt>
                <c:pt idx="2">
                  <c:v>22.293401665598971</c:v>
                </c:pt>
                <c:pt idx="3">
                  <c:v>16.463805253042921</c:v>
                </c:pt>
                <c:pt idx="4">
                  <c:v>9.4811018577834698</c:v>
                </c:pt>
                <c:pt idx="5">
                  <c:v>23.959000640614992</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Sheet1!$A$2:$A$7</c:f>
              <c:strCache>
                <c:ptCount val="6"/>
                <c:pt idx="0">
                  <c:v>Less than 1 year</c:v>
                </c:pt>
                <c:pt idx="1">
                  <c:v>1-2 years</c:v>
                </c:pt>
                <c:pt idx="2">
                  <c:v>3-5 years</c:v>
                </c:pt>
                <c:pt idx="3">
                  <c:v>6-10 years</c:v>
                </c:pt>
                <c:pt idx="4">
                  <c:v>11-15 years</c:v>
                </c:pt>
                <c:pt idx="5">
                  <c:v>More than 15 years</c:v>
                </c:pt>
              </c:strCache>
            </c:strRef>
          </c:cat>
          <c:val>
            <c:numRef>
              <c:f>Sheet1!$C$2:$C$7</c:f>
              <c:numCache>
                <c:formatCode>General</c:formatCode>
                <c:ptCount val="6"/>
                <c:pt idx="0">
                  <c:v>11.391076115485561</c:v>
                </c:pt>
                <c:pt idx="1">
                  <c:v>18.317610062893081</c:v>
                </c:pt>
                <c:pt idx="2">
                  <c:v>19.565217391304348</c:v>
                </c:pt>
                <c:pt idx="3">
                  <c:v>17.519181585677739</c:v>
                </c:pt>
                <c:pt idx="4">
                  <c:v>10.134436401240949</c:v>
                </c:pt>
                <c:pt idx="5">
                  <c:v>22.922636103151859</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Sheet1!$A$2:$A$7</c15:sqref>
                        </c15:formulaRef>
                      </c:ext>
                    </c:extLst>
                    <c:strCache>
                      <c:ptCount val="6"/>
                      <c:pt idx="0">
                        <c:v>Less than 1 year</c:v>
                      </c:pt>
                      <c:pt idx="1">
                        <c:v>1-2 years</c:v>
                      </c:pt>
                      <c:pt idx="2">
                        <c:v>3-5 years</c:v>
                      </c:pt>
                      <c:pt idx="3">
                        <c:v>6-10 years</c:v>
                      </c:pt>
                      <c:pt idx="4">
                        <c:v>11-15 years</c:v>
                      </c:pt>
                      <c:pt idx="5">
                        <c:v>More than 15 years</c:v>
                      </c:pt>
                    </c:strCache>
                  </c:strRef>
                </c:cat>
                <c:val>
                  <c:numRef>
                    <c:extLst>
                      <c:ext uri="{02D57815-91ED-43cb-92C2-25804820EDAC}">
                        <c15:formulaRef>
                          <c15:sqref>Sheet1!$D$2:$D$7</c15:sqref>
                        </c15:formulaRef>
                      </c:ext>
                    </c:extLst>
                    <c:numCache>
                      <c:formatCode>General</c:formatCode>
                      <c:ptCount val="6"/>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Sheet1!$A$9</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Sheet1!$B$10:$B$11</c:f>
              <c:numCache>
                <c:formatCode>General</c:formatCode>
                <c:ptCount val="2"/>
                <c:pt idx="0">
                  <c:v>1.5</c:v>
                </c:pt>
                <c:pt idx="1">
                  <c:v>1.5</c:v>
                </c:pt>
              </c:numCache>
            </c:numRef>
          </c:xVal>
          <c:yVal>
            <c:numRef>
              <c:f>Sheet1!$C$10:$C$11</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Sheet1!$A$9</c:f>
              <c:strCache>
                <c:ptCount val="1"/>
                <c:pt idx="0">
                  <c:v>xy series</c:v>
                </c:pt>
              </c:strCache>
            </c:strRef>
          </c:tx>
          <c:spPr>
            <a:ln w="9525" cap="rnd">
              <a:solidFill>
                <a:schemeClr val="tx1"/>
              </a:solidFill>
              <a:round/>
            </a:ln>
            <a:effectLst/>
          </c:spPr>
          <c:marker>
            <c:symbol val="none"/>
          </c:marker>
          <c:xVal>
            <c:numRef>
              <c:f>Sheet1!$B$12:$B$13</c:f>
              <c:numCache>
                <c:formatCode>General</c:formatCode>
                <c:ptCount val="2"/>
                <c:pt idx="0">
                  <c:v>2.5</c:v>
                </c:pt>
                <c:pt idx="1">
                  <c:v>2.5</c:v>
                </c:pt>
              </c:numCache>
            </c:numRef>
          </c:xVal>
          <c:yVal>
            <c:numRef>
              <c:f>Sheet1!$C$12:$C$13</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Sheet1!$A$9</c:f>
              <c:strCache>
                <c:ptCount val="1"/>
                <c:pt idx="0">
                  <c:v>xy series</c:v>
                </c:pt>
              </c:strCache>
            </c:strRef>
          </c:tx>
          <c:spPr>
            <a:ln w="9525" cap="rnd">
              <a:solidFill>
                <a:schemeClr val="tx1"/>
              </a:solidFill>
              <a:round/>
            </a:ln>
            <a:effectLst/>
          </c:spPr>
          <c:marker>
            <c:symbol val="none"/>
          </c:marker>
          <c:xVal>
            <c:numRef>
              <c:f>Sheet1!$B$14:$B$15</c:f>
              <c:numCache>
                <c:formatCode>General</c:formatCode>
                <c:ptCount val="2"/>
                <c:pt idx="0">
                  <c:v>3.5</c:v>
                </c:pt>
                <c:pt idx="1">
                  <c:v>3.5</c:v>
                </c:pt>
              </c:numCache>
            </c:numRef>
          </c:xVal>
          <c:yVal>
            <c:numRef>
              <c:f>Sheet1!$C$14:$C$15</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Sheet1!$A$9</c:f>
              <c:strCache>
                <c:ptCount val="1"/>
                <c:pt idx="0">
                  <c:v>xy series</c:v>
                </c:pt>
              </c:strCache>
            </c:strRef>
          </c:tx>
          <c:spPr>
            <a:ln w="9525" cap="rnd">
              <a:solidFill>
                <a:schemeClr val="tx1"/>
              </a:solidFill>
              <a:round/>
            </a:ln>
            <a:effectLst/>
          </c:spPr>
          <c:marker>
            <c:symbol val="none"/>
          </c:marker>
          <c:xVal>
            <c:numRef>
              <c:f>Sheet1!$B$16:$B$17</c:f>
              <c:numCache>
                <c:formatCode>General</c:formatCode>
                <c:ptCount val="2"/>
                <c:pt idx="0">
                  <c:v>4.5</c:v>
                </c:pt>
                <c:pt idx="1">
                  <c:v>4.5</c:v>
                </c:pt>
              </c:numCache>
            </c:numRef>
          </c:xVal>
          <c:yVal>
            <c:numRef>
              <c:f>Sheet1!$C$16:$C$17</c:f>
              <c:numCache>
                <c:formatCode>General</c:formatCode>
                <c:ptCount val="2"/>
                <c:pt idx="0">
                  <c:v>0</c:v>
                </c:pt>
                <c:pt idx="1">
                  <c:v>100</c:v>
                </c:pt>
              </c:numCache>
            </c:numRef>
          </c:yVal>
          <c:smooth val="0"/>
          <c:extLst>
            <c:ext xmlns:c16="http://schemas.microsoft.com/office/drawing/2014/chart" uri="{C3380CC4-5D6E-409C-BE32-E72D297353CC}">
              <c16:uniqueId val="{00000007-D8B8-42BF-A3F4-AF5483F8E7C8}"/>
            </c:ext>
          </c:extLst>
        </c:ser>
        <c:ser>
          <c:idx val="7"/>
          <c:order val="7"/>
          <c:tx>
            <c:strRef>
              <c:f>Sheet1!$A$9</c:f>
              <c:strCache>
                <c:ptCount val="1"/>
                <c:pt idx="0">
                  <c:v>xy series</c:v>
                </c:pt>
              </c:strCache>
            </c:strRef>
          </c:tx>
          <c:spPr>
            <a:ln w="9525" cap="rnd">
              <a:solidFill>
                <a:schemeClr val="tx1"/>
              </a:solidFill>
              <a:round/>
            </a:ln>
            <a:effectLst/>
          </c:spPr>
          <c:marker>
            <c:symbol val="none"/>
          </c:marker>
          <c:xVal>
            <c:numRef>
              <c:f>Sheet1!$B$18:$B$19</c:f>
              <c:numCache>
                <c:formatCode>General</c:formatCode>
                <c:ptCount val="2"/>
                <c:pt idx="0">
                  <c:v>5.5</c:v>
                </c:pt>
                <c:pt idx="1">
                  <c:v>5.5</c:v>
                </c:pt>
              </c:numCache>
            </c:numRef>
          </c:xVal>
          <c:yVal>
            <c:numRef>
              <c:f>Sheet1!$C$18:$C$19</c:f>
              <c:numCache>
                <c:formatCode>General</c:formatCode>
                <c:ptCount val="2"/>
                <c:pt idx="0">
                  <c:v>0</c:v>
                </c:pt>
                <c:pt idx="1">
                  <c:v>100</c:v>
                </c:pt>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Sheet1!$A$2:$A$4</c:f>
              <c:strCache>
                <c:ptCount val="3"/>
                <c:pt idx="0">
                  <c:v>Yes</c:v>
                </c:pt>
                <c:pt idx="1">
                  <c:v>No</c:v>
                </c:pt>
                <c:pt idx="2">
                  <c:v>Prefer not to say</c:v>
                </c:pt>
              </c:strCache>
            </c:strRef>
          </c:cat>
          <c:val>
            <c:numRef>
              <c:f>Sheet1!$B$2:$B$4</c:f>
              <c:numCache>
                <c:formatCode>General</c:formatCode>
                <c:ptCount val="3"/>
                <c:pt idx="0">
                  <c:v>0.66137566137566006</c:v>
                </c:pt>
                <c:pt idx="1">
                  <c:v>99.00793650793652</c:v>
                </c:pt>
                <c:pt idx="2">
                  <c:v>0.33068783068783003</c:v>
                </c:pt>
              </c:numCache>
            </c:numRef>
          </c:val>
          <c:extLst>
            <c:ext xmlns:c16="http://schemas.microsoft.com/office/drawing/2014/chart" uri="{C3380CC4-5D6E-409C-BE32-E72D297353CC}">
              <c16:uniqueId val="{00000000-D8B8-42BF-A3F4-AF5483F8E7C8}"/>
            </c:ext>
          </c:extLst>
        </c:ser>
        <c:ser>
          <c:idx val="1"/>
          <c:order val="1"/>
          <c:tx>
            <c:strRef>
              <c:f>Sheet1!$C$1</c:f>
              <c:strCache>
                <c:ptCount val="1"/>
                <c:pt idx="0">
                  <c:v>Average</c:v>
                </c:pt>
              </c:strCache>
            </c:strRef>
          </c:tx>
          <c:spPr>
            <a:solidFill>
              <a:srgbClr val="00A5CC"/>
            </a:solidFill>
            <a:ln>
              <a:noFill/>
            </a:ln>
            <a:effectLst/>
          </c:spPr>
          <c:invertIfNegative val="0"/>
          <c:cat>
            <c:strRef>
              <c:f>Sheet1!$A$2:$A$4</c:f>
              <c:strCache>
                <c:ptCount val="3"/>
                <c:pt idx="0">
                  <c:v>Yes</c:v>
                </c:pt>
                <c:pt idx="1">
                  <c:v>No</c:v>
                </c:pt>
                <c:pt idx="2">
                  <c:v>Prefer not to say</c:v>
                </c:pt>
              </c:strCache>
            </c:strRef>
          </c:cat>
          <c:val>
            <c:numRef>
              <c:f>Sheet1!$C$2:$C$4</c:f>
              <c:numCache>
                <c:formatCode>General</c:formatCode>
                <c:ptCount val="3"/>
                <c:pt idx="0">
                  <c:v>1.9649122807017498</c:v>
                </c:pt>
                <c:pt idx="1">
                  <c:v>97.206493016232542</c:v>
                </c:pt>
                <c:pt idx="2">
                  <c:v>0.72347266881027994</c:v>
                </c:pt>
              </c:numCache>
            </c:numRef>
          </c:val>
          <c:extLst>
            <c:ext xmlns:c16="http://schemas.microsoft.com/office/drawing/2014/chart" uri="{C3380CC4-5D6E-409C-BE32-E72D297353CC}">
              <c16:uniqueId val="{00000001-D8B8-42BF-A3F4-AF5483F8E7C8}"/>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strCache>
                  </c:strRef>
                </c:tx>
                <c:spPr>
                  <a:solidFill>
                    <a:schemeClr val="accent3"/>
                  </a:solidFill>
                  <a:ln>
                    <a:noFill/>
                  </a:ln>
                  <a:effectLst/>
                </c:spPr>
                <c:invertIfNegative val="0"/>
                <c:cat>
                  <c:strRef>
                    <c:extLst>
                      <c:ext uri="{02D57815-91ED-43cb-92C2-25804820EDAC}">
                        <c15:formulaRef>
                          <c15:sqref>Sheet1!$A$2:$A$4</c15:sqref>
                        </c15:formulaRef>
                      </c:ext>
                    </c:extLst>
                    <c:strCache>
                      <c:ptCount val="3"/>
                      <c:pt idx="0">
                        <c:v>Yes</c:v>
                      </c:pt>
                      <c:pt idx="1">
                        <c:v>No</c:v>
                      </c:pt>
                      <c:pt idx="2">
                        <c:v>Prefer not to say</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9-D8B8-42BF-A3F4-AF5483F8E7C8}"/>
                  </c:ext>
                </c:extLst>
              </c15:ser>
            </c15:filteredBarSeries>
          </c:ext>
        </c:extLst>
      </c:barChart>
      <c:scatterChart>
        <c:scatterStyle val="lineMarker"/>
        <c:varyColors val="0"/>
        <c:ser>
          <c:idx val="3"/>
          <c:order val="3"/>
          <c:tx>
            <c:strRef>
              <c:f>Sheet1!$A$8</c:f>
              <c:strCache>
                <c:ptCount val="1"/>
                <c:pt idx="0">
                  <c:v>xy series</c:v>
                </c:pt>
              </c:strCache>
            </c:strRef>
          </c:tx>
          <c:spPr>
            <a:ln w="9525" cap="rnd">
              <a:solidFill>
                <a:schemeClr val="tx1"/>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8B8-42BF-A3F4-AF5483F8E7C8}"/>
              </c:ext>
            </c:extLst>
          </c:dPt>
          <c:xVal>
            <c:numRef>
              <c:f>Sheet1!$B$9:$B$10</c:f>
              <c:numCache>
                <c:formatCode>General</c:formatCode>
                <c:ptCount val="2"/>
                <c:pt idx="0">
                  <c:v>1.5</c:v>
                </c:pt>
                <c:pt idx="1">
                  <c:v>1.5</c:v>
                </c:pt>
              </c:numCache>
            </c:numRef>
          </c:xVal>
          <c:yVal>
            <c:numRef>
              <c:f>Sheet1!$C$9:$C$10</c:f>
              <c:numCache>
                <c:formatCode>General</c:formatCode>
                <c:ptCount val="2"/>
                <c:pt idx="0">
                  <c:v>0</c:v>
                </c:pt>
                <c:pt idx="1">
                  <c:v>100</c:v>
                </c:pt>
              </c:numCache>
            </c:numRef>
          </c:yVal>
          <c:smooth val="0"/>
          <c:extLst>
            <c:ext xmlns:c16="http://schemas.microsoft.com/office/drawing/2014/chart" uri="{C3380CC4-5D6E-409C-BE32-E72D297353CC}">
              <c16:uniqueId val="{00000004-D8B8-42BF-A3F4-AF5483F8E7C8}"/>
            </c:ext>
          </c:extLst>
        </c:ser>
        <c:ser>
          <c:idx val="4"/>
          <c:order val="4"/>
          <c:tx>
            <c:strRef>
              <c:f>Sheet1!$A$8</c:f>
              <c:strCache>
                <c:ptCount val="1"/>
                <c:pt idx="0">
                  <c:v>xy series</c:v>
                </c:pt>
              </c:strCache>
            </c:strRef>
          </c:tx>
          <c:spPr>
            <a:ln w="9525" cap="rnd">
              <a:solidFill>
                <a:schemeClr val="tx1"/>
              </a:solidFill>
              <a:round/>
            </a:ln>
            <a:effectLst/>
          </c:spPr>
          <c:marker>
            <c:symbol val="none"/>
          </c:marker>
          <c:xVal>
            <c:numRef>
              <c:f>Sheet1!$B$11:$B$12</c:f>
              <c:numCache>
                <c:formatCode>General</c:formatCode>
                <c:ptCount val="2"/>
                <c:pt idx="0">
                  <c:v>2.5</c:v>
                </c:pt>
                <c:pt idx="1">
                  <c:v>2.5</c:v>
                </c:pt>
              </c:numCache>
            </c:numRef>
          </c:xVal>
          <c:yVal>
            <c:numRef>
              <c:f>Sheet1!$C$11:$C$12</c:f>
              <c:numCache>
                <c:formatCode>General</c:formatCode>
                <c:ptCount val="2"/>
                <c:pt idx="0">
                  <c:v>0</c:v>
                </c:pt>
                <c:pt idx="1">
                  <c:v>100</c:v>
                </c:pt>
              </c:numCache>
            </c:numRef>
          </c:yVal>
          <c:smooth val="0"/>
          <c:extLst>
            <c:ext xmlns:c16="http://schemas.microsoft.com/office/drawing/2014/chart" uri="{C3380CC4-5D6E-409C-BE32-E72D297353CC}">
              <c16:uniqueId val="{00000005-D8B8-42BF-A3F4-AF5483F8E7C8}"/>
            </c:ext>
          </c:extLst>
        </c:ser>
        <c:ser>
          <c:idx val="5"/>
          <c:order val="5"/>
          <c:tx>
            <c:strRef>
              <c:f>Sheet1!$A$8</c:f>
              <c:strCache>
                <c:ptCount val="1"/>
                <c:pt idx="0">
                  <c:v>xy series</c:v>
                </c:pt>
              </c:strCache>
            </c:strRef>
          </c:tx>
          <c:spPr>
            <a:ln w="12700" cap="rnd">
              <a:solidFill>
                <a:schemeClr val="tx1"/>
              </a:solidFill>
              <a:round/>
            </a:ln>
            <a:effectLst/>
          </c:spPr>
          <c:marker>
            <c:symbol val="none"/>
          </c:marker>
          <c:xVal>
            <c:numRef>
              <c:f>Sheet1!$B$13:$B$14</c:f>
              <c:numCache>
                <c:formatCode>General</c:formatCode>
                <c:ptCount val="2"/>
                <c:pt idx="0">
                  <c:v>3.5</c:v>
                </c:pt>
                <c:pt idx="1">
                  <c:v>3.5</c:v>
                </c:pt>
              </c:numCache>
            </c:numRef>
          </c:xVal>
          <c:yVal>
            <c:numRef>
              <c:f>Sheet1!$C$13:$C$14</c:f>
              <c:numCache>
                <c:formatCode>General</c:formatCode>
                <c:ptCount val="2"/>
                <c:pt idx="0">
                  <c:v>0</c:v>
                </c:pt>
                <c:pt idx="1">
                  <c:v>100</c:v>
                </c:pt>
              </c:numCache>
            </c:numRef>
          </c:yVal>
          <c:smooth val="0"/>
          <c:extLst>
            <c:ext xmlns:c16="http://schemas.microsoft.com/office/drawing/2014/chart" uri="{C3380CC4-5D6E-409C-BE32-E72D297353CC}">
              <c16:uniqueId val="{00000006-D8B8-42BF-A3F4-AF5483F8E7C8}"/>
            </c:ext>
          </c:extLst>
        </c:ser>
        <c:ser>
          <c:idx val="6"/>
          <c:order val="6"/>
          <c:tx>
            <c:strRef>
              <c:f>Sheet1!$A$8</c:f>
              <c:strCache>
                <c:ptCount val="1"/>
                <c:pt idx="0">
                  <c:v>xy series</c:v>
                </c:pt>
              </c:strCache>
            </c:strRef>
          </c:tx>
          <c:spPr>
            <a:ln w="12700" cap="rnd">
              <a:solidFill>
                <a:schemeClr val="tx1"/>
              </a:solidFill>
              <a:round/>
            </a:ln>
            <a:effectLst/>
          </c:spPr>
          <c:marker>
            <c:symbol val="none"/>
          </c:marker>
          <c:xVal>
            <c:numRef>
              <c:f>Sheet1!$B$15:$B$16</c:f>
              <c:numCache>
                <c:formatCode>General</c:formatCode>
                <c:ptCount val="2"/>
              </c:numCache>
            </c:numRef>
          </c:xVal>
          <c:yVal>
            <c:numRef>
              <c:f>Sheet1!$C$15:$C$16</c:f>
              <c:numCache>
                <c:formatCode>General</c:formatCode>
                <c:ptCount val="2"/>
              </c:numCache>
            </c:numRef>
          </c:yVal>
          <c:smooth val="0"/>
          <c:extLst>
            <c:ext xmlns:c16="http://schemas.microsoft.com/office/drawing/2014/chart" uri="{C3380CC4-5D6E-409C-BE32-E72D297353CC}">
              <c16:uniqueId val="{00000007-D8B8-42BF-A3F4-AF5483F8E7C8}"/>
            </c:ext>
          </c:extLst>
        </c:ser>
        <c:ser>
          <c:idx val="7"/>
          <c:order val="7"/>
          <c:tx>
            <c:strRef>
              <c:f>Sheet1!$A$8</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numCache>
            </c:numRef>
          </c:xVal>
          <c:yVal>
            <c:numRef>
              <c:f>Sheet1!$C$17:$C$18</c:f>
              <c:numCache>
                <c:formatCode>General</c:formatCode>
                <c:ptCount val="2"/>
              </c:numCache>
            </c:numRef>
          </c:yVal>
          <c:smooth val="0"/>
          <c:extLst>
            <c:ext xmlns:c16="http://schemas.microsoft.com/office/drawing/2014/chart" uri="{C3380CC4-5D6E-409C-BE32-E72D297353CC}">
              <c16:uniqueId val="{00000008-D8B8-42BF-A3F4-AF5483F8E7C8}"/>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Sheet1!$A$2:$A$11</c:f>
              <c:strCache>
                <c:ptCount val="10"/>
                <c:pt idx="0">
                  <c:v>Registered Nurses and Midwives</c:v>
                </c:pt>
                <c:pt idx="1">
                  <c:v>Nursing or Healthcare assistants</c:v>
                </c:pt>
                <c:pt idx="2">
                  <c:v>Medical and Dental</c:v>
                </c:pt>
                <c:pt idx="3">
                  <c:v>Allied Health Professionals</c:v>
                </c:pt>
                <c:pt idx="4">
                  <c:v>Scientific and Technical</c:v>
                </c:pt>
                <c:pt idx="5">
                  <c:v>Social Care</c:v>
                </c:pt>
                <c:pt idx="6">
                  <c:v>Public Health</c:v>
                </c:pt>
                <c:pt idx="7">
                  <c:v>Commissioning</c:v>
                </c:pt>
                <c:pt idx="8">
                  <c:v>Admin and Clerical</c:v>
                </c:pt>
                <c:pt idx="9">
                  <c:v>Central Functions</c:v>
                </c:pt>
              </c:strCache>
            </c:strRef>
          </c:cat>
          <c:val>
            <c:numRef>
              <c:f>Sheet1!$B$2:$B$11</c:f>
              <c:numCache>
                <c:formatCode>General</c:formatCode>
                <c:ptCount val="10"/>
                <c:pt idx="0">
                  <c:v>28.580729166666668</c:v>
                </c:pt>
                <c:pt idx="1">
                  <c:v>6.1848958333333304</c:v>
                </c:pt>
                <c:pt idx="2">
                  <c:v>5.859375</c:v>
                </c:pt>
                <c:pt idx="3">
                  <c:v>18.75</c:v>
                </c:pt>
                <c:pt idx="4">
                  <c:v>2.0182291666666599</c:v>
                </c:pt>
                <c:pt idx="5">
                  <c:v>3.515625</c:v>
                </c:pt>
                <c:pt idx="6">
                  <c:v>0.390625</c:v>
                </c:pt>
                <c:pt idx="7">
                  <c:v>0.32552083333332998</c:v>
                </c:pt>
                <c:pt idx="8">
                  <c:v>12.630208333333329</c:v>
                </c:pt>
                <c:pt idx="9">
                  <c:v>10.9375</c:v>
                </c:pt>
              </c:numCache>
            </c:numRef>
          </c:val>
          <c:extLst>
            <c:ext xmlns:c16="http://schemas.microsoft.com/office/drawing/2014/chart" uri="{C3380CC4-5D6E-409C-BE32-E72D297353CC}">
              <c16:uniqueId val="{00000000-92DD-433B-BA2D-0767CD69DC36}"/>
            </c:ext>
          </c:extLst>
        </c:ser>
        <c:ser>
          <c:idx val="1"/>
          <c:order val="1"/>
          <c:tx>
            <c:strRef>
              <c:f>Sheet1!$C$1</c:f>
              <c:strCache>
                <c:ptCount val="1"/>
                <c:pt idx="0">
                  <c:v>Average</c:v>
                </c:pt>
              </c:strCache>
            </c:strRef>
          </c:tx>
          <c:spPr>
            <a:solidFill>
              <a:srgbClr val="00A5CC"/>
            </a:solidFill>
            <a:ln>
              <a:noFill/>
            </a:ln>
            <a:effectLst/>
          </c:spPr>
          <c:invertIfNegative val="0"/>
          <c:cat>
            <c:strRef>
              <c:f>Sheet1!$A$2:$A$11</c:f>
              <c:strCache>
                <c:ptCount val="10"/>
                <c:pt idx="0">
                  <c:v>Registered Nurses and Midwives</c:v>
                </c:pt>
                <c:pt idx="1">
                  <c:v>Nursing or Healthcare assistants</c:v>
                </c:pt>
                <c:pt idx="2">
                  <c:v>Medical and Dental</c:v>
                </c:pt>
                <c:pt idx="3">
                  <c:v>Allied Health Professionals</c:v>
                </c:pt>
                <c:pt idx="4">
                  <c:v>Scientific and Technical</c:v>
                </c:pt>
                <c:pt idx="5">
                  <c:v>Social Care</c:v>
                </c:pt>
                <c:pt idx="6">
                  <c:v>Public Health</c:v>
                </c:pt>
                <c:pt idx="7">
                  <c:v>Commissioning</c:v>
                </c:pt>
                <c:pt idx="8">
                  <c:v>Admin and Clerical</c:v>
                </c:pt>
                <c:pt idx="9">
                  <c:v>Central Functions</c:v>
                </c:pt>
              </c:strCache>
            </c:strRef>
          </c:cat>
          <c:val>
            <c:numRef>
              <c:f>Sheet1!$C$2:$C$11</c:f>
              <c:numCache>
                <c:formatCode>General</c:formatCode>
                <c:ptCount val="10"/>
                <c:pt idx="0">
                  <c:v>29.061371841155232</c:v>
                </c:pt>
                <c:pt idx="1">
                  <c:v>6.915377616014549</c:v>
                </c:pt>
                <c:pt idx="2">
                  <c:v>3.6371237458193901</c:v>
                </c:pt>
                <c:pt idx="3">
                  <c:v>24.64788732394366</c:v>
                </c:pt>
                <c:pt idx="4">
                  <c:v>1.6035482770385499</c:v>
                </c:pt>
                <c:pt idx="5">
                  <c:v>2.0408163265306101</c:v>
                </c:pt>
                <c:pt idx="6">
                  <c:v>0.40247678018575</c:v>
                </c:pt>
                <c:pt idx="7">
                  <c:v>0.12889920082494999</c:v>
                </c:pt>
                <c:pt idx="8">
                  <c:v>14.887700534759349</c:v>
                </c:pt>
                <c:pt idx="9">
                  <c:v>6.6173608407940803</c:v>
                </c:pt>
              </c:numCache>
            </c:numRef>
          </c:val>
          <c:extLst>
            <c:ext xmlns:c16="http://schemas.microsoft.com/office/drawing/2014/chart" uri="{C3380CC4-5D6E-409C-BE32-E72D297353CC}">
              <c16:uniqueId val="{00000001-92DD-433B-BA2D-0767CD69DC36}"/>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Sheet1!$A$2:$A$11</c15:sqref>
                        </c15:formulaRef>
                      </c:ext>
                    </c:extLst>
                    <c:strCache>
                      <c:ptCount val="10"/>
                      <c:pt idx="0">
                        <c:v>Registered Nurses and Midwives</c:v>
                      </c:pt>
                      <c:pt idx="1">
                        <c:v>Nursing or Healthcare assistants</c:v>
                      </c:pt>
                      <c:pt idx="2">
                        <c:v>Medical and Dental</c:v>
                      </c:pt>
                      <c:pt idx="3">
                        <c:v>Allied Health Professionals</c:v>
                      </c:pt>
                      <c:pt idx="4">
                        <c:v>Scientific and Technical</c:v>
                      </c:pt>
                      <c:pt idx="5">
                        <c:v>Social Care</c:v>
                      </c:pt>
                      <c:pt idx="6">
                        <c:v>Public Health</c:v>
                      </c:pt>
                      <c:pt idx="7">
                        <c:v>Commissioning</c:v>
                      </c:pt>
                      <c:pt idx="8">
                        <c:v>Admin and Clerical</c:v>
                      </c:pt>
                      <c:pt idx="9">
                        <c:v>Central Functions</c:v>
                      </c:pt>
                    </c:strCache>
                  </c:strRef>
                </c:cat>
                <c:val>
                  <c:numRef>
                    <c:extLst>
                      <c:ext uri="{02D57815-91ED-43cb-92C2-25804820EDAC}">
                        <c15:formulaRef>
                          <c15:sqref>Sheet1!$D$2:$D$11</c15:sqref>
                        </c15:formulaRef>
                      </c:ext>
                    </c:extLst>
                    <c:numCache>
                      <c:formatCode>General</c:formatCode>
                      <c:ptCount val="10"/>
                    </c:numCache>
                  </c:numRef>
                </c:val>
                <c:extLst>
                  <c:ext xmlns:c16="http://schemas.microsoft.com/office/drawing/2014/chart" uri="{C3380CC4-5D6E-409C-BE32-E72D297353CC}">
                    <c16:uniqueId val="{00000009-92DD-433B-BA2D-0767CD69DC36}"/>
                  </c:ext>
                </c:extLst>
              </c15:ser>
            </c15:filteredBarSeries>
          </c:ext>
        </c:extLst>
      </c:barChart>
      <c:scatterChart>
        <c:scatterStyle val="lineMarker"/>
        <c:varyColors val="0"/>
        <c:ser>
          <c:idx val="3"/>
          <c:order val="3"/>
          <c:tx>
            <c:strRef>
              <c:f>Sheet1!$A$18</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92DD-433B-BA2D-0767CD69DC36}"/>
              </c:ext>
            </c:extLst>
          </c:dPt>
          <c:xVal>
            <c:numRef>
              <c:f>Sheet1!$B$19:$B$20</c:f>
              <c:numCache>
                <c:formatCode>General</c:formatCode>
                <c:ptCount val="2"/>
                <c:pt idx="0">
                  <c:v>1.5</c:v>
                </c:pt>
                <c:pt idx="1">
                  <c:v>1.5</c:v>
                </c:pt>
              </c:numCache>
            </c:numRef>
          </c:xVal>
          <c:yVal>
            <c:numRef>
              <c:f>Sheet1!$C$19:$C$20</c:f>
              <c:numCache>
                <c:formatCode>General</c:formatCode>
                <c:ptCount val="2"/>
                <c:pt idx="0">
                  <c:v>0</c:v>
                </c:pt>
                <c:pt idx="1">
                  <c:v>100</c:v>
                </c:pt>
              </c:numCache>
            </c:numRef>
          </c:yVal>
          <c:smooth val="0"/>
          <c:extLst>
            <c:ext xmlns:c16="http://schemas.microsoft.com/office/drawing/2014/chart" uri="{C3380CC4-5D6E-409C-BE32-E72D297353CC}">
              <c16:uniqueId val="{00000004-92DD-433B-BA2D-0767CD69DC36}"/>
            </c:ext>
          </c:extLst>
        </c:ser>
        <c:ser>
          <c:idx val="5"/>
          <c:order val="4"/>
          <c:tx>
            <c:strRef>
              <c:f>Sheet1!$A$18</c:f>
              <c:strCache>
                <c:ptCount val="1"/>
                <c:pt idx="0">
                  <c:v>xy series</c:v>
                </c:pt>
              </c:strCache>
            </c:strRef>
          </c:tx>
          <c:spPr>
            <a:ln w="9525" cap="rnd">
              <a:solidFill>
                <a:schemeClr val="tx1"/>
              </a:solidFill>
              <a:round/>
            </a:ln>
            <a:effectLst/>
          </c:spPr>
          <c:marker>
            <c:symbol val="none"/>
          </c:marker>
          <c:xVal>
            <c:numRef>
              <c:f>Sheet1!$B$23:$B$24</c:f>
              <c:numCache>
                <c:formatCode>General</c:formatCode>
                <c:ptCount val="2"/>
                <c:pt idx="0">
                  <c:v>3.5</c:v>
                </c:pt>
                <c:pt idx="1">
                  <c:v>3.5</c:v>
                </c:pt>
              </c:numCache>
            </c:numRef>
          </c:xVal>
          <c:yVal>
            <c:numRef>
              <c:f>Sheet1!$C$23:$C$24</c:f>
              <c:numCache>
                <c:formatCode>General</c:formatCode>
                <c:ptCount val="2"/>
                <c:pt idx="0">
                  <c:v>0</c:v>
                </c:pt>
                <c:pt idx="1">
                  <c:v>100</c:v>
                </c:pt>
              </c:numCache>
            </c:numRef>
          </c:yVal>
          <c:smooth val="0"/>
          <c:extLst>
            <c:ext xmlns:c16="http://schemas.microsoft.com/office/drawing/2014/chart" uri="{C3380CC4-5D6E-409C-BE32-E72D297353CC}">
              <c16:uniqueId val="{00000006-92DD-433B-BA2D-0767CD69DC36}"/>
            </c:ext>
          </c:extLst>
        </c:ser>
        <c:ser>
          <c:idx val="7"/>
          <c:order val="5"/>
          <c:tx>
            <c:strRef>
              <c:f>Sheet1!$A$18</c:f>
              <c:strCache>
                <c:ptCount val="1"/>
                <c:pt idx="0">
                  <c:v>xy series</c:v>
                </c:pt>
              </c:strCache>
            </c:strRef>
          </c:tx>
          <c:spPr>
            <a:ln w="9525" cap="rnd">
              <a:solidFill>
                <a:schemeClr val="tx1"/>
              </a:solidFill>
              <a:round/>
            </a:ln>
            <a:effectLst/>
          </c:spPr>
          <c:marker>
            <c:symbol val="none"/>
          </c:marker>
          <c:xVal>
            <c:numRef>
              <c:f>Sheet1!$B$27:$B$28</c:f>
              <c:numCache>
                <c:formatCode>General</c:formatCode>
                <c:ptCount val="2"/>
                <c:pt idx="0">
                  <c:v>5.5</c:v>
                </c:pt>
                <c:pt idx="1">
                  <c:v>5.5</c:v>
                </c:pt>
              </c:numCache>
            </c:numRef>
          </c:xVal>
          <c:yVal>
            <c:numRef>
              <c:f>Sheet1!$C$27:$C$28</c:f>
              <c:numCache>
                <c:formatCode>General</c:formatCode>
                <c:ptCount val="2"/>
                <c:pt idx="0">
                  <c:v>0</c:v>
                </c:pt>
                <c:pt idx="1">
                  <c:v>100</c:v>
                </c:pt>
              </c:numCache>
            </c:numRef>
          </c:yVal>
          <c:smooth val="0"/>
          <c:extLst>
            <c:ext xmlns:c16="http://schemas.microsoft.com/office/drawing/2014/chart" uri="{C3380CC4-5D6E-409C-BE32-E72D297353CC}">
              <c16:uniqueId val="{00000008-92DD-433B-BA2D-0767CD69DC36}"/>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Sheet1!$A$2:$A$10</c:f>
              <c:strCache>
                <c:ptCount val="9"/>
                <c:pt idx="0">
                  <c:v>Maintenance</c:v>
                </c:pt>
                <c:pt idx="1">
                  <c:v>General Management</c:v>
                </c:pt>
                <c:pt idx="2">
                  <c:v>Emergency Care Practitioners</c:v>
                </c:pt>
                <c:pt idx="3">
                  <c:v>Paramedics</c:v>
                </c:pt>
                <c:pt idx="4">
                  <c:v>Emergency Care Assistants</c:v>
                </c:pt>
                <c:pt idx="5">
                  <c:v>Ambulance Technicians</c:v>
                </c:pt>
                <c:pt idx="6">
                  <c:v>Ambulance Control Staff</c:v>
                </c:pt>
                <c:pt idx="7">
                  <c:v>Patient Transport Service</c:v>
                </c:pt>
                <c:pt idx="8">
                  <c:v>Other</c:v>
                </c:pt>
              </c:strCache>
            </c:strRef>
          </c:cat>
          <c:val>
            <c:numRef>
              <c:f>Sheet1!$B$2:$B$10</c:f>
              <c:numCache>
                <c:formatCode>General</c:formatCode>
                <c:ptCount val="9"/>
                <c:pt idx="0">
                  <c:v>1.6276041666666599</c:v>
                </c:pt>
                <c:pt idx="1">
                  <c:v>3.3854166666666603</c:v>
                </c:pt>
                <c:pt idx="2">
                  <c:v>0</c:v>
                </c:pt>
                <c:pt idx="3">
                  <c:v>0</c:v>
                </c:pt>
                <c:pt idx="4">
                  <c:v>0</c:v>
                </c:pt>
                <c:pt idx="5">
                  <c:v>0</c:v>
                </c:pt>
                <c:pt idx="6">
                  <c:v>0</c:v>
                </c:pt>
                <c:pt idx="7">
                  <c:v>0</c:v>
                </c:pt>
                <c:pt idx="8">
                  <c:v>5.7942708333333304</c:v>
                </c:pt>
              </c:numCache>
            </c:numRef>
          </c:val>
          <c:extLst>
            <c:ext xmlns:c16="http://schemas.microsoft.com/office/drawing/2014/chart" uri="{C3380CC4-5D6E-409C-BE32-E72D297353CC}">
              <c16:uniqueId val="{00000000-92DD-433B-BA2D-0767CD69DC36}"/>
            </c:ext>
          </c:extLst>
        </c:ser>
        <c:ser>
          <c:idx val="1"/>
          <c:order val="1"/>
          <c:tx>
            <c:strRef>
              <c:f>Sheet1!$C$1</c:f>
              <c:strCache>
                <c:ptCount val="1"/>
                <c:pt idx="0">
                  <c:v>Average</c:v>
                </c:pt>
              </c:strCache>
            </c:strRef>
          </c:tx>
          <c:spPr>
            <a:solidFill>
              <a:srgbClr val="00A5CC"/>
            </a:solidFill>
            <a:ln>
              <a:noFill/>
            </a:ln>
            <a:effectLst/>
          </c:spPr>
          <c:invertIfNegative val="0"/>
          <c:cat>
            <c:strRef>
              <c:f>Sheet1!$A$2:$A$10</c:f>
              <c:strCache>
                <c:ptCount val="9"/>
                <c:pt idx="0">
                  <c:v>Maintenance</c:v>
                </c:pt>
                <c:pt idx="1">
                  <c:v>General Management</c:v>
                </c:pt>
                <c:pt idx="2">
                  <c:v>Emergency Care Practitioners</c:v>
                </c:pt>
                <c:pt idx="3">
                  <c:v>Paramedics</c:v>
                </c:pt>
                <c:pt idx="4">
                  <c:v>Emergency Care Assistants</c:v>
                </c:pt>
                <c:pt idx="5">
                  <c:v>Ambulance Technicians</c:v>
                </c:pt>
                <c:pt idx="6">
                  <c:v>Ambulance Control Staff</c:v>
                </c:pt>
                <c:pt idx="7">
                  <c:v>Patient Transport Service</c:v>
                </c:pt>
                <c:pt idx="8">
                  <c:v>Other</c:v>
                </c:pt>
              </c:strCache>
            </c:strRef>
          </c:cat>
          <c:val>
            <c:numRef>
              <c:f>Sheet1!$C$2:$C$10</c:f>
              <c:numCache>
                <c:formatCode>General</c:formatCode>
                <c:ptCount val="9"/>
                <c:pt idx="0">
                  <c:v>2.1231422505307798</c:v>
                </c:pt>
                <c:pt idx="1">
                  <c:v>2.6006191950464297</c:v>
                </c:pt>
                <c:pt idx="2">
                  <c:v>0</c:v>
                </c:pt>
                <c:pt idx="3">
                  <c:v>0</c:v>
                </c:pt>
                <c:pt idx="4">
                  <c:v>0</c:v>
                </c:pt>
                <c:pt idx="5">
                  <c:v>0</c:v>
                </c:pt>
                <c:pt idx="6">
                  <c:v>0</c:v>
                </c:pt>
                <c:pt idx="7">
                  <c:v>0</c:v>
                </c:pt>
                <c:pt idx="8">
                  <c:v>3.6601307189542402</c:v>
                </c:pt>
              </c:numCache>
            </c:numRef>
          </c:val>
          <c:extLst>
            <c:ext xmlns:c16="http://schemas.microsoft.com/office/drawing/2014/chart" uri="{C3380CC4-5D6E-409C-BE32-E72D297353CC}">
              <c16:uniqueId val="{00000001-92DD-433B-BA2D-0767CD69DC36}"/>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Maintenance</c:v>
                      </c:pt>
                      <c:pt idx="1">
                        <c:v>General Management</c:v>
                      </c:pt>
                      <c:pt idx="2">
                        <c:v>Emergency Care Practitioners</c:v>
                      </c:pt>
                      <c:pt idx="3">
                        <c:v>Paramedics</c:v>
                      </c:pt>
                      <c:pt idx="4">
                        <c:v>Emergency Care Assistants</c:v>
                      </c:pt>
                      <c:pt idx="5">
                        <c:v>Ambulance Technicians</c:v>
                      </c:pt>
                      <c:pt idx="6">
                        <c:v>Ambulance Control Staff</c:v>
                      </c:pt>
                      <c:pt idx="7">
                        <c:v>Patient Transport Service</c:v>
                      </c:pt>
                      <c:pt idx="8">
                        <c:v>Other</c:v>
                      </c:pt>
                    </c:strCache>
                  </c:strRef>
                </c:cat>
                <c:val>
                  <c:numRef>
                    <c:extLst>
                      <c:ext uri="{02D57815-91ED-43cb-92C2-25804820EDAC}">
                        <c15:formulaRef>
                          <c15:sqref>Sheet1!$D$2:$D$10</c15:sqref>
                        </c15:formulaRef>
                      </c:ext>
                    </c:extLst>
                    <c:numCache>
                      <c:formatCode>General</c:formatCode>
                      <c:ptCount val="9"/>
                    </c:numCache>
                  </c:numRef>
                </c:val>
                <c:extLst>
                  <c:ext xmlns:c16="http://schemas.microsoft.com/office/drawing/2014/chart" uri="{C3380CC4-5D6E-409C-BE32-E72D297353CC}">
                    <c16:uniqueId val="{00000009-92DD-433B-BA2D-0767CD69DC36}"/>
                  </c:ext>
                </c:extLst>
              </c15:ser>
            </c15:filteredBarSeries>
          </c:ext>
        </c:extLst>
      </c:barChart>
      <c:scatterChart>
        <c:scatterStyle val="lineMarker"/>
        <c:varyColors val="0"/>
        <c:ser>
          <c:idx val="3"/>
          <c:order val="3"/>
          <c:tx>
            <c:strRef>
              <c:f>Sheet1!$A$18</c:f>
              <c:strCache>
                <c:ptCount val="1"/>
                <c:pt idx="0">
                  <c:v>xy series</c:v>
                </c:pt>
              </c:strCache>
            </c:strRef>
          </c:tx>
          <c:spPr>
            <a:ln w="9525" cap="rnd">
              <a:solidFill>
                <a:schemeClr val="tx1"/>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92DD-433B-BA2D-0767CD69DC36}"/>
              </c:ext>
            </c:extLst>
          </c:dPt>
          <c:xVal>
            <c:numRef>
              <c:f>Sheet1!$B$19:$B$20</c:f>
              <c:numCache>
                <c:formatCode>General</c:formatCode>
                <c:ptCount val="2"/>
                <c:pt idx="0">
                  <c:v>1.5</c:v>
                </c:pt>
                <c:pt idx="1">
                  <c:v>1.5</c:v>
                </c:pt>
              </c:numCache>
            </c:numRef>
          </c:xVal>
          <c:yVal>
            <c:numRef>
              <c:f>Sheet1!$C$19:$C$20</c:f>
              <c:numCache>
                <c:formatCode>General</c:formatCode>
                <c:ptCount val="2"/>
                <c:pt idx="0">
                  <c:v>0</c:v>
                </c:pt>
                <c:pt idx="1">
                  <c:v>100</c:v>
                </c:pt>
              </c:numCache>
            </c:numRef>
          </c:yVal>
          <c:smooth val="0"/>
          <c:extLst>
            <c:ext xmlns:c16="http://schemas.microsoft.com/office/drawing/2014/chart" uri="{C3380CC4-5D6E-409C-BE32-E72D297353CC}">
              <c16:uniqueId val="{00000004-92DD-433B-BA2D-0767CD69DC36}"/>
            </c:ext>
          </c:extLst>
        </c:ser>
        <c:ser>
          <c:idx val="4"/>
          <c:order val="4"/>
          <c:tx>
            <c:strRef>
              <c:f>Sheet1!$A$18</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2.5</c:v>
                </c:pt>
                <c:pt idx="1">
                  <c:v>2.5</c:v>
                </c:pt>
              </c:numCache>
            </c:numRef>
          </c:xVal>
          <c:yVal>
            <c:numRef>
              <c:f>Sheet1!$C$21:$C$22</c:f>
              <c:numCache>
                <c:formatCode>General</c:formatCode>
                <c:ptCount val="2"/>
                <c:pt idx="0">
                  <c:v>0</c:v>
                </c:pt>
                <c:pt idx="1">
                  <c:v>100</c:v>
                </c:pt>
              </c:numCache>
            </c:numRef>
          </c:yVal>
          <c:smooth val="0"/>
          <c:extLst>
            <c:ext xmlns:c16="http://schemas.microsoft.com/office/drawing/2014/chart" uri="{C3380CC4-5D6E-409C-BE32-E72D297353CC}">
              <c16:uniqueId val="{00000005-92DD-433B-BA2D-0767CD69DC36}"/>
            </c:ext>
          </c:extLst>
        </c:ser>
        <c:ser>
          <c:idx val="5"/>
          <c:order val="5"/>
          <c:tx>
            <c:strRef>
              <c:f>Sheet1!$A$18</c:f>
              <c:strCache>
                <c:ptCount val="1"/>
                <c:pt idx="0">
                  <c:v>xy series</c:v>
                </c:pt>
              </c:strCache>
            </c:strRef>
          </c:tx>
          <c:spPr>
            <a:ln w="9525" cap="rnd">
              <a:solidFill>
                <a:schemeClr val="tx1"/>
              </a:solidFill>
              <a:round/>
            </a:ln>
            <a:effectLst/>
          </c:spPr>
          <c:marker>
            <c:symbol val="none"/>
          </c:marker>
          <c:xVal>
            <c:numRef>
              <c:f>Sheet1!$B$23:$B$24</c:f>
              <c:numCache>
                <c:formatCode>General</c:formatCode>
                <c:ptCount val="2"/>
                <c:pt idx="0">
                  <c:v>3.5</c:v>
                </c:pt>
                <c:pt idx="1">
                  <c:v>3.5</c:v>
                </c:pt>
              </c:numCache>
            </c:numRef>
          </c:xVal>
          <c:yVal>
            <c:numRef>
              <c:f>Sheet1!$C$23:$C$24</c:f>
              <c:numCache>
                <c:formatCode>General</c:formatCode>
                <c:ptCount val="2"/>
                <c:pt idx="0">
                  <c:v>0</c:v>
                </c:pt>
                <c:pt idx="1">
                  <c:v>100</c:v>
                </c:pt>
              </c:numCache>
            </c:numRef>
          </c:yVal>
          <c:smooth val="0"/>
          <c:extLst>
            <c:ext xmlns:c16="http://schemas.microsoft.com/office/drawing/2014/chart" uri="{C3380CC4-5D6E-409C-BE32-E72D297353CC}">
              <c16:uniqueId val="{00000006-92DD-433B-BA2D-0767CD69DC36}"/>
            </c:ext>
          </c:extLst>
        </c:ser>
        <c:ser>
          <c:idx val="6"/>
          <c:order val="6"/>
          <c:tx>
            <c:strRef>
              <c:f>Sheet1!$A$18</c:f>
              <c:strCache>
                <c:ptCount val="1"/>
                <c:pt idx="0">
                  <c:v>xy series</c:v>
                </c:pt>
              </c:strCache>
            </c:strRef>
          </c:tx>
          <c:spPr>
            <a:ln w="9525" cap="rnd">
              <a:solidFill>
                <a:schemeClr val="tx1"/>
              </a:solidFill>
              <a:round/>
            </a:ln>
            <a:effectLst/>
          </c:spPr>
          <c:marker>
            <c:symbol val="none"/>
          </c:marker>
          <c:xVal>
            <c:numRef>
              <c:f>Sheet1!$B$25:$B$26</c:f>
              <c:numCache>
                <c:formatCode>General</c:formatCode>
                <c:ptCount val="2"/>
                <c:pt idx="0">
                  <c:v>4.5</c:v>
                </c:pt>
                <c:pt idx="1">
                  <c:v>4.5</c:v>
                </c:pt>
              </c:numCache>
            </c:numRef>
          </c:xVal>
          <c:yVal>
            <c:numRef>
              <c:f>Sheet1!$C$25:$C$26</c:f>
              <c:numCache>
                <c:formatCode>General</c:formatCode>
                <c:ptCount val="2"/>
                <c:pt idx="0">
                  <c:v>0</c:v>
                </c:pt>
                <c:pt idx="1">
                  <c:v>100</c:v>
                </c:pt>
              </c:numCache>
            </c:numRef>
          </c:yVal>
          <c:smooth val="0"/>
          <c:extLst>
            <c:ext xmlns:c16="http://schemas.microsoft.com/office/drawing/2014/chart" uri="{C3380CC4-5D6E-409C-BE32-E72D297353CC}">
              <c16:uniqueId val="{00000007-92DD-433B-BA2D-0767CD69DC36}"/>
            </c:ext>
          </c:extLst>
        </c:ser>
        <c:ser>
          <c:idx val="7"/>
          <c:order val="7"/>
          <c:tx>
            <c:strRef>
              <c:f>Sheet1!$A$18</c:f>
              <c:strCache>
                <c:ptCount val="1"/>
                <c:pt idx="0">
                  <c:v>xy series</c:v>
                </c:pt>
              </c:strCache>
            </c:strRef>
          </c:tx>
          <c:spPr>
            <a:ln w="9525" cap="rnd">
              <a:solidFill>
                <a:schemeClr val="tx1"/>
              </a:solidFill>
              <a:round/>
            </a:ln>
            <a:effectLst/>
          </c:spPr>
          <c:marker>
            <c:symbol val="none"/>
          </c:marker>
          <c:xVal>
            <c:numRef>
              <c:f>Sheet1!$B$27:$B$28</c:f>
              <c:numCache>
                <c:formatCode>General</c:formatCode>
                <c:ptCount val="2"/>
                <c:pt idx="0">
                  <c:v>5.5</c:v>
                </c:pt>
                <c:pt idx="1">
                  <c:v>5.5</c:v>
                </c:pt>
              </c:numCache>
            </c:numRef>
          </c:xVal>
          <c:yVal>
            <c:numRef>
              <c:f>Sheet1!$C$27:$C$28</c:f>
              <c:numCache>
                <c:formatCode>General</c:formatCode>
                <c:ptCount val="2"/>
                <c:pt idx="0">
                  <c:v>0</c:v>
                </c:pt>
                <c:pt idx="1">
                  <c:v>100</c:v>
                </c:pt>
              </c:numCache>
            </c:numRef>
          </c:yVal>
          <c:smooth val="0"/>
          <c:extLst>
            <c:ext xmlns:c16="http://schemas.microsoft.com/office/drawing/2014/chart" uri="{C3380CC4-5D6E-409C-BE32-E72D297353CC}">
              <c16:uniqueId val="{00000008-92DD-433B-BA2D-0767CD69DC36}"/>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 of staff</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maj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Raising concerns</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3778821396298845"/>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6.8305393086825923</c:v>
                </c:pt>
                <c:pt idx="1">
                  <c:v>6.7544837989158255</c:v>
                </c:pt>
                <c:pt idx="2">
                  <c:v>6.804807502835204</c:v>
                </c:pt>
              </c:numCache>
            </c:numRef>
          </c:val>
          <c:smooth val="0"/>
          <c:extLst>
            <c:ext xmlns:c16="http://schemas.microsoft.com/office/drawing/2014/chart" uri="{C3380CC4-5D6E-409C-BE32-E72D297353CC}">
              <c16:uniqueId val="{00000001-E8EB-486F-A3D9-3636259B9E54}"/>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7.4936093111765736</c:v>
                </c:pt>
                <c:pt idx="1">
                  <c:v>7.4184433893052297</c:v>
                </c:pt>
                <c:pt idx="2">
                  <c:v>7.3091676607651532</c:v>
                </c:pt>
              </c:numCache>
            </c:numRef>
          </c:val>
          <c:smooth val="0"/>
          <c:extLst>
            <c:ext xmlns:c16="http://schemas.microsoft.com/office/drawing/2014/chart" uri="{C3380CC4-5D6E-409C-BE32-E72D297353CC}">
              <c16:uniqueId val="{00000002-E8EB-486F-A3D9-3636259B9E54}"/>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5.8190188190654277</c:v>
                </c:pt>
                <c:pt idx="1">
                  <c:v>5.6691518780428432</c:v>
                </c:pt>
                <c:pt idx="2">
                  <c:v>5.7572172655343579</c:v>
                </c:pt>
              </c:numCache>
            </c:numRef>
          </c:val>
          <c:smooth val="0"/>
          <c:extLst>
            <c:ext xmlns:c16="http://schemas.microsoft.com/office/drawing/2014/chart" uri="{C3380CC4-5D6E-409C-BE32-E72D297353CC}">
              <c16:uniqueId val="{00000003-E8EB-486F-A3D9-3636259B9E5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6.8385327272156067</c:v>
                </c:pt>
                <c:pt idx="1">
                  <c:v>6.7642153439235866</c:v>
                </c:pt>
                <c:pt idx="2">
                  <c:v>6.8351584759629365</c:v>
                </c:pt>
              </c:numCache>
            </c:numRef>
          </c:val>
          <c:smooth val="0"/>
          <c:extLst>
            <c:ext xmlns:c16="http://schemas.microsoft.com/office/drawing/2014/chart" uri="{C3380CC4-5D6E-409C-BE32-E72D297353CC}">
              <c16:uniqueId val="{00000000-E8EB-486F-A3D9-3636259B9E5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Response rate</a:t>
            </a:r>
            <a:endParaRPr lang="en-US" dirty="0"/>
          </a:p>
        </c:rich>
      </c:tx>
      <c:layout>
        <c:manualLayout>
          <c:xMode val="edge"/>
          <c:yMode val="edge"/>
          <c:x val="0.45442663201044708"/>
          <c:y val="1.5347307018297594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12784876966566125"/>
          <c:y val="0.16674719549330944"/>
          <c:w val="0.81532117909666335"/>
          <c:h val="0.75641509517430983"/>
        </c:manualLayout>
      </c:layout>
      <c:lineChart>
        <c:grouping val="standard"/>
        <c:varyColors val="0"/>
        <c:ser>
          <c:idx val="1"/>
          <c:order val="0"/>
          <c:tx>
            <c:strRef>
              <c:f>Sheet1!$C$1</c:f>
              <c:strCache>
                <c:ptCount val="1"/>
                <c:pt idx="0">
                  <c:v>Median</c:v>
                </c:pt>
              </c:strCache>
            </c:strRef>
          </c:tx>
          <c:spPr>
            <a:ln w="28575" cap="rnd">
              <a:solidFill>
                <a:srgbClr val="00A5CC"/>
              </a:solidFill>
              <a:round/>
            </a:ln>
            <a:effectLst/>
          </c:spPr>
          <c:marker>
            <c:symbol val="circle"/>
            <c:size val="5"/>
            <c:spPr>
              <a:solidFill>
                <a:srgbClr val="00A5CC"/>
              </a:solidFill>
              <a:ln w="9525">
                <a:solidFill>
                  <a:schemeClr val="accent2"/>
                </a:solidFill>
              </a:ln>
              <a:effectLst/>
            </c:spPr>
          </c:marker>
          <c:dPt>
            <c:idx val="3"/>
            <c:marker>
              <c:symbol val="circle"/>
              <c:size val="5"/>
              <c:spPr>
                <a:solidFill>
                  <a:srgbClr val="00A5CC"/>
                </a:solidFill>
                <a:ln w="9525">
                  <a:noFill/>
                </a:ln>
                <a:effectLst/>
              </c:spPr>
            </c:marker>
            <c:bubble3D val="0"/>
            <c:extLst>
              <c:ext xmlns:c16="http://schemas.microsoft.com/office/drawing/2014/chart" uri="{C3380CC4-5D6E-409C-BE32-E72D297353CC}">
                <c16:uniqueId val="{00000002-BD3B-4A9A-ABBE-CED043A38074}"/>
              </c:ext>
            </c:extLst>
          </c:dPt>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51.773810386657715</c:v>
                </c:pt>
                <c:pt idx="1">
                  <c:v>49.311253428459167</c:v>
                </c:pt>
                <c:pt idx="2">
                  <c:v>52.397513389587402</c:v>
                </c:pt>
                <c:pt idx="3">
                  <c:v>50.257416033341507</c:v>
                </c:pt>
                <c:pt idx="4">
                  <c:v>51.755807671528906</c:v>
                </c:pt>
              </c:numCache>
            </c:numRef>
          </c:val>
          <c:smooth val="0"/>
          <c:extLst>
            <c:ext xmlns:c16="http://schemas.microsoft.com/office/drawing/2014/chart" uri="{C3380CC4-5D6E-409C-BE32-E72D297353CC}">
              <c16:uniqueId val="{00000003-E6C6-4D09-A58D-7C554CFACEEF}"/>
            </c:ext>
          </c:extLst>
        </c:ser>
        <c:ser>
          <c:idx val="2"/>
          <c:order val="1"/>
          <c:tx>
            <c:strRef>
              <c:f>Sheet1!$D$1</c:f>
              <c:strCache>
                <c:ptCount val="1"/>
                <c:pt idx="0">
                  <c:v>Highest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65.712445974349976</c:v>
                </c:pt>
                <c:pt idx="1">
                  <c:v>66.018879413604736</c:v>
                </c:pt>
                <c:pt idx="2">
                  <c:v>67.857140302658081</c:v>
                </c:pt>
                <c:pt idx="3">
                  <c:v>69.243792325056432</c:v>
                </c:pt>
                <c:pt idx="4">
                  <c:v>68.764568764568764</c:v>
                </c:pt>
              </c:numCache>
            </c:numRef>
          </c:val>
          <c:smooth val="0"/>
          <c:extLst>
            <c:ext xmlns:c16="http://schemas.microsoft.com/office/drawing/2014/chart" uri="{C3380CC4-5D6E-409C-BE32-E72D297353CC}">
              <c16:uniqueId val="{00000004-E6C6-4D09-A58D-7C554CFACEEF}"/>
            </c:ext>
          </c:extLst>
        </c:ser>
        <c:ser>
          <c:idx val="3"/>
          <c:order val="2"/>
          <c:tx>
            <c:strRef>
              <c:f>Sheet1!$E$1</c:f>
              <c:strCache>
                <c:ptCount val="1"/>
                <c:pt idx="0">
                  <c:v>Lowest</c:v>
                </c:pt>
              </c:strCache>
            </c:strRef>
          </c:tx>
          <c:spPr>
            <a:ln w="28575" cap="rnd">
              <a:solidFill>
                <a:srgbClr val="FF9A02"/>
              </a:solidFill>
              <a:round/>
            </a:ln>
            <a:effectLst/>
          </c:spPr>
          <c:marker>
            <c:symbol val="circle"/>
            <c:size val="5"/>
            <c:spPr>
              <a:solidFill>
                <a:srgbClr val="FF9A02"/>
              </a:solidFill>
              <a:ln w="9525">
                <a:noFill/>
              </a:ln>
              <a:effectLst/>
            </c:spPr>
          </c:marker>
          <c:cat>
            <c:numRef>
              <c:f>Sheet1!$A$2:$A$6</c:f>
              <c:numCache>
                <c:formatCode>General</c:formatCode>
                <c:ptCount val="5"/>
                <c:pt idx="0">
                  <c:v>2018</c:v>
                </c:pt>
                <c:pt idx="1">
                  <c:v>2019</c:v>
                </c:pt>
                <c:pt idx="2">
                  <c:v>2020</c:v>
                </c:pt>
                <c:pt idx="3">
                  <c:v>2021</c:v>
                </c:pt>
                <c:pt idx="4">
                  <c:v>2022</c:v>
                </c:pt>
              </c:numCache>
            </c:numRef>
          </c:cat>
          <c:val>
            <c:numRef>
              <c:f>Sheet1!$E$2:$E$6</c:f>
              <c:numCache>
                <c:formatCode>General</c:formatCode>
                <c:ptCount val="5"/>
                <c:pt idx="0">
                  <c:v>31.569302082061768</c:v>
                </c:pt>
                <c:pt idx="1">
                  <c:v>35.555556416511529</c:v>
                </c:pt>
                <c:pt idx="2">
                  <c:v>32.270324230194092</c:v>
                </c:pt>
                <c:pt idx="3">
                  <c:v>33.035193466848142</c:v>
                </c:pt>
                <c:pt idx="4">
                  <c:v>36.863302534944317</c:v>
                </c:pt>
              </c:numCache>
            </c:numRef>
          </c:val>
          <c:smooth val="0"/>
          <c:extLst>
            <c:ext xmlns:c16="http://schemas.microsoft.com/office/drawing/2014/chart" uri="{C3380CC4-5D6E-409C-BE32-E72D297353CC}">
              <c16:uniqueId val="{00000005-E6C6-4D09-A58D-7C554CFACEE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6C6-4D09-A58D-7C554CFACEEF}"/>
              </c:ext>
            </c:extLst>
          </c:dPt>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54.482227563858032</c:v>
                </c:pt>
                <c:pt idx="1">
                  <c:v>47.039827704429619</c:v>
                </c:pt>
                <c:pt idx="2">
                  <c:v>47.155025601387017</c:v>
                </c:pt>
                <c:pt idx="3">
                  <c:v>43.876535014935278</c:v>
                </c:pt>
                <c:pt idx="4">
                  <c:v>50.191938579654519</c:v>
                </c:pt>
              </c:numCache>
            </c:numRef>
          </c:val>
          <c:smooth val="0"/>
          <c:extLst>
            <c:ext xmlns:c16="http://schemas.microsoft.com/office/drawing/2014/chart" uri="{C3380CC4-5D6E-409C-BE32-E72D297353CC}">
              <c16:uniqueId val="{00000002-E6C6-4D09-A58D-7C554CFACEE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1"/>
        <c:axPos val="b"/>
        <c:numFmt formatCode="General" sourceLinked="1"/>
        <c:majorTickMark val="none"/>
        <c:minorTickMark val="none"/>
        <c:tickLblPos val="nextTo"/>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r>
                  <a:rPr lang="en-GB" dirty="0"/>
                  <a:t>% of staff responding</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5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800" b="0" i="0" u="none" strike="noStrike" kern="1200" spc="0" baseline="0">
                <a:solidFill>
                  <a:schemeClr val="tx1"/>
                </a:solidFill>
                <a:latin typeface="Frutiger LT Std 45 Light" panose="020B0402020204020204"/>
                <a:ea typeface="+mn-ea"/>
                <a:cs typeface="Arial" panose="020B0604020202020204" pitchFamily="34" charset="0"/>
              </a:defRPr>
            </a:pPr>
            <a:r>
              <a:rPr lang="en-GB" sz="800" dirty="0"/>
              <a:t>Q4b How satisfied are you with each of the following aspects of your job?</a:t>
            </a:r>
            <a:endParaRPr lang="en-US" sz="800" dirty="0"/>
          </a:p>
        </c:rich>
      </c:tx>
      <c:layout>
        <c:manualLayout>
          <c:xMode val="edge"/>
          <c:yMode val="edge"/>
          <c:x val="0.18458496732026144"/>
          <c:y val="0.14551959064327485"/>
        </c:manualLayout>
      </c:layout>
      <c:overlay val="0"/>
      <c:spPr>
        <a:noFill/>
        <a:ln>
          <a:noFill/>
        </a:ln>
        <a:effectLst/>
      </c:spPr>
      <c:txPr>
        <a:bodyPr rot="0" spcFirstLastPara="1" vertOverflow="ellipsis" vert="horz" wrap="square" anchor="ctr" anchorCtr="1"/>
        <a:lstStyle/>
        <a:p>
          <a:pPr algn="ctr">
            <a:defRPr sz="8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25206783625731"/>
          <c:w val="0.73449789984539704"/>
          <c:h val="0.69699999999999995"/>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47.54545843850115</c:v>
                </c:pt>
                <c:pt idx="1">
                  <c:v>46.883437505254179</c:v>
                </c:pt>
                <c:pt idx="2">
                  <c:v>40.95371250086685</c:v>
                </c:pt>
                <c:pt idx="3">
                  <c:v>41.504393043410644</c:v>
                </c:pt>
                <c:pt idx="4">
                  <c:v>44.04942583299129</c:v>
                </c:pt>
              </c:numCache>
            </c:numRef>
          </c:val>
          <c:smooth val="0"/>
          <c:extLst>
            <c:ext xmlns:c16="http://schemas.microsoft.com/office/drawing/2014/chart" uri="{C3380CC4-5D6E-409C-BE32-E72D297353CC}">
              <c16:uniqueId val="{00000000-1072-436F-8BB2-6A9AEEB9C600}"/>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60.567906817821282</c:v>
                </c:pt>
                <c:pt idx="1">
                  <c:v>60.250294045785793</c:v>
                </c:pt>
                <c:pt idx="2">
                  <c:v>55.290719676145628</c:v>
                </c:pt>
                <c:pt idx="3">
                  <c:v>53.470380524246288</c:v>
                </c:pt>
                <c:pt idx="4">
                  <c:v>57.418494370906927</c:v>
                </c:pt>
              </c:numCache>
            </c:numRef>
          </c:val>
          <c:smooth val="0"/>
          <c:extLst>
            <c:ext xmlns:c16="http://schemas.microsoft.com/office/drawing/2014/chart" uri="{C3380CC4-5D6E-409C-BE32-E72D297353CC}">
              <c16:uniqueId val="{00000001-1072-436F-8BB2-6A9AEEB9C600}"/>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29.180313208684883</c:v>
                </c:pt>
                <c:pt idx="1">
                  <c:v>36.535996836294501</c:v>
                </c:pt>
                <c:pt idx="2">
                  <c:v>30.639287266907527</c:v>
                </c:pt>
                <c:pt idx="3">
                  <c:v>29.936508738480299</c:v>
                </c:pt>
                <c:pt idx="4">
                  <c:v>31.188905517484599</c:v>
                </c:pt>
              </c:numCache>
            </c:numRef>
          </c:val>
          <c:smooth val="0"/>
          <c:extLst>
            <c:ext xmlns:c16="http://schemas.microsoft.com/office/drawing/2014/chart" uri="{C3380CC4-5D6E-409C-BE32-E72D297353CC}">
              <c16:uniqueId val="{00000002-1072-436F-8BB2-6A9AEEB9C60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1072-436F-8BB2-6A9AEEB9C600}"/>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42.329899092124442</c:v>
                </c:pt>
                <c:pt idx="1">
                  <c:v>44.957033438037939</c:v>
                </c:pt>
                <c:pt idx="2">
                  <c:v>44.905433444835005</c:v>
                </c:pt>
                <c:pt idx="3">
                  <c:v>42.815101261606578</c:v>
                </c:pt>
                <c:pt idx="4">
                  <c:v>40.39092978191163</c:v>
                </c:pt>
              </c:numCache>
            </c:numRef>
          </c:val>
          <c:smooth val="0"/>
          <c:extLst>
            <c:ext xmlns:c16="http://schemas.microsoft.com/office/drawing/2014/chart" uri="{C3380CC4-5D6E-409C-BE32-E72D297353CC}">
              <c16:uniqueId val="{00000005-1072-436F-8BB2-6A9AEEB9C600}"/>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1"/>
        <c:axPos val="b"/>
        <c:numFmt formatCode="General" sourceLinked="1"/>
        <c:majorTickMark val="out"/>
        <c:minorTickMark val="none"/>
        <c:tickLblPos val="nextTo"/>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r>
                  <a:rPr lang="en-GB" sz="800" dirty="0"/>
                  <a:t>% of staff selecting 'Satisfied'/'Very Satisfied' out of those who answered the question</a:t>
                </a:r>
              </a:p>
            </c:rich>
          </c:tx>
          <c:layout>
            <c:manualLayout>
              <c:xMode val="edge"/>
              <c:yMode val="edge"/>
              <c:x val="2.3098039215686275E-2"/>
              <c:y val="0.2260798245614035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8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Burnout</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4616390537319267"/>
          <c:y val="4.638852384155538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5.1728134690997258</c:v>
                </c:pt>
                <c:pt idx="1">
                  <c:v>5.1809611829884341</c:v>
                </c:pt>
                <c:pt idx="2">
                  <c:v>5.3116110396545899</c:v>
                </c:pt>
              </c:numCache>
            </c:numRef>
          </c:val>
          <c:smooth val="0"/>
          <c:extLst>
            <c:ext xmlns:c16="http://schemas.microsoft.com/office/drawing/2014/chart" uri="{C3380CC4-5D6E-409C-BE32-E72D297353CC}">
              <c16:uniqueId val="{00000001-7C7C-44BF-9A29-6FD07B383D6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5.44415010267093</c:v>
                </c:pt>
                <c:pt idx="1">
                  <c:v>5.469405669616652</c:v>
                </c:pt>
                <c:pt idx="2">
                  <c:v>5.5458434454799885</c:v>
                </c:pt>
              </c:numCache>
            </c:numRef>
          </c:val>
          <c:smooth val="0"/>
          <c:extLst>
            <c:ext xmlns:c16="http://schemas.microsoft.com/office/drawing/2014/chart" uri="{C3380CC4-5D6E-409C-BE32-E72D297353CC}">
              <c16:uniqueId val="{00000002-7C7C-44BF-9A29-6FD07B383D65}"/>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4.8210924370818509</c:v>
                </c:pt>
                <c:pt idx="1">
                  <c:v>4.7199213997671112</c:v>
                </c:pt>
                <c:pt idx="2">
                  <c:v>4.8283927193159837</c:v>
                </c:pt>
              </c:numCache>
            </c:numRef>
          </c:val>
          <c:smooth val="0"/>
          <c:extLst>
            <c:ext xmlns:c16="http://schemas.microsoft.com/office/drawing/2014/chart" uri="{C3380CC4-5D6E-409C-BE32-E72D297353CC}">
              <c16:uniqueId val="{00000003-7C7C-44BF-9A29-6FD07B383D6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solidFill>
                  <a:schemeClr val="accent1"/>
                </a:solid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5.1934870952796324</c:v>
                </c:pt>
                <c:pt idx="1">
                  <c:v>5.1244947457585202</c:v>
                </c:pt>
                <c:pt idx="2">
                  <c:v>5.3713277757498581</c:v>
                </c:pt>
              </c:numCache>
            </c:numRef>
          </c:val>
          <c:smooth val="0"/>
          <c:extLst>
            <c:ext xmlns:c16="http://schemas.microsoft.com/office/drawing/2014/chart" uri="{C3380CC4-5D6E-409C-BE32-E72D297353CC}">
              <c16:uniqueId val="{00000000-7C7C-44BF-9A29-6FD07B383D65}"/>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cs typeface="Arial" panose="020B0604020202020204" pitchFamily="34" charset="0"/>
              </a:rPr>
              <a:t>We are always learning</a:t>
            </a:r>
            <a:endParaRPr lang="en-GB" sz="800" dirty="0">
              <a:effectLst/>
              <a:latin typeface="Frutiger LT Std 45 Light" panose="020B0402020204020204"/>
              <a:cs typeface="Arial" panose="020B0604020202020204" pitchFamily="34" charset="0"/>
            </a:endParaRPr>
          </a:p>
        </c:rich>
      </c:tx>
      <c:layout>
        <c:manualLayout>
          <c:xMode val="edge"/>
          <c:yMode val="edge"/>
          <c:x val="0.43015304415452837"/>
          <c:y val="1.604621130087530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5.6427701923509304</c:v>
                </c:pt>
                <c:pt idx="1">
                  <c:v>5.7182282549846946</c:v>
                </c:pt>
                <c:pt idx="2">
                  <c:v>5.932530998719459</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6.1458565296543624</c:v>
                </c:pt>
                <c:pt idx="1">
                  <c:v>6.1407573131280584</c:v>
                </c:pt>
                <c:pt idx="2">
                  <c:v>6.4487275597472564</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4.7930648612524989</c:v>
                </c:pt>
                <c:pt idx="1">
                  <c:v>4.6280568863882321</c:v>
                </c:pt>
                <c:pt idx="2">
                  <c:v>5.1739662117582768</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5.5362592755691393</c:v>
                </c:pt>
                <c:pt idx="1">
                  <c:v>5.5401751093683549</c:v>
                </c:pt>
                <c:pt idx="2">
                  <c:v>5.8639639884419728</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Development</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89770932782948"/>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6.582352885234469</c:v>
                </c:pt>
                <c:pt idx="1">
                  <c:v>6.667248840251343</c:v>
                </c:pt>
                <c:pt idx="2">
                  <c:v>6.744593842102061</c:v>
                </c:pt>
              </c:numCache>
            </c:numRef>
          </c:val>
          <c:smooth val="0"/>
          <c:extLst>
            <c:ext xmlns:c16="http://schemas.microsoft.com/office/drawing/2014/chart" uri="{C3380CC4-5D6E-409C-BE32-E72D297353CC}">
              <c16:uniqueId val="{00000001-14FD-4112-A2D5-ED1828438FB4}"/>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6.9762948964927718</c:v>
                </c:pt>
                <c:pt idx="1">
                  <c:v>6.9948654504060102</c:v>
                </c:pt>
                <c:pt idx="2">
                  <c:v>7.0198529625615462</c:v>
                </c:pt>
              </c:numCache>
            </c:numRef>
          </c:val>
          <c:smooth val="0"/>
          <c:extLst>
            <c:ext xmlns:c16="http://schemas.microsoft.com/office/drawing/2014/chart" uri="{C3380CC4-5D6E-409C-BE32-E72D297353CC}">
              <c16:uniqueId val="{00000002-14FD-4112-A2D5-ED1828438FB4}"/>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6.1885474006787407</c:v>
                </c:pt>
                <c:pt idx="1">
                  <c:v>5.9648146603030421</c:v>
                </c:pt>
                <c:pt idx="2">
                  <c:v>6.105577322120852</c:v>
                </c:pt>
              </c:numCache>
            </c:numRef>
          </c:val>
          <c:smooth val="0"/>
          <c:extLst>
            <c:ext xmlns:c16="http://schemas.microsoft.com/office/drawing/2014/chart" uri="{C3380CC4-5D6E-409C-BE32-E72D297353CC}">
              <c16:uniqueId val="{00000003-14FD-4112-A2D5-ED1828438FB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6.6370171098652442</c:v>
                </c:pt>
                <c:pt idx="1">
                  <c:v>6.6827112705472942</c:v>
                </c:pt>
                <c:pt idx="2">
                  <c:v>6.8894403645551066</c:v>
                </c:pt>
              </c:numCache>
            </c:numRef>
          </c:val>
          <c:smooth val="0"/>
          <c:extLst>
            <c:ext xmlns:c16="http://schemas.microsoft.com/office/drawing/2014/chart" uri="{C3380CC4-5D6E-409C-BE32-E72D297353CC}">
              <c16:uniqueId val="{00000000-14FD-4112-A2D5-ED1828438FB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Appraisals</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3778821396298845"/>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4.8065886641954485</c:v>
                </c:pt>
                <c:pt idx="1">
                  <c:v>4.8556368472010449</c:v>
                </c:pt>
                <c:pt idx="2">
                  <c:v>5.1344497847443114</c:v>
                </c:pt>
              </c:numCache>
            </c:numRef>
          </c:val>
          <c:smooth val="0"/>
          <c:extLst>
            <c:ext xmlns:c16="http://schemas.microsoft.com/office/drawing/2014/chart" uri="{C3380CC4-5D6E-409C-BE32-E72D297353CC}">
              <c16:uniqueId val="{00000001-727A-4DB7-8A35-B470A8A6B42A}"/>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5.5177914413886793</c:v>
                </c:pt>
                <c:pt idx="1">
                  <c:v>5.4343833583786987</c:v>
                </c:pt>
                <c:pt idx="2">
                  <c:v>5.8639050585863757</c:v>
                </c:pt>
              </c:numCache>
            </c:numRef>
          </c:val>
          <c:smooth val="0"/>
          <c:extLst>
            <c:ext xmlns:c16="http://schemas.microsoft.com/office/drawing/2014/chart" uri="{C3380CC4-5D6E-409C-BE32-E72D297353CC}">
              <c16:uniqueId val="{00000002-727A-4DB7-8A35-B470A8A6B42A}"/>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3.3741738685720382</c:v>
                </c:pt>
                <c:pt idx="1">
                  <c:v>3.2566181766249205</c:v>
                </c:pt>
                <c:pt idx="2">
                  <c:v>4.2421558010110525</c:v>
                </c:pt>
              </c:numCache>
            </c:numRef>
          </c:val>
          <c:smooth val="0"/>
          <c:extLst>
            <c:ext xmlns:c16="http://schemas.microsoft.com/office/drawing/2014/chart" uri="{C3380CC4-5D6E-409C-BE32-E72D297353CC}">
              <c16:uniqueId val="{00000003-727A-4DB7-8A35-B470A8A6B42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4.404849547712085</c:v>
                </c:pt>
                <c:pt idx="1">
                  <c:v>4.3956163489631681</c:v>
                </c:pt>
                <c:pt idx="2">
                  <c:v>4.8320982673622934</c:v>
                </c:pt>
              </c:numCache>
            </c:numRef>
          </c:val>
          <c:smooth val="0"/>
          <c:extLst>
            <c:ext xmlns:c16="http://schemas.microsoft.com/office/drawing/2014/chart" uri="{C3380CC4-5D6E-409C-BE32-E72D297353CC}">
              <c16:uniqueId val="{00000000-727A-4DB7-8A35-B470A8A6B42A}"/>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rPr>
              <a:t>We work flexibly</a:t>
            </a:r>
            <a:endParaRPr lang="en-GB" sz="1400" dirty="0">
              <a:effectLst/>
              <a:latin typeface="Frutiger LT Std 45 Light" panose="020B0402020204020204"/>
            </a:endParaRPr>
          </a:p>
        </c:rich>
      </c:tx>
      <c:layout>
        <c:manualLayout>
          <c:xMode val="edge"/>
          <c:yMode val="edge"/>
          <c:x val="0.40286227053817575"/>
          <c:y val="1.604621130087530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6.714666078233992</c:v>
                </c:pt>
                <c:pt idx="1">
                  <c:v>6.7526174543978552</c:v>
                </c:pt>
                <c:pt idx="2">
                  <c:v>6.8395915872584618</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7.1589153576926874</c:v>
                </c:pt>
                <c:pt idx="1">
                  <c:v>7.172489878579106</c:v>
                </c:pt>
                <c:pt idx="2">
                  <c:v>7.2506267127303117</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6.0726500669798904</c:v>
                </c:pt>
                <c:pt idx="1">
                  <c:v>6.2445274219212497</c:v>
                </c:pt>
                <c:pt idx="2">
                  <c:v>6.2306172141432175</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6.8775822792475605</c:v>
                </c:pt>
                <c:pt idx="1">
                  <c:v>6.9763976325510209</c:v>
                </c:pt>
                <c:pt idx="2">
                  <c:v>7.1055129129788561</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Support for work-life balance</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0440687735176503"/>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6.6222932740344191</c:v>
                </c:pt>
                <c:pt idx="1">
                  <c:v>6.7291438109296777</c:v>
                </c:pt>
                <c:pt idx="2">
                  <c:v>6.8314102618399923</c:v>
                </c:pt>
              </c:numCache>
            </c:numRef>
          </c:val>
          <c:smooth val="0"/>
          <c:extLst>
            <c:ext xmlns:c16="http://schemas.microsoft.com/office/drawing/2014/chart" uri="{C3380CC4-5D6E-409C-BE32-E72D297353CC}">
              <c16:uniqueId val="{00000001-1B1D-465D-B90D-AE004FD97373}"/>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7.0116744572907299</c:v>
                </c:pt>
                <c:pt idx="1">
                  <c:v>7.0844845219935086</c:v>
                </c:pt>
                <c:pt idx="2">
                  <c:v>7.1993472074741929</c:v>
                </c:pt>
              </c:numCache>
            </c:numRef>
          </c:val>
          <c:smooth val="0"/>
          <c:extLst>
            <c:ext xmlns:c16="http://schemas.microsoft.com/office/drawing/2014/chart" uri="{C3380CC4-5D6E-409C-BE32-E72D297353CC}">
              <c16:uniqueId val="{00000002-1B1D-465D-B90D-AE004FD97373}"/>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6.0531455326269032</c:v>
                </c:pt>
                <c:pt idx="1">
                  <c:v>5.9275834602397053</c:v>
                </c:pt>
                <c:pt idx="2">
                  <c:v>6.0948780570415879</c:v>
                </c:pt>
              </c:numCache>
            </c:numRef>
          </c:val>
          <c:smooth val="0"/>
          <c:extLst>
            <c:ext xmlns:c16="http://schemas.microsoft.com/office/drawing/2014/chart" uri="{C3380CC4-5D6E-409C-BE32-E72D297353CC}">
              <c16:uniqueId val="{00000003-1B1D-465D-B90D-AE004FD97373}"/>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6.7162955018737707</c:v>
                </c:pt>
                <c:pt idx="1">
                  <c:v>6.8187228125791641</c:v>
                </c:pt>
                <c:pt idx="2">
                  <c:v>6.9615102813742036</c:v>
                </c:pt>
              </c:numCache>
            </c:numRef>
          </c:val>
          <c:smooth val="0"/>
          <c:extLst>
            <c:ext xmlns:c16="http://schemas.microsoft.com/office/drawing/2014/chart" uri="{C3380CC4-5D6E-409C-BE32-E72D297353CC}">
              <c16:uniqueId val="{00000000-1B1D-465D-B90D-AE004FD97373}"/>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Flexible working</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1644720010519271"/>
          <c:y val="4.274450167137713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6.7637918786786901</c:v>
                </c:pt>
                <c:pt idx="1">
                  <c:v>6.8175708964254174</c:v>
                </c:pt>
                <c:pt idx="2">
                  <c:v>6.8681004080660406</c:v>
                </c:pt>
              </c:numCache>
            </c:numRef>
          </c:val>
          <c:smooth val="0"/>
          <c:extLst>
            <c:ext xmlns:c16="http://schemas.microsoft.com/office/drawing/2014/chart" uri="{C3380CC4-5D6E-409C-BE32-E72D297353CC}">
              <c16:uniqueId val="{00000001-CF6F-4B4D-A39C-45C23ADC3724}"/>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7.3158957446564257</c:v>
                </c:pt>
                <c:pt idx="1">
                  <c:v>7.2602521366305393</c:v>
                </c:pt>
                <c:pt idx="2">
                  <c:v>7.4551429718486322</c:v>
                </c:pt>
              </c:numCache>
            </c:numRef>
          </c:val>
          <c:smooth val="0"/>
          <c:extLst>
            <c:ext xmlns:c16="http://schemas.microsoft.com/office/drawing/2014/chart" uri="{C3380CC4-5D6E-409C-BE32-E72D297353CC}">
              <c16:uniqueId val="{00000002-CF6F-4B4D-A39C-45C23ADC3724}"/>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6.083539938509996</c:v>
                </c:pt>
                <c:pt idx="1">
                  <c:v>6.157552177229598</c:v>
                </c:pt>
                <c:pt idx="2">
                  <c:v>6.2002655672006117</c:v>
                </c:pt>
              </c:numCache>
            </c:numRef>
          </c:val>
          <c:smooth val="0"/>
          <c:extLst>
            <c:ext xmlns:c16="http://schemas.microsoft.com/office/drawing/2014/chart" uri="{C3380CC4-5D6E-409C-BE32-E72D297353CC}">
              <c16:uniqueId val="{00000003-CF6F-4B4D-A39C-45C23ADC372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7.0384207236048342</c:v>
                </c:pt>
                <c:pt idx="1">
                  <c:v>7.1469936190489323</c:v>
                </c:pt>
                <c:pt idx="2">
                  <c:v>7.2459109528664039</c:v>
                </c:pt>
              </c:numCache>
            </c:numRef>
          </c:val>
          <c:smooth val="0"/>
          <c:extLst>
            <c:ext xmlns:c16="http://schemas.microsoft.com/office/drawing/2014/chart" uri="{C3380CC4-5D6E-409C-BE32-E72D297353CC}">
              <c16:uniqueId val="{00000000-CF6F-4B4D-A39C-45C23ADC372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effectLst/>
                <a:latin typeface="Frutiger LT Std 45 Light" panose="020B0402020204020204"/>
              </a:rPr>
              <a:t>We are a team</a:t>
            </a:r>
            <a:endParaRPr lang="en-GB" sz="1400" dirty="0">
              <a:effectLst/>
              <a:latin typeface="Frutiger LT Std 45 Light" panose="020B0402020204020204"/>
            </a:endParaRPr>
          </a:p>
        </c:rich>
      </c:tx>
      <c:layout>
        <c:manualLayout>
          <c:xMode val="edge"/>
          <c:yMode val="edge"/>
          <c:x val="0.44201859790076864"/>
          <c:y val="1.604621130087530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7.0566110516102993</c:v>
                </c:pt>
                <c:pt idx="1">
                  <c:v>7.0994518169005492</c:v>
                </c:pt>
                <c:pt idx="2">
                  <c:v>7.1768263590891781</c:v>
                </c:pt>
              </c:numCache>
            </c:numRef>
          </c:val>
          <c:smooth val="0"/>
          <c:extLst>
            <c:ext xmlns:c16="http://schemas.microsoft.com/office/drawing/2014/chart" uri="{C3380CC4-5D6E-409C-BE32-E72D297353CC}">
              <c16:uniqueId val="{00000001-D086-42E3-AB55-D93F4ED509FF}"/>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7.3712002452567784</c:v>
                </c:pt>
                <c:pt idx="1">
                  <c:v>7.4044795244395907</c:v>
                </c:pt>
                <c:pt idx="2">
                  <c:v>7.4674791790401276</c:v>
                </c:pt>
              </c:numCache>
            </c:numRef>
          </c:val>
          <c:smooth val="0"/>
          <c:extLst>
            <c:ext xmlns:c16="http://schemas.microsoft.com/office/drawing/2014/chart" uri="{C3380CC4-5D6E-409C-BE32-E72D297353CC}">
              <c16:uniqueId val="{00000002-D086-42E3-AB55-D93F4ED509FF}"/>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6.6019207628360759</c:v>
                </c:pt>
                <c:pt idx="1">
                  <c:v>6.733574614990272</c:v>
                </c:pt>
                <c:pt idx="2">
                  <c:v>6.8997211567607426</c:v>
                </c:pt>
              </c:numCache>
            </c:numRef>
          </c:val>
          <c:smooth val="0"/>
          <c:extLst>
            <c:ext xmlns:c16="http://schemas.microsoft.com/office/drawing/2014/chart" uri="{C3380CC4-5D6E-409C-BE32-E72D297353CC}">
              <c16:uniqueId val="{00000003-D086-42E3-AB55-D93F4ED509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7.0704976818813901</c:v>
                </c:pt>
                <c:pt idx="1">
                  <c:v>7.1467156894983042</c:v>
                </c:pt>
                <c:pt idx="2">
                  <c:v>7.1337409828203091</c:v>
                </c:pt>
              </c:numCache>
            </c:numRef>
          </c:val>
          <c:smooth val="0"/>
          <c:extLst>
            <c:ext xmlns:c16="http://schemas.microsoft.com/office/drawing/2014/chart" uri="{C3380CC4-5D6E-409C-BE32-E72D297353CC}">
              <c16:uniqueId val="{00000000-D086-42E3-AB55-D93F4ED509FF}"/>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Team working</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89770932782948"/>
          <c:y val="4.638853420943144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6.8589895283565117</c:v>
                </c:pt>
                <c:pt idx="1">
                  <c:v>6.8741594440319682</c:v>
                </c:pt>
                <c:pt idx="2">
                  <c:v>6.9663197100152754</c:v>
                </c:pt>
              </c:numCache>
            </c:numRef>
          </c:val>
          <c:smooth val="0"/>
          <c:extLst>
            <c:ext xmlns:c16="http://schemas.microsoft.com/office/drawing/2014/chart" uri="{C3380CC4-5D6E-409C-BE32-E72D297353CC}">
              <c16:uniqueId val="{00000001-A212-4471-A6C0-92FE886C514D}"/>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7.2315490913701739</c:v>
                </c:pt>
                <c:pt idx="1">
                  <c:v>7.1977783914402389</c:v>
                </c:pt>
                <c:pt idx="2">
                  <c:v>7.2228812702497551</c:v>
                </c:pt>
              </c:numCache>
            </c:numRef>
          </c:val>
          <c:smooth val="0"/>
          <c:extLst>
            <c:ext xmlns:c16="http://schemas.microsoft.com/office/drawing/2014/chart" uri="{C3380CC4-5D6E-409C-BE32-E72D297353CC}">
              <c16:uniqueId val="{00000002-A212-4471-A6C0-92FE886C514D}"/>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6.4717378014562854</c:v>
                </c:pt>
                <c:pt idx="1">
                  <c:v>6.5504169098053087</c:v>
                </c:pt>
                <c:pt idx="2">
                  <c:v>6.6390741615593392</c:v>
                </c:pt>
              </c:numCache>
            </c:numRef>
          </c:val>
          <c:smooth val="0"/>
          <c:extLst>
            <c:ext xmlns:c16="http://schemas.microsoft.com/office/drawing/2014/chart" uri="{C3380CC4-5D6E-409C-BE32-E72D297353CC}">
              <c16:uniqueId val="{00000003-A212-4471-A6C0-92FE886C514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6.7081149477646056</c:v>
                </c:pt>
                <c:pt idx="1">
                  <c:v>6.8402238707732046</c:v>
                </c:pt>
                <c:pt idx="2">
                  <c:v>6.8455646661490954</c:v>
                </c:pt>
              </c:numCache>
            </c:numRef>
          </c:val>
          <c:smooth val="0"/>
          <c:extLst>
            <c:ext xmlns:c16="http://schemas.microsoft.com/office/drawing/2014/chart" uri="{C3380CC4-5D6E-409C-BE32-E72D297353CC}">
              <c16:uniqueId val="{00000000-A212-4471-A6C0-92FE886C514D}"/>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Line management</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8710330605072357"/>
          <c:y val="4.274450167137713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7.2695513651024477</c:v>
                </c:pt>
                <c:pt idx="1">
                  <c:v>7.3088545905384992</c:v>
                </c:pt>
                <c:pt idx="2">
                  <c:v>7.3976908577932603</c:v>
                </c:pt>
              </c:numCache>
            </c:numRef>
          </c:val>
          <c:smooth val="0"/>
          <c:extLst>
            <c:ext xmlns:c16="http://schemas.microsoft.com/office/drawing/2014/chart" uri="{C3380CC4-5D6E-409C-BE32-E72D297353CC}">
              <c16:uniqueId val="{00000001-604D-404F-9B5A-B101E7C19991}"/>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7.5447478308531082</c:v>
                </c:pt>
                <c:pt idx="1">
                  <c:v>7.657156429322213</c:v>
                </c:pt>
                <c:pt idx="2">
                  <c:v>7.7631547406483818</c:v>
                </c:pt>
              </c:numCache>
            </c:numRef>
          </c:val>
          <c:smooth val="0"/>
          <c:extLst>
            <c:ext xmlns:c16="http://schemas.microsoft.com/office/drawing/2014/chart" uri="{C3380CC4-5D6E-409C-BE32-E72D297353CC}">
              <c16:uniqueId val="{00000002-604D-404F-9B5A-B101E7C19991}"/>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6.7291913172890716</c:v>
                </c:pt>
                <c:pt idx="1">
                  <c:v>6.9082903213506874</c:v>
                </c:pt>
                <c:pt idx="2">
                  <c:v>7.0629036098620714</c:v>
                </c:pt>
              </c:numCache>
            </c:numRef>
          </c:val>
          <c:smooth val="0"/>
          <c:extLst>
            <c:ext xmlns:c16="http://schemas.microsoft.com/office/drawing/2014/chart" uri="{C3380CC4-5D6E-409C-BE32-E72D297353CC}">
              <c16:uniqueId val="{00000003-604D-404F-9B5A-B101E7C1999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Sheet1!$A$2:$A$4</c:f>
              <c:numCache>
                <c:formatCode>General</c:formatCode>
                <c:ptCount val="3"/>
                <c:pt idx="0">
                  <c:v>2021</c:v>
                </c:pt>
                <c:pt idx="1">
                  <c:v>2022</c:v>
                </c:pt>
                <c:pt idx="2">
                  <c:v>2023</c:v>
                </c:pt>
              </c:numCache>
            </c:numRef>
          </c:cat>
          <c:val>
            <c:numRef>
              <c:f>Sheet1!$B$2:$B$4</c:f>
              <c:numCache>
                <c:formatCode>General</c:formatCode>
                <c:ptCount val="3"/>
                <c:pt idx="0">
                  <c:v>7.437202345064029</c:v>
                </c:pt>
                <c:pt idx="1">
                  <c:v>7.4574605151007569</c:v>
                </c:pt>
                <c:pt idx="2">
                  <c:v>7.4255010822445247</c:v>
                </c:pt>
              </c:numCache>
            </c:numRef>
          </c:val>
          <c:smooth val="0"/>
          <c:extLst>
            <c:ext xmlns:c16="http://schemas.microsoft.com/office/drawing/2014/chart" uri="{C3380CC4-5D6E-409C-BE32-E72D297353CC}">
              <c16:uniqueId val="{00000000-604D-404F-9B5A-B101E7C19991}"/>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7620541029771619"/>
          <c:w val="0.89351502541612682"/>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Sheet1!$A$2:$A$10</c:f>
              <c:strCache>
                <c:ptCount val="9"/>
                <c:pt idx="0">
                  <c:v>We are compassionate and inclusive</c:v>
                </c:pt>
                <c:pt idx="1">
                  <c:v>We are recognised and rewarded</c:v>
                </c:pt>
                <c:pt idx="2">
                  <c:v>We each have a voice that counts</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7.5815552075676784</c:v>
                </c:pt>
                <c:pt idx="1">
                  <c:v>6.4806536973772921</c:v>
                </c:pt>
                <c:pt idx="2">
                  <c:v>7.0711560374642</c:v>
                </c:pt>
                <c:pt idx="4">
                  <c:v>5.8639639884419728</c:v>
                </c:pt>
                <c:pt idx="5">
                  <c:v>7.1055129129788561</c:v>
                </c:pt>
                <c:pt idx="6">
                  <c:v>7.1337409828203091</c:v>
                </c:pt>
                <c:pt idx="7">
                  <c:v>7.1201601401027084</c:v>
                </c:pt>
                <c:pt idx="8">
                  <c:v>6.2601994842989424</c:v>
                </c:pt>
              </c:numCache>
            </c:numRef>
          </c:val>
          <c:extLst>
            <c:ext xmlns:c16="http://schemas.microsoft.com/office/drawing/2014/chart" uri="{C3380CC4-5D6E-409C-BE32-E72D297353CC}">
              <c16:uniqueId val="{00000000-9DEB-45D1-8CF9-453228D9EE72}"/>
            </c:ext>
          </c:extLst>
        </c:ser>
        <c:ser>
          <c:idx val="1"/>
          <c:order val="1"/>
          <c:tx>
            <c:strRef>
              <c:f>Sheet1!$C$1</c:f>
              <c:strCache>
                <c:ptCount val="1"/>
                <c:pt idx="0">
                  <c:v>National average</c:v>
                </c:pt>
              </c:strCache>
            </c:strRef>
          </c:tx>
          <c:spPr>
            <a:solidFill>
              <a:schemeClr val="accent2"/>
            </a:solidFill>
            <a:ln>
              <a:noFill/>
            </a:ln>
            <a:effectLst/>
          </c:spPr>
          <c:invertIfNegative val="0"/>
          <c:cat>
            <c:strRef>
              <c:f>Sheet1!$A$2:$A$10</c:f>
              <c:strCache>
                <c:ptCount val="9"/>
                <c:pt idx="0">
                  <c:v>We are compassionate and inclusive</c:v>
                </c:pt>
                <c:pt idx="1">
                  <c:v>We are recognised and rewarded</c:v>
                </c:pt>
                <c:pt idx="2">
                  <c:v>We each have a voice that counts</c:v>
                </c:pt>
                <c:pt idx="4">
                  <c:v>We are always learning</c:v>
                </c:pt>
                <c:pt idx="5">
                  <c:v>We work flexibly</c:v>
                </c:pt>
                <c:pt idx="6">
                  <c:v>We are a team</c:v>
                </c:pt>
                <c:pt idx="7">
                  <c:v>Staff Engagement</c:v>
                </c:pt>
                <c:pt idx="8">
                  <c:v>Morale</c:v>
                </c:pt>
              </c:strCache>
            </c:strRef>
          </c:cat>
          <c:val>
            <c:numRef>
              <c:f>Sheet1!$C$2:$C$10</c:f>
              <c:numCache>
                <c:formatCode>0.0</c:formatCode>
                <c:ptCount val="9"/>
                <c:pt idx="0">
                  <c:v>7.5815552075676784</c:v>
                </c:pt>
                <c:pt idx="1">
                  <c:v>6.4077123715991053</c:v>
                </c:pt>
                <c:pt idx="2">
                  <c:v>7.0061124314250982</c:v>
                </c:pt>
                <c:pt idx="4">
                  <c:v>5.932530998719459</c:v>
                </c:pt>
                <c:pt idx="5">
                  <c:v>6.8395915872584618</c:v>
                </c:pt>
                <c:pt idx="6">
                  <c:v>7.1768263590891781</c:v>
                </c:pt>
                <c:pt idx="7">
                  <c:v>7.1056596655195623</c:v>
                </c:pt>
                <c:pt idx="8">
                  <c:v>6.1749575553517921</c:v>
                </c:pt>
              </c:numCache>
            </c:numRef>
          </c:val>
          <c:extLst>
            <c:ext xmlns:c16="http://schemas.microsoft.com/office/drawing/2014/chart" uri="{C3380CC4-5D6E-409C-BE32-E72D297353CC}">
              <c16:uniqueId val="{00000001-9DEB-45D1-8CF9-453228D9EE72}"/>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Sheet1!$A$12</c:f>
              <c:strCache>
                <c:ptCount val="1"/>
                <c:pt idx="0">
                  <c:v>xy series</c:v>
                </c:pt>
              </c:strCache>
            </c:strRef>
          </c:tx>
          <c:spPr>
            <a:ln w="28575" cap="rnd">
              <a:solidFill>
                <a:schemeClr val="tx1">
                  <a:alpha val="93000"/>
                </a:schemeClr>
              </a:solidFill>
              <a:round/>
            </a:ln>
            <a:effectLst/>
          </c:spPr>
          <c:marker>
            <c:symbol val="none"/>
          </c:marker>
          <c:dPt>
            <c:idx val="1"/>
            <c:marker>
              <c:symbol val="none"/>
            </c:marker>
            <c:bubble3D val="0"/>
            <c:spPr>
              <a:ln w="12700" cap="rnd">
                <a:solidFill>
                  <a:schemeClr val="tx1">
                    <a:alpha val="93000"/>
                  </a:schemeClr>
                </a:solidFill>
                <a:round/>
              </a:ln>
              <a:effectLst/>
            </c:spPr>
            <c:extLst>
              <c:ext xmlns:c16="http://schemas.microsoft.com/office/drawing/2014/chart" uri="{C3380CC4-5D6E-409C-BE32-E72D297353CC}">
                <c16:uniqueId val="{00000003-9DEB-45D1-8CF9-453228D9EE72}"/>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9DEB-45D1-8CF9-453228D9EE72}"/>
            </c:ext>
          </c:extLst>
        </c:ser>
        <c:ser>
          <c:idx val="4"/>
          <c:order val="3"/>
          <c:tx>
            <c:strRef>
              <c:f>Sheet1!$A$12</c:f>
              <c:strCache>
                <c:ptCount val="1"/>
                <c:pt idx="0">
                  <c:v>xy series</c:v>
                </c:pt>
              </c:strCache>
            </c:strRef>
          </c:tx>
          <c:spPr>
            <a:ln w="12700"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9DEB-45D1-8CF9-453228D9EE72}"/>
            </c:ext>
          </c:extLst>
        </c:ser>
        <c:ser>
          <c:idx val="5"/>
          <c:order val="4"/>
          <c:tx>
            <c:strRef>
              <c:f>Sheet1!$A$12</c:f>
              <c:strCache>
                <c:ptCount val="1"/>
                <c:pt idx="0">
                  <c:v>xy series</c:v>
                </c:pt>
              </c:strCache>
            </c:strRef>
          </c:tx>
          <c:spPr>
            <a:ln w="12700"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9DEB-45D1-8CF9-453228D9EE72}"/>
            </c:ext>
          </c:extLst>
        </c:ser>
        <c:ser>
          <c:idx val="6"/>
          <c:order val="5"/>
          <c:tx>
            <c:strRef>
              <c:f>Sheet1!$A$12</c:f>
              <c:strCache>
                <c:ptCount val="1"/>
                <c:pt idx="0">
                  <c:v>xy series</c:v>
                </c:pt>
              </c:strCache>
            </c:strRef>
          </c:tx>
          <c:spPr>
            <a:ln w="12700"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9DEB-45D1-8CF9-453228D9EE72}"/>
            </c:ext>
          </c:extLst>
        </c:ser>
        <c:ser>
          <c:idx val="7"/>
          <c:order val="6"/>
          <c:tx>
            <c:strRef>
              <c:f>Sheet1!$A$12</c:f>
              <c:strCache>
                <c:ptCount val="1"/>
                <c:pt idx="0">
                  <c:v>xy series</c:v>
                </c:pt>
              </c:strCache>
            </c:strRef>
          </c:tx>
          <c:spPr>
            <a:ln w="12700"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9DEB-45D1-8CF9-453228D9EE72}"/>
            </c:ext>
          </c:extLst>
        </c:ser>
        <c:ser>
          <c:idx val="8"/>
          <c:order val="7"/>
          <c:tx>
            <c:strRef>
              <c:f>Sheet1!$A$12</c:f>
              <c:strCache>
                <c:ptCount val="1"/>
                <c:pt idx="0">
                  <c:v>xy series</c:v>
                </c:pt>
              </c:strCache>
            </c:strRef>
          </c:tx>
          <c:spPr>
            <a:ln w="12700" cap="rnd">
              <a:solidFill>
                <a:schemeClr val="tx1"/>
              </a:solidFill>
              <a:round/>
            </a:ln>
            <a:effectLst/>
          </c:spPr>
          <c:marker>
            <c:symbol val="none"/>
          </c:marker>
          <c:xVal>
            <c:numRef>
              <c:f>Sheet1!$B$23:$B$24</c:f>
              <c:numCache>
                <c:formatCode>General</c:formatCode>
                <c:ptCount val="2"/>
                <c:pt idx="0">
                  <c:v>6.5</c:v>
                </c:pt>
                <c:pt idx="1">
                  <c:v>6.5</c:v>
                </c:pt>
              </c:numCache>
            </c:numRef>
          </c:xVal>
          <c:yVal>
            <c:numRef>
              <c:f>Sheet1!$C$23:$C$24</c:f>
              <c:numCache>
                <c:formatCode>General</c:formatCode>
                <c:ptCount val="2"/>
                <c:pt idx="0">
                  <c:v>0</c:v>
                </c:pt>
                <c:pt idx="1">
                  <c:v>10</c:v>
                </c:pt>
              </c:numCache>
            </c:numRef>
          </c:yVal>
          <c:smooth val="0"/>
          <c:extLst>
            <c:ext xmlns:c16="http://schemas.microsoft.com/office/drawing/2014/chart" uri="{C3380CC4-5D6E-409C-BE32-E72D297353CC}">
              <c16:uniqueId val="{00000009-9DEB-45D1-8CF9-453228D9EE72}"/>
            </c:ext>
          </c:extLst>
        </c:ser>
        <c:ser>
          <c:idx val="9"/>
          <c:order val="8"/>
          <c:tx>
            <c:strRef>
              <c:f>Sheet1!$A$12</c:f>
              <c:strCache>
                <c:ptCount val="1"/>
                <c:pt idx="0">
                  <c:v>xy series</c:v>
                </c:pt>
              </c:strCache>
            </c:strRef>
          </c:tx>
          <c:spPr>
            <a:ln w="12700" cap="rnd">
              <a:solidFill>
                <a:schemeClr val="tx1"/>
              </a:solidFill>
              <a:round/>
            </a:ln>
            <a:effectLst/>
          </c:spPr>
          <c:marker>
            <c:symbol val="none"/>
          </c:marker>
          <c:xVal>
            <c:numRef>
              <c:f>Sheet1!$B$25:$B$26</c:f>
              <c:numCache>
                <c:formatCode>General</c:formatCode>
                <c:ptCount val="2"/>
                <c:pt idx="0">
                  <c:v>7.5</c:v>
                </c:pt>
                <c:pt idx="1">
                  <c:v>7.5</c:v>
                </c:pt>
              </c:numCache>
            </c:numRef>
          </c:xVal>
          <c:yVal>
            <c:numRef>
              <c:f>Sheet1!$C$25:$C$26</c:f>
              <c:numCache>
                <c:formatCode>General</c:formatCode>
                <c:ptCount val="2"/>
                <c:pt idx="0">
                  <c:v>0</c:v>
                </c:pt>
                <c:pt idx="1">
                  <c:v>10</c:v>
                </c:pt>
              </c:numCache>
            </c:numRef>
          </c:yVal>
          <c:smooth val="0"/>
          <c:extLst>
            <c:ext xmlns:c16="http://schemas.microsoft.com/office/drawing/2014/chart" uri="{C3380CC4-5D6E-409C-BE32-E72D297353CC}">
              <c16:uniqueId val="{0000000A-9DEB-45D1-8CF9-453228D9EE72}"/>
            </c:ext>
          </c:extLst>
        </c:ser>
        <c:ser>
          <c:idx val="10"/>
          <c:order val="9"/>
          <c:tx>
            <c:strRef>
              <c:f>Sheet1!$A$12</c:f>
              <c:strCache>
                <c:ptCount val="1"/>
                <c:pt idx="0">
                  <c:v>xy series</c:v>
                </c:pt>
              </c:strCache>
            </c:strRef>
          </c:tx>
          <c:spPr>
            <a:ln w="12700" cap="rnd">
              <a:solidFill>
                <a:schemeClr val="tx1"/>
              </a:solidFill>
              <a:round/>
            </a:ln>
            <a:effectLst/>
          </c:spPr>
          <c:marker>
            <c:symbol val="none"/>
          </c:marker>
          <c:xVal>
            <c:numRef>
              <c:f>Sheet1!$B$27:$B$28</c:f>
              <c:numCache>
                <c:formatCode>General</c:formatCode>
                <c:ptCount val="2"/>
                <c:pt idx="0">
                  <c:v>8.5</c:v>
                </c:pt>
                <c:pt idx="1">
                  <c:v>8.5</c:v>
                </c:pt>
              </c:numCache>
            </c:numRef>
          </c:xVal>
          <c:yVal>
            <c:numRef>
              <c:f>Sheet1!$C$27:$C$28</c:f>
              <c:numCache>
                <c:formatCode>General</c:formatCode>
                <c:ptCount val="2"/>
                <c:pt idx="0">
                  <c:v>0</c:v>
                </c:pt>
                <c:pt idx="1">
                  <c:v>10</c:v>
                </c:pt>
              </c:numCache>
            </c:numRef>
          </c:yVal>
          <c:smooth val="0"/>
          <c:extLst>
            <c:ext xmlns:c16="http://schemas.microsoft.com/office/drawing/2014/chart" uri="{C3380CC4-5D6E-409C-BE32-E72D297353CC}">
              <c16:uniqueId val="{0000000B-9DEB-45D1-8CF9-453228D9EE72}"/>
            </c:ext>
          </c:extLst>
        </c:ser>
        <c:ser>
          <c:idx val="11"/>
          <c:order val="10"/>
          <c:tx>
            <c:strRef>
              <c:f>Sheet1!$A$12</c:f>
              <c:strCache>
                <c:ptCount val="1"/>
                <c:pt idx="0">
                  <c:v>xy series</c:v>
                </c:pt>
              </c:strCache>
            </c:strRef>
          </c:tx>
          <c:spPr>
            <a:ln w="12700" cap="rnd">
              <a:solidFill>
                <a:schemeClr val="tx1"/>
              </a:solidFill>
              <a:round/>
            </a:ln>
            <a:effectLst/>
          </c:spPr>
          <c:marker>
            <c:symbol val="none"/>
          </c:marker>
          <c:xVal>
            <c:numRef>
              <c:f>Sheet1!$B$29:$B$30</c:f>
              <c:numCache>
                <c:formatCode>General</c:formatCode>
                <c:ptCount val="2"/>
                <c:pt idx="0">
                  <c:v>9.5</c:v>
                </c:pt>
                <c:pt idx="1">
                  <c:v>9.5</c:v>
                </c:pt>
              </c:numCache>
            </c:numRef>
          </c:xVal>
          <c:yVal>
            <c:numRef>
              <c:f>Sheet1!$C$29:$C$30</c:f>
              <c:numCache>
                <c:formatCode>General</c:formatCode>
                <c:ptCount val="2"/>
                <c:pt idx="0">
                  <c:v>0</c:v>
                </c:pt>
                <c:pt idx="1">
                  <c:v>10</c:v>
                </c:pt>
              </c:numCache>
            </c:numRef>
          </c:yVal>
          <c:smooth val="0"/>
          <c:extLst>
            <c:ext xmlns:c16="http://schemas.microsoft.com/office/drawing/2014/chart" uri="{C3380CC4-5D6E-409C-BE32-E72D297353CC}">
              <c16:uniqueId val="{0000000C-9DEB-45D1-8CF9-453228D9EE72}"/>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9DEB-45D1-8CF9-453228D9EE72}"/>
              </c:ext>
            </c:extLst>
          </c:dPt>
          <c:errBars>
            <c:errDir val="x"/>
            <c:errBarType val="both"/>
            <c:errValType val="percentage"/>
            <c:noEndCap val="1"/>
            <c:val val="49"/>
            <c:spPr>
              <a:noFill/>
              <a:ln w="38100" cap="sq" cmpd="sng" algn="ctr">
                <a:solidFill>
                  <a:srgbClr val="009E73"/>
                </a:solidFill>
                <a:round/>
              </a:ln>
              <a:effectLst/>
            </c:spPr>
          </c:errBars>
          <c:xVal>
            <c:numRef>
              <c:f>Sheet1!$F$2</c:f>
              <c:numCache>
                <c:formatCode>General</c:formatCode>
                <c:ptCount val="1"/>
                <c:pt idx="0">
                  <c:v>1</c:v>
                </c:pt>
              </c:numCache>
            </c:numRef>
          </c:xVal>
          <c:yVal>
            <c:numRef>
              <c:f>Sheet1!$D$2</c:f>
              <c:numCache>
                <c:formatCode>General</c:formatCode>
                <c:ptCount val="1"/>
                <c:pt idx="0">
                  <c:v>7.9252570890839271</c:v>
                </c:pt>
              </c:numCache>
            </c:numRef>
          </c:yVal>
          <c:smooth val="0"/>
          <c:extLst>
            <c:ext xmlns:c16="http://schemas.microsoft.com/office/drawing/2014/chart" uri="{C3380CC4-5D6E-409C-BE32-E72D297353CC}">
              <c16:uniqueId val="{0000000E-9DEB-45D1-8CF9-453228D9EE72}"/>
            </c:ext>
          </c:extLst>
        </c:ser>
        <c:ser>
          <c:idx val="12"/>
          <c:order val="12"/>
          <c:tx>
            <c:strRef>
              <c:f>Sheet1!$D$1</c:f>
              <c:strCache>
                <c:ptCount val="1"/>
                <c:pt idx="0">
                  <c:v>Best</c:v>
                </c:pt>
              </c:strCache>
            </c:strRef>
          </c:tx>
          <c:spPr>
            <a:ln w="25400" cap="rnd">
              <a:noFill/>
              <a:round/>
            </a:ln>
            <a:effectLst/>
          </c:spPr>
          <c:marker>
            <c:symbol val="none"/>
          </c:marker>
          <c:errBars>
            <c:errDir val="x"/>
            <c:errBarType val="both"/>
            <c:errValType val="percentage"/>
            <c:noEndCap val="1"/>
            <c:val val="25"/>
            <c:spPr>
              <a:noFill/>
              <a:ln w="38100" cap="flat" cmpd="sng" algn="ctr">
                <a:solidFill>
                  <a:srgbClr val="009E73"/>
                </a:solidFill>
                <a:round/>
              </a:ln>
              <a:effectLst/>
            </c:spPr>
          </c:errBars>
          <c:xVal>
            <c:numRef>
              <c:f>Sheet1!$F$3</c:f>
              <c:numCache>
                <c:formatCode>General</c:formatCode>
                <c:ptCount val="1"/>
                <c:pt idx="0">
                  <c:v>2</c:v>
                </c:pt>
              </c:numCache>
            </c:numRef>
          </c:xVal>
          <c:yVal>
            <c:numRef>
              <c:f>Sheet1!$D$3</c:f>
              <c:numCache>
                <c:formatCode>General</c:formatCode>
                <c:ptCount val="1"/>
                <c:pt idx="0">
                  <c:v>6.9029246129001676</c:v>
                </c:pt>
              </c:numCache>
            </c:numRef>
          </c:yVal>
          <c:smooth val="0"/>
          <c:extLst>
            <c:ext xmlns:c16="http://schemas.microsoft.com/office/drawing/2014/chart" uri="{C3380CC4-5D6E-409C-BE32-E72D297353CC}">
              <c16:uniqueId val="{0000000F-9DEB-45D1-8CF9-453228D9EE72}"/>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pt idx="0">
                  <c:v>3</c:v>
                </c:pt>
              </c:numCache>
            </c:numRef>
          </c:xVal>
          <c:yVal>
            <c:numRef>
              <c:f>Sheet1!$D$4</c:f>
              <c:numCache>
                <c:formatCode>General</c:formatCode>
                <c:ptCount val="1"/>
                <c:pt idx="0">
                  <c:v>7.344551921582875</c:v>
                </c:pt>
              </c:numCache>
            </c:numRef>
          </c:yVal>
          <c:smooth val="0"/>
          <c:extLst>
            <c:ext xmlns:c16="http://schemas.microsoft.com/office/drawing/2014/chart" uri="{C3380CC4-5D6E-409C-BE32-E72D297353CC}">
              <c16:uniqueId val="{00000010-9DEB-45D1-8CF9-453228D9EE72}"/>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pt idx="0">
                  <c:v>4</c:v>
                </c:pt>
              </c:numCache>
            </c:numRef>
          </c:xVal>
          <c:yVal>
            <c:numRef>
              <c:f>Sheet1!$D$5</c:f>
              <c:numCache>
                <c:formatCode>General</c:formatCode>
                <c:ptCount val="1"/>
              </c:numCache>
            </c:numRef>
          </c:yVal>
          <c:smooth val="0"/>
          <c:extLst>
            <c:ext xmlns:c16="http://schemas.microsoft.com/office/drawing/2014/chart" uri="{C3380CC4-5D6E-409C-BE32-E72D297353CC}">
              <c16:uniqueId val="{00000011-9DEB-45D1-8CF9-453228D9EE72}"/>
            </c:ext>
          </c:extLst>
        </c:ser>
        <c:ser>
          <c:idx val="15"/>
          <c:order val="15"/>
          <c:tx>
            <c:strRef>
              <c:f>Sheet1!$D$1</c:f>
              <c:strCache>
                <c:ptCount val="1"/>
                <c:pt idx="0">
                  <c:v>Best</c:v>
                </c:pt>
              </c:strCache>
            </c:strRef>
          </c:tx>
          <c:spPr>
            <a:ln w="25400" cap="rnd">
              <a:noFill/>
              <a:round/>
            </a:ln>
            <a:effectLst/>
          </c:spPr>
          <c:marker>
            <c:symbol val="none"/>
          </c:marker>
          <c:errBars>
            <c:errDir val="x"/>
            <c:errBarType val="both"/>
            <c:errValType val="percentage"/>
            <c:noEndCap val="1"/>
            <c:val val="10"/>
            <c:spPr>
              <a:noFill/>
              <a:ln w="38100" cap="flat" cmpd="sng" algn="ctr">
                <a:solidFill>
                  <a:srgbClr val="009E73"/>
                </a:solidFill>
                <a:round/>
              </a:ln>
              <a:effectLst/>
            </c:spPr>
          </c:errBars>
          <c:xVal>
            <c:numRef>
              <c:f>Sheet1!$F$6</c:f>
              <c:numCache>
                <c:formatCode>General</c:formatCode>
                <c:ptCount val="1"/>
                <c:pt idx="0">
                  <c:v>5</c:v>
                </c:pt>
              </c:numCache>
            </c:numRef>
          </c:xVal>
          <c:yVal>
            <c:numRef>
              <c:f>Sheet1!$D$6</c:f>
              <c:numCache>
                <c:formatCode>General</c:formatCode>
                <c:ptCount val="1"/>
                <c:pt idx="0">
                  <c:v>6.4487275597472564</c:v>
                </c:pt>
              </c:numCache>
            </c:numRef>
          </c:yVal>
          <c:smooth val="0"/>
          <c:extLst>
            <c:ext xmlns:c16="http://schemas.microsoft.com/office/drawing/2014/chart" uri="{C3380CC4-5D6E-409C-BE32-E72D297353CC}">
              <c16:uniqueId val="{00000012-9DEB-45D1-8CF9-453228D9EE72}"/>
            </c:ext>
          </c:extLst>
        </c:ser>
        <c:ser>
          <c:idx val="16"/>
          <c:order val="16"/>
          <c:tx>
            <c:strRef>
              <c:f>Sheet1!$D$1</c:f>
              <c:strCache>
                <c:ptCount val="1"/>
                <c:pt idx="0">
                  <c:v>Best</c:v>
                </c:pt>
              </c:strCache>
            </c:strRef>
          </c:tx>
          <c:spPr>
            <a:ln w="25400" cap="rnd">
              <a:noFill/>
              <a:round/>
            </a:ln>
            <a:effectLst/>
          </c:spPr>
          <c:marker>
            <c:symbol val="none"/>
          </c:marker>
          <c:errBars>
            <c:errDir val="x"/>
            <c:errBarType val="both"/>
            <c:errValType val="percentage"/>
            <c:noEndCap val="1"/>
            <c:val val="8.4"/>
            <c:spPr>
              <a:noFill/>
              <a:ln w="38100" cap="flat" cmpd="sng" algn="ctr">
                <a:solidFill>
                  <a:srgbClr val="009E73"/>
                </a:solidFill>
                <a:round/>
              </a:ln>
              <a:effectLst/>
            </c:spPr>
          </c:errBars>
          <c:xVal>
            <c:numRef>
              <c:f>Sheet1!$F$7</c:f>
              <c:numCache>
                <c:formatCode>General</c:formatCode>
                <c:ptCount val="1"/>
                <c:pt idx="0">
                  <c:v>6</c:v>
                </c:pt>
              </c:numCache>
            </c:numRef>
          </c:xVal>
          <c:yVal>
            <c:numRef>
              <c:f>Sheet1!$D$7</c:f>
              <c:numCache>
                <c:formatCode>General</c:formatCode>
                <c:ptCount val="1"/>
                <c:pt idx="0">
                  <c:v>7.2506267127303117</c:v>
                </c:pt>
              </c:numCache>
            </c:numRef>
          </c:yVal>
          <c:smooth val="0"/>
          <c:extLst>
            <c:ext xmlns:c16="http://schemas.microsoft.com/office/drawing/2014/chart" uri="{C3380CC4-5D6E-409C-BE32-E72D297353CC}">
              <c16:uniqueId val="{00000013-9DEB-45D1-8CF9-453228D9EE72}"/>
            </c:ext>
          </c:extLst>
        </c:ser>
        <c:ser>
          <c:idx val="17"/>
          <c:order val="17"/>
          <c:tx>
            <c:strRef>
              <c:f>Sheet1!$D$1</c:f>
              <c:strCache>
                <c:ptCount val="1"/>
                <c:pt idx="0">
                  <c:v>Best</c:v>
                </c:pt>
              </c:strCache>
            </c:strRef>
          </c:tx>
          <c:spPr>
            <a:ln w="25400" cap="rnd">
              <a:noFill/>
              <a:round/>
            </a:ln>
            <a:effectLst/>
          </c:spPr>
          <c:marker>
            <c:symbol val="none"/>
          </c:marker>
          <c:errBars>
            <c:errDir val="x"/>
            <c:errBarType val="both"/>
            <c:errValType val="percentage"/>
            <c:noEndCap val="1"/>
            <c:val val="7.2"/>
            <c:spPr>
              <a:noFill/>
              <a:ln w="38100" cap="flat" cmpd="sng" algn="ctr">
                <a:solidFill>
                  <a:srgbClr val="009E73"/>
                </a:solidFill>
                <a:round/>
              </a:ln>
              <a:effectLst/>
            </c:spPr>
          </c:errBars>
          <c:xVal>
            <c:numRef>
              <c:f>Sheet1!$F$8</c:f>
              <c:numCache>
                <c:formatCode>General</c:formatCode>
                <c:ptCount val="1"/>
                <c:pt idx="0">
                  <c:v>7</c:v>
                </c:pt>
              </c:numCache>
            </c:numRef>
          </c:xVal>
          <c:yVal>
            <c:numRef>
              <c:f>Sheet1!$D$8</c:f>
              <c:numCache>
                <c:formatCode>General</c:formatCode>
                <c:ptCount val="1"/>
                <c:pt idx="0">
                  <c:v>7.4674791790401276</c:v>
                </c:pt>
              </c:numCache>
            </c:numRef>
          </c:yVal>
          <c:smooth val="0"/>
          <c:extLst>
            <c:ext xmlns:c16="http://schemas.microsoft.com/office/drawing/2014/chart" uri="{C3380CC4-5D6E-409C-BE32-E72D297353CC}">
              <c16:uniqueId val="{00000014-9DEB-45D1-8CF9-453228D9EE72}"/>
            </c:ext>
          </c:extLst>
        </c:ser>
        <c:ser>
          <c:idx val="18"/>
          <c:order val="18"/>
          <c:tx>
            <c:strRef>
              <c:f>Sheet1!$D$1</c:f>
              <c:strCache>
                <c:ptCount val="1"/>
                <c:pt idx="0">
                  <c:v>Best</c:v>
                </c:pt>
              </c:strCache>
            </c:strRef>
          </c:tx>
          <c:spPr>
            <a:ln w="25400" cap="rnd">
              <a:noFill/>
              <a:round/>
            </a:ln>
            <a:effectLst/>
          </c:spPr>
          <c:marker>
            <c:symbol val="none"/>
          </c:marker>
          <c:errBars>
            <c:errDir val="x"/>
            <c:errBarType val="both"/>
            <c:errValType val="percentage"/>
            <c:noEndCap val="1"/>
            <c:val val="6.3"/>
            <c:spPr>
              <a:noFill/>
              <a:ln w="38100" cap="flat" cmpd="sng" algn="ctr">
                <a:solidFill>
                  <a:srgbClr val="009E73"/>
                </a:solidFill>
                <a:round/>
              </a:ln>
              <a:effectLst/>
            </c:spPr>
          </c:errBars>
          <c:xVal>
            <c:numRef>
              <c:f>Sheet1!$F$9</c:f>
              <c:numCache>
                <c:formatCode>General</c:formatCode>
                <c:ptCount val="1"/>
                <c:pt idx="0">
                  <c:v>8</c:v>
                </c:pt>
              </c:numCache>
            </c:numRef>
          </c:xVal>
          <c:yVal>
            <c:numRef>
              <c:f>Sheet1!$D$9</c:f>
              <c:numCache>
                <c:formatCode>General</c:formatCode>
                <c:ptCount val="1"/>
                <c:pt idx="0">
                  <c:v>7.4547606913709572</c:v>
                </c:pt>
              </c:numCache>
            </c:numRef>
          </c:yVal>
          <c:smooth val="0"/>
          <c:extLst>
            <c:ext xmlns:c16="http://schemas.microsoft.com/office/drawing/2014/chart" uri="{C3380CC4-5D6E-409C-BE32-E72D297353CC}">
              <c16:uniqueId val="{00000015-9DEB-45D1-8CF9-453228D9EE72}"/>
            </c:ext>
          </c:extLst>
        </c:ser>
        <c:ser>
          <c:idx val="19"/>
          <c:order val="19"/>
          <c:tx>
            <c:strRef>
              <c:f>Sheet1!$D$1</c:f>
              <c:strCache>
                <c:ptCount val="1"/>
                <c:pt idx="0">
                  <c:v>Best</c:v>
                </c:pt>
              </c:strCache>
            </c:strRef>
          </c:tx>
          <c:spPr>
            <a:ln w="25400" cap="rnd">
              <a:noFill/>
              <a:round/>
            </a:ln>
            <a:effectLst/>
          </c:spPr>
          <c:marker>
            <c:symbol val="none"/>
          </c:marker>
          <c:errBars>
            <c:errDir val="x"/>
            <c:errBarType val="both"/>
            <c:errValType val="percentage"/>
            <c:noEndCap val="1"/>
            <c:val val="5.5"/>
            <c:spPr>
              <a:noFill/>
              <a:ln w="38100" cap="flat" cmpd="sng" algn="ctr">
                <a:solidFill>
                  <a:srgbClr val="009E73"/>
                </a:solidFill>
                <a:round/>
              </a:ln>
              <a:effectLst/>
            </c:spPr>
          </c:errBars>
          <c:xVal>
            <c:numRef>
              <c:f>Sheet1!$F$10</c:f>
              <c:numCache>
                <c:formatCode>General</c:formatCode>
                <c:ptCount val="1"/>
                <c:pt idx="0">
                  <c:v>9</c:v>
                </c:pt>
              </c:numCache>
            </c:numRef>
          </c:xVal>
          <c:yVal>
            <c:numRef>
              <c:f>Sheet1!$D$10</c:f>
              <c:numCache>
                <c:formatCode>General</c:formatCode>
                <c:ptCount val="1"/>
                <c:pt idx="0">
                  <c:v>6.6106554709929535</c:v>
                </c:pt>
              </c:numCache>
            </c:numRef>
          </c:yVal>
          <c:smooth val="0"/>
          <c:extLst>
            <c:ext xmlns:c16="http://schemas.microsoft.com/office/drawing/2014/chart" uri="{C3380CC4-5D6E-409C-BE32-E72D297353CC}">
              <c16:uniqueId val="{00000016-9DEB-45D1-8CF9-453228D9EE72}"/>
            </c:ext>
          </c:extLst>
        </c:ser>
        <c:ser>
          <c:idx val="20"/>
          <c:order val="20"/>
          <c:tx>
            <c:strRef>
              <c:f>Sheet1!$E$1</c:f>
              <c:strCache>
                <c:ptCount val="1"/>
                <c:pt idx="0">
                  <c:v>Worst</c:v>
                </c:pt>
              </c:strCache>
            </c:strRef>
          </c:tx>
          <c:spPr>
            <a:ln w="25400" cap="rnd">
              <a:noFill/>
              <a:round/>
            </a:ln>
            <a:effectLst/>
          </c:spPr>
          <c:marker>
            <c:symbol val="none"/>
          </c:marker>
          <c:errBars>
            <c:errDir val="x"/>
            <c:errBarType val="both"/>
            <c:errValType val="percentage"/>
            <c:noEndCap val="1"/>
            <c:val val="50"/>
            <c:spPr>
              <a:noFill/>
              <a:ln w="38100" cap="flat" cmpd="sng" algn="ctr">
                <a:solidFill>
                  <a:srgbClr val="E69F00"/>
                </a:solidFill>
                <a:round/>
              </a:ln>
              <a:effectLst/>
            </c:spPr>
          </c:errBars>
          <c:xVal>
            <c:numRef>
              <c:f>Sheet1!$F$2</c:f>
              <c:numCache>
                <c:formatCode>General</c:formatCode>
                <c:ptCount val="1"/>
                <c:pt idx="0">
                  <c:v>1</c:v>
                </c:pt>
              </c:numCache>
            </c:numRef>
          </c:xVal>
          <c:yVal>
            <c:numRef>
              <c:f>Sheet1!$E$2</c:f>
              <c:numCache>
                <c:formatCode>General</c:formatCode>
                <c:ptCount val="1"/>
                <c:pt idx="0">
                  <c:v>7.1387103400577487</c:v>
                </c:pt>
              </c:numCache>
            </c:numRef>
          </c:yVal>
          <c:smooth val="0"/>
          <c:extLst>
            <c:ext xmlns:c16="http://schemas.microsoft.com/office/drawing/2014/chart" uri="{C3380CC4-5D6E-409C-BE32-E72D297353CC}">
              <c16:uniqueId val="{00000017-9DEB-45D1-8CF9-453228D9EE72}"/>
            </c:ext>
          </c:extLst>
        </c:ser>
        <c:ser>
          <c:idx val="21"/>
          <c:order val="21"/>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E69F00"/>
                </a:solidFill>
                <a:round/>
              </a:ln>
              <a:effectLst/>
            </c:spPr>
          </c:errBars>
          <c:xVal>
            <c:numRef>
              <c:f>Sheet1!$F$3</c:f>
              <c:numCache>
                <c:formatCode>General</c:formatCode>
                <c:ptCount val="1"/>
                <c:pt idx="0">
                  <c:v>2</c:v>
                </c:pt>
              </c:numCache>
            </c:numRef>
          </c:xVal>
          <c:yVal>
            <c:numRef>
              <c:f>Sheet1!$E$3</c:f>
              <c:numCache>
                <c:formatCode>General</c:formatCode>
                <c:ptCount val="1"/>
                <c:pt idx="0">
                  <c:v>6.0402051662425782</c:v>
                </c:pt>
              </c:numCache>
            </c:numRef>
          </c:yVal>
          <c:smooth val="0"/>
          <c:extLst>
            <c:ext xmlns:c16="http://schemas.microsoft.com/office/drawing/2014/chart" uri="{C3380CC4-5D6E-409C-BE32-E72D297353CC}">
              <c16:uniqueId val="{00000018-9DEB-45D1-8CF9-453228D9EE72}"/>
            </c:ext>
          </c:extLst>
        </c:ser>
        <c:ser>
          <c:idx val="22"/>
          <c:order val="22"/>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pt idx="0">
                  <c:v>3</c:v>
                </c:pt>
              </c:numCache>
            </c:numRef>
          </c:xVal>
          <c:yVal>
            <c:numRef>
              <c:f>Sheet1!$E$4</c:f>
              <c:numCache>
                <c:formatCode>General</c:formatCode>
                <c:ptCount val="1"/>
                <c:pt idx="0">
                  <c:v>6.2300332717242899</c:v>
                </c:pt>
              </c:numCache>
            </c:numRef>
          </c:yVal>
          <c:smooth val="0"/>
          <c:extLst>
            <c:ext xmlns:c16="http://schemas.microsoft.com/office/drawing/2014/chart" uri="{C3380CC4-5D6E-409C-BE32-E72D297353CC}">
              <c16:uniqueId val="{00000019-9DEB-45D1-8CF9-453228D9EE72}"/>
            </c:ext>
          </c:extLst>
        </c:ser>
        <c:ser>
          <c:idx val="23"/>
          <c:order val="23"/>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pt idx="0">
                  <c:v>4</c:v>
                </c:pt>
              </c:numCache>
            </c:numRef>
          </c:xVal>
          <c:yVal>
            <c:numRef>
              <c:f>Sheet1!$E$5</c:f>
              <c:numCache>
                <c:formatCode>General</c:formatCode>
                <c:ptCount val="1"/>
              </c:numCache>
            </c:numRef>
          </c:yVal>
          <c:smooth val="0"/>
          <c:extLst>
            <c:ext xmlns:c16="http://schemas.microsoft.com/office/drawing/2014/chart" uri="{C3380CC4-5D6E-409C-BE32-E72D297353CC}">
              <c16:uniqueId val="{0000001A-9DEB-45D1-8CF9-453228D9EE72}"/>
            </c:ext>
          </c:extLst>
        </c:ser>
        <c:ser>
          <c:idx val="24"/>
          <c:order val="24"/>
          <c:tx>
            <c:strRef>
              <c:f>Sheet1!$E$1</c:f>
              <c:strCache>
                <c:ptCount val="1"/>
                <c:pt idx="0">
                  <c:v>Worst</c:v>
                </c:pt>
              </c:strCache>
            </c:strRef>
          </c:tx>
          <c:spPr>
            <a:ln w="25400" cap="rnd">
              <a:noFill/>
              <a:round/>
            </a:ln>
            <a:effectLst/>
          </c:spPr>
          <c:marker>
            <c:symbol val="none"/>
          </c:marker>
          <c:errBars>
            <c:errDir val="x"/>
            <c:errBarType val="both"/>
            <c:errValType val="percentage"/>
            <c:noEndCap val="1"/>
            <c:val val="10"/>
            <c:spPr>
              <a:noFill/>
              <a:ln w="38100" cap="flat" cmpd="sng" algn="ctr">
                <a:solidFill>
                  <a:srgbClr val="E69F00"/>
                </a:solidFill>
                <a:round/>
              </a:ln>
              <a:effectLst/>
            </c:spPr>
          </c:errBars>
          <c:xVal>
            <c:numRef>
              <c:f>Sheet1!$F$6</c:f>
              <c:numCache>
                <c:formatCode>General</c:formatCode>
                <c:ptCount val="1"/>
                <c:pt idx="0">
                  <c:v>5</c:v>
                </c:pt>
              </c:numCache>
            </c:numRef>
          </c:xVal>
          <c:yVal>
            <c:numRef>
              <c:f>Sheet1!$E$6</c:f>
              <c:numCache>
                <c:formatCode>General</c:formatCode>
                <c:ptCount val="1"/>
                <c:pt idx="0">
                  <c:v>5.1739662117582768</c:v>
                </c:pt>
              </c:numCache>
            </c:numRef>
          </c:yVal>
          <c:smooth val="0"/>
          <c:extLst>
            <c:ext xmlns:c16="http://schemas.microsoft.com/office/drawing/2014/chart" uri="{C3380CC4-5D6E-409C-BE32-E72D297353CC}">
              <c16:uniqueId val="{0000001B-9DEB-45D1-8CF9-453228D9EE72}"/>
            </c:ext>
          </c:extLst>
        </c:ser>
        <c:ser>
          <c:idx val="25"/>
          <c:order val="25"/>
          <c:tx>
            <c:strRef>
              <c:f>Sheet1!$E$1</c:f>
              <c:strCache>
                <c:ptCount val="1"/>
                <c:pt idx="0">
                  <c:v>Worst</c:v>
                </c:pt>
              </c:strCache>
            </c:strRef>
          </c:tx>
          <c:spPr>
            <a:ln w="25400" cap="rnd">
              <a:noFill/>
              <a:round/>
            </a:ln>
            <a:effectLst/>
          </c:spPr>
          <c:marker>
            <c:symbol val="none"/>
          </c:marker>
          <c:errBars>
            <c:errDir val="x"/>
            <c:errBarType val="both"/>
            <c:errValType val="percentage"/>
            <c:noEndCap val="1"/>
            <c:val val="8.3000000000000007"/>
            <c:spPr>
              <a:noFill/>
              <a:ln w="38100" cap="flat" cmpd="sng" algn="ctr">
                <a:solidFill>
                  <a:srgbClr val="E69F00"/>
                </a:solidFill>
                <a:round/>
              </a:ln>
              <a:effectLst/>
            </c:spPr>
          </c:errBars>
          <c:xVal>
            <c:numRef>
              <c:f>Sheet1!$F$7</c:f>
              <c:numCache>
                <c:formatCode>General</c:formatCode>
                <c:ptCount val="1"/>
                <c:pt idx="0">
                  <c:v>6</c:v>
                </c:pt>
              </c:numCache>
            </c:numRef>
          </c:xVal>
          <c:yVal>
            <c:numRef>
              <c:f>Sheet1!$E$7</c:f>
              <c:numCache>
                <c:formatCode>General</c:formatCode>
                <c:ptCount val="1"/>
                <c:pt idx="0">
                  <c:v>6.2306172141432175</c:v>
                </c:pt>
              </c:numCache>
            </c:numRef>
          </c:yVal>
          <c:smooth val="0"/>
          <c:extLst>
            <c:ext xmlns:c16="http://schemas.microsoft.com/office/drawing/2014/chart" uri="{C3380CC4-5D6E-409C-BE32-E72D297353CC}">
              <c16:uniqueId val="{0000001C-9DEB-45D1-8CF9-453228D9EE72}"/>
            </c:ext>
          </c:extLst>
        </c:ser>
        <c:ser>
          <c:idx val="26"/>
          <c:order val="26"/>
          <c:tx>
            <c:strRef>
              <c:f>Sheet1!$E$1</c:f>
              <c:strCache>
                <c:ptCount val="1"/>
                <c:pt idx="0">
                  <c:v>Worst</c:v>
                </c:pt>
              </c:strCache>
            </c:strRef>
          </c:tx>
          <c:spPr>
            <a:ln w="25400" cap="rnd">
              <a:noFill/>
              <a:round/>
            </a:ln>
            <a:effectLst/>
          </c:spPr>
          <c:marker>
            <c:symbol val="none"/>
          </c:marker>
          <c:errBars>
            <c:errDir val="x"/>
            <c:errBarType val="both"/>
            <c:errValType val="percentage"/>
            <c:noEndCap val="1"/>
            <c:val val="7.1"/>
            <c:spPr>
              <a:noFill/>
              <a:ln w="38100" cap="flat" cmpd="sng" algn="ctr">
                <a:solidFill>
                  <a:srgbClr val="E69F00"/>
                </a:solidFill>
                <a:round/>
              </a:ln>
              <a:effectLst/>
            </c:spPr>
          </c:errBars>
          <c:xVal>
            <c:numRef>
              <c:f>Sheet1!$F$8</c:f>
              <c:numCache>
                <c:formatCode>General</c:formatCode>
                <c:ptCount val="1"/>
                <c:pt idx="0">
                  <c:v>7</c:v>
                </c:pt>
              </c:numCache>
            </c:numRef>
          </c:xVal>
          <c:yVal>
            <c:numRef>
              <c:f>Sheet1!$E$8</c:f>
              <c:numCache>
                <c:formatCode>General</c:formatCode>
                <c:ptCount val="1"/>
                <c:pt idx="0">
                  <c:v>6.8997211567607426</c:v>
                </c:pt>
              </c:numCache>
            </c:numRef>
          </c:yVal>
          <c:smooth val="0"/>
          <c:extLst>
            <c:ext xmlns:c16="http://schemas.microsoft.com/office/drawing/2014/chart" uri="{C3380CC4-5D6E-409C-BE32-E72D297353CC}">
              <c16:uniqueId val="{0000001D-9DEB-45D1-8CF9-453228D9EE72}"/>
            </c:ext>
          </c:extLst>
        </c:ser>
        <c:ser>
          <c:idx val="27"/>
          <c:order val="27"/>
          <c:tx>
            <c:strRef>
              <c:f>Sheet1!$E$1</c:f>
              <c:strCache>
                <c:ptCount val="1"/>
                <c:pt idx="0">
                  <c:v>Worst</c:v>
                </c:pt>
              </c:strCache>
            </c:strRef>
          </c:tx>
          <c:spPr>
            <a:ln w="25400" cap="rnd">
              <a:noFill/>
              <a:round/>
            </a:ln>
            <a:effectLst/>
          </c:spPr>
          <c:marker>
            <c:symbol val="none"/>
          </c:marker>
          <c:errBars>
            <c:errDir val="x"/>
            <c:errBarType val="both"/>
            <c:errValType val="percentage"/>
            <c:noEndCap val="1"/>
            <c:val val="6.3"/>
            <c:spPr>
              <a:noFill/>
              <a:ln w="38100" cap="flat" cmpd="sng" algn="ctr">
                <a:solidFill>
                  <a:srgbClr val="E69F00"/>
                </a:solidFill>
                <a:round/>
              </a:ln>
              <a:effectLst/>
            </c:spPr>
          </c:errBars>
          <c:xVal>
            <c:numRef>
              <c:f>Sheet1!$F$9</c:f>
              <c:numCache>
                <c:formatCode>General</c:formatCode>
                <c:ptCount val="1"/>
                <c:pt idx="0">
                  <c:v>8</c:v>
                </c:pt>
              </c:numCache>
            </c:numRef>
          </c:xVal>
          <c:yVal>
            <c:numRef>
              <c:f>Sheet1!$E$9</c:f>
              <c:numCache>
                <c:formatCode>General</c:formatCode>
                <c:ptCount val="1"/>
                <c:pt idx="0">
                  <c:v>6.4569827961022819</c:v>
                </c:pt>
              </c:numCache>
            </c:numRef>
          </c:yVal>
          <c:smooth val="0"/>
          <c:extLst>
            <c:ext xmlns:c16="http://schemas.microsoft.com/office/drawing/2014/chart" uri="{C3380CC4-5D6E-409C-BE32-E72D297353CC}">
              <c16:uniqueId val="{0000001E-9DEB-45D1-8CF9-453228D9EE72}"/>
            </c:ext>
          </c:extLst>
        </c:ser>
        <c:ser>
          <c:idx val="28"/>
          <c:order val="28"/>
          <c:tx>
            <c:strRef>
              <c:f>Sheet1!$E$1</c:f>
              <c:strCache>
                <c:ptCount val="1"/>
                <c:pt idx="0">
                  <c:v>Worst</c:v>
                </c:pt>
              </c:strCache>
            </c:strRef>
          </c:tx>
          <c:spPr>
            <a:ln w="25400" cap="rnd">
              <a:noFill/>
              <a:round/>
            </a:ln>
            <a:effectLst/>
          </c:spPr>
          <c:marker>
            <c:symbol val="none"/>
          </c:marker>
          <c:errBars>
            <c:errDir val="x"/>
            <c:errBarType val="both"/>
            <c:errValType val="percentage"/>
            <c:noEndCap val="1"/>
            <c:val val="5.5"/>
            <c:spPr>
              <a:noFill/>
              <a:ln w="38100" cap="flat" cmpd="sng" algn="ctr">
                <a:solidFill>
                  <a:srgbClr val="E69F00"/>
                </a:solidFill>
                <a:round/>
              </a:ln>
              <a:effectLst/>
            </c:spPr>
          </c:errBars>
          <c:xVal>
            <c:numRef>
              <c:f>Sheet1!$F$10</c:f>
              <c:numCache>
                <c:formatCode>General</c:formatCode>
                <c:ptCount val="1"/>
                <c:pt idx="0">
                  <c:v>9</c:v>
                </c:pt>
              </c:numCache>
            </c:numRef>
          </c:xVal>
          <c:yVal>
            <c:numRef>
              <c:f>Sheet1!$E$10</c:f>
              <c:numCache>
                <c:formatCode>General</c:formatCode>
                <c:ptCount val="1"/>
                <c:pt idx="0">
                  <c:v>5.2116349856611937</c:v>
                </c:pt>
              </c:numCache>
            </c:numRef>
          </c:yVal>
          <c:smooth val="0"/>
          <c:extLst>
            <c:ext xmlns:c16="http://schemas.microsoft.com/office/drawing/2014/chart" uri="{C3380CC4-5D6E-409C-BE32-E72D297353CC}">
              <c16:uniqueId val="{0000001F-9DEB-45D1-8CF9-453228D9EE72}"/>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solidFill>
                  <a:schemeClr val="tx1"/>
                </a:solidFill>
                <a:effectLst/>
                <a:latin typeface="Frutiger LT Std 45 Light" panose="020B0402020204020204"/>
                <a:cs typeface="Arial" panose="020B0604020202020204" pitchFamily="34" charset="0"/>
              </a:rPr>
              <a:t>Staff Engagement </a:t>
            </a:r>
            <a:endParaRPr lang="en-GB" sz="16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2777993340528031"/>
          <c:y val="3.5754044994070582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chemeClr val="accent2"/>
              </a:solidFill>
              <a:ln w="9525">
                <a:noFill/>
              </a:ln>
              <a:effectLst/>
            </c:spPr>
          </c:marker>
          <c:dPt>
            <c:idx val="4"/>
            <c:marker>
              <c:symbol val="circle"/>
              <c:size val="5"/>
              <c:spPr>
                <a:solidFill>
                  <a:srgbClr val="00A5CC"/>
                </a:solidFill>
                <a:ln w="9525">
                  <a:noFill/>
                </a:ln>
                <a:effectLst/>
              </c:spPr>
            </c:marker>
            <c:bubble3D val="0"/>
            <c:extLst>
              <c:ext xmlns:c16="http://schemas.microsoft.com/office/drawing/2014/chart" uri="{C3380CC4-5D6E-409C-BE32-E72D297353CC}">
                <c16:uniqueId val="{00000000-E7D2-4CC9-A82F-B26B595C6A62}"/>
              </c:ext>
            </c:extLst>
          </c:dPt>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7.0554657505129406</c:v>
                </c:pt>
                <c:pt idx="1">
                  <c:v>7.1545321150590304</c:v>
                </c:pt>
                <c:pt idx="2">
                  <c:v>7.0316578201180313</c:v>
                </c:pt>
                <c:pt idx="3">
                  <c:v>7.0467424692228002</c:v>
                </c:pt>
                <c:pt idx="4">
                  <c:v>7.1056596655195623</c:v>
                </c:pt>
              </c:numCache>
            </c:numRef>
          </c:val>
          <c:smooth val="0"/>
          <c:extLst>
            <c:ext xmlns:c16="http://schemas.microsoft.com/office/drawing/2014/chart" uri="{C3380CC4-5D6E-409C-BE32-E72D297353CC}">
              <c16:uniqueId val="{00000001-5F49-4451-A325-D32E7E85E95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7.492514523927281</c:v>
                </c:pt>
                <c:pt idx="1">
                  <c:v>7.5267956653659391</c:v>
                </c:pt>
                <c:pt idx="2">
                  <c:v>7.4054876921649768</c:v>
                </c:pt>
                <c:pt idx="3">
                  <c:v>7.4397819357987292</c:v>
                </c:pt>
                <c:pt idx="4">
                  <c:v>7.4547606913709572</c:v>
                </c:pt>
              </c:numCache>
            </c:numRef>
          </c:val>
          <c:smooth val="0"/>
          <c:extLst>
            <c:ext xmlns:c16="http://schemas.microsoft.com/office/drawing/2014/chart" uri="{C3380CC4-5D6E-409C-BE32-E72D297353CC}">
              <c16:uniqueId val="{00000002-5F49-4451-A325-D32E7E85E955}"/>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6.5329283223477335</c:v>
                </c:pt>
                <c:pt idx="1">
                  <c:v>6.584141182281952</c:v>
                </c:pt>
                <c:pt idx="2">
                  <c:v>6.4561560878250868</c:v>
                </c:pt>
                <c:pt idx="3">
                  <c:v>6.192551316635539</c:v>
                </c:pt>
                <c:pt idx="4">
                  <c:v>6.4569827961022819</c:v>
                </c:pt>
              </c:numCache>
            </c:numRef>
          </c:val>
          <c:smooth val="0"/>
          <c:extLst>
            <c:ext xmlns:c16="http://schemas.microsoft.com/office/drawing/2014/chart" uri="{C3380CC4-5D6E-409C-BE32-E72D297353CC}">
              <c16:uniqueId val="{00000003-5F49-4451-A325-D32E7E85E95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7.1129560130128144</c:v>
                </c:pt>
                <c:pt idx="1">
                  <c:v>7.1905810734015994</c:v>
                </c:pt>
                <c:pt idx="2">
                  <c:v>7.0126047548996082</c:v>
                </c:pt>
                <c:pt idx="3">
                  <c:v>7.0049864527563814</c:v>
                </c:pt>
                <c:pt idx="4">
                  <c:v>7.1201601401027084</c:v>
                </c:pt>
              </c:numCache>
            </c:numRef>
          </c:val>
          <c:smooth val="0"/>
          <c:extLst>
            <c:ext xmlns:c16="http://schemas.microsoft.com/office/drawing/2014/chart" uri="{C3380CC4-5D6E-409C-BE32-E72D297353CC}">
              <c16:uniqueId val="{00000000-5F49-4451-A325-D32E7E85E955}"/>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Motivation</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0488599106366213"/>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7.3530205783531573</c:v>
                </c:pt>
                <c:pt idx="1">
                  <c:v>7.3464966314423776</c:v>
                </c:pt>
                <c:pt idx="2">
                  <c:v>7.1588075824367747</c:v>
                </c:pt>
                <c:pt idx="3">
                  <c:v>7.1796896314397154</c:v>
                </c:pt>
                <c:pt idx="4">
                  <c:v>7.2172025051860746</c:v>
                </c:pt>
              </c:numCache>
            </c:numRef>
          </c:val>
          <c:smooth val="0"/>
          <c:extLst>
            <c:ext xmlns:c16="http://schemas.microsoft.com/office/drawing/2014/chart" uri="{C3380CC4-5D6E-409C-BE32-E72D297353CC}">
              <c16:uniqueId val="{00000001-D11D-467F-BBF9-CE961C43DF8C}"/>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7.6443817980070863</c:v>
                </c:pt>
                <c:pt idx="1">
                  <c:v>7.6108326482627202</c:v>
                </c:pt>
                <c:pt idx="2">
                  <c:v>7.4083941882871578</c:v>
                </c:pt>
                <c:pt idx="3">
                  <c:v>7.4781226382270436</c:v>
                </c:pt>
                <c:pt idx="4">
                  <c:v>7.4592032644522819</c:v>
                </c:pt>
              </c:numCache>
            </c:numRef>
          </c:val>
          <c:smooth val="0"/>
          <c:extLst>
            <c:ext xmlns:c16="http://schemas.microsoft.com/office/drawing/2014/chart" uri="{C3380CC4-5D6E-409C-BE32-E72D297353CC}">
              <c16:uniqueId val="{00000002-D11D-467F-BBF9-CE961C43DF8C}"/>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6.888962020443711</c:v>
                </c:pt>
                <c:pt idx="1">
                  <c:v>6.8417136952426567</c:v>
                </c:pt>
                <c:pt idx="2">
                  <c:v>6.6498181312928564</c:v>
                </c:pt>
                <c:pt idx="3">
                  <c:v>6.3142770305624873</c:v>
                </c:pt>
                <c:pt idx="4">
                  <c:v>6.5981785382768443</c:v>
                </c:pt>
              </c:numCache>
            </c:numRef>
          </c:val>
          <c:smooth val="0"/>
          <c:extLst>
            <c:ext xmlns:c16="http://schemas.microsoft.com/office/drawing/2014/chart" uri="{C3380CC4-5D6E-409C-BE32-E72D297353CC}">
              <c16:uniqueId val="{00000003-D11D-467F-BBF9-CE961C43DF8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7.1946160606239706</c:v>
                </c:pt>
                <c:pt idx="1">
                  <c:v>7.1937706366954153</c:v>
                </c:pt>
                <c:pt idx="2">
                  <c:v>6.9686578257676084</c:v>
                </c:pt>
                <c:pt idx="3">
                  <c:v>6.9711341624334651</c:v>
                </c:pt>
                <c:pt idx="4">
                  <c:v>6.9999408081793533</c:v>
                </c:pt>
              </c:numCache>
            </c:numRef>
          </c:val>
          <c:smooth val="0"/>
          <c:extLst>
            <c:ext xmlns:c16="http://schemas.microsoft.com/office/drawing/2014/chart" uri="{C3380CC4-5D6E-409C-BE32-E72D297353CC}">
              <c16:uniqueId val="{00000000-D11D-467F-BBF9-CE961C43DF8C}"/>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Involvement</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1214898166580977"/>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7.0003180891526853</c:v>
                </c:pt>
                <c:pt idx="1">
                  <c:v>7.0418526569816295</c:v>
                </c:pt>
                <c:pt idx="2">
                  <c:v>7.0905868426836136</c:v>
                </c:pt>
                <c:pt idx="3">
                  <c:v>7.1241650919853914</c:v>
                </c:pt>
                <c:pt idx="4">
                  <c:v>7.1773792204949327</c:v>
                </c:pt>
              </c:numCache>
            </c:numRef>
          </c:val>
          <c:smooth val="0"/>
          <c:extLst>
            <c:ext xmlns:c16="http://schemas.microsoft.com/office/drawing/2014/chart" uri="{C3380CC4-5D6E-409C-BE32-E72D297353CC}">
              <c16:uniqueId val="{00000001-D136-4CE8-A4B7-BC95F4003CD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7.3866273789568417</c:v>
                </c:pt>
                <c:pt idx="1">
                  <c:v>7.3492645695135002</c:v>
                </c:pt>
                <c:pt idx="2">
                  <c:v>7.4595225095852067</c:v>
                </c:pt>
                <c:pt idx="3">
                  <c:v>7.504861604785396</c:v>
                </c:pt>
                <c:pt idx="4">
                  <c:v>7.3918548465523086</c:v>
                </c:pt>
              </c:numCache>
            </c:numRef>
          </c:val>
          <c:smooth val="0"/>
          <c:extLst>
            <c:ext xmlns:c16="http://schemas.microsoft.com/office/drawing/2014/chart" uri="{C3380CC4-5D6E-409C-BE32-E72D297353CC}">
              <c16:uniqueId val="{00000002-D136-4CE8-A4B7-BC95F4003CD5}"/>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6.5652840035409374</c:v>
                </c:pt>
                <c:pt idx="1">
                  <c:v>6.844044225947524</c:v>
                </c:pt>
                <c:pt idx="2">
                  <c:v>6.7106876120175016</c:v>
                </c:pt>
                <c:pt idx="3">
                  <c:v>6.467519456065058</c:v>
                </c:pt>
                <c:pt idx="4">
                  <c:v>6.6935218363048783</c:v>
                </c:pt>
              </c:numCache>
            </c:numRef>
          </c:val>
          <c:smooth val="0"/>
          <c:extLst>
            <c:ext xmlns:c16="http://schemas.microsoft.com/office/drawing/2014/chart" uri="{C3380CC4-5D6E-409C-BE32-E72D297353CC}">
              <c16:uniqueId val="{00000003-D136-4CE8-A4B7-BC95F4003CD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7.1753067837162456</c:v>
                </c:pt>
                <c:pt idx="1">
                  <c:v>7.2168670188786015</c:v>
                </c:pt>
                <c:pt idx="2">
                  <c:v>7.1450300764246766</c:v>
                </c:pt>
                <c:pt idx="3">
                  <c:v>7.2412299557415318</c:v>
                </c:pt>
                <c:pt idx="4">
                  <c:v>7.3170670309919839</c:v>
                </c:pt>
              </c:numCache>
            </c:numRef>
          </c:val>
          <c:smooth val="0"/>
          <c:extLst>
            <c:ext xmlns:c16="http://schemas.microsoft.com/office/drawing/2014/chart" uri="{C3380CC4-5D6E-409C-BE32-E72D297353CC}">
              <c16:uniqueId val="{00000000-D136-4CE8-A4B7-BC95F4003CD5}"/>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Advocacy</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1214898166580977"/>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6.8862587554631292</c:v>
                </c:pt>
                <c:pt idx="1">
                  <c:v>7.1419111923775143</c:v>
                </c:pt>
                <c:pt idx="2">
                  <c:v>6.91451873910166</c:v>
                </c:pt>
                <c:pt idx="3">
                  <c:v>6.8759547179767093</c:v>
                </c:pt>
                <c:pt idx="4">
                  <c:v>6.9487498696989576</c:v>
                </c:pt>
              </c:numCache>
            </c:numRef>
          </c:val>
          <c:smooth val="0"/>
          <c:extLst>
            <c:ext xmlns:c16="http://schemas.microsoft.com/office/drawing/2014/chart" uri="{C3380CC4-5D6E-409C-BE32-E72D297353CC}">
              <c16:uniqueId val="{00000001-9A02-424D-A318-09D2AA1BB614}"/>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7.5878296549104141</c:v>
                </c:pt>
                <c:pt idx="1">
                  <c:v>7.7330413911603264</c:v>
                </c:pt>
                <c:pt idx="2">
                  <c:v>7.6391899927620361</c:v>
                </c:pt>
                <c:pt idx="3">
                  <c:v>7.6046718768091663</c:v>
                </c:pt>
                <c:pt idx="4">
                  <c:v>7.6183740257144956</c:v>
                </c:pt>
              </c:numCache>
            </c:numRef>
          </c:val>
          <c:smooth val="0"/>
          <c:extLst>
            <c:ext xmlns:c16="http://schemas.microsoft.com/office/drawing/2014/chart" uri="{C3380CC4-5D6E-409C-BE32-E72D297353CC}">
              <c16:uniqueId val="{00000002-9A02-424D-A318-09D2AA1BB614}"/>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5.7358416140580886</c:v>
                </c:pt>
                <c:pt idx="1">
                  <c:v>6.0490058942298344</c:v>
                </c:pt>
                <c:pt idx="2">
                  <c:v>5.8527518228172069</c:v>
                </c:pt>
                <c:pt idx="3">
                  <c:v>5.7083559081450659</c:v>
                </c:pt>
                <c:pt idx="4">
                  <c:v>5.8718223255335209</c:v>
                </c:pt>
              </c:numCache>
            </c:numRef>
          </c:val>
          <c:smooth val="0"/>
          <c:extLst>
            <c:ext xmlns:c16="http://schemas.microsoft.com/office/drawing/2014/chart" uri="{C3380CC4-5D6E-409C-BE32-E72D297353CC}">
              <c16:uniqueId val="{00000003-9A02-424D-A318-09D2AA1BB61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6.9598204941949673</c:v>
                </c:pt>
                <c:pt idx="1">
                  <c:v>7.1678443738474646</c:v>
                </c:pt>
                <c:pt idx="2">
                  <c:v>6.9378593710029168</c:v>
                </c:pt>
                <c:pt idx="3">
                  <c:v>6.8105340658292048</c:v>
                </c:pt>
                <c:pt idx="4">
                  <c:v>7.039495475874376</c:v>
                </c:pt>
              </c:numCache>
            </c:numRef>
          </c:val>
          <c:smooth val="0"/>
          <c:extLst>
            <c:ext xmlns:c16="http://schemas.microsoft.com/office/drawing/2014/chart" uri="{C3380CC4-5D6E-409C-BE32-E72D297353CC}">
              <c16:uniqueId val="{00000000-9A02-424D-A318-09D2AA1BB61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600" b="0" i="0" baseline="0" dirty="0">
                <a:solidFill>
                  <a:schemeClr val="tx1"/>
                </a:solidFill>
                <a:effectLst/>
                <a:latin typeface="Frutiger LT Std 45 Light" panose="020B0402020204020204"/>
                <a:cs typeface="Arial" panose="020B0604020202020204" pitchFamily="34" charset="0"/>
              </a:rPr>
              <a:t>Morale</a:t>
            </a:r>
            <a:endParaRPr lang="en-GB" sz="16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7761525913948949"/>
          <c:y val="3.1812478255431528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dPt>
            <c:idx val="4"/>
            <c:marker>
              <c:symbol val="circle"/>
              <c:size val="5"/>
              <c:spPr>
                <a:solidFill>
                  <a:srgbClr val="00A5CC"/>
                </a:solidFill>
                <a:ln w="9525">
                  <a:noFill/>
                </a:ln>
                <a:effectLst/>
              </c:spPr>
            </c:marker>
            <c:bubble3D val="0"/>
            <c:extLst>
              <c:ext xmlns:c16="http://schemas.microsoft.com/office/drawing/2014/chart" uri="{C3380CC4-5D6E-409C-BE32-E72D297353CC}">
                <c16:uniqueId val="{00000000-E7D2-4CC9-A82F-B26B595C6A62}"/>
              </c:ext>
            </c:extLst>
          </c:dPt>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6.0075726635263527</c:v>
                </c:pt>
                <c:pt idx="1">
                  <c:v>6.2294578877865714</c:v>
                </c:pt>
                <c:pt idx="2">
                  <c:v>6.0191459695295251</c:v>
                </c:pt>
                <c:pt idx="3">
                  <c:v>6.0360607229185881</c:v>
                </c:pt>
                <c:pt idx="4">
                  <c:v>6.1749575553517921</c:v>
                </c:pt>
              </c:numCache>
            </c:numRef>
          </c:val>
          <c:smooth val="0"/>
          <c:extLst>
            <c:ext xmlns:c16="http://schemas.microsoft.com/office/drawing/2014/chart" uri="{C3380CC4-5D6E-409C-BE32-E72D297353CC}">
              <c16:uniqueId val="{00000001-5F49-4451-A325-D32E7E85E95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6.4923466491705204</c:v>
                </c:pt>
                <c:pt idx="1">
                  <c:v>6.7272992583535842</c:v>
                </c:pt>
                <c:pt idx="2">
                  <c:v>6.5196791284837774</c:v>
                </c:pt>
                <c:pt idx="3">
                  <c:v>6.502744312978864</c:v>
                </c:pt>
                <c:pt idx="4">
                  <c:v>6.6106554709929535</c:v>
                </c:pt>
              </c:numCache>
            </c:numRef>
          </c:val>
          <c:smooth val="0"/>
          <c:extLst>
            <c:ext xmlns:c16="http://schemas.microsoft.com/office/drawing/2014/chart" uri="{C3380CC4-5D6E-409C-BE32-E72D297353CC}">
              <c16:uniqueId val="{00000002-5F49-4451-A325-D32E7E85E955}"/>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5.5882223251757024</c:v>
                </c:pt>
                <c:pt idx="1">
                  <c:v>5.7570096552781997</c:v>
                </c:pt>
                <c:pt idx="2">
                  <c:v>5.4804639317338193</c:v>
                </c:pt>
                <c:pt idx="3">
                  <c:v>5.1498216487055126</c:v>
                </c:pt>
                <c:pt idx="4">
                  <c:v>5.2116349856611937</c:v>
                </c:pt>
              </c:numCache>
            </c:numRef>
          </c:val>
          <c:smooth val="0"/>
          <c:extLst>
            <c:ext xmlns:c16="http://schemas.microsoft.com/office/drawing/2014/chart" uri="{C3380CC4-5D6E-409C-BE32-E72D297353CC}">
              <c16:uniqueId val="{00000003-5F49-4451-A325-D32E7E85E95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6.263210308056542</c:v>
                </c:pt>
                <c:pt idx="1">
                  <c:v>6.322887506822096</c:v>
                </c:pt>
                <c:pt idx="2">
                  <c:v>6.0802793812617004</c:v>
                </c:pt>
                <c:pt idx="3">
                  <c:v>6.0184386035872883</c:v>
                </c:pt>
                <c:pt idx="4">
                  <c:v>6.2601994842989424</c:v>
                </c:pt>
              </c:numCache>
            </c:numRef>
          </c:val>
          <c:smooth val="0"/>
          <c:extLst>
            <c:ext xmlns:c16="http://schemas.microsoft.com/office/drawing/2014/chart" uri="{C3380CC4-5D6E-409C-BE32-E72D297353CC}">
              <c16:uniqueId val="{00000000-5F49-4451-A325-D32E7E85E955}"/>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Thinking about leaving</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31046711323574233"/>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6.1105077359818747</c:v>
                </c:pt>
                <c:pt idx="1">
                  <c:v>6.3697022953521758</c:v>
                </c:pt>
                <c:pt idx="2">
                  <c:v>6.1542308010866131</c:v>
                </c:pt>
                <c:pt idx="3">
                  <c:v>6.1331839157774883</c:v>
                </c:pt>
                <c:pt idx="4">
                  <c:v>6.2714095956743181</c:v>
                </c:pt>
              </c:numCache>
            </c:numRef>
          </c:val>
          <c:smooth val="0"/>
          <c:extLst>
            <c:ext xmlns:c16="http://schemas.microsoft.com/office/drawing/2014/chart" uri="{C3380CC4-5D6E-409C-BE32-E72D297353CC}">
              <c16:uniqueId val="{00000001-D11D-467F-BBF9-CE961C43DF8C}"/>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6.7983507632910074</c:v>
                </c:pt>
                <c:pt idx="1">
                  <c:v>6.9396138574605972</c:v>
                </c:pt>
                <c:pt idx="2">
                  <c:v>6.6916873810570401</c:v>
                </c:pt>
                <c:pt idx="3">
                  <c:v>6.6445450878494148</c:v>
                </c:pt>
                <c:pt idx="4">
                  <c:v>6.8350008427684914</c:v>
                </c:pt>
              </c:numCache>
            </c:numRef>
          </c:val>
          <c:smooth val="0"/>
          <c:extLst>
            <c:ext xmlns:c16="http://schemas.microsoft.com/office/drawing/2014/chart" uri="{C3380CC4-5D6E-409C-BE32-E72D297353CC}">
              <c16:uniqueId val="{00000002-D11D-467F-BBF9-CE961C43DF8C}"/>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5.567925397675678</c:v>
                </c:pt>
                <c:pt idx="1">
                  <c:v>5.7687000011005161</c:v>
                </c:pt>
                <c:pt idx="2">
                  <c:v>5.3945344822247447</c:v>
                </c:pt>
                <c:pt idx="3">
                  <c:v>4.8160489068233483</c:v>
                </c:pt>
                <c:pt idx="4">
                  <c:v>4.6734116515080384</c:v>
                </c:pt>
              </c:numCache>
            </c:numRef>
          </c:val>
          <c:smooth val="0"/>
          <c:extLst>
            <c:ext xmlns:c16="http://schemas.microsoft.com/office/drawing/2014/chart" uri="{C3380CC4-5D6E-409C-BE32-E72D297353CC}">
              <c16:uniqueId val="{00000003-D11D-467F-BBF9-CE961C43DF8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6.3434360288258107</c:v>
                </c:pt>
                <c:pt idx="1">
                  <c:v>6.4596053538100389</c:v>
                </c:pt>
                <c:pt idx="2">
                  <c:v>6.2040575378568716</c:v>
                </c:pt>
                <c:pt idx="3">
                  <c:v>6.1228826736761492</c:v>
                </c:pt>
                <c:pt idx="4">
                  <c:v>6.3513817576327609</c:v>
                </c:pt>
              </c:numCache>
            </c:numRef>
          </c:val>
          <c:smooth val="0"/>
          <c:extLst>
            <c:ext xmlns:c16="http://schemas.microsoft.com/office/drawing/2014/chart" uri="{C3380CC4-5D6E-409C-BE32-E72D297353CC}">
              <c16:uniqueId val="{00000000-D11D-467F-BBF9-CE961C43DF8C}"/>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Work pressure</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1214898166580977"/>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5.3260376939385141</c:v>
                </c:pt>
                <c:pt idx="1">
                  <c:v>5.65911428458966</c:v>
                </c:pt>
                <c:pt idx="2">
                  <c:v>5.3437632475679413</c:v>
                </c:pt>
                <c:pt idx="3">
                  <c:v>5.3189977328715896</c:v>
                </c:pt>
                <c:pt idx="4">
                  <c:v>5.5534049757396762</c:v>
                </c:pt>
              </c:numCache>
            </c:numRef>
          </c:val>
          <c:smooth val="0"/>
          <c:extLst>
            <c:ext xmlns:c16="http://schemas.microsoft.com/office/drawing/2014/chart" uri="{C3380CC4-5D6E-409C-BE32-E72D297353CC}">
              <c16:uniqueId val="{00000001-D136-4CE8-A4B7-BC95F4003CD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5.9066454502788384</c:v>
                </c:pt>
                <c:pt idx="1">
                  <c:v>6.2331185353805694</c:v>
                </c:pt>
                <c:pt idx="2">
                  <c:v>5.9716867150304473</c:v>
                </c:pt>
                <c:pt idx="3">
                  <c:v>5.8804965691917293</c:v>
                </c:pt>
                <c:pt idx="4">
                  <c:v>6.0016604055034621</c:v>
                </c:pt>
              </c:numCache>
            </c:numRef>
          </c:val>
          <c:smooth val="0"/>
          <c:extLst>
            <c:ext xmlns:c16="http://schemas.microsoft.com/office/drawing/2014/chart" uri="{C3380CC4-5D6E-409C-BE32-E72D297353CC}">
              <c16:uniqueId val="{00000002-D136-4CE8-A4B7-BC95F4003CD5}"/>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4.8570524927082506</c:v>
                </c:pt>
                <c:pt idx="1">
                  <c:v>4.9528394122186814</c:v>
                </c:pt>
                <c:pt idx="2">
                  <c:v>4.6624121281258422</c:v>
                </c:pt>
                <c:pt idx="3">
                  <c:v>4.5107151204983431</c:v>
                </c:pt>
                <c:pt idx="4">
                  <c:v>4.6605467847619186</c:v>
                </c:pt>
              </c:numCache>
            </c:numRef>
          </c:val>
          <c:smooth val="0"/>
          <c:extLst>
            <c:ext xmlns:c16="http://schemas.microsoft.com/office/drawing/2014/chart" uri="{C3380CC4-5D6E-409C-BE32-E72D297353CC}">
              <c16:uniqueId val="{00000003-D136-4CE8-A4B7-BC95F4003CD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5.7025532696635342</c:v>
                </c:pt>
                <c:pt idx="1">
                  <c:v>5.7576970894936998</c:v>
                </c:pt>
                <c:pt idx="2">
                  <c:v>5.4103612093974682</c:v>
                </c:pt>
                <c:pt idx="3">
                  <c:v>5.2028868794407286</c:v>
                </c:pt>
                <c:pt idx="4">
                  <c:v>5.6658836359198377</c:v>
                </c:pt>
              </c:numCache>
            </c:numRef>
          </c:val>
          <c:smooth val="0"/>
          <c:extLst>
            <c:ext xmlns:c16="http://schemas.microsoft.com/office/drawing/2014/chart" uri="{C3380CC4-5D6E-409C-BE32-E72D297353CC}">
              <c16:uniqueId val="{00000000-D136-4CE8-A4B7-BC95F4003CD5}"/>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GB" sz="1200" b="0" i="0" baseline="0" dirty="0">
                <a:solidFill>
                  <a:schemeClr val="tx1"/>
                </a:solidFill>
                <a:effectLst/>
                <a:latin typeface="Frutiger LT Std 45 Light" panose="020B0402020204020204"/>
                <a:cs typeface="Arial" panose="020B0604020202020204" pitchFamily="34" charset="0"/>
              </a:rPr>
              <a:t>Stressors</a:t>
            </a:r>
            <a:endParaRPr lang="en-GB" sz="1200" dirty="0">
              <a:solidFill>
                <a:schemeClr val="tx1"/>
              </a:solidFill>
              <a:effectLst/>
              <a:latin typeface="Frutiger LT Std 45 Light" panose="020B0402020204020204"/>
              <a:cs typeface="Arial" panose="020B0604020202020204" pitchFamily="34" charset="0"/>
            </a:endParaRPr>
          </a:p>
        </c:rich>
      </c:tx>
      <c:layout>
        <c:manualLayout>
          <c:xMode val="edge"/>
          <c:yMode val="edge"/>
          <c:x val="0.41214898166580977"/>
          <c:y val="3.9452661134505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6.5960883826097367</c:v>
                </c:pt>
                <c:pt idx="1">
                  <c:v>6.6547141709413093</c:v>
                </c:pt>
                <c:pt idx="2">
                  <c:v>6.6385494377002123</c:v>
                </c:pt>
                <c:pt idx="3">
                  <c:v>6.6853841432983572</c:v>
                </c:pt>
                <c:pt idx="4">
                  <c:v>6.7540269026881239</c:v>
                </c:pt>
              </c:numCache>
            </c:numRef>
          </c:val>
          <c:smooth val="0"/>
          <c:extLst>
            <c:ext xmlns:c16="http://schemas.microsoft.com/office/drawing/2014/chart" uri="{C3380CC4-5D6E-409C-BE32-E72D297353CC}">
              <c16:uniqueId val="{00000001-9A02-424D-A318-09D2AA1BB614}"/>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6.9425940392686263</c:v>
                </c:pt>
                <c:pt idx="1">
                  <c:v>7.0142734621311371</c:v>
                </c:pt>
                <c:pt idx="2">
                  <c:v>6.9515720591172636</c:v>
                </c:pt>
                <c:pt idx="3">
                  <c:v>6.9963057040672094</c:v>
                </c:pt>
                <c:pt idx="4">
                  <c:v>6.9966613386853789</c:v>
                </c:pt>
              </c:numCache>
            </c:numRef>
          </c:val>
          <c:smooth val="0"/>
          <c:extLst>
            <c:ext xmlns:c16="http://schemas.microsoft.com/office/drawing/2014/chart" uri="{C3380CC4-5D6E-409C-BE32-E72D297353CC}">
              <c16:uniqueId val="{00000002-9A02-424D-A318-09D2AA1BB614}"/>
            </c:ext>
          </c:extLst>
        </c:ser>
        <c:ser>
          <c:idx val="3"/>
          <c:order val="2"/>
          <c:tx>
            <c:strRef>
              <c:f>Sheet1!$E$1</c:f>
              <c:strCache>
                <c:ptCount val="1"/>
                <c:pt idx="0">
                  <c:v>Worst</c:v>
                </c:pt>
              </c:strCache>
            </c:strRef>
          </c:tx>
          <c:spPr>
            <a:ln w="28575" cap="rnd">
              <a:solidFill>
                <a:srgbClr val="FF9900"/>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6.2581516493023415</c:v>
                </c:pt>
                <c:pt idx="1">
                  <c:v>6.385883965682261</c:v>
                </c:pt>
                <c:pt idx="2">
                  <c:v>6.2767575626823922</c:v>
                </c:pt>
                <c:pt idx="3">
                  <c:v>6.1132078762777313</c:v>
                </c:pt>
                <c:pt idx="4">
                  <c:v>6.2877116714492924</c:v>
                </c:pt>
              </c:numCache>
            </c:numRef>
          </c:val>
          <c:smooth val="0"/>
          <c:extLst>
            <c:ext xmlns:c16="http://schemas.microsoft.com/office/drawing/2014/chart" uri="{C3380CC4-5D6E-409C-BE32-E72D297353CC}">
              <c16:uniqueId val="{00000003-9A02-424D-A318-09D2AA1BB61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6.7496180895582416</c:v>
                </c:pt>
                <c:pt idx="1">
                  <c:v>6.763353589280511</c:v>
                </c:pt>
                <c:pt idx="2">
                  <c:v>6.6385494377002123</c:v>
                </c:pt>
                <c:pt idx="3">
                  <c:v>6.7272304044868347</c:v>
                </c:pt>
                <c:pt idx="4">
                  <c:v>6.7673381208368584</c:v>
                </c:pt>
              </c:numCache>
            </c:numRef>
          </c:val>
          <c:smooth val="0"/>
          <c:extLst>
            <c:ext xmlns:c16="http://schemas.microsoft.com/office/drawing/2014/chart" uri="{C3380CC4-5D6E-409C-BE32-E72D297353CC}">
              <c16:uniqueId val="{00000000-9A02-424D-A318-09D2AA1BB614}"/>
            </c:ext>
          </c:extLst>
        </c:ser>
        <c:dLbls>
          <c:showLegendKey val="0"/>
          <c:showVal val="0"/>
          <c:showCatName val="0"/>
          <c:showSerName val="0"/>
          <c:showPercent val="0"/>
          <c:showBubbleSize val="0"/>
        </c:dLbls>
        <c:marker val="1"/>
        <c:smooth val="0"/>
        <c:axId val="992260272"/>
        <c:axId val="992261104"/>
      </c:lineChart>
      <c:catAx>
        <c:axId val="9922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utiger LT Std 45 Light" panose="020B0402020204020204"/>
                <a:ea typeface="+mn-ea"/>
                <a:cs typeface="+mn-cs"/>
              </a:defRPr>
            </a:pPr>
            <a:endParaRPr lang="en-US"/>
          </a:p>
        </c:txPr>
        <c:crossAx val="992261104"/>
        <c:crosses val="autoZero"/>
        <c:auto val="1"/>
        <c:lblAlgn val="ctr"/>
        <c:lblOffset val="100"/>
        <c:noMultiLvlLbl val="0"/>
      </c:catAx>
      <c:valAx>
        <c:axId val="99226110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26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Q25a Care of patients / service users is my organisation's top priority.</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76.105525225619388</c:v>
                </c:pt>
                <c:pt idx="1">
                  <c:v>80.4207714663046</c:v>
                </c:pt>
                <c:pt idx="2">
                  <c:v>78.560664124448181</c:v>
                </c:pt>
                <c:pt idx="3">
                  <c:v>78.366351715141846</c:v>
                </c:pt>
                <c:pt idx="4">
                  <c:v>79.494834157121304</c:v>
                </c:pt>
              </c:numCache>
            </c:numRef>
          </c:val>
          <c:smooth val="0"/>
          <c:extLst>
            <c:ext xmlns:c16="http://schemas.microsoft.com/office/drawing/2014/chart" uri="{C3380CC4-5D6E-409C-BE32-E72D297353CC}">
              <c16:uniqueId val="{00000003-6603-4271-BABA-14DA1AFFD31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85.886625434844689</c:v>
                </c:pt>
                <c:pt idx="1">
                  <c:v>87.931866774301866</c:v>
                </c:pt>
                <c:pt idx="2">
                  <c:v>87.503791852180839</c:v>
                </c:pt>
                <c:pt idx="3">
                  <c:v>86.916723803164544</c:v>
                </c:pt>
                <c:pt idx="4">
                  <c:v>88.012990164432338</c:v>
                </c:pt>
              </c:numCache>
            </c:numRef>
          </c:val>
          <c:smooth val="0"/>
          <c:extLst>
            <c:ext xmlns:c16="http://schemas.microsoft.com/office/drawing/2014/chart" uri="{C3380CC4-5D6E-409C-BE32-E72D297353CC}">
              <c16:uniqueId val="{00000004-6603-4271-BABA-14DA1AFFD31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57.090992056699804</c:v>
                </c:pt>
                <c:pt idx="1">
                  <c:v>66.391317710618239</c:v>
                </c:pt>
                <c:pt idx="2">
                  <c:v>65.039066130647967</c:v>
                </c:pt>
                <c:pt idx="3">
                  <c:v>59.392797132802912</c:v>
                </c:pt>
                <c:pt idx="4">
                  <c:v>64.182046103812468</c:v>
                </c:pt>
              </c:numCache>
            </c:numRef>
          </c:val>
          <c:smooth val="0"/>
          <c:extLst>
            <c:ext xmlns:c16="http://schemas.microsoft.com/office/drawing/2014/chart" uri="{C3380CC4-5D6E-409C-BE32-E72D297353CC}">
              <c16:uniqueId val="{00000005-6603-4271-BABA-14DA1AFFD31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603-4271-BABA-14DA1AFFD31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77.439519618698782</c:v>
                </c:pt>
                <c:pt idx="1">
                  <c:v>80.271374217360361</c:v>
                </c:pt>
                <c:pt idx="2">
                  <c:v>78.593311694369802</c:v>
                </c:pt>
                <c:pt idx="3">
                  <c:v>78.779264026330878</c:v>
                </c:pt>
                <c:pt idx="4">
                  <c:v>78.524526322273175</c:v>
                </c:pt>
              </c:numCache>
            </c:numRef>
          </c:val>
          <c:smooth val="0"/>
          <c:extLst>
            <c:ext xmlns:c16="http://schemas.microsoft.com/office/drawing/2014/chart" uri="{C3380CC4-5D6E-409C-BE32-E72D297353CC}">
              <c16:uniqueId val="{00000002-6603-4271-BABA-14DA1AFFD31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 </a:t>
                </a:r>
                <a:r>
                  <a:rPr lang="en-GB" sz="1200" b="0" i="0" u="none" strike="noStrike" baseline="0" dirty="0">
                    <a:effectLst/>
                  </a:rPr>
                  <a:t>out of those who answered the question</a:t>
                </a:r>
                <a:endParaRPr lang="en-US" sz="1200" dirty="0"/>
              </a:p>
              <a:p>
                <a:pPr>
                  <a:defRPr sz="1200"/>
                </a:pPr>
                <a:r>
                  <a:rPr lang="en-GB" sz="1200" dirty="0"/>
                  <a:t>	</a:t>
                </a:r>
              </a:p>
              <a:p>
                <a:pPr>
                  <a:defRPr sz="1200"/>
                </a:pPr>
                <a:endParaRPr lang="en-GB" sz="1200" dirty="0"/>
              </a:p>
            </c:rich>
          </c:tx>
          <c:layout>
            <c:manualLayout>
              <c:xMode val="edge"/>
              <c:yMode val="edge"/>
              <c:x val="0"/>
              <c:y val="0.2227424795212431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Q25b My organisation acts on concerns raised by patients / service users.</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75.203218477440799</c:v>
                </c:pt>
                <c:pt idx="1">
                  <c:v>77.101286780392414</c:v>
                </c:pt>
                <c:pt idx="2">
                  <c:v>77.076625408122936</c:v>
                </c:pt>
                <c:pt idx="3">
                  <c:v>74.064737227057861</c:v>
                </c:pt>
                <c:pt idx="4">
                  <c:v>75.755319967459045</c:v>
                </c:pt>
              </c:numCache>
            </c:numRef>
          </c:val>
          <c:smooth val="0"/>
          <c:extLst>
            <c:ext xmlns:c16="http://schemas.microsoft.com/office/drawing/2014/chart" uri="{C3380CC4-5D6E-409C-BE32-E72D297353CC}">
              <c16:uniqueId val="{00000003-D6F8-4C5D-83D9-BC658F79D0A0}"/>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85.850695842617711</c:v>
                </c:pt>
                <c:pt idx="1">
                  <c:v>85.242590719832705</c:v>
                </c:pt>
                <c:pt idx="2">
                  <c:v>86.611932399992156</c:v>
                </c:pt>
                <c:pt idx="3">
                  <c:v>84.238976915383361</c:v>
                </c:pt>
                <c:pt idx="4">
                  <c:v>85.519273948421699</c:v>
                </c:pt>
              </c:numCache>
            </c:numRef>
          </c:val>
          <c:smooth val="0"/>
          <c:extLst>
            <c:ext xmlns:c16="http://schemas.microsoft.com/office/drawing/2014/chart" uri="{C3380CC4-5D6E-409C-BE32-E72D297353CC}">
              <c16:uniqueId val="{00000004-D6F8-4C5D-83D9-BC658F79D0A0}"/>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54.089200644865244</c:v>
                </c:pt>
                <c:pt idx="1">
                  <c:v>59.657161082774337</c:v>
                </c:pt>
                <c:pt idx="2">
                  <c:v>60.694114888888151</c:v>
                </c:pt>
                <c:pt idx="3">
                  <c:v>47.241396614254889</c:v>
                </c:pt>
                <c:pt idx="4">
                  <c:v>51.925447556939588</c:v>
                </c:pt>
              </c:numCache>
            </c:numRef>
          </c:val>
          <c:smooth val="0"/>
          <c:extLst>
            <c:ext xmlns:c16="http://schemas.microsoft.com/office/drawing/2014/chart" uri="{C3380CC4-5D6E-409C-BE32-E72D297353CC}">
              <c16:uniqueId val="{00000005-D6F8-4C5D-83D9-BC658F79D0A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6F8-4C5D-83D9-BC658F79D0A0}"/>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72.268641709595087</c:v>
                </c:pt>
                <c:pt idx="1">
                  <c:v>74.962042958831105</c:v>
                </c:pt>
                <c:pt idx="2">
                  <c:v>74.576162762004657</c:v>
                </c:pt>
                <c:pt idx="3">
                  <c:v>72.445180412858818</c:v>
                </c:pt>
                <c:pt idx="4">
                  <c:v>73.254281338708893</c:v>
                </c:pt>
              </c:numCache>
            </c:numRef>
          </c:val>
          <c:smooth val="0"/>
          <c:extLst>
            <c:ext xmlns:c16="http://schemas.microsoft.com/office/drawing/2014/chart" uri="{C3380CC4-5D6E-409C-BE32-E72D297353CC}">
              <c16:uniqueId val="{00000002-D6F8-4C5D-83D9-BC658F79D0A0}"/>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 </a:t>
                </a:r>
                <a:r>
                  <a:rPr lang="en-GB" sz="1200" b="0" i="0" u="none" strike="noStrike" baseline="0" dirty="0">
                    <a:effectLst/>
                  </a:rPr>
                  <a:t>out of those who answered the question</a:t>
                </a:r>
                <a:endParaRPr lang="en-US" sz="1200" dirty="0"/>
              </a:p>
              <a:p>
                <a:pPr>
                  <a:defRPr sz="1200"/>
                </a:pPr>
                <a:r>
                  <a:rPr lang="en-GB" sz="1200" dirty="0"/>
                  <a:t>	</a:t>
                </a:r>
              </a:p>
              <a:p>
                <a:pPr>
                  <a:defRPr sz="1200"/>
                </a:pP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1315928614487"/>
          <c:y val="0.17935073085749756"/>
          <c:w val="0.8425993508502716"/>
          <c:h val="0.79743693450742614"/>
        </c:manualLayout>
      </c:layout>
      <c:barChart>
        <c:barDir val="col"/>
        <c:grouping val="clustered"/>
        <c:varyColors val="0"/>
        <c:ser>
          <c:idx val="0"/>
          <c:order val="0"/>
          <c:tx>
            <c:strRef>
              <c:f>Sheet1!$B$1</c:f>
              <c:strCache>
                <c:ptCount val="1"/>
                <c:pt idx="0">
                  <c:v>Your PCN</c:v>
                </c:pt>
              </c:strCache>
            </c:strRef>
          </c:tx>
          <c:spPr>
            <a:solidFill>
              <a:srgbClr val="0B457F"/>
            </a:solidFill>
            <a:ln>
              <a:noFill/>
            </a:ln>
            <a:effectLst/>
          </c:spPr>
          <c:invertIfNegative val="0"/>
          <c:cat>
            <c:strRef>
              <c:f>Sheet1!$A$2:$A$5</c:f>
              <c:strCache>
                <c:ptCount val="4"/>
                <c:pt idx="0">
                  <c:v>Compassionate culture</c:v>
                </c:pt>
                <c:pt idx="1">
                  <c:v>Compassionate leadership</c:v>
                </c:pt>
                <c:pt idx="2">
                  <c:v>Diversity and equality</c:v>
                </c:pt>
                <c:pt idx="3">
                  <c:v>Inclusion</c:v>
                </c:pt>
              </c:strCache>
            </c:strRef>
          </c:cat>
          <c:val>
            <c:numRef>
              <c:f>Sheet1!$B$2:$B$5</c:f>
              <c:numCache>
                <c:formatCode>General</c:formatCode>
                <c:ptCount val="4"/>
                <c:pt idx="0">
                  <c:v>7.2332884454542734</c:v>
                </c:pt>
                <c:pt idx="1">
                  <c:v>7.6025785509009474</c:v>
                </c:pt>
                <c:pt idx="2">
                  <c:v>8.329989784093101</c:v>
                </c:pt>
                <c:pt idx="3">
                  <c:v>7.164223867055604</c:v>
                </c:pt>
              </c:numCache>
            </c:numRef>
          </c:val>
          <c:extLst>
            <c:ext xmlns:c16="http://schemas.microsoft.com/office/drawing/2014/chart" uri="{C3380CC4-5D6E-409C-BE32-E72D297353CC}">
              <c16:uniqueId val="{00000000-5080-4E8D-907B-79C532F627E6}"/>
            </c:ext>
          </c:extLst>
        </c:ser>
        <c:ser>
          <c:idx val="1"/>
          <c:order val="1"/>
          <c:tx>
            <c:strRef>
              <c:f>Sheet1!$C$1</c:f>
              <c:strCache>
                <c:ptCount val="1"/>
                <c:pt idx="0">
                  <c:v>National average</c:v>
                </c:pt>
              </c:strCache>
            </c:strRef>
          </c:tx>
          <c:spPr>
            <a:solidFill>
              <a:srgbClr val="00A5CC"/>
            </a:solidFill>
            <a:ln>
              <a:noFill/>
            </a:ln>
            <a:effectLst/>
          </c:spPr>
          <c:invertIfNegative val="0"/>
          <c:cat>
            <c:strRef>
              <c:f>Sheet1!$A$2:$A$5</c:f>
              <c:strCache>
                <c:ptCount val="4"/>
                <c:pt idx="0">
                  <c:v>Compassionate culture</c:v>
                </c:pt>
                <c:pt idx="1">
                  <c:v>Compassionate leadership</c:v>
                </c:pt>
                <c:pt idx="2">
                  <c:v>Diversity and equality</c:v>
                </c:pt>
                <c:pt idx="3">
                  <c:v>Inclusion</c:v>
                </c:pt>
              </c:strCache>
            </c:strRef>
          </c:cat>
          <c:val>
            <c:numRef>
              <c:f>Sheet1!$C$2:$C$5</c:f>
              <c:numCache>
                <c:formatCode>0.0</c:formatCode>
                <c:ptCount val="4"/>
                <c:pt idx="0">
                  <c:v>7.2377566009189902</c:v>
                </c:pt>
                <c:pt idx="1">
                  <c:v>7.5416018058034364</c:v>
                </c:pt>
                <c:pt idx="2">
                  <c:v>8.329989784093101</c:v>
                </c:pt>
                <c:pt idx="3">
                  <c:v>7.2332526636058203</c:v>
                </c:pt>
              </c:numCache>
            </c:numRef>
          </c:val>
          <c:extLst>
            <c:ext xmlns:c16="http://schemas.microsoft.com/office/drawing/2014/chart" uri="{C3380CC4-5D6E-409C-BE32-E72D297353CC}">
              <c16:uniqueId val="{00000001-5080-4E8D-907B-79C532F627E6}"/>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tx1"/>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5080-4E8D-907B-79C532F627E6}"/>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5080-4E8D-907B-79C532F627E6}"/>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5080-4E8D-907B-79C532F627E6}"/>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pt idx="0">
                  <c:v>3.5</c:v>
                </c:pt>
                <c:pt idx="1">
                  <c:v>3.5</c:v>
                </c:pt>
              </c:numCache>
            </c:numRef>
          </c:xVal>
          <c:yVal>
            <c:numRef>
              <c:f>Sheet1!$C$12:$C$13</c:f>
              <c:numCache>
                <c:formatCode>General</c:formatCode>
                <c:ptCount val="2"/>
                <c:pt idx="0">
                  <c:v>0</c:v>
                </c:pt>
                <c:pt idx="1">
                  <c:v>10</c:v>
                </c:pt>
              </c:numCache>
            </c:numRef>
          </c:yVal>
          <c:smooth val="0"/>
          <c:extLst>
            <c:ext xmlns:c16="http://schemas.microsoft.com/office/drawing/2014/chart" uri="{C3380CC4-5D6E-409C-BE32-E72D297353CC}">
              <c16:uniqueId val="{00000006-5080-4E8D-907B-79C532F627E6}"/>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pt idx="0">
                  <c:v>4.5</c:v>
                </c:pt>
                <c:pt idx="1">
                  <c:v>4.5</c:v>
                </c:pt>
              </c:numCache>
            </c:numRef>
          </c:xVal>
          <c:yVal>
            <c:numRef>
              <c:f>Sheet1!$C$14:$C$15</c:f>
              <c:numCache>
                <c:formatCode>General</c:formatCode>
                <c:ptCount val="2"/>
                <c:pt idx="0">
                  <c:v>0</c:v>
                </c:pt>
                <c:pt idx="1">
                  <c:v>10</c:v>
                </c:pt>
              </c:numCache>
            </c:numRef>
          </c:yVal>
          <c:smooth val="0"/>
          <c:extLst>
            <c:ext xmlns:c16="http://schemas.microsoft.com/office/drawing/2014/chart" uri="{C3380CC4-5D6E-409C-BE32-E72D297353CC}">
              <c16:uniqueId val="{00000007-5080-4E8D-907B-79C532F627E6}"/>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5080-4E8D-907B-79C532F627E6}"/>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5080-4E8D-907B-79C532F627E6}"/>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5080-4E8D-907B-79C532F627E6}"/>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5080-4E8D-907B-79C532F627E6}"/>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5080-4E8D-907B-79C532F627E6}"/>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5080-4E8D-907B-79C532F627E6}"/>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7.7755289432112145</c:v>
                </c:pt>
              </c:numCache>
            </c:numRef>
          </c:yVal>
          <c:smooth val="0"/>
          <c:extLst>
            <c:ext xmlns:c16="http://schemas.microsoft.com/office/drawing/2014/chart" uri="{C3380CC4-5D6E-409C-BE32-E72D297353CC}">
              <c16:uniqueId val="{0000000E-5080-4E8D-907B-79C532F627E6}"/>
            </c:ext>
          </c:extLst>
        </c:ser>
        <c:ser>
          <c:idx val="12"/>
          <c:order val="12"/>
          <c:tx>
            <c:strRef>
              <c:f>Sheet1!$D$1</c:f>
              <c:strCache>
                <c:ptCount val="1"/>
                <c:pt idx="0">
                  <c:v>Best</c:v>
                </c:pt>
              </c:strCache>
            </c:strRef>
          </c:tx>
          <c:spPr>
            <a:ln w="25400" cap="rnd">
              <a:no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7.8463246262817536</c:v>
                </c:pt>
              </c:numCache>
            </c:numRef>
          </c:yVal>
          <c:smooth val="0"/>
          <c:extLst>
            <c:ext xmlns:c16="http://schemas.microsoft.com/office/drawing/2014/chart" uri="{C3380CC4-5D6E-409C-BE32-E72D297353CC}">
              <c16:uniqueId val="{0000000F-5080-4E8D-907B-79C532F627E6}"/>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B050"/>
                </a:solidFill>
                <a:round/>
              </a:ln>
              <a:effectLst/>
            </c:spPr>
          </c:errBars>
          <c:xVal>
            <c:numRef>
              <c:f>Sheet1!$F$4</c:f>
              <c:numCache>
                <c:formatCode>General</c:formatCode>
                <c:ptCount val="1"/>
                <c:pt idx="0">
                  <c:v>3</c:v>
                </c:pt>
              </c:numCache>
            </c:numRef>
          </c:xVal>
          <c:yVal>
            <c:numRef>
              <c:f>Sheet1!$D$4</c:f>
              <c:numCache>
                <c:formatCode>General</c:formatCode>
                <c:ptCount val="1"/>
                <c:pt idx="0">
                  <c:v>8.7161106039359151</c:v>
                </c:pt>
              </c:numCache>
            </c:numRef>
          </c:yVal>
          <c:smooth val="0"/>
          <c:extLst>
            <c:ext xmlns:c16="http://schemas.microsoft.com/office/drawing/2014/chart" uri="{C3380CC4-5D6E-409C-BE32-E72D297353CC}">
              <c16:uniqueId val="{00000010-5080-4E8D-907B-79C532F627E6}"/>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B050"/>
                </a:solidFill>
                <a:round/>
              </a:ln>
              <a:effectLst/>
            </c:spPr>
          </c:errBars>
          <c:xVal>
            <c:numRef>
              <c:f>Sheet1!$F$5</c:f>
              <c:numCache>
                <c:formatCode>General</c:formatCode>
                <c:ptCount val="1"/>
                <c:pt idx="0">
                  <c:v>4</c:v>
                </c:pt>
              </c:numCache>
            </c:numRef>
          </c:xVal>
          <c:yVal>
            <c:numRef>
              <c:f>Sheet1!$D$5</c:f>
              <c:numCache>
                <c:formatCode>General</c:formatCode>
                <c:ptCount val="1"/>
                <c:pt idx="0">
                  <c:v>7.6077141080159416</c:v>
                </c:pt>
              </c:numCache>
            </c:numRef>
          </c:yVal>
          <c:smooth val="0"/>
          <c:extLst>
            <c:ext xmlns:c16="http://schemas.microsoft.com/office/drawing/2014/chart" uri="{C3380CC4-5D6E-409C-BE32-E72D297353CC}">
              <c16:uniqueId val="{00000011-5080-4E8D-907B-79C532F627E6}"/>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5080-4E8D-907B-79C532F627E6}"/>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6.3296209984085055</c:v>
                </c:pt>
              </c:numCache>
            </c:numRef>
          </c:yVal>
          <c:smooth val="0"/>
          <c:extLst>
            <c:ext xmlns:c16="http://schemas.microsoft.com/office/drawing/2014/chart" uri="{C3380CC4-5D6E-409C-BE32-E72D297353CC}">
              <c16:uniqueId val="{00000013-5080-4E8D-907B-79C532F627E6}"/>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7.1372370740993309</c:v>
                </c:pt>
              </c:numCache>
            </c:numRef>
          </c:yVal>
          <c:smooth val="0"/>
          <c:extLst>
            <c:ext xmlns:c16="http://schemas.microsoft.com/office/drawing/2014/chart" uri="{C3380CC4-5D6E-409C-BE32-E72D297353CC}">
              <c16:uniqueId val="{00000014-5080-4E8D-907B-79C532F627E6}"/>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FF9900"/>
                </a:solidFill>
                <a:round/>
              </a:ln>
              <a:effectLst/>
            </c:spPr>
          </c:errBars>
          <c:xVal>
            <c:numRef>
              <c:f>Sheet1!$F$4</c:f>
              <c:numCache>
                <c:formatCode>General</c:formatCode>
                <c:ptCount val="1"/>
                <c:pt idx="0">
                  <c:v>3</c:v>
                </c:pt>
              </c:numCache>
            </c:numRef>
          </c:xVal>
          <c:yVal>
            <c:numRef>
              <c:f>Sheet1!$E$4</c:f>
              <c:numCache>
                <c:formatCode>General</c:formatCode>
                <c:ptCount val="1"/>
                <c:pt idx="0">
                  <c:v>7.3556961673619989</c:v>
                </c:pt>
              </c:numCache>
            </c:numRef>
          </c:yVal>
          <c:smooth val="0"/>
          <c:extLst>
            <c:ext xmlns:c16="http://schemas.microsoft.com/office/drawing/2014/chart" uri="{C3380CC4-5D6E-409C-BE32-E72D297353CC}">
              <c16:uniqueId val="{00000015-5080-4E8D-907B-79C532F627E6}"/>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FF9900"/>
                </a:solidFill>
                <a:round/>
              </a:ln>
              <a:effectLst/>
            </c:spPr>
          </c:errBars>
          <c:xVal>
            <c:numRef>
              <c:f>Sheet1!$F$5</c:f>
              <c:numCache>
                <c:formatCode>General</c:formatCode>
                <c:ptCount val="1"/>
                <c:pt idx="0">
                  <c:v>4</c:v>
                </c:pt>
              </c:numCache>
            </c:numRef>
          </c:xVal>
          <c:yVal>
            <c:numRef>
              <c:f>Sheet1!$E$5</c:f>
              <c:numCache>
                <c:formatCode>General</c:formatCode>
                <c:ptCount val="1"/>
                <c:pt idx="0">
                  <c:v>6.9619403228363916</c:v>
                </c:pt>
              </c:numCache>
            </c:numRef>
          </c:yVal>
          <c:smooth val="0"/>
          <c:extLst>
            <c:ext xmlns:c16="http://schemas.microsoft.com/office/drawing/2014/chart" uri="{C3380CC4-5D6E-409C-BE32-E72D297353CC}">
              <c16:uniqueId val="{00000016-5080-4E8D-907B-79C532F627E6}"/>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15875" cap="flat" cmpd="sng" algn="ctr">
              <a:solidFill>
                <a:srgbClr val="D9D9D9"/>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dirty="0"/>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Q6a I feel that my role makes a difference to patients / service users.</a:t>
            </a:r>
            <a:endParaRPr lang="en-US" dirty="0"/>
          </a:p>
        </c:rich>
      </c:tx>
      <c:layout>
        <c:manualLayout>
          <c:xMode val="edge"/>
          <c:yMode val="edge"/>
          <c:x val="0.23854571906390293"/>
          <c:y val="8.8708794217500827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3646557692043196"/>
          <c:y val="0.19265240537267933"/>
          <c:w val="0.74096741509673292"/>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87.573805376107089</c:v>
                </c:pt>
                <c:pt idx="1">
                  <c:v>86.809291067154888</c:v>
                </c:pt>
                <c:pt idx="2">
                  <c:v>88.015172783806833</c:v>
                </c:pt>
              </c:numCache>
            </c:numRef>
          </c:val>
          <c:smooth val="0"/>
          <c:extLst>
            <c:ext xmlns:c16="http://schemas.microsoft.com/office/drawing/2014/chart" uri="{C3380CC4-5D6E-409C-BE32-E72D297353CC}">
              <c16:uniqueId val="{00000003-1C92-44BF-B3DB-38DAD7D4C4E7}"/>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Sheet1!$A$2:$A$4</c:f>
              <c:numCache>
                <c:formatCode>General</c:formatCode>
                <c:ptCount val="3"/>
                <c:pt idx="0">
                  <c:v>2021</c:v>
                </c:pt>
                <c:pt idx="1">
                  <c:v>2022</c:v>
                </c:pt>
                <c:pt idx="2">
                  <c:v>2023</c:v>
                </c:pt>
              </c:numCache>
            </c:numRef>
          </c:cat>
          <c:val>
            <c:numRef>
              <c:f>Sheet1!$D$2:$D$4</c:f>
              <c:numCache>
                <c:formatCode>General</c:formatCode>
                <c:ptCount val="3"/>
                <c:pt idx="0">
                  <c:v>90.144874572321925</c:v>
                </c:pt>
                <c:pt idx="1">
                  <c:v>89.673198742699185</c:v>
                </c:pt>
                <c:pt idx="2">
                  <c:v>90.685303002358836</c:v>
                </c:pt>
              </c:numCache>
            </c:numRef>
          </c:val>
          <c:smooth val="0"/>
          <c:extLst>
            <c:ext xmlns:c16="http://schemas.microsoft.com/office/drawing/2014/chart" uri="{C3380CC4-5D6E-409C-BE32-E72D297353CC}">
              <c16:uniqueId val="{00000004-1C92-44BF-B3DB-38DAD7D4C4E7}"/>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83.255270114374397</c:v>
                </c:pt>
                <c:pt idx="1">
                  <c:v>83.183440471342351</c:v>
                </c:pt>
                <c:pt idx="2">
                  <c:v>83.786644865061902</c:v>
                </c:pt>
              </c:numCache>
            </c:numRef>
          </c:val>
          <c:smooth val="0"/>
          <c:extLst>
            <c:ext xmlns:c16="http://schemas.microsoft.com/office/drawing/2014/chart" uri="{C3380CC4-5D6E-409C-BE32-E72D297353CC}">
              <c16:uniqueId val="{00000005-1C92-44BF-B3DB-38DAD7D4C4E7}"/>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C92-44BF-B3DB-38DAD7D4C4E7}"/>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83.310694477354787</c:v>
                </c:pt>
                <c:pt idx="1">
                  <c:v>83.697522568426578</c:v>
                </c:pt>
                <c:pt idx="2">
                  <c:v>84.830861516172334</c:v>
                </c:pt>
              </c:numCache>
            </c:numRef>
          </c:val>
          <c:smooth val="0"/>
          <c:extLst>
            <c:ext xmlns:c16="http://schemas.microsoft.com/office/drawing/2014/chart" uri="{C3380CC4-5D6E-409C-BE32-E72D297353CC}">
              <c16:uniqueId val="{00000002-1C92-44BF-B3DB-38DAD7D4C4E7}"/>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150" dirty="0"/>
                  <a:t>% of staff selecting 'Agree'/'Strongly Agree' out of those who answered the question, but excluding those who selected 'Not applicable to me'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Q25c I would recommend my organisation as a place to work.</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61.794497037115384</c:v>
                </c:pt>
                <c:pt idx="1">
                  <c:v>67.832006997669581</c:v>
                </c:pt>
                <c:pt idx="2">
                  <c:v>63.168382137560641</c:v>
                </c:pt>
                <c:pt idx="3">
                  <c:v>62.737433218509267</c:v>
                </c:pt>
                <c:pt idx="4">
                  <c:v>65.586737233046051</c:v>
                </c:pt>
              </c:numCache>
            </c:numRef>
          </c:val>
          <c:smooth val="0"/>
          <c:extLst>
            <c:ext xmlns:c16="http://schemas.microsoft.com/office/drawing/2014/chart" uri="{C3380CC4-5D6E-409C-BE32-E72D297353CC}">
              <c16:uniqueId val="{00000003-A790-4B6C-B259-5CD385B171C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75.125183085152131</c:v>
                </c:pt>
                <c:pt idx="1">
                  <c:v>77.758565923775848</c:v>
                </c:pt>
                <c:pt idx="2">
                  <c:v>73.5821375691078</c:v>
                </c:pt>
                <c:pt idx="3">
                  <c:v>73.009170643656702</c:v>
                </c:pt>
                <c:pt idx="4">
                  <c:v>75.430735880782024</c:v>
                </c:pt>
              </c:numCache>
            </c:numRef>
          </c:val>
          <c:smooth val="0"/>
          <c:extLst>
            <c:ext xmlns:c16="http://schemas.microsoft.com/office/drawing/2014/chart" uri="{C3380CC4-5D6E-409C-BE32-E72D297353CC}">
              <c16:uniqueId val="{00000004-A790-4B6C-B259-5CD385B171C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42.822921316895005</c:v>
                </c:pt>
                <c:pt idx="1">
                  <c:v>49.094431863704038</c:v>
                </c:pt>
                <c:pt idx="2">
                  <c:v>43.432869477517585</c:v>
                </c:pt>
                <c:pt idx="3">
                  <c:v>39.560627575966365</c:v>
                </c:pt>
                <c:pt idx="4">
                  <c:v>39.461957660220648</c:v>
                </c:pt>
              </c:numCache>
            </c:numRef>
          </c:val>
          <c:smooth val="0"/>
          <c:extLst>
            <c:ext xmlns:c16="http://schemas.microsoft.com/office/drawing/2014/chart" uri="{C3380CC4-5D6E-409C-BE32-E72D297353CC}">
              <c16:uniqueId val="{00000005-A790-4B6C-B259-5CD385B171C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66.674100804894863</c:v>
                </c:pt>
                <c:pt idx="1">
                  <c:v>71.30561015767816</c:v>
                </c:pt>
                <c:pt idx="2">
                  <c:v>65.535613807080395</c:v>
                </c:pt>
                <c:pt idx="3">
                  <c:v>63.8469088015568</c:v>
                </c:pt>
                <c:pt idx="4">
                  <c:v>67.380646859128461</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 </a:t>
                </a:r>
                <a:r>
                  <a:rPr lang="en-GB" sz="1200" b="0" i="0" u="none" strike="noStrike" baseline="0" dirty="0">
                    <a:effectLst/>
                  </a:rPr>
                  <a:t>out of those who answered the question</a:t>
                </a:r>
                <a:endParaRPr lang="en-US" sz="1200" dirty="0"/>
              </a:p>
              <a:p>
                <a:pPr>
                  <a:defRPr sz="1200"/>
                </a:pPr>
                <a:r>
                  <a:rPr lang="en-GB" sz="1200" dirty="0"/>
                  <a:t>	</a:t>
                </a:r>
              </a:p>
              <a:p>
                <a:pPr>
                  <a:defRPr sz="1200"/>
                </a:pP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Q25d If a friend or relative needed treatment I would be happy with the standard of care provided by this organisation.</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65.502193246560438</c:v>
                </c:pt>
                <c:pt idx="1">
                  <c:v>70.454091739868858</c:v>
                </c:pt>
                <c:pt idx="2">
                  <c:v>64.892069192812144</c:v>
                </c:pt>
                <c:pt idx="3">
                  <c:v>63.782662221570916</c:v>
                </c:pt>
                <c:pt idx="4">
                  <c:v>65.17724464910826</c:v>
                </c:pt>
              </c:numCache>
            </c:numRef>
          </c:val>
          <c:smooth val="0"/>
          <c:extLst>
            <c:ext xmlns:c16="http://schemas.microsoft.com/office/drawing/2014/chart" uri="{C3380CC4-5D6E-409C-BE32-E72D297353CC}">
              <c16:uniqueId val="{00000003-9613-413B-BA3C-2840D4EE50A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80.671657509927712</c:v>
                </c:pt>
                <c:pt idx="1">
                  <c:v>84.231742080971443</c:v>
                </c:pt>
                <c:pt idx="2">
                  <c:v>82.419207941752504</c:v>
                </c:pt>
                <c:pt idx="3">
                  <c:v>79.627233166508788</c:v>
                </c:pt>
                <c:pt idx="4">
                  <c:v>80.419457885478124</c:v>
                </c:pt>
              </c:numCache>
            </c:numRef>
          </c:val>
          <c:smooth val="0"/>
          <c:extLst>
            <c:ext xmlns:c16="http://schemas.microsoft.com/office/drawing/2014/chart" uri="{C3380CC4-5D6E-409C-BE32-E72D297353CC}">
              <c16:uniqueId val="{00000004-9613-413B-BA3C-2840D4EE50A5}"/>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37.290357808225622</c:v>
                </c:pt>
                <c:pt idx="1">
                  <c:v>47.191173216277889</c:v>
                </c:pt>
                <c:pt idx="2">
                  <c:v>45.126843729488883</c:v>
                </c:pt>
                <c:pt idx="3">
                  <c:v>40.189780105811117</c:v>
                </c:pt>
                <c:pt idx="4">
                  <c:v>43.642161582744187</c:v>
                </c:pt>
              </c:numCache>
            </c:numRef>
          </c:val>
          <c:smooth val="0"/>
          <c:extLst>
            <c:ext xmlns:c16="http://schemas.microsoft.com/office/drawing/2014/chart" uri="{C3380CC4-5D6E-409C-BE32-E72D297353CC}">
              <c16:uniqueId val="{00000005-9613-413B-BA3C-2840D4EE50A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613-413B-BA3C-2840D4EE50A5}"/>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64.142594782038401</c:v>
                </c:pt>
                <c:pt idx="1">
                  <c:v>67.378272653926558</c:v>
                </c:pt>
                <c:pt idx="2">
                  <c:v>63.591770517933064</c:v>
                </c:pt>
                <c:pt idx="3">
                  <c:v>58.618514697674975</c:v>
                </c:pt>
                <c:pt idx="4">
                  <c:v>62.022406225347382</c:v>
                </c:pt>
              </c:numCache>
            </c:numRef>
          </c:val>
          <c:smooth val="0"/>
          <c:extLst>
            <c:ext xmlns:c16="http://schemas.microsoft.com/office/drawing/2014/chart" uri="{C3380CC4-5D6E-409C-BE32-E72D297353CC}">
              <c16:uniqueId val="{00000002-9613-413B-BA3C-2840D4EE50A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 </a:t>
                </a:r>
                <a:r>
                  <a:rPr lang="en-GB" sz="1200" b="0" i="0" u="none" strike="noStrike" baseline="0" dirty="0">
                    <a:effectLst/>
                  </a:rPr>
                  <a:t>out of those who answered the question</a:t>
                </a:r>
                <a:endParaRPr lang="en-US" sz="1200" dirty="0"/>
              </a:p>
              <a:p>
                <a:pPr>
                  <a:defRPr sz="1200"/>
                </a:pPr>
                <a:r>
                  <a:rPr lang="en-GB" sz="1200" dirty="0"/>
                  <a:t>	</a:t>
                </a:r>
              </a:p>
              <a:p>
                <a:pPr>
                  <a:defRPr sz="1200"/>
                </a:pP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US" dirty="0"/>
              <a:t>Q9f </a:t>
            </a:r>
            <a:r>
              <a:rPr lang="en-GB" dirty="0"/>
              <a:t>My immediate manager works together with me to come to an understanding of problems.</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75.227257675788579</c:v>
                </c:pt>
                <c:pt idx="1">
                  <c:v>76.13068896419864</c:v>
                </c:pt>
                <c:pt idx="2">
                  <c:v>77.089489137912054</c:v>
                </c:pt>
              </c:numCache>
            </c:numRef>
          </c:val>
          <c:smooth val="0"/>
          <c:extLst>
            <c:ext xmlns:c16="http://schemas.microsoft.com/office/drawing/2014/chart" uri="{C3380CC4-5D6E-409C-BE32-E72D297353CC}">
              <c16:uniqueId val="{00000003-BD1A-4D7B-9F3A-2B58EC679E1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BD1A-4D7B-9F3A-2B58EC679E1A}"/>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79.809597070777286</c:v>
                </c:pt>
                <c:pt idx="1">
                  <c:v>80.300061808610891</c:v>
                </c:pt>
                <c:pt idx="2">
                  <c:v>80.984376697687068</c:v>
                </c:pt>
              </c:numCache>
            </c:numRef>
          </c:val>
          <c:smooth val="0"/>
          <c:extLst>
            <c:ext xmlns:c16="http://schemas.microsoft.com/office/drawing/2014/chart" uri="{C3380CC4-5D6E-409C-BE32-E72D297353CC}">
              <c16:uniqueId val="{00000006-BD1A-4D7B-9F3A-2B58EC679E1A}"/>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68.571716376665108</c:v>
                </c:pt>
                <c:pt idx="1">
                  <c:v>71.193708588644284</c:v>
                </c:pt>
                <c:pt idx="2">
                  <c:v>71.596378049328607</c:v>
                </c:pt>
              </c:numCache>
            </c:numRef>
          </c:val>
          <c:smooth val="0"/>
          <c:extLst>
            <c:ext xmlns:c16="http://schemas.microsoft.com/office/drawing/2014/chart" uri="{C3380CC4-5D6E-409C-BE32-E72D297353CC}">
              <c16:uniqueId val="{00000007-BD1A-4D7B-9F3A-2B58EC679E1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D1A-4D7B-9F3A-2B58EC679E1A}"/>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78.167942871537718</c:v>
                </c:pt>
                <c:pt idx="1">
                  <c:v>77.618375916407928</c:v>
                </c:pt>
                <c:pt idx="2">
                  <c:v>79.164198954582204</c:v>
                </c:pt>
              </c:numCache>
            </c:numRef>
          </c:val>
          <c:smooth val="0"/>
          <c:extLst>
            <c:ext xmlns:c16="http://schemas.microsoft.com/office/drawing/2014/chart" uri="{C3380CC4-5D6E-409C-BE32-E72D297353CC}">
              <c16:uniqueId val="{00000002-BD1A-4D7B-9F3A-2B58EC679E1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Q9g My immediate manager is interested in listening to me when I describe challenges I face.</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77.097545721619326</c:v>
                </c:pt>
                <c:pt idx="1">
                  <c:v>78.252315333071436</c:v>
                </c:pt>
                <c:pt idx="2">
                  <c:v>79.145402257609973</c:v>
                </c:pt>
              </c:numCache>
            </c:numRef>
          </c:val>
          <c:smooth val="0"/>
          <c:extLst>
            <c:ext xmlns:c16="http://schemas.microsoft.com/office/drawing/2014/chart" uri="{C3380CC4-5D6E-409C-BE32-E72D297353CC}">
              <c16:uniqueId val="{00000003-7D95-411D-B955-9DBB1FCED5F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7D95-411D-B955-9DBB1FCED5F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82.347545495683647</c:v>
                </c:pt>
                <c:pt idx="1">
                  <c:v>82.752239670419399</c:v>
                </c:pt>
                <c:pt idx="2">
                  <c:v>82.797338174466191</c:v>
                </c:pt>
              </c:numCache>
            </c:numRef>
          </c:val>
          <c:smooth val="0"/>
          <c:extLst>
            <c:ext xmlns:c16="http://schemas.microsoft.com/office/drawing/2014/chart" uri="{C3380CC4-5D6E-409C-BE32-E72D297353CC}">
              <c16:uniqueId val="{00000006-7D95-411D-B955-9DBB1FCED5FF}"/>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69.348230232701084</c:v>
                </c:pt>
                <c:pt idx="1">
                  <c:v>71.400751278881344</c:v>
                </c:pt>
                <c:pt idx="2">
                  <c:v>74.553319851145233</c:v>
                </c:pt>
              </c:numCache>
            </c:numRef>
          </c:val>
          <c:smooth val="0"/>
          <c:extLst>
            <c:ext xmlns:c16="http://schemas.microsoft.com/office/drawing/2014/chart" uri="{C3380CC4-5D6E-409C-BE32-E72D297353CC}">
              <c16:uniqueId val="{00000007-7D95-411D-B955-9DBB1FCED5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7D95-411D-B955-9DBB1FCED5F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81.376788645843746</c:v>
                </c:pt>
                <c:pt idx="1">
                  <c:v>80.831456964479969</c:v>
                </c:pt>
                <c:pt idx="2">
                  <c:v>81.353616086513242</c:v>
                </c:pt>
              </c:numCache>
            </c:numRef>
          </c:val>
          <c:smooth val="0"/>
          <c:extLst>
            <c:ext xmlns:c16="http://schemas.microsoft.com/office/drawing/2014/chart" uri="{C3380CC4-5D6E-409C-BE32-E72D297353CC}">
              <c16:uniqueId val="{00000002-7D95-411D-B955-9DBB1FCED5F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GB" dirty="0"/>
          </a:p>
          <a:p>
            <a:pPr>
              <a:defRPr/>
            </a:pPr>
            <a:r>
              <a:rPr lang="en-GB" dirty="0"/>
              <a:t>Q9h My immediate manager cares about my concerns.</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76.523539443891423</c:v>
                </c:pt>
                <c:pt idx="1">
                  <c:v>77.179321239547619</c:v>
                </c:pt>
                <c:pt idx="2">
                  <c:v>77.922775116457771</c:v>
                </c:pt>
              </c:numCache>
            </c:numRef>
          </c:val>
          <c:smooth val="0"/>
          <c:extLst>
            <c:ext xmlns:c16="http://schemas.microsoft.com/office/drawing/2014/chart" uri="{C3380CC4-5D6E-409C-BE32-E72D297353CC}">
              <c16:uniqueId val="{00000003-BD1A-4D7B-9F3A-2B58EC679E1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BD1A-4D7B-9F3A-2B58EC679E1A}"/>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81.084024635669778</c:v>
                </c:pt>
                <c:pt idx="1">
                  <c:v>81.336235697809499</c:v>
                </c:pt>
                <c:pt idx="2">
                  <c:v>82.058693492116632</c:v>
                </c:pt>
              </c:numCache>
            </c:numRef>
          </c:val>
          <c:smooth val="0"/>
          <c:extLst>
            <c:ext xmlns:c16="http://schemas.microsoft.com/office/drawing/2014/chart" uri="{C3380CC4-5D6E-409C-BE32-E72D297353CC}">
              <c16:uniqueId val="{00000006-BD1A-4D7B-9F3A-2B58EC679E1A}"/>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69.032210214453187</c:v>
                </c:pt>
                <c:pt idx="1">
                  <c:v>71.481932079415643</c:v>
                </c:pt>
                <c:pt idx="2">
                  <c:v>72.818501713864975</c:v>
                </c:pt>
              </c:numCache>
            </c:numRef>
          </c:val>
          <c:smooth val="0"/>
          <c:extLst>
            <c:ext xmlns:c16="http://schemas.microsoft.com/office/drawing/2014/chart" uri="{C3380CC4-5D6E-409C-BE32-E72D297353CC}">
              <c16:uniqueId val="{00000007-BD1A-4D7B-9F3A-2B58EC679E1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D1A-4D7B-9F3A-2B58EC679E1A}"/>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80.452905489294153</c:v>
                </c:pt>
                <c:pt idx="1">
                  <c:v>80.763623387000948</c:v>
                </c:pt>
                <c:pt idx="2">
                  <c:v>80.205951743220467</c:v>
                </c:pt>
              </c:numCache>
            </c:numRef>
          </c:val>
          <c:smooth val="0"/>
          <c:extLst>
            <c:ext xmlns:c16="http://schemas.microsoft.com/office/drawing/2014/chart" uri="{C3380CC4-5D6E-409C-BE32-E72D297353CC}">
              <c16:uniqueId val="{00000002-BD1A-4D7B-9F3A-2B58EC679E1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GB" dirty="0"/>
          </a:p>
          <a:p>
            <a:pPr>
              <a:defRPr/>
            </a:pPr>
            <a:r>
              <a:rPr lang="en-GB" dirty="0"/>
              <a:t>Q9i My immediate manager takes effective action to help me with any problems I face.</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72.536820417046727</c:v>
                </c:pt>
                <c:pt idx="1">
                  <c:v>73.250764071575389</c:v>
                </c:pt>
                <c:pt idx="2">
                  <c:v>74.904307977168884</c:v>
                </c:pt>
              </c:numCache>
            </c:numRef>
          </c:val>
          <c:smooth val="0"/>
          <c:extLst>
            <c:ext xmlns:c16="http://schemas.microsoft.com/office/drawing/2014/chart" uri="{C3380CC4-5D6E-409C-BE32-E72D297353CC}">
              <c16:uniqueId val="{00000003-7D95-411D-B955-9DBB1FCED5F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7D95-411D-B955-9DBB1FCED5F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77.63035271845223</c:v>
                </c:pt>
                <c:pt idx="1">
                  <c:v>78.295684667314987</c:v>
                </c:pt>
                <c:pt idx="2">
                  <c:v>78.696120649440417</c:v>
                </c:pt>
              </c:numCache>
            </c:numRef>
          </c:val>
          <c:smooth val="0"/>
          <c:extLst>
            <c:ext xmlns:c16="http://schemas.microsoft.com/office/drawing/2014/chart" uri="{C3380CC4-5D6E-409C-BE32-E72D297353CC}">
              <c16:uniqueId val="{00000006-7D95-411D-B955-9DBB1FCED5FF}"/>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64.49348047678069</c:v>
                </c:pt>
                <c:pt idx="1">
                  <c:v>67.755591212761217</c:v>
                </c:pt>
                <c:pt idx="2">
                  <c:v>69.803707432266521</c:v>
                </c:pt>
              </c:numCache>
            </c:numRef>
          </c:val>
          <c:smooth val="0"/>
          <c:extLst>
            <c:ext xmlns:c16="http://schemas.microsoft.com/office/drawing/2014/chart" uri="{C3380CC4-5D6E-409C-BE32-E72D297353CC}">
              <c16:uniqueId val="{00000007-7D95-411D-B955-9DBB1FCED5F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7D95-411D-B955-9DBB1FCED5F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74.570246369778189</c:v>
                </c:pt>
                <c:pt idx="1">
                  <c:v>75.104492532128972</c:v>
                </c:pt>
                <c:pt idx="2">
                  <c:v>76.589597003508075</c:v>
                </c:pt>
              </c:numCache>
            </c:numRef>
          </c:val>
          <c:smooth val="0"/>
          <c:extLst>
            <c:ext xmlns:c16="http://schemas.microsoft.com/office/drawing/2014/chart" uri="{C3380CC4-5D6E-409C-BE32-E72D297353CC}">
              <c16:uniqueId val="{00000002-7D95-411D-B955-9DBB1FCED5F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Q15 Does your organisation act fairly with regard to career progression / promotion, regardless of ethnic background, gender, religion, sexual orientation, disability or age?</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403330938329192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56.496233762995395</c:v>
                </c:pt>
                <c:pt idx="1">
                  <c:v>58.603895517320368</c:v>
                </c:pt>
                <c:pt idx="2">
                  <c:v>58.690967148126582</c:v>
                </c:pt>
                <c:pt idx="3">
                  <c:v>59.827722081901733</c:v>
                </c:pt>
                <c:pt idx="4">
                  <c:v>59.689236830120592</c:v>
                </c:pt>
              </c:numCache>
            </c:numRef>
          </c:val>
          <c:smooth val="0"/>
          <c:extLst>
            <c:ext xmlns:c16="http://schemas.microsoft.com/office/drawing/2014/chart" uri="{C3380CC4-5D6E-409C-BE32-E72D297353CC}">
              <c16:uniqueId val="{00000003-822E-4804-A723-7BF086F52C79}"/>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68.970586291638014</c:v>
                </c:pt>
                <c:pt idx="1">
                  <c:v>69.389327007537602</c:v>
                </c:pt>
                <c:pt idx="2">
                  <c:v>69.568857421416382</c:v>
                </c:pt>
                <c:pt idx="3">
                  <c:v>70.244508980207968</c:v>
                </c:pt>
                <c:pt idx="4">
                  <c:v>69.354870094228417</c:v>
                </c:pt>
              </c:numCache>
            </c:numRef>
          </c:val>
          <c:smooth val="0"/>
          <c:extLst>
            <c:ext xmlns:c16="http://schemas.microsoft.com/office/drawing/2014/chart" uri="{C3380CC4-5D6E-409C-BE32-E72D297353CC}">
              <c16:uniqueId val="{00000004-822E-4804-A723-7BF086F52C79}"/>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42.587556049044778</c:v>
                </c:pt>
                <c:pt idx="1">
                  <c:v>30.756774047341313</c:v>
                </c:pt>
                <c:pt idx="2">
                  <c:v>31.372542180888942</c:v>
                </c:pt>
                <c:pt idx="3">
                  <c:v>28.352647218510967</c:v>
                </c:pt>
                <c:pt idx="4">
                  <c:v>32.487858361222472</c:v>
                </c:pt>
              </c:numCache>
            </c:numRef>
          </c:val>
          <c:smooth val="0"/>
          <c:extLst>
            <c:ext xmlns:c16="http://schemas.microsoft.com/office/drawing/2014/chart" uri="{C3380CC4-5D6E-409C-BE32-E72D297353CC}">
              <c16:uniqueId val="{00000005-822E-4804-A723-7BF086F52C79}"/>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822E-4804-A723-7BF086F52C79}"/>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58.673665790944618</c:v>
                </c:pt>
                <c:pt idx="1">
                  <c:v>57.258034033003348</c:v>
                </c:pt>
                <c:pt idx="2">
                  <c:v>55.9755701569837</c:v>
                </c:pt>
                <c:pt idx="3">
                  <c:v>58.57108057581614</c:v>
                </c:pt>
                <c:pt idx="4">
                  <c:v>59.471247598145524</c:v>
                </c:pt>
              </c:numCache>
            </c:numRef>
          </c:val>
          <c:smooth val="0"/>
          <c:extLst>
            <c:ext xmlns:c16="http://schemas.microsoft.com/office/drawing/2014/chart" uri="{C3380CC4-5D6E-409C-BE32-E72D297353CC}">
              <c16:uniqueId val="{00000002-822E-4804-A723-7BF086F52C79}"/>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Q16a In the last 12 months have you personally experienced discrimination at work from patients / service users, their relatives or other members of the public?</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3390026635451411"/>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7.2179702868005897</c:v>
                </c:pt>
                <c:pt idx="1">
                  <c:v>6.7109111921869591</c:v>
                </c:pt>
                <c:pt idx="2">
                  <c:v>7.2379774102720509</c:v>
                </c:pt>
                <c:pt idx="3">
                  <c:v>6.7614743661407406</c:v>
                </c:pt>
                <c:pt idx="4">
                  <c:v>7.2232276162026698</c:v>
                </c:pt>
              </c:numCache>
            </c:numRef>
          </c:val>
          <c:smooth val="0"/>
          <c:extLst>
            <c:ext xmlns:c16="http://schemas.microsoft.com/office/drawing/2014/chart" uri="{C3380CC4-5D6E-409C-BE32-E72D297353CC}">
              <c16:uniqueId val="{00000003-5BCB-481E-8A43-265C6FF12C7D}"/>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2.8546954272211202</c:v>
                </c:pt>
                <c:pt idx="1">
                  <c:v>3.2217861686945906</c:v>
                </c:pt>
                <c:pt idx="2">
                  <c:v>3.2331562398343601</c:v>
                </c:pt>
                <c:pt idx="3">
                  <c:v>4.0431957016741897</c:v>
                </c:pt>
                <c:pt idx="4">
                  <c:v>3.4052263006598498</c:v>
                </c:pt>
              </c:numCache>
            </c:numRef>
          </c:val>
          <c:smooth val="0"/>
          <c:extLst>
            <c:ext xmlns:c16="http://schemas.microsoft.com/office/drawing/2014/chart" uri="{C3380CC4-5D6E-409C-BE32-E72D297353CC}">
              <c16:uniqueId val="{00000004-5BCB-481E-8A43-265C6FF12C7D}"/>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16.254209089430841</c:v>
                </c:pt>
                <c:pt idx="1">
                  <c:v>17.979550255812509</c:v>
                </c:pt>
                <c:pt idx="2">
                  <c:v>16.84714093964735</c:v>
                </c:pt>
                <c:pt idx="3">
                  <c:v>17.638687267408571</c:v>
                </c:pt>
                <c:pt idx="4">
                  <c:v>14.87696418054739</c:v>
                </c:pt>
              </c:numCache>
            </c:numRef>
          </c:val>
          <c:smooth val="0"/>
          <c:extLst>
            <c:ext xmlns:c16="http://schemas.microsoft.com/office/drawing/2014/chart" uri="{C3380CC4-5D6E-409C-BE32-E72D297353CC}">
              <c16:uniqueId val="{00000005-5BCB-481E-8A43-265C6FF12C7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5BCB-481E-8A43-265C6FF12C7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8.2636937733617994</c:v>
                </c:pt>
                <c:pt idx="1">
                  <c:v>8.9850646778943997</c:v>
                </c:pt>
                <c:pt idx="2">
                  <c:v>8.7852562064915602</c:v>
                </c:pt>
                <c:pt idx="3">
                  <c:v>8.7853244196950904</c:v>
                </c:pt>
                <c:pt idx="4">
                  <c:v>8.5552187529224604</c:v>
                </c:pt>
              </c:numCache>
            </c:numRef>
          </c:val>
          <c:smooth val="0"/>
          <c:extLst>
            <c:ext xmlns:c16="http://schemas.microsoft.com/office/drawing/2014/chart" uri="{C3380CC4-5D6E-409C-BE32-E72D297353CC}">
              <c16:uniqueId val="{00000002-5BCB-481E-8A43-265C6FF12C7D}"/>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layout>
            <c:manualLayout>
              <c:xMode val="edge"/>
              <c:yMode val="edge"/>
              <c:x val="1.1028453154341448E-3"/>
              <c:y val="0.2509233260149368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Q16b In the last 12 months have you personally experienced discrimination at work from manager / team leader or other colleagues?</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6.9836194509287601</c:v>
                </c:pt>
                <c:pt idx="1">
                  <c:v>7.0644203836873904</c:v>
                </c:pt>
                <c:pt idx="2">
                  <c:v>7.6778229024864695</c:v>
                </c:pt>
                <c:pt idx="3">
                  <c:v>7.0114520201499397</c:v>
                </c:pt>
                <c:pt idx="4">
                  <c:v>7.2534054983408494</c:v>
                </c:pt>
              </c:numCache>
            </c:numRef>
          </c:val>
          <c:smooth val="0"/>
          <c:extLst>
            <c:ext xmlns:c16="http://schemas.microsoft.com/office/drawing/2014/chart" uri="{C3380CC4-5D6E-409C-BE32-E72D297353CC}">
              <c16:uniqueId val="{00000003-F8CE-4F38-A6EC-A3C5CB0A1ABD}"/>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3.6175489301922403</c:v>
                </c:pt>
                <c:pt idx="1">
                  <c:v>3.9341629837927004</c:v>
                </c:pt>
                <c:pt idx="2">
                  <c:v>4.0308158220091306</c:v>
                </c:pt>
                <c:pt idx="3">
                  <c:v>4.2220187404221701</c:v>
                </c:pt>
                <c:pt idx="4">
                  <c:v>5.0032130798507399</c:v>
                </c:pt>
              </c:numCache>
            </c:numRef>
          </c:val>
          <c:smooth val="0"/>
          <c:extLst>
            <c:ext xmlns:c16="http://schemas.microsoft.com/office/drawing/2014/chart" uri="{C3380CC4-5D6E-409C-BE32-E72D297353CC}">
              <c16:uniqueId val="{00000004-F8CE-4F38-A6EC-A3C5CB0A1ABD}"/>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13.044347773858931</c:v>
                </c:pt>
                <c:pt idx="1">
                  <c:v>13.213406645318679</c:v>
                </c:pt>
                <c:pt idx="2">
                  <c:v>14.117598444267248</c:v>
                </c:pt>
                <c:pt idx="3">
                  <c:v>13.741844437131009</c:v>
                </c:pt>
                <c:pt idx="4">
                  <c:v>13.610811217171751</c:v>
                </c:pt>
              </c:numCache>
            </c:numRef>
          </c:val>
          <c:smooth val="0"/>
          <c:extLst>
            <c:ext xmlns:c16="http://schemas.microsoft.com/office/drawing/2014/chart" uri="{C3380CC4-5D6E-409C-BE32-E72D297353CC}">
              <c16:uniqueId val="{00000005-F8CE-4F38-A6EC-A3C5CB0A1AB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8CE-4F38-A6EC-A3C5CB0A1AB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6.2441896297727402</c:v>
                </c:pt>
                <c:pt idx="1">
                  <c:v>6.4538864873646</c:v>
                </c:pt>
                <c:pt idx="2">
                  <c:v>6.84767563799375</c:v>
                </c:pt>
                <c:pt idx="3">
                  <c:v>6.1211065708689301</c:v>
                </c:pt>
                <c:pt idx="4">
                  <c:v>6.0541805845276997</c:v>
                </c:pt>
              </c:numCache>
            </c:numRef>
          </c:val>
          <c:smooth val="0"/>
          <c:extLst>
            <c:ext xmlns:c16="http://schemas.microsoft.com/office/drawing/2014/chart" uri="{C3380CC4-5D6E-409C-BE32-E72D297353CC}">
              <c16:uniqueId val="{00000002-F8CE-4F38-A6EC-A3C5CB0A1ABD}"/>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layout>
            <c:manualLayout>
              <c:xMode val="edge"/>
              <c:yMode val="edge"/>
              <c:x val="1.1028453154341448E-3"/>
              <c:y val="0.2509233260149368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Sheet1!$A$2:$A$3</c:f>
              <c:strCache>
                <c:ptCount val="2"/>
                <c:pt idx="0">
                  <c:v>Autonomy and control</c:v>
                </c:pt>
                <c:pt idx="1">
                  <c:v>Raising concerns</c:v>
                </c:pt>
              </c:strCache>
            </c:strRef>
          </c:cat>
          <c:val>
            <c:numRef>
              <c:f>Sheet1!$B$2:$B$3</c:f>
              <c:numCache>
                <c:formatCode>General</c:formatCode>
                <c:ptCount val="2"/>
                <c:pt idx="0">
                  <c:v>7.3079103713002072</c:v>
                </c:pt>
                <c:pt idx="1">
                  <c:v>6.8351584759629365</c:v>
                </c:pt>
              </c:numCache>
            </c:numRef>
          </c:val>
          <c:extLst>
            <c:ext xmlns:c16="http://schemas.microsoft.com/office/drawing/2014/chart" uri="{C3380CC4-5D6E-409C-BE32-E72D297353CC}">
              <c16:uniqueId val="{00000000-BB2C-4738-8F09-9EF858A39BF0}"/>
            </c:ext>
          </c:extLst>
        </c:ser>
        <c:ser>
          <c:idx val="1"/>
          <c:order val="1"/>
          <c:tx>
            <c:strRef>
              <c:f>Sheet1!$C$1</c:f>
              <c:strCache>
                <c:ptCount val="1"/>
                <c:pt idx="0">
                  <c:v>National average</c:v>
                </c:pt>
              </c:strCache>
            </c:strRef>
          </c:tx>
          <c:spPr>
            <a:solidFill>
              <a:srgbClr val="00A5CC"/>
            </a:solidFill>
            <a:ln>
              <a:noFill/>
            </a:ln>
            <a:effectLst/>
          </c:spPr>
          <c:invertIfNegative val="0"/>
          <c:cat>
            <c:strRef>
              <c:f>Sheet1!$A$2:$A$3</c:f>
              <c:strCache>
                <c:ptCount val="2"/>
                <c:pt idx="0">
                  <c:v>Autonomy and control</c:v>
                </c:pt>
                <c:pt idx="1">
                  <c:v>Raising concerns</c:v>
                </c:pt>
              </c:strCache>
            </c:strRef>
          </c:cat>
          <c:val>
            <c:numRef>
              <c:f>Sheet1!$C$2:$C$3</c:f>
              <c:numCache>
                <c:formatCode>0.0</c:formatCode>
                <c:ptCount val="2"/>
                <c:pt idx="0">
                  <c:v>7.224839303652506</c:v>
                </c:pt>
                <c:pt idx="1">
                  <c:v>6.804807502835204</c:v>
                </c:pt>
              </c:numCache>
            </c:numRef>
          </c:val>
          <c:extLst>
            <c:ext xmlns:c16="http://schemas.microsoft.com/office/drawing/2014/chart" uri="{C3380CC4-5D6E-409C-BE32-E72D297353CC}">
              <c16:uniqueId val="{00000001-BB2C-4738-8F09-9EF858A39BF0}"/>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BB2C-4738-8F09-9EF858A39BF0}"/>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BB2C-4738-8F09-9EF858A39BF0}"/>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BB2C-4738-8F09-9EF858A39BF0}"/>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BB2C-4738-8F09-9EF858A39BF0}"/>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BB2C-4738-8F09-9EF858A39BF0}"/>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BB2C-4738-8F09-9EF858A39BF0}"/>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BB2C-4738-8F09-9EF858A39BF0}"/>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BB2C-4738-8F09-9EF858A39BF0}"/>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BB2C-4738-8F09-9EF858A39BF0}"/>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BB2C-4738-8F09-9EF858A39BF0}"/>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BB2C-4738-8F09-9EF858A39BF0}"/>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7.4585303095386362</c:v>
                </c:pt>
              </c:numCache>
            </c:numRef>
          </c:yVal>
          <c:smooth val="0"/>
          <c:extLst>
            <c:ext xmlns:c16="http://schemas.microsoft.com/office/drawing/2014/chart" uri="{C3380CC4-5D6E-409C-BE32-E72D297353CC}">
              <c16:uniqueId val="{0000000E-BB2C-4738-8F09-9EF858A39BF0}"/>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7.3091676607651532</c:v>
                </c:pt>
              </c:numCache>
            </c:numRef>
          </c:yVal>
          <c:smooth val="0"/>
          <c:extLst>
            <c:ext xmlns:c16="http://schemas.microsoft.com/office/drawing/2014/chart" uri="{C3380CC4-5D6E-409C-BE32-E72D297353CC}">
              <c16:uniqueId val="{0000000F-BB2C-4738-8F09-9EF858A39BF0}"/>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BB2C-4738-8F09-9EF858A39BF0}"/>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BB2C-4738-8F09-9EF858A39BF0}"/>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BB2C-4738-8F09-9EF858A39BF0}"/>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6.7031492859877773</c:v>
                </c:pt>
              </c:numCache>
            </c:numRef>
          </c:yVal>
          <c:smooth val="0"/>
          <c:extLst>
            <c:ext xmlns:c16="http://schemas.microsoft.com/office/drawing/2014/chart" uri="{C3380CC4-5D6E-409C-BE32-E72D297353CC}">
              <c16:uniqueId val="{00000013-BB2C-4738-8F09-9EF858A39BF0}"/>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5.7572172655343579</c:v>
                </c:pt>
              </c:numCache>
            </c:numRef>
          </c:yVal>
          <c:smooth val="0"/>
          <c:extLst>
            <c:ext xmlns:c16="http://schemas.microsoft.com/office/drawing/2014/chart" uri="{C3380CC4-5D6E-409C-BE32-E72D297353CC}">
              <c16:uniqueId val="{00000014-BB2C-4738-8F09-9EF858A39BF0}"/>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BB2C-4738-8F09-9EF858A39BF0}"/>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BB2C-4738-8F09-9EF858A39BF0}"/>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Q21 I think that my organisation respects individual differences (e.g. cultures, working styles, backgrounds, ideas, etc).</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72.38827287004284</c:v>
                </c:pt>
                <c:pt idx="1">
                  <c:v>74.654971821073374</c:v>
                </c:pt>
                <c:pt idx="2">
                  <c:v>75.11979484500813</c:v>
                </c:pt>
              </c:numCache>
            </c:numRef>
          </c:val>
          <c:smooth val="0"/>
          <c:extLst>
            <c:ext xmlns:c16="http://schemas.microsoft.com/office/drawing/2014/chart" uri="{C3380CC4-5D6E-409C-BE32-E72D297353CC}">
              <c16:uniqueId val="{00000003-B669-42F6-BC90-119D6D76D974}"/>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B669-42F6-BC90-119D6D76D974}"/>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83.077256546561159</c:v>
                </c:pt>
                <c:pt idx="1">
                  <c:v>82.494941670077225</c:v>
                </c:pt>
                <c:pt idx="2">
                  <c:v>82.335595286298741</c:v>
                </c:pt>
              </c:numCache>
            </c:numRef>
          </c:val>
          <c:smooth val="0"/>
          <c:extLst>
            <c:ext xmlns:c16="http://schemas.microsoft.com/office/drawing/2014/chart" uri="{C3380CC4-5D6E-409C-BE32-E72D297353CC}">
              <c16:uniqueId val="{00000006-B669-42F6-BC90-119D6D76D974}"/>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47.655479697250641</c:v>
                </c:pt>
                <c:pt idx="1">
                  <c:v>51.613882634593324</c:v>
                </c:pt>
                <c:pt idx="2">
                  <c:v>55.565871414726196</c:v>
                </c:pt>
              </c:numCache>
            </c:numRef>
          </c:val>
          <c:smooth val="0"/>
          <c:extLst>
            <c:ext xmlns:c16="http://schemas.microsoft.com/office/drawing/2014/chart" uri="{C3380CC4-5D6E-409C-BE32-E72D297353CC}">
              <c16:uniqueId val="{00000007-B669-42F6-BC90-119D6D76D97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669-42F6-BC90-119D6D76D974}"/>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72.173814444792697</c:v>
                </c:pt>
                <c:pt idx="1">
                  <c:v>75.161204915422772</c:v>
                </c:pt>
                <c:pt idx="2">
                  <c:v>75.278978633026938</c:v>
                </c:pt>
              </c:numCache>
            </c:numRef>
          </c:val>
          <c:smooth val="0"/>
          <c:extLst>
            <c:ext xmlns:c16="http://schemas.microsoft.com/office/drawing/2014/chart" uri="{C3380CC4-5D6E-409C-BE32-E72D297353CC}">
              <c16:uniqueId val="{00000002-B669-42F6-BC90-119D6D76D974}"/>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Q7h I feel valued by my team.</a:t>
            </a:r>
            <a:endParaRPr lang="en-US" dirty="0"/>
          </a:p>
        </c:rich>
      </c:tx>
      <c:layout>
        <c:manualLayout>
          <c:xMode val="edge"/>
          <c:yMode val="edge"/>
          <c:x val="0.39069498923248541"/>
          <c:y val="8.870979453279257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74.21829036196371</c:v>
                </c:pt>
                <c:pt idx="1">
                  <c:v>75.40987607933242</c:v>
                </c:pt>
                <c:pt idx="2">
                  <c:v>75.511425356069424</c:v>
                </c:pt>
              </c:numCache>
            </c:numRef>
          </c:val>
          <c:smooth val="0"/>
          <c:extLst>
            <c:ext xmlns:c16="http://schemas.microsoft.com/office/drawing/2014/chart" uri="{C3380CC4-5D6E-409C-BE32-E72D297353CC}">
              <c16:uniqueId val="{00000003-BD1A-4D7B-9F3A-2B58EC679E1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BD1A-4D7B-9F3A-2B58EC679E1A}"/>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79.132571745763798</c:v>
                </c:pt>
                <c:pt idx="1">
                  <c:v>79.88468521476284</c:v>
                </c:pt>
                <c:pt idx="2">
                  <c:v>79.872099667695323</c:v>
                </c:pt>
              </c:numCache>
            </c:numRef>
          </c:val>
          <c:smooth val="0"/>
          <c:extLst>
            <c:ext xmlns:c16="http://schemas.microsoft.com/office/drawing/2014/chart" uri="{C3380CC4-5D6E-409C-BE32-E72D297353CC}">
              <c16:uniqueId val="{00000006-BD1A-4D7B-9F3A-2B58EC679E1A}"/>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69.561559717601469</c:v>
                </c:pt>
                <c:pt idx="1">
                  <c:v>68.77506439472684</c:v>
                </c:pt>
                <c:pt idx="2">
                  <c:v>70.453622904550201</c:v>
                </c:pt>
              </c:numCache>
            </c:numRef>
          </c:val>
          <c:smooth val="0"/>
          <c:extLst>
            <c:ext xmlns:c16="http://schemas.microsoft.com/office/drawing/2014/chart" uri="{C3380CC4-5D6E-409C-BE32-E72D297353CC}">
              <c16:uniqueId val="{00000007-BD1A-4D7B-9F3A-2B58EC679E1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D1A-4D7B-9F3A-2B58EC679E1A}"/>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72.116365240328335</c:v>
                </c:pt>
                <c:pt idx="1">
                  <c:v>76.115286114832273</c:v>
                </c:pt>
                <c:pt idx="2">
                  <c:v>75.38365082265436</c:v>
                </c:pt>
              </c:numCache>
            </c:numRef>
          </c:val>
          <c:smooth val="0"/>
          <c:extLst>
            <c:ext xmlns:c16="http://schemas.microsoft.com/office/drawing/2014/chart" uri="{C3380CC4-5D6E-409C-BE32-E72D297353CC}">
              <c16:uniqueId val="{00000002-BD1A-4D7B-9F3A-2B58EC679E1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layout>
            <c:manualLayout>
              <c:xMode val="edge"/>
              <c:yMode val="edge"/>
              <c:x val="3.7172798802924626E-3"/>
              <c:y val="0.17039366317118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Q7i I feel a strong personal attachment to my team.</a:t>
            </a:r>
            <a:endParaRPr lang="en-US" dirty="0"/>
          </a:p>
        </c:rich>
      </c:tx>
      <c:layout>
        <c:manualLayout>
          <c:xMode val="edge"/>
          <c:yMode val="edge"/>
          <c:x val="0.21549198264373046"/>
          <c:y val="2.5113159445777863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66.368934626055079</c:v>
                </c:pt>
                <c:pt idx="1">
                  <c:v>67.27728853763108</c:v>
                </c:pt>
                <c:pt idx="2">
                  <c:v>66.725499308497504</c:v>
                </c:pt>
              </c:numCache>
            </c:numRef>
          </c:val>
          <c:smooth val="0"/>
          <c:extLst>
            <c:ext xmlns:c16="http://schemas.microsoft.com/office/drawing/2014/chart" uri="{C3380CC4-5D6E-409C-BE32-E72D297353CC}">
              <c16:uniqueId val="{00000003-02DF-42A2-B8CA-5B211C57548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02DF-42A2-B8CA-5B211C57548C}"/>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71.665467672085256</c:v>
                </c:pt>
                <c:pt idx="1">
                  <c:v>72.182708791168281</c:v>
                </c:pt>
                <c:pt idx="2">
                  <c:v>71.658837049395103</c:v>
                </c:pt>
              </c:numCache>
            </c:numRef>
          </c:val>
          <c:smooth val="0"/>
          <c:extLst>
            <c:ext xmlns:c16="http://schemas.microsoft.com/office/drawing/2014/chart" uri="{C3380CC4-5D6E-409C-BE32-E72D297353CC}">
              <c16:uniqueId val="{00000006-02DF-42A2-B8CA-5B211C57548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62.19485310587357</c:v>
                </c:pt>
                <c:pt idx="1">
                  <c:v>60.86407675537059</c:v>
                </c:pt>
                <c:pt idx="2">
                  <c:v>61.846680710937505</c:v>
                </c:pt>
              </c:numCache>
            </c:numRef>
          </c:val>
          <c:smooth val="0"/>
          <c:extLst>
            <c:ext xmlns:c16="http://schemas.microsoft.com/office/drawing/2014/chart" uri="{C3380CC4-5D6E-409C-BE32-E72D297353CC}">
              <c16:uniqueId val="{00000007-02DF-42A2-B8CA-5B211C57548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2DF-42A2-B8CA-5B211C57548C}"/>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62.348408401412691</c:v>
                </c:pt>
                <c:pt idx="1">
                  <c:v>67.314542528829577</c:v>
                </c:pt>
                <c:pt idx="2">
                  <c:v>65.074919520890475</c:v>
                </c:pt>
              </c:numCache>
            </c:numRef>
          </c:val>
          <c:smooth val="0"/>
          <c:extLst>
            <c:ext xmlns:c16="http://schemas.microsoft.com/office/drawing/2014/chart" uri="{C3380CC4-5D6E-409C-BE32-E72D297353CC}">
              <c16:uniqueId val="{00000002-02DF-42A2-B8CA-5B211C57548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layout>
            <c:manualLayout>
              <c:xMode val="edge"/>
              <c:yMode val="edge"/>
              <c:x val="3.7172798802924626E-3"/>
              <c:y val="0.17039366317118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Q8b The people I work with are understanding and kind to one another.</a:t>
            </a:r>
            <a:endParaRPr lang="en-US" dirty="0"/>
          </a:p>
        </c:rich>
      </c:tx>
      <c:layout>
        <c:manualLayout>
          <c:xMode val="edge"/>
          <c:yMode val="edge"/>
          <c:x val="0.1698085965949791"/>
          <c:y val="8.870979453279257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77.063434897102539</c:v>
                </c:pt>
                <c:pt idx="1">
                  <c:v>78.468128787547684</c:v>
                </c:pt>
                <c:pt idx="2">
                  <c:v>77.623561810534127</c:v>
                </c:pt>
              </c:numCache>
            </c:numRef>
          </c:val>
          <c:smooth val="0"/>
          <c:extLst>
            <c:ext xmlns:c16="http://schemas.microsoft.com/office/drawing/2014/chart" uri="{C3380CC4-5D6E-409C-BE32-E72D297353CC}">
              <c16:uniqueId val="{00000003-DAEA-4A8A-947C-8779A757D22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DAEA-4A8A-947C-8779A757D22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83.682509468583049</c:v>
                </c:pt>
                <c:pt idx="1">
                  <c:v>83.669201139052248</c:v>
                </c:pt>
                <c:pt idx="2">
                  <c:v>83.094197253375981</c:v>
                </c:pt>
              </c:numCache>
            </c:numRef>
          </c:val>
          <c:smooth val="0"/>
          <c:extLst>
            <c:ext xmlns:c16="http://schemas.microsoft.com/office/drawing/2014/chart" uri="{C3380CC4-5D6E-409C-BE32-E72D297353CC}">
              <c16:uniqueId val="{00000006-DAEA-4A8A-947C-8779A757D22F}"/>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69.273342365883934</c:v>
                </c:pt>
                <c:pt idx="1">
                  <c:v>69.396481328831698</c:v>
                </c:pt>
                <c:pt idx="2">
                  <c:v>70.968945410581014</c:v>
                </c:pt>
              </c:numCache>
            </c:numRef>
          </c:val>
          <c:smooth val="0"/>
          <c:extLst>
            <c:ext xmlns:c16="http://schemas.microsoft.com/office/drawing/2014/chart" uri="{C3380CC4-5D6E-409C-BE32-E72D297353CC}">
              <c16:uniqueId val="{00000007-DAEA-4A8A-947C-8779A757D22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AEA-4A8A-947C-8779A757D22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75.519734308791556</c:v>
                </c:pt>
                <c:pt idx="1">
                  <c:v>78.345785197431582</c:v>
                </c:pt>
                <c:pt idx="2">
                  <c:v>76.852583150091107</c:v>
                </c:pt>
              </c:numCache>
            </c:numRef>
          </c:val>
          <c:smooth val="0"/>
          <c:extLst>
            <c:ext xmlns:c16="http://schemas.microsoft.com/office/drawing/2014/chart" uri="{C3380CC4-5D6E-409C-BE32-E72D297353CC}">
              <c16:uniqueId val="{00000002-DAEA-4A8A-947C-8779A757D22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layout>
            <c:manualLayout>
              <c:xMode val="edge"/>
              <c:yMode val="edge"/>
              <c:x val="3.7172798802924626E-3"/>
              <c:y val="0.17039366317118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Q8c The people I work with are polite and treat each other with respect.</a:t>
            </a:r>
            <a:endParaRPr lang="en-US" dirty="0"/>
          </a:p>
        </c:rich>
      </c:tx>
      <c:layout>
        <c:manualLayout>
          <c:xMode val="edge"/>
          <c:yMode val="edge"/>
          <c:x val="0.1891171051757915"/>
          <c:y val="8.870979453279257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78.948521324374383</c:v>
                </c:pt>
                <c:pt idx="1">
                  <c:v>79.725049715492247</c:v>
                </c:pt>
                <c:pt idx="2">
                  <c:v>78.5953899656582</c:v>
                </c:pt>
              </c:numCache>
            </c:numRef>
          </c:val>
          <c:smooth val="0"/>
          <c:extLst>
            <c:ext xmlns:c16="http://schemas.microsoft.com/office/drawing/2014/chart" uri="{C3380CC4-5D6E-409C-BE32-E72D297353CC}">
              <c16:uniqueId val="{00000003-C451-4BB9-9253-7C0A732F743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C451-4BB9-9253-7C0A732F743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84.335078826351634</c:v>
                </c:pt>
                <c:pt idx="1">
                  <c:v>83.563126000271893</c:v>
                </c:pt>
                <c:pt idx="2">
                  <c:v>83.692144030058387</c:v>
                </c:pt>
              </c:numCache>
            </c:numRef>
          </c:val>
          <c:smooth val="0"/>
          <c:extLst>
            <c:ext xmlns:c16="http://schemas.microsoft.com/office/drawing/2014/chart" uri="{C3380CC4-5D6E-409C-BE32-E72D297353CC}">
              <c16:uniqueId val="{00000006-C451-4BB9-9253-7C0A732F743F}"/>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72.077509738850296</c:v>
                </c:pt>
                <c:pt idx="1">
                  <c:v>70.372668572658498</c:v>
                </c:pt>
                <c:pt idx="2">
                  <c:v>72.327374930665783</c:v>
                </c:pt>
              </c:numCache>
            </c:numRef>
          </c:val>
          <c:smooth val="0"/>
          <c:extLst>
            <c:ext xmlns:c16="http://schemas.microsoft.com/office/drawing/2014/chart" uri="{C3380CC4-5D6E-409C-BE32-E72D297353CC}">
              <c16:uniqueId val="{00000007-C451-4BB9-9253-7C0A732F743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C451-4BB9-9253-7C0A732F743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77.913306860448003</c:v>
                </c:pt>
                <c:pt idx="1">
                  <c:v>79.653995172086667</c:v>
                </c:pt>
                <c:pt idx="2">
                  <c:v>79.207035381964147</c:v>
                </c:pt>
              </c:numCache>
            </c:numRef>
          </c:val>
          <c:smooth val="0"/>
          <c:extLst>
            <c:ext xmlns:c16="http://schemas.microsoft.com/office/drawing/2014/chart" uri="{C3380CC4-5D6E-409C-BE32-E72D297353CC}">
              <c16:uniqueId val="{00000002-C451-4BB9-9253-7C0A732F743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layout>
            <c:manualLayout>
              <c:xMode val="edge"/>
              <c:yMode val="edge"/>
              <c:x val="3.7172798802924626E-3"/>
              <c:y val="0.17039366317118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Q4a How satisfied are you with each of the following aspects of your job? The recognition I get for good work.</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63.302075526124213</c:v>
                </c:pt>
                <c:pt idx="1">
                  <c:v>64.108586221533457</c:v>
                </c:pt>
                <c:pt idx="2">
                  <c:v>61.18229177513691</c:v>
                </c:pt>
                <c:pt idx="3">
                  <c:v>61.7768038941622</c:v>
                </c:pt>
                <c:pt idx="4">
                  <c:v>62.870338591792532</c:v>
                </c:pt>
              </c:numCache>
            </c:numRef>
          </c:val>
          <c:smooth val="0"/>
          <c:extLst>
            <c:ext xmlns:c16="http://schemas.microsoft.com/office/drawing/2014/chart" uri="{C3380CC4-5D6E-409C-BE32-E72D297353CC}">
              <c16:uniqueId val="{00000003-A790-4B6C-B259-5CD385B171C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71.113060271869372</c:v>
                </c:pt>
                <c:pt idx="1">
                  <c:v>69.883925183129676</c:v>
                </c:pt>
                <c:pt idx="2">
                  <c:v>71.375593984099908</c:v>
                </c:pt>
                <c:pt idx="3">
                  <c:v>67.276205931967269</c:v>
                </c:pt>
                <c:pt idx="4">
                  <c:v>71.15082546164119</c:v>
                </c:pt>
              </c:numCache>
            </c:numRef>
          </c:val>
          <c:smooth val="0"/>
          <c:extLst>
            <c:ext xmlns:c16="http://schemas.microsoft.com/office/drawing/2014/chart" uri="{C3380CC4-5D6E-409C-BE32-E72D297353CC}">
              <c16:uniqueId val="{00000004-A790-4B6C-B259-5CD385B171C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56.938170222861906</c:v>
                </c:pt>
                <c:pt idx="1">
                  <c:v>58.289528452609431</c:v>
                </c:pt>
                <c:pt idx="2">
                  <c:v>51.931117227167164</c:v>
                </c:pt>
                <c:pt idx="3">
                  <c:v>53.83521110166074</c:v>
                </c:pt>
                <c:pt idx="4">
                  <c:v>51.970830851642603</c:v>
                </c:pt>
              </c:numCache>
            </c:numRef>
          </c:val>
          <c:smooth val="0"/>
          <c:extLst>
            <c:ext xmlns:c16="http://schemas.microsoft.com/office/drawing/2014/chart" uri="{C3380CC4-5D6E-409C-BE32-E72D297353CC}">
              <c16:uniqueId val="{00000005-A790-4B6C-B259-5CD385B171C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66.596826100838385</c:v>
                </c:pt>
                <c:pt idx="1">
                  <c:v>67.338377959164958</c:v>
                </c:pt>
                <c:pt idx="2">
                  <c:v>62.265393268366829</c:v>
                </c:pt>
                <c:pt idx="3">
                  <c:v>63.341718437380138</c:v>
                </c:pt>
                <c:pt idx="4">
                  <c:v>64.319889186036463</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'Satisfied'/'Very Satisfied'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Q4b How satisfied are you with each of the following aspects of your job? The extent to which my organisation values my work.</a:t>
            </a:r>
            <a:endParaRPr lang="en-US" dirty="0"/>
          </a:p>
        </c:rich>
      </c:tx>
      <c:layout>
        <c:manualLayout>
          <c:xMode val="edge"/>
          <c:yMode val="edge"/>
          <c:x val="0.18103514779919569"/>
          <c:y val="8.8710045484551095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49.755466932801866</c:v>
                </c:pt>
                <c:pt idx="1">
                  <c:v>52.382288828349658</c:v>
                </c:pt>
                <c:pt idx="2">
                  <c:v>49.23924912352355</c:v>
                </c:pt>
                <c:pt idx="3">
                  <c:v>50.296683888508795</c:v>
                </c:pt>
                <c:pt idx="4">
                  <c:v>51.519286139461876</c:v>
                </c:pt>
              </c:numCache>
            </c:numRef>
          </c:val>
          <c:smooth val="0"/>
          <c:extLst>
            <c:ext xmlns:c16="http://schemas.microsoft.com/office/drawing/2014/chart" uri="{C3380CC4-5D6E-409C-BE32-E72D297353CC}">
              <c16:uniqueId val="{00000003-AFCC-44B1-9615-BEFAFB73CCD0}"/>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61.720898570545536</c:v>
                </c:pt>
                <c:pt idx="1">
                  <c:v>63.736511219502098</c:v>
                </c:pt>
                <c:pt idx="2">
                  <c:v>60.211689058113564</c:v>
                </c:pt>
                <c:pt idx="3">
                  <c:v>59.619376802542391</c:v>
                </c:pt>
                <c:pt idx="4">
                  <c:v>61.302739397605109</c:v>
                </c:pt>
              </c:numCache>
            </c:numRef>
          </c:val>
          <c:smooth val="0"/>
          <c:extLst>
            <c:ext xmlns:c16="http://schemas.microsoft.com/office/drawing/2014/chart" uri="{C3380CC4-5D6E-409C-BE32-E72D297353CC}">
              <c16:uniqueId val="{00000004-AFCC-44B1-9615-BEFAFB73CCD0}"/>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39.674281648646833</c:v>
                </c:pt>
                <c:pt idx="1">
                  <c:v>42.640324510700253</c:v>
                </c:pt>
                <c:pt idx="2">
                  <c:v>37.233434050662922</c:v>
                </c:pt>
                <c:pt idx="3">
                  <c:v>35.775918819435034</c:v>
                </c:pt>
                <c:pt idx="4">
                  <c:v>37.489602914674329</c:v>
                </c:pt>
              </c:numCache>
            </c:numRef>
          </c:val>
          <c:smooth val="0"/>
          <c:extLst>
            <c:ext xmlns:c16="http://schemas.microsoft.com/office/drawing/2014/chart" uri="{C3380CC4-5D6E-409C-BE32-E72D297353CC}">
              <c16:uniqueId val="{00000005-AFCC-44B1-9615-BEFAFB73CCD0}"/>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FCC-44B1-9615-BEFAFB73CCD0}"/>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51.645315167590788</c:v>
                </c:pt>
                <c:pt idx="1">
                  <c:v>51.095328518645289</c:v>
                </c:pt>
                <c:pt idx="2">
                  <c:v>50.361139145199431</c:v>
                </c:pt>
                <c:pt idx="3">
                  <c:v>52.542686632578949</c:v>
                </c:pt>
                <c:pt idx="4">
                  <c:v>53.514286898206308</c:v>
                </c:pt>
              </c:numCache>
            </c:numRef>
          </c:val>
          <c:smooth val="0"/>
          <c:extLst>
            <c:ext xmlns:c16="http://schemas.microsoft.com/office/drawing/2014/chart" uri="{C3380CC4-5D6E-409C-BE32-E72D297353CC}">
              <c16:uniqueId val="{00000002-AFCC-44B1-9615-BEFAFB73CCD0}"/>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'Satisfied'/'Very Satisfied'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Q4c How satisfied are you with each of the following aspects of your job? My level of pay.</a:t>
            </a:r>
            <a:endParaRPr lang="en-US" dirty="0"/>
          </a:p>
        </c:rich>
      </c:tx>
      <c:layout>
        <c:manualLayout>
          <c:xMode val="edge"/>
          <c:yMode val="edge"/>
          <c:x val="0.191684471441365"/>
          <c:y val="1.21091557833763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40.707044948039325</c:v>
                </c:pt>
                <c:pt idx="1">
                  <c:v>40.915491115203999</c:v>
                </c:pt>
                <c:pt idx="2">
                  <c:v>37.087318424311981</c:v>
                </c:pt>
                <c:pt idx="3">
                  <c:v>29.8162217434929</c:v>
                </c:pt>
                <c:pt idx="4">
                  <c:v>35.996261467042068</c:v>
                </c:pt>
              </c:numCache>
            </c:numRef>
          </c:val>
          <c:smooth val="0"/>
          <c:extLst>
            <c:ext xmlns:c16="http://schemas.microsoft.com/office/drawing/2014/chart" uri="{C3380CC4-5D6E-409C-BE32-E72D297353CC}">
              <c16:uniqueId val="{00000003-FE08-4538-9B48-342D47D7F3D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55.79366703208035</c:v>
                </c:pt>
                <c:pt idx="1">
                  <c:v>49.620356689327039</c:v>
                </c:pt>
                <c:pt idx="2">
                  <c:v>49.157805062843664</c:v>
                </c:pt>
                <c:pt idx="3">
                  <c:v>38.821554051318088</c:v>
                </c:pt>
                <c:pt idx="4">
                  <c:v>45.159299418507878</c:v>
                </c:pt>
              </c:numCache>
            </c:numRef>
          </c:val>
          <c:smooth val="0"/>
          <c:extLst>
            <c:ext xmlns:c16="http://schemas.microsoft.com/office/drawing/2014/chart" uri="{C3380CC4-5D6E-409C-BE32-E72D297353CC}">
              <c16:uniqueId val="{00000004-FE08-4538-9B48-342D47D7F3DB}"/>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29.674688329397391</c:v>
                </c:pt>
                <c:pt idx="1">
                  <c:v>30.528802510305869</c:v>
                </c:pt>
                <c:pt idx="2">
                  <c:v>27.592604664477076</c:v>
                </c:pt>
                <c:pt idx="3">
                  <c:v>21.931275366338479</c:v>
                </c:pt>
                <c:pt idx="4">
                  <c:v>25.346006000729947</c:v>
                </c:pt>
              </c:numCache>
            </c:numRef>
          </c:val>
          <c:smooth val="0"/>
          <c:extLst>
            <c:ext xmlns:c16="http://schemas.microsoft.com/office/drawing/2014/chart" uri="{C3380CC4-5D6E-409C-BE32-E72D297353CC}">
              <c16:uniqueId val="{00000005-FE08-4538-9B48-342D47D7F3D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E08-4538-9B48-342D47D7F3D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41.334395598438363</c:v>
                </c:pt>
                <c:pt idx="1">
                  <c:v>42.344668853062501</c:v>
                </c:pt>
                <c:pt idx="2">
                  <c:v>40.628473820841251</c:v>
                </c:pt>
                <c:pt idx="3">
                  <c:v>33.441718756612872</c:v>
                </c:pt>
                <c:pt idx="4">
                  <c:v>37.530313159476933</c:v>
                </c:pt>
              </c:numCache>
            </c:numRef>
          </c:val>
          <c:smooth val="0"/>
          <c:extLst>
            <c:ext xmlns:c16="http://schemas.microsoft.com/office/drawing/2014/chart" uri="{C3380CC4-5D6E-409C-BE32-E72D297353CC}">
              <c16:uniqueId val="{00000002-FE08-4538-9B48-342D47D7F3D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'Satisfied'/'Very Satisfied'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Q8d The people I work with show appreciation to one another.</a:t>
            </a:r>
            <a:endParaRPr lang="en-US" dirty="0"/>
          </a:p>
        </c:rich>
      </c:tx>
      <c:layout>
        <c:manualLayout>
          <c:xMode val="edge"/>
          <c:yMode val="edge"/>
          <c:x val="0.20385425515917119"/>
          <c:y val="2.159030647068220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8017303175032881"/>
          <c:w val="0.73449789984539704"/>
          <c:h val="0.75726865515447228"/>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74.326919723322348</c:v>
                </c:pt>
                <c:pt idx="1">
                  <c:v>75.826873329793855</c:v>
                </c:pt>
                <c:pt idx="2">
                  <c:v>75.151109856273848</c:v>
                </c:pt>
              </c:numCache>
            </c:numRef>
          </c:val>
          <c:smooth val="0"/>
          <c:extLst>
            <c:ext xmlns:c16="http://schemas.microsoft.com/office/drawing/2014/chart" uri="{C3380CC4-5D6E-409C-BE32-E72D297353CC}">
              <c16:uniqueId val="{00000003-5316-495F-B34B-13030EC0B31A}"/>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5316-495F-B34B-13030EC0B31A}"/>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81.588889041675444</c:v>
                </c:pt>
                <c:pt idx="1">
                  <c:v>80.651505129126818</c:v>
                </c:pt>
                <c:pt idx="2">
                  <c:v>80.965160606970514</c:v>
                </c:pt>
              </c:numCache>
            </c:numRef>
          </c:val>
          <c:smooth val="0"/>
          <c:extLst>
            <c:ext xmlns:c16="http://schemas.microsoft.com/office/drawing/2014/chart" uri="{C3380CC4-5D6E-409C-BE32-E72D297353CC}">
              <c16:uniqueId val="{00000006-5316-495F-B34B-13030EC0B31A}"/>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66.072838339249472</c:v>
                </c:pt>
                <c:pt idx="1">
                  <c:v>66.100879150160694</c:v>
                </c:pt>
                <c:pt idx="2">
                  <c:v>66.703404299076908</c:v>
                </c:pt>
              </c:numCache>
            </c:numRef>
          </c:val>
          <c:smooth val="0"/>
          <c:extLst>
            <c:ext xmlns:c16="http://schemas.microsoft.com/office/drawing/2014/chart" uri="{C3380CC4-5D6E-409C-BE32-E72D297353CC}">
              <c16:uniqueId val="{00000007-5316-495F-B34B-13030EC0B31A}"/>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5316-495F-B34B-13030EC0B31A}"/>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72.574256897881853</c:v>
                </c:pt>
                <c:pt idx="1">
                  <c:v>73.901976749270332</c:v>
                </c:pt>
                <c:pt idx="2">
                  <c:v>74.621563033207181</c:v>
                </c:pt>
              </c:numCache>
            </c:numRef>
          </c:val>
          <c:smooth val="0"/>
          <c:extLst>
            <c:ext xmlns:c16="http://schemas.microsoft.com/office/drawing/2014/chart" uri="{C3380CC4-5D6E-409C-BE32-E72D297353CC}">
              <c16:uniqueId val="{00000002-5316-495F-B34B-13030EC0B31A}"/>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a:t>
                </a:r>
              </a:p>
              <a:p>
                <a:pPr>
                  <a:defRPr/>
                </a:pPr>
                <a:r>
                  <a:rPr lang="en-GB" sz="1200" dirty="0"/>
                  <a:t>out of</a:t>
                </a:r>
                <a:r>
                  <a:rPr lang="en-GB" sz="1200" baseline="0" dirty="0"/>
                  <a:t> those who answered the question</a:t>
                </a:r>
                <a:endParaRPr lang="en-GB" sz="1200" dirty="0"/>
              </a:p>
              <a:p>
                <a:pPr>
                  <a:defRPr/>
                </a:pPr>
                <a:endParaRPr lang="en-GB" sz="12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Q9e My immediate manager values my work.</a:t>
            </a:r>
            <a:endParaRPr lang="en-US" dirty="0"/>
          </a:p>
        </c:rich>
      </c:tx>
      <c:layout>
        <c:manualLayout>
          <c:xMode val="edge"/>
          <c:yMode val="edge"/>
          <c:x val="0.25409203820331955"/>
          <c:y val="3.112980173373440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78.554940680631901</c:v>
                </c:pt>
                <c:pt idx="1">
                  <c:v>78.951794222162633</c:v>
                </c:pt>
                <c:pt idx="2">
                  <c:v>78.457349104366514</c:v>
                </c:pt>
                <c:pt idx="3">
                  <c:v>79.005668854484</c:v>
                </c:pt>
                <c:pt idx="4">
                  <c:v>79.730613645633454</c:v>
                </c:pt>
              </c:numCache>
            </c:numRef>
          </c:val>
          <c:smooth val="0"/>
          <c:extLst>
            <c:ext xmlns:c16="http://schemas.microsoft.com/office/drawing/2014/chart" uri="{C3380CC4-5D6E-409C-BE32-E72D297353CC}">
              <c16:uniqueId val="{00000003-7ECE-4347-A356-EC32D469C633}"/>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7ECE-4347-A356-EC32D469C633}"/>
              </c:ext>
            </c:extLst>
          </c:dPt>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83.456896119164185</c:v>
                </c:pt>
                <c:pt idx="1">
                  <c:v>82.822502308002228</c:v>
                </c:pt>
                <c:pt idx="2">
                  <c:v>83.034238866709345</c:v>
                </c:pt>
                <c:pt idx="3">
                  <c:v>83.772684365427679</c:v>
                </c:pt>
                <c:pt idx="4">
                  <c:v>83.847489722871387</c:v>
                </c:pt>
              </c:numCache>
            </c:numRef>
          </c:val>
          <c:smooth val="0"/>
          <c:extLst>
            <c:ext xmlns:c16="http://schemas.microsoft.com/office/drawing/2014/chart" uri="{C3380CC4-5D6E-409C-BE32-E72D297353CC}">
              <c16:uniqueId val="{00000006-7ECE-4347-A356-EC32D469C633}"/>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71.622396769984746</c:v>
                </c:pt>
                <c:pt idx="1">
                  <c:v>74.111783446162676</c:v>
                </c:pt>
                <c:pt idx="2">
                  <c:v>72.868258267269766</c:v>
                </c:pt>
                <c:pt idx="3">
                  <c:v>74.741406457042075</c:v>
                </c:pt>
                <c:pt idx="4">
                  <c:v>75.305091030486054</c:v>
                </c:pt>
              </c:numCache>
            </c:numRef>
          </c:val>
          <c:smooth val="0"/>
          <c:extLst>
            <c:ext xmlns:c16="http://schemas.microsoft.com/office/drawing/2014/chart" uri="{C3380CC4-5D6E-409C-BE32-E72D297353CC}">
              <c16:uniqueId val="{00000007-7ECE-4347-A356-EC32D469C633}"/>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7ECE-4347-A356-EC32D469C633}"/>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82.355065381546012</c:v>
                </c:pt>
                <c:pt idx="1">
                  <c:v>82.132791046518776</c:v>
                </c:pt>
                <c:pt idx="2">
                  <c:v>80.829191060442682</c:v>
                </c:pt>
                <c:pt idx="3">
                  <c:v>81.01087993106816</c:v>
                </c:pt>
                <c:pt idx="4">
                  <c:v>80.370910282073851</c:v>
                </c:pt>
              </c:numCache>
            </c:numRef>
          </c:val>
          <c:smooth val="0"/>
          <c:extLst>
            <c:ext xmlns:c16="http://schemas.microsoft.com/office/drawing/2014/chart" uri="{C3380CC4-5D6E-409C-BE32-E72D297353CC}">
              <c16:uniqueId val="{00000002-7ECE-4347-A356-EC32D469C633}"/>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Sheet1!$A$2:$A$3</c:f>
              <c:strCache>
                <c:ptCount val="2"/>
                <c:pt idx="0">
                  <c:v>Development</c:v>
                </c:pt>
                <c:pt idx="1">
                  <c:v>Appraisals</c:v>
                </c:pt>
              </c:strCache>
            </c:strRef>
          </c:cat>
          <c:val>
            <c:numRef>
              <c:f>Sheet1!$B$2:$B$3</c:f>
              <c:numCache>
                <c:formatCode>General</c:formatCode>
                <c:ptCount val="2"/>
                <c:pt idx="0">
                  <c:v>6.8894403645551066</c:v>
                </c:pt>
                <c:pt idx="1">
                  <c:v>4.8320982673622934</c:v>
                </c:pt>
              </c:numCache>
            </c:numRef>
          </c:val>
          <c:extLst>
            <c:ext xmlns:c16="http://schemas.microsoft.com/office/drawing/2014/chart" uri="{C3380CC4-5D6E-409C-BE32-E72D297353CC}">
              <c16:uniqueId val="{00000000-CBF4-433D-B5E2-B47DD367055C}"/>
            </c:ext>
          </c:extLst>
        </c:ser>
        <c:ser>
          <c:idx val="1"/>
          <c:order val="1"/>
          <c:tx>
            <c:strRef>
              <c:f>Sheet1!$C$1</c:f>
              <c:strCache>
                <c:ptCount val="1"/>
                <c:pt idx="0">
                  <c:v>National average</c:v>
                </c:pt>
              </c:strCache>
            </c:strRef>
          </c:tx>
          <c:spPr>
            <a:solidFill>
              <a:srgbClr val="00A5CC"/>
            </a:solidFill>
            <a:ln>
              <a:noFill/>
            </a:ln>
            <a:effectLst/>
          </c:spPr>
          <c:invertIfNegative val="0"/>
          <c:cat>
            <c:strRef>
              <c:f>Sheet1!$A$2:$A$3</c:f>
              <c:strCache>
                <c:ptCount val="2"/>
                <c:pt idx="0">
                  <c:v>Development</c:v>
                </c:pt>
                <c:pt idx="1">
                  <c:v>Appraisals</c:v>
                </c:pt>
              </c:strCache>
            </c:strRef>
          </c:cat>
          <c:val>
            <c:numRef>
              <c:f>Sheet1!$C$2:$C$3</c:f>
              <c:numCache>
                <c:formatCode>0.0</c:formatCode>
                <c:ptCount val="2"/>
                <c:pt idx="0">
                  <c:v>6.744593842102061</c:v>
                </c:pt>
                <c:pt idx="1">
                  <c:v>5.1344497847443114</c:v>
                </c:pt>
              </c:numCache>
            </c:numRef>
          </c:val>
          <c:extLst>
            <c:ext xmlns:c16="http://schemas.microsoft.com/office/drawing/2014/chart" uri="{C3380CC4-5D6E-409C-BE32-E72D297353CC}">
              <c16:uniqueId val="{00000001-CBF4-433D-B5E2-B47DD367055C}"/>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CBF4-433D-B5E2-B47DD367055C}"/>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CBF4-433D-B5E2-B47DD367055C}"/>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CBF4-433D-B5E2-B47DD367055C}"/>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CBF4-433D-B5E2-B47DD367055C}"/>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CBF4-433D-B5E2-B47DD367055C}"/>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CBF4-433D-B5E2-B47DD367055C}"/>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CBF4-433D-B5E2-B47DD367055C}"/>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CBF4-433D-B5E2-B47DD367055C}"/>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CBF4-433D-B5E2-B47DD367055C}"/>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CBF4-433D-B5E2-B47DD367055C}"/>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CBF4-433D-B5E2-B47DD367055C}"/>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7.0198529625615462</c:v>
                </c:pt>
              </c:numCache>
            </c:numRef>
          </c:yVal>
          <c:smooth val="0"/>
          <c:extLst>
            <c:ext xmlns:c16="http://schemas.microsoft.com/office/drawing/2014/chart" uri="{C3380CC4-5D6E-409C-BE32-E72D297353CC}">
              <c16:uniqueId val="{0000000E-CBF4-433D-B5E2-B47DD367055C}"/>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5.8639050585863757</c:v>
                </c:pt>
              </c:numCache>
            </c:numRef>
          </c:yVal>
          <c:smooth val="0"/>
          <c:extLst>
            <c:ext xmlns:c16="http://schemas.microsoft.com/office/drawing/2014/chart" uri="{C3380CC4-5D6E-409C-BE32-E72D297353CC}">
              <c16:uniqueId val="{0000000F-CBF4-433D-B5E2-B47DD367055C}"/>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CBF4-433D-B5E2-B47DD367055C}"/>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CBF4-433D-B5E2-B47DD367055C}"/>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CBF4-433D-B5E2-B47DD367055C}"/>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6.105577322120852</c:v>
                </c:pt>
              </c:numCache>
            </c:numRef>
          </c:yVal>
          <c:smooth val="0"/>
          <c:extLst>
            <c:ext xmlns:c16="http://schemas.microsoft.com/office/drawing/2014/chart" uri="{C3380CC4-5D6E-409C-BE32-E72D297353CC}">
              <c16:uniqueId val="{00000013-CBF4-433D-B5E2-B47DD367055C}"/>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4.2421558010110525</c:v>
                </c:pt>
              </c:numCache>
            </c:numRef>
          </c:yVal>
          <c:smooth val="0"/>
          <c:extLst>
            <c:ext xmlns:c16="http://schemas.microsoft.com/office/drawing/2014/chart" uri="{C3380CC4-5D6E-409C-BE32-E72D297353CC}">
              <c16:uniqueId val="{00000014-CBF4-433D-B5E2-B47DD367055C}"/>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CBF4-433D-B5E2-B47DD367055C}"/>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CBF4-433D-B5E2-B47DD367055C}"/>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Q3a I always know what my work responsibilities are.</a:t>
            </a:r>
            <a:endParaRPr lang="en-US" dirty="0"/>
          </a:p>
        </c:rich>
      </c:tx>
      <c:layout>
        <c:manualLayout>
          <c:xMode val="edge"/>
          <c:yMode val="edge"/>
          <c:x val="0.25913018784177067"/>
          <c:y val="1.85854582532188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84.385258217829758</c:v>
                </c:pt>
                <c:pt idx="1">
                  <c:v>83.69469195285771</c:v>
                </c:pt>
                <c:pt idx="2">
                  <c:v>84.595983635097554</c:v>
                </c:pt>
                <c:pt idx="3">
                  <c:v>83.542088316549368</c:v>
                </c:pt>
                <c:pt idx="4">
                  <c:v>84.491364782310583</c:v>
                </c:pt>
              </c:numCache>
            </c:numRef>
          </c:val>
          <c:smooth val="0"/>
          <c:extLst>
            <c:ext xmlns:c16="http://schemas.microsoft.com/office/drawing/2014/chart" uri="{C3380CC4-5D6E-409C-BE32-E72D297353CC}">
              <c16:uniqueId val="{00000003-A790-4B6C-B259-5CD385B171C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89.30689985732721</c:v>
                </c:pt>
                <c:pt idx="1">
                  <c:v>88.914104661704201</c:v>
                </c:pt>
                <c:pt idx="2">
                  <c:v>87.641646577887627</c:v>
                </c:pt>
                <c:pt idx="3">
                  <c:v>87.735683759953034</c:v>
                </c:pt>
                <c:pt idx="4">
                  <c:v>87.936870818610487</c:v>
                </c:pt>
              </c:numCache>
            </c:numRef>
          </c:val>
          <c:smooth val="0"/>
          <c:extLst>
            <c:ext xmlns:c16="http://schemas.microsoft.com/office/drawing/2014/chart" uri="{C3380CC4-5D6E-409C-BE32-E72D297353CC}">
              <c16:uniqueId val="{00000004-A790-4B6C-B259-5CD385B171C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77.030937679407998</c:v>
                </c:pt>
                <c:pt idx="1">
                  <c:v>77.718537653245619</c:v>
                </c:pt>
                <c:pt idx="2">
                  <c:v>74.339549602263773</c:v>
                </c:pt>
                <c:pt idx="3">
                  <c:v>69.116623779506043</c:v>
                </c:pt>
                <c:pt idx="4">
                  <c:v>75.198502455766572</c:v>
                </c:pt>
              </c:numCache>
            </c:numRef>
          </c:val>
          <c:smooth val="0"/>
          <c:extLst>
            <c:ext xmlns:c16="http://schemas.microsoft.com/office/drawing/2014/chart" uri="{C3380CC4-5D6E-409C-BE32-E72D297353CC}">
              <c16:uniqueId val="{00000005-A790-4B6C-B259-5CD385B171C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81.840439792611036</c:v>
                </c:pt>
                <c:pt idx="1">
                  <c:v>82.423279379278469</c:v>
                </c:pt>
                <c:pt idx="2">
                  <c:v>80.978945946954823</c:v>
                </c:pt>
                <c:pt idx="3">
                  <c:v>82.581641926409759</c:v>
                </c:pt>
                <c:pt idx="4">
                  <c:v>81.216100436335012</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Q3b I am trusted to do my job.</a:t>
            </a:r>
            <a:endParaRPr lang="en-US" dirty="0"/>
          </a:p>
        </c:rich>
      </c:tx>
      <c:layout>
        <c:manualLayout>
          <c:xMode val="edge"/>
          <c:yMode val="edge"/>
          <c:x val="0.25913018784177067"/>
          <c:y val="1.85854582532188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90.906018406918122</c:v>
                </c:pt>
                <c:pt idx="1">
                  <c:v>90.741592314108473</c:v>
                </c:pt>
                <c:pt idx="2">
                  <c:v>91.224242989835076</c:v>
                </c:pt>
                <c:pt idx="3">
                  <c:v>91.172237415475152</c:v>
                </c:pt>
                <c:pt idx="4">
                  <c:v>90.786199964650322</c:v>
                </c:pt>
              </c:numCache>
            </c:numRef>
          </c:val>
          <c:smooth val="0"/>
          <c:extLst>
            <c:ext xmlns:c16="http://schemas.microsoft.com/office/drawing/2014/chart" uri="{C3380CC4-5D6E-409C-BE32-E72D297353CC}">
              <c16:uniqueId val="{00000003-CFB2-4B85-9913-244F7D038F9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93.69494171547899</c:v>
                </c:pt>
                <c:pt idx="1">
                  <c:v>92.897942592981025</c:v>
                </c:pt>
                <c:pt idx="2">
                  <c:v>93.444671764462001</c:v>
                </c:pt>
                <c:pt idx="3">
                  <c:v>93.621723404044914</c:v>
                </c:pt>
                <c:pt idx="4">
                  <c:v>92.73464885613302</c:v>
                </c:pt>
              </c:numCache>
            </c:numRef>
          </c:val>
          <c:smooth val="0"/>
          <c:extLst>
            <c:ext xmlns:c16="http://schemas.microsoft.com/office/drawing/2014/chart" uri="{C3380CC4-5D6E-409C-BE32-E72D297353CC}">
              <c16:uniqueId val="{00000004-CFB2-4B85-9913-244F7D038F9F}"/>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87.509144484636224</c:v>
                </c:pt>
                <c:pt idx="1">
                  <c:v>86.393527220951469</c:v>
                </c:pt>
                <c:pt idx="2">
                  <c:v>84.654013208174987</c:v>
                </c:pt>
                <c:pt idx="3">
                  <c:v>82.822354214873315</c:v>
                </c:pt>
                <c:pt idx="4">
                  <c:v>82.325867384760613</c:v>
                </c:pt>
              </c:numCache>
            </c:numRef>
          </c:val>
          <c:smooth val="0"/>
          <c:extLst>
            <c:ext xmlns:c16="http://schemas.microsoft.com/office/drawing/2014/chart" uri="{C3380CC4-5D6E-409C-BE32-E72D297353CC}">
              <c16:uniqueId val="{00000005-CFB2-4B85-9913-244F7D038F9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CFB2-4B85-9913-244F7D038F9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90.293170876150597</c:v>
                </c:pt>
                <c:pt idx="1">
                  <c:v>91.353315113988572</c:v>
                </c:pt>
                <c:pt idx="2">
                  <c:v>91.224242989835076</c:v>
                </c:pt>
                <c:pt idx="3">
                  <c:v>92.134473458986605</c:v>
                </c:pt>
                <c:pt idx="4">
                  <c:v>89.62486837632278</c:v>
                </c:pt>
              </c:numCache>
            </c:numRef>
          </c:val>
          <c:smooth val="0"/>
          <c:extLst>
            <c:ext xmlns:c16="http://schemas.microsoft.com/office/drawing/2014/chart" uri="{C3380CC4-5D6E-409C-BE32-E72D297353CC}">
              <c16:uniqueId val="{00000002-CFB2-4B85-9913-244F7D038F9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Q3c There are frequent opportunities for me to show initiative in my role.</a:t>
            </a:r>
            <a:endParaRPr lang="en-US" dirty="0"/>
          </a:p>
        </c:rich>
      </c:tx>
      <c:layout>
        <c:manualLayout>
          <c:xMode val="edge"/>
          <c:yMode val="edge"/>
          <c:x val="0.17434032890477996"/>
          <c:y val="1.85854582532188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74.780735036546744</c:v>
                </c:pt>
                <c:pt idx="1">
                  <c:v>75.74848892403935</c:v>
                </c:pt>
                <c:pt idx="2">
                  <c:v>76.548698184012551</c:v>
                </c:pt>
                <c:pt idx="3">
                  <c:v>77.171486813414887</c:v>
                </c:pt>
                <c:pt idx="4">
                  <c:v>78.136942715406121</c:v>
                </c:pt>
              </c:numCache>
            </c:numRef>
          </c:val>
          <c:smooth val="0"/>
          <c:extLst>
            <c:ext xmlns:c16="http://schemas.microsoft.com/office/drawing/2014/chart" uri="{C3380CC4-5D6E-409C-BE32-E72D297353CC}">
              <c16:uniqueId val="{00000003-C78A-43E1-A797-777634C208A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81.886641456711743</c:v>
                </c:pt>
                <c:pt idx="1">
                  <c:v>80.424025185865887</c:v>
                </c:pt>
                <c:pt idx="2">
                  <c:v>80.389754427266837</c:v>
                </c:pt>
                <c:pt idx="3">
                  <c:v>81.693289977981792</c:v>
                </c:pt>
                <c:pt idx="4">
                  <c:v>82.575444632644604</c:v>
                </c:pt>
              </c:numCache>
            </c:numRef>
          </c:val>
          <c:smooth val="0"/>
          <c:extLst>
            <c:ext xmlns:c16="http://schemas.microsoft.com/office/drawing/2014/chart" uri="{C3380CC4-5D6E-409C-BE32-E72D297353CC}">
              <c16:uniqueId val="{00000004-C78A-43E1-A797-777634C208AB}"/>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69.389302717334743</c:v>
                </c:pt>
                <c:pt idx="1">
                  <c:v>70.70292510154583</c:v>
                </c:pt>
                <c:pt idx="2">
                  <c:v>71.754965755952526</c:v>
                </c:pt>
                <c:pt idx="3">
                  <c:v>67.292634234148267</c:v>
                </c:pt>
                <c:pt idx="4">
                  <c:v>72.322943887118711</c:v>
                </c:pt>
              </c:numCache>
            </c:numRef>
          </c:val>
          <c:smooth val="0"/>
          <c:extLst>
            <c:ext xmlns:c16="http://schemas.microsoft.com/office/drawing/2014/chart" uri="{C3380CC4-5D6E-409C-BE32-E72D297353CC}">
              <c16:uniqueId val="{00000005-C78A-43E1-A797-777634C208A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C78A-43E1-A797-777634C208A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79.08246882741453</c:v>
                </c:pt>
                <c:pt idx="1">
                  <c:v>78.518374622778353</c:v>
                </c:pt>
                <c:pt idx="2">
                  <c:v>76.581425140979093</c:v>
                </c:pt>
                <c:pt idx="3">
                  <c:v>78.861273957992552</c:v>
                </c:pt>
                <c:pt idx="4">
                  <c:v>79.87105876478843</c:v>
                </c:pt>
              </c:numCache>
            </c:numRef>
          </c:val>
          <c:smooth val="0"/>
          <c:extLst>
            <c:ext xmlns:c16="http://schemas.microsoft.com/office/drawing/2014/chart" uri="{C3380CC4-5D6E-409C-BE32-E72D297353CC}">
              <c16:uniqueId val="{00000002-C78A-43E1-A797-777634C208A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Q3d I am able to make suggestions to improve the work of my team / department.</a:t>
            </a:r>
            <a:endParaRPr lang="en-US" dirty="0"/>
          </a:p>
        </c:rich>
      </c:tx>
      <c:layout>
        <c:manualLayout>
          <c:xMode val="edge"/>
          <c:yMode val="edge"/>
          <c:x val="0.16981422660195455"/>
          <c:y val="1.858550870035501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78.110474022813506</c:v>
                </c:pt>
                <c:pt idx="1">
                  <c:v>78.184479047873126</c:v>
                </c:pt>
                <c:pt idx="2">
                  <c:v>76.838550721271531</c:v>
                </c:pt>
                <c:pt idx="3">
                  <c:v>77.249515237883799</c:v>
                </c:pt>
                <c:pt idx="4">
                  <c:v>77.799538902309834</c:v>
                </c:pt>
              </c:numCache>
            </c:numRef>
          </c:val>
          <c:smooth val="0"/>
          <c:extLst>
            <c:ext xmlns:c16="http://schemas.microsoft.com/office/drawing/2014/chart" uri="{C3380CC4-5D6E-409C-BE32-E72D297353CC}">
              <c16:uniqueId val="{00000003-9ECA-458D-8769-6C97A318046D}"/>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84.081386925108504</c:v>
                </c:pt>
                <c:pt idx="1">
                  <c:v>82.182029150360975</c:v>
                </c:pt>
                <c:pt idx="2">
                  <c:v>82.135409194952615</c:v>
                </c:pt>
                <c:pt idx="3">
                  <c:v>81.714869444556953</c:v>
                </c:pt>
                <c:pt idx="4">
                  <c:v>83.127823969620806</c:v>
                </c:pt>
              </c:numCache>
            </c:numRef>
          </c:val>
          <c:smooth val="0"/>
          <c:extLst>
            <c:ext xmlns:c16="http://schemas.microsoft.com/office/drawing/2014/chart" uri="{C3380CC4-5D6E-409C-BE32-E72D297353CC}">
              <c16:uniqueId val="{00000004-9ECA-458D-8769-6C97A318046D}"/>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71.8192897436724</c:v>
                </c:pt>
                <c:pt idx="1">
                  <c:v>74.849033683419449</c:v>
                </c:pt>
                <c:pt idx="2">
                  <c:v>70.928470431370741</c:v>
                </c:pt>
                <c:pt idx="3">
                  <c:v>66.35604503756997</c:v>
                </c:pt>
                <c:pt idx="4">
                  <c:v>71.241985067148647</c:v>
                </c:pt>
              </c:numCache>
            </c:numRef>
          </c:val>
          <c:smooth val="0"/>
          <c:extLst>
            <c:ext xmlns:c16="http://schemas.microsoft.com/office/drawing/2014/chart" uri="{C3380CC4-5D6E-409C-BE32-E72D297353CC}">
              <c16:uniqueId val="{00000005-9ECA-458D-8769-6C97A318046D}"/>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ECA-458D-8769-6C97A318046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81.193452452975919</c:v>
                </c:pt>
                <c:pt idx="1">
                  <c:v>81.061306165744057</c:v>
                </c:pt>
                <c:pt idx="2">
                  <c:v>78.409272043501957</c:v>
                </c:pt>
                <c:pt idx="3">
                  <c:v>79.590194802021557</c:v>
                </c:pt>
                <c:pt idx="4">
                  <c:v>81.168486765694681</c:v>
                </c:pt>
              </c:numCache>
            </c:numRef>
          </c:val>
          <c:smooth val="0"/>
          <c:extLst>
            <c:ext xmlns:c16="http://schemas.microsoft.com/office/drawing/2014/chart" uri="{C3380CC4-5D6E-409C-BE32-E72D297353CC}">
              <c16:uniqueId val="{00000002-9ECA-458D-8769-6C97A318046D}"/>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Q3e I am involved in deciding on changes introduced that affect my work area / team / department.</a:t>
            </a:r>
            <a:endParaRPr lang="en-US" dirty="0"/>
          </a:p>
        </c:rich>
      </c:tx>
      <c:layout>
        <c:manualLayout>
          <c:xMode val="edge"/>
          <c:yMode val="edge"/>
          <c:x val="0.16981422660195455"/>
          <c:y val="1.85854582532188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55.014051740000426</c:v>
                </c:pt>
                <c:pt idx="1">
                  <c:v>55.427839348953313</c:v>
                </c:pt>
                <c:pt idx="2">
                  <c:v>54.605350804774801</c:v>
                </c:pt>
                <c:pt idx="3">
                  <c:v>55.663108955077668</c:v>
                </c:pt>
                <c:pt idx="4">
                  <c:v>55.801196615036311</c:v>
                </c:pt>
              </c:numCache>
            </c:numRef>
          </c:val>
          <c:smooth val="0"/>
          <c:extLst>
            <c:ext xmlns:c16="http://schemas.microsoft.com/office/drawing/2014/chart" uri="{C3380CC4-5D6E-409C-BE32-E72D297353CC}">
              <c16:uniqueId val="{00000003-575F-4004-8864-9B2613777907}"/>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61.623419490234596</c:v>
                </c:pt>
                <c:pt idx="1">
                  <c:v>63.733713288219654</c:v>
                </c:pt>
                <c:pt idx="2">
                  <c:v>61.353130699261584</c:v>
                </c:pt>
                <c:pt idx="3">
                  <c:v>63.070505117948898</c:v>
                </c:pt>
                <c:pt idx="4">
                  <c:v>61.257252605489562</c:v>
                </c:pt>
              </c:numCache>
            </c:numRef>
          </c:val>
          <c:smooth val="0"/>
          <c:extLst>
            <c:ext xmlns:c16="http://schemas.microsoft.com/office/drawing/2014/chart" uri="{C3380CC4-5D6E-409C-BE32-E72D297353CC}">
              <c16:uniqueId val="{00000004-575F-4004-8864-9B2613777907}"/>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47.666287401065489</c:v>
                </c:pt>
                <c:pt idx="1">
                  <c:v>48.134470204914578</c:v>
                </c:pt>
                <c:pt idx="2">
                  <c:v>47.080659392535232</c:v>
                </c:pt>
                <c:pt idx="3">
                  <c:v>44.859334966631145</c:v>
                </c:pt>
                <c:pt idx="4">
                  <c:v>48.408974770875652</c:v>
                </c:pt>
              </c:numCache>
            </c:numRef>
          </c:val>
          <c:smooth val="0"/>
          <c:extLst>
            <c:ext xmlns:c16="http://schemas.microsoft.com/office/drawing/2014/chart" uri="{C3380CC4-5D6E-409C-BE32-E72D297353CC}">
              <c16:uniqueId val="{00000005-575F-4004-8864-9B2613777907}"/>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575F-4004-8864-9B2613777907}"/>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61.623419490234596</c:v>
                </c:pt>
                <c:pt idx="1">
                  <c:v>59.69872609839485</c:v>
                </c:pt>
                <c:pt idx="2">
                  <c:v>57.758219484768993</c:v>
                </c:pt>
                <c:pt idx="3">
                  <c:v>60.59099422012477</c:v>
                </c:pt>
                <c:pt idx="4">
                  <c:v>60.341280369278479</c:v>
                </c:pt>
              </c:numCache>
            </c:numRef>
          </c:val>
          <c:smooth val="0"/>
          <c:extLst>
            <c:ext xmlns:c16="http://schemas.microsoft.com/office/drawing/2014/chart" uri="{C3380CC4-5D6E-409C-BE32-E72D297353CC}">
              <c16:uniqueId val="{00000002-575F-4004-8864-9B2613777907}"/>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Q3f I am able to make improvements happen in my area of work.</a:t>
            </a:r>
            <a:endParaRPr lang="en-US" dirty="0"/>
          </a:p>
        </c:rich>
      </c:tx>
      <c:layout>
        <c:manualLayout>
          <c:xMode val="edge"/>
          <c:yMode val="edge"/>
          <c:x val="0.22306084481280111"/>
          <c:y val="1.858550870035501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46520047003"/>
          <c:y val="0.19265257606880426"/>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60.378433996076566</c:v>
                </c:pt>
                <c:pt idx="1">
                  <c:v>61.235948367338345</c:v>
                </c:pt>
                <c:pt idx="2">
                  <c:v>59.010441911252819</c:v>
                </c:pt>
                <c:pt idx="3">
                  <c:v>60.522795890068359</c:v>
                </c:pt>
                <c:pt idx="4">
                  <c:v>61.36829073096812</c:v>
                </c:pt>
              </c:numCache>
            </c:numRef>
          </c:val>
          <c:smooth val="0"/>
          <c:extLst>
            <c:ext xmlns:c16="http://schemas.microsoft.com/office/drawing/2014/chart" uri="{C3380CC4-5D6E-409C-BE32-E72D297353CC}">
              <c16:uniqueId val="{00000003-28C4-4AA2-8718-A9537CFA083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69.03455585672819</c:v>
                </c:pt>
                <c:pt idx="1">
                  <c:v>68.905769925372994</c:v>
                </c:pt>
                <c:pt idx="2">
                  <c:v>68.400812106700599</c:v>
                </c:pt>
                <c:pt idx="3">
                  <c:v>69.203509035629779</c:v>
                </c:pt>
                <c:pt idx="4">
                  <c:v>67.805306142883907</c:v>
                </c:pt>
              </c:numCache>
            </c:numRef>
          </c:val>
          <c:smooth val="0"/>
          <c:extLst>
            <c:ext xmlns:c16="http://schemas.microsoft.com/office/drawing/2014/chart" uri="{C3380CC4-5D6E-409C-BE32-E72D297353CC}">
              <c16:uniqueId val="{00000004-28C4-4AA2-8718-A9537CFA083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51.533176703550552</c:v>
                </c:pt>
                <c:pt idx="1">
                  <c:v>50.780375108877429</c:v>
                </c:pt>
                <c:pt idx="2">
                  <c:v>51.332444632854838</c:v>
                </c:pt>
                <c:pt idx="3">
                  <c:v>48.808910176887721</c:v>
                </c:pt>
                <c:pt idx="4">
                  <c:v>52.438556136364035</c:v>
                </c:pt>
              </c:numCache>
            </c:numRef>
          </c:val>
          <c:smooth val="0"/>
          <c:extLst>
            <c:ext xmlns:c16="http://schemas.microsoft.com/office/drawing/2014/chart" uri="{C3380CC4-5D6E-409C-BE32-E72D297353CC}">
              <c16:uniqueId val="{00000005-28C4-4AA2-8718-A9537CFA083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28C4-4AA2-8718-A9537CFA083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62.164033441429169</c:v>
                </c:pt>
                <c:pt idx="1">
                  <c:v>65.166000769103618</c:v>
                </c:pt>
                <c:pt idx="2">
                  <c:v>61.161509370528996</c:v>
                </c:pt>
                <c:pt idx="3">
                  <c:v>63.366621545118171</c:v>
                </c:pt>
                <c:pt idx="4">
                  <c:v>63.954819075570477</c:v>
                </c:pt>
              </c:numCache>
            </c:numRef>
          </c:val>
          <c:smooth val="0"/>
          <c:extLst>
            <c:ext xmlns:c16="http://schemas.microsoft.com/office/drawing/2014/chart" uri="{C3380CC4-5D6E-409C-BE32-E72D297353CC}">
              <c16:uniqueId val="{00000002-28C4-4AA2-8718-A9537CFA083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Q5b</a:t>
            </a:r>
            <a:r>
              <a:rPr lang="en-GB" baseline="0" dirty="0"/>
              <a:t> I have a choice in deciding how to do my work.</a:t>
            </a:r>
            <a:endParaRPr lang="en-US" dirty="0"/>
          </a:p>
        </c:rich>
      </c:tx>
      <c:layout>
        <c:manualLayout>
          <c:xMode val="edge"/>
          <c:yMode val="edge"/>
          <c:x val="0.20411144688286528"/>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62.332635005143914</c:v>
                </c:pt>
                <c:pt idx="1">
                  <c:v>64.052231031569647</c:v>
                </c:pt>
                <c:pt idx="2">
                  <c:v>63.769399435100517</c:v>
                </c:pt>
                <c:pt idx="3">
                  <c:v>64.096715090915396</c:v>
                </c:pt>
                <c:pt idx="4">
                  <c:v>63.99933950017698</c:v>
                </c:pt>
              </c:numCache>
            </c:numRef>
          </c:val>
          <c:smooth val="0"/>
          <c:extLst>
            <c:ext xmlns:c16="http://schemas.microsoft.com/office/drawing/2014/chart" uri="{C3380CC4-5D6E-409C-BE32-E72D297353CC}">
              <c16:uniqueId val="{00000003-A790-4B6C-B259-5CD385B171C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70.544831097257926</c:v>
                </c:pt>
                <c:pt idx="1">
                  <c:v>75.274283912711454</c:v>
                </c:pt>
                <c:pt idx="2">
                  <c:v>71.246834433733767</c:v>
                </c:pt>
                <c:pt idx="3">
                  <c:v>71.037275488263305</c:v>
                </c:pt>
                <c:pt idx="4">
                  <c:v>70.511933507852547</c:v>
                </c:pt>
              </c:numCache>
            </c:numRef>
          </c:val>
          <c:smooth val="0"/>
          <c:extLst>
            <c:ext xmlns:c16="http://schemas.microsoft.com/office/drawing/2014/chart" uri="{C3380CC4-5D6E-409C-BE32-E72D297353CC}">
              <c16:uniqueId val="{00000004-A790-4B6C-B259-5CD385B171C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54.757059206499335</c:v>
                </c:pt>
                <c:pt idx="1">
                  <c:v>57.160294705696423</c:v>
                </c:pt>
                <c:pt idx="2">
                  <c:v>56.515129890875251</c:v>
                </c:pt>
                <c:pt idx="3">
                  <c:v>54.838225680397599</c:v>
                </c:pt>
                <c:pt idx="4">
                  <c:v>52.723851527733082</c:v>
                </c:pt>
              </c:numCache>
            </c:numRef>
          </c:val>
          <c:smooth val="0"/>
          <c:extLst>
            <c:ext xmlns:c16="http://schemas.microsoft.com/office/drawing/2014/chart" uri="{C3380CC4-5D6E-409C-BE32-E72D297353CC}">
              <c16:uniqueId val="{00000005-A790-4B6C-B259-5CD385B171C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63.112669072440255</c:v>
                </c:pt>
                <c:pt idx="1">
                  <c:v>63.93090852529464</c:v>
                </c:pt>
                <c:pt idx="2">
                  <c:v>62.640782711908763</c:v>
                </c:pt>
                <c:pt idx="3">
                  <c:v>65.159159119835309</c:v>
                </c:pt>
                <c:pt idx="4">
                  <c:v>67.644586037698588</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Q20a I would feel secure raising concerns about unsafe clinical practice.</a:t>
            </a:r>
            <a:endParaRPr lang="en-US" dirty="0"/>
          </a:p>
        </c:rich>
      </c:tx>
      <c:layout>
        <c:manualLayout>
          <c:xMode val="edge"/>
          <c:yMode val="edge"/>
          <c:x val="0.20411144688286528"/>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73.875634493175625</c:v>
                </c:pt>
                <c:pt idx="1">
                  <c:v>75.682764775974846</c:v>
                </c:pt>
                <c:pt idx="2">
                  <c:v>79.63174082805304</c:v>
                </c:pt>
                <c:pt idx="3">
                  <c:v>76.648547894655849</c:v>
                </c:pt>
                <c:pt idx="4">
                  <c:v>76.81661287887313</c:v>
                </c:pt>
              </c:numCache>
            </c:numRef>
          </c:val>
          <c:smooth val="0"/>
          <c:extLst>
            <c:ext xmlns:c16="http://schemas.microsoft.com/office/drawing/2014/chart" uri="{C3380CC4-5D6E-409C-BE32-E72D297353CC}">
              <c16:uniqueId val="{00000003-969D-4674-AD11-6E0D0501E367}"/>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81.419153285027633</c:v>
                </c:pt>
                <c:pt idx="1">
                  <c:v>82.007260493551541</c:v>
                </c:pt>
                <c:pt idx="2">
                  <c:v>86.255897040492982</c:v>
                </c:pt>
                <c:pt idx="3">
                  <c:v>84.314982302387889</c:v>
                </c:pt>
                <c:pt idx="4">
                  <c:v>82.149108072889177</c:v>
                </c:pt>
              </c:numCache>
            </c:numRef>
          </c:val>
          <c:smooth val="0"/>
          <c:extLst>
            <c:ext xmlns:c16="http://schemas.microsoft.com/office/drawing/2014/chart" uri="{C3380CC4-5D6E-409C-BE32-E72D297353CC}">
              <c16:uniqueId val="{00000004-969D-4674-AD11-6E0D0501E367}"/>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65.704915917336749</c:v>
                </c:pt>
                <c:pt idx="1">
                  <c:v>68.681601975776047</c:v>
                </c:pt>
                <c:pt idx="2">
                  <c:v>66.319688638540867</c:v>
                </c:pt>
                <c:pt idx="3">
                  <c:v>62.412955625987863</c:v>
                </c:pt>
                <c:pt idx="4">
                  <c:v>60.851270461377226</c:v>
                </c:pt>
              </c:numCache>
            </c:numRef>
          </c:val>
          <c:smooth val="0"/>
          <c:extLst>
            <c:ext xmlns:c16="http://schemas.microsoft.com/office/drawing/2014/chart" uri="{C3380CC4-5D6E-409C-BE32-E72D297353CC}">
              <c16:uniqueId val="{00000005-969D-4674-AD11-6E0D0501E367}"/>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69D-4674-AD11-6E0D0501E367}"/>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72.409898398809517</c:v>
                </c:pt>
                <c:pt idx="1">
                  <c:v>73.98863935307125</c:v>
                </c:pt>
                <c:pt idx="2">
                  <c:v>77.993603452902406</c:v>
                </c:pt>
                <c:pt idx="3">
                  <c:v>76.588285875430572</c:v>
                </c:pt>
                <c:pt idx="4">
                  <c:v>78.008539575536801</c:v>
                </c:pt>
              </c:numCache>
            </c:numRef>
          </c:val>
          <c:smooth val="0"/>
          <c:extLst>
            <c:ext xmlns:c16="http://schemas.microsoft.com/office/drawing/2014/chart" uri="{C3380CC4-5D6E-409C-BE32-E72D297353CC}">
              <c16:uniqueId val="{00000002-969D-4674-AD11-6E0D0501E367}"/>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Q20b  I am confident that my organisation would address my concern.</a:t>
            </a:r>
            <a:endParaRPr lang="en-US" dirty="0"/>
          </a:p>
        </c:rich>
      </c:tx>
      <c:layout>
        <c:manualLayout>
          <c:xMode val="edge"/>
          <c:yMode val="edge"/>
          <c:x val="0.20411150813014528"/>
          <c:y val="2.506176072306132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60.510689247946083</c:v>
                </c:pt>
                <c:pt idx="1">
                  <c:v>63.115407554757752</c:v>
                </c:pt>
                <c:pt idx="2">
                  <c:v>64.215108613637184</c:v>
                </c:pt>
                <c:pt idx="3">
                  <c:v>61.534328844273254</c:v>
                </c:pt>
                <c:pt idx="4">
                  <c:v>61.791926434414734</c:v>
                </c:pt>
              </c:numCache>
            </c:numRef>
          </c:val>
          <c:smooth val="0"/>
          <c:extLst>
            <c:ext xmlns:c16="http://schemas.microsoft.com/office/drawing/2014/chart" uri="{C3380CC4-5D6E-409C-BE32-E72D297353CC}">
              <c16:uniqueId val="{00000003-BBEA-45EA-911A-F2EB9EA0DC6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75.560259950032119</c:v>
                </c:pt>
                <c:pt idx="1">
                  <c:v>76.625488508439418</c:v>
                </c:pt>
                <c:pt idx="2">
                  <c:v>79.565058157552102</c:v>
                </c:pt>
                <c:pt idx="3">
                  <c:v>76.8366996547078</c:v>
                </c:pt>
                <c:pt idx="4">
                  <c:v>74.098489086445767</c:v>
                </c:pt>
              </c:numCache>
            </c:numRef>
          </c:val>
          <c:smooth val="0"/>
          <c:extLst>
            <c:ext xmlns:c16="http://schemas.microsoft.com/office/drawing/2014/chart" uri="{C3380CC4-5D6E-409C-BE32-E72D297353CC}">
              <c16:uniqueId val="{00000004-BBEA-45EA-911A-F2EB9EA0DC6C}"/>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46.01284934974494</c:v>
                </c:pt>
                <c:pt idx="1">
                  <c:v>46.887105462931601</c:v>
                </c:pt>
                <c:pt idx="2">
                  <c:v>48.00786043662567</c:v>
                </c:pt>
                <c:pt idx="3">
                  <c:v>38.816097489480839</c:v>
                </c:pt>
                <c:pt idx="4">
                  <c:v>45.733699189060282</c:v>
                </c:pt>
              </c:numCache>
            </c:numRef>
          </c:val>
          <c:smooth val="0"/>
          <c:extLst>
            <c:ext xmlns:c16="http://schemas.microsoft.com/office/drawing/2014/chart" uri="{C3380CC4-5D6E-409C-BE32-E72D297353CC}">
              <c16:uniqueId val="{00000005-BBEA-45EA-911A-F2EB9EA0DC6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BEA-45EA-911A-F2EB9EA0DC6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59.272343851804578</c:v>
                </c:pt>
                <c:pt idx="1">
                  <c:v>61.999821010678822</c:v>
                </c:pt>
                <c:pt idx="2">
                  <c:v>63.435569824507951</c:v>
                </c:pt>
                <c:pt idx="3">
                  <c:v>60.201679923501885</c:v>
                </c:pt>
                <c:pt idx="4">
                  <c:v>61.791926434414734</c:v>
                </c:pt>
              </c:numCache>
            </c:numRef>
          </c:val>
          <c:smooth val="0"/>
          <c:extLst>
            <c:ext xmlns:c16="http://schemas.microsoft.com/office/drawing/2014/chart" uri="{C3380CC4-5D6E-409C-BE32-E72D297353CC}">
              <c16:uniqueId val="{00000002-BBEA-45EA-911A-F2EB9EA0DC6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Q25e I feel safe to speak up about anything that concerns me in this organisation.</a:t>
            </a:r>
            <a:endParaRPr lang="en-US" dirty="0"/>
          </a:p>
        </c:rich>
      </c:tx>
      <c:layout>
        <c:manualLayout>
          <c:xMode val="edge"/>
          <c:yMode val="edge"/>
          <c:x val="0.20943333959016525"/>
          <c:y val="8.8709679297046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68.36643872610226</c:v>
                </c:pt>
                <c:pt idx="1">
                  <c:v>66.889567625060792</c:v>
                </c:pt>
                <c:pt idx="2">
                  <c:v>67.112565748196332</c:v>
                </c:pt>
                <c:pt idx="3">
                  <c:v>68.140305977973583</c:v>
                </c:pt>
              </c:numCache>
            </c:numRef>
          </c:val>
          <c:smooth val="0"/>
          <c:extLst>
            <c:ext xmlns:c16="http://schemas.microsoft.com/office/drawing/2014/chart" uri="{C3380CC4-5D6E-409C-BE32-E72D297353CC}">
              <c16:uniqueId val="{00000003-A790-4B6C-B259-5CD385B171C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Sheet1!$A$2:$A$5</c:f>
              <c:numCache>
                <c:formatCode>General</c:formatCode>
                <c:ptCount val="4"/>
                <c:pt idx="0">
                  <c:v>2020</c:v>
                </c:pt>
                <c:pt idx="1">
                  <c:v>2021</c:v>
                </c:pt>
                <c:pt idx="2">
                  <c:v>2022</c:v>
                </c:pt>
                <c:pt idx="3">
                  <c:v>2023</c:v>
                </c:pt>
              </c:numCache>
            </c:numRef>
          </c:cat>
          <c:val>
            <c:numRef>
              <c:f>Sheet1!$D$2:$D$5</c:f>
              <c:numCache>
                <c:formatCode>General</c:formatCode>
                <c:ptCount val="4"/>
                <c:pt idx="0">
                  <c:v>78.541495819690979</c:v>
                </c:pt>
                <c:pt idx="1">
                  <c:v>78.862100164292912</c:v>
                </c:pt>
                <c:pt idx="2">
                  <c:v>78.567055920147268</c:v>
                </c:pt>
                <c:pt idx="3">
                  <c:v>76.890689261867877</c:v>
                </c:pt>
              </c:numCache>
            </c:numRef>
          </c:val>
          <c:smooth val="0"/>
          <c:extLst>
            <c:ext xmlns:c16="http://schemas.microsoft.com/office/drawing/2014/chart" uri="{C3380CC4-5D6E-409C-BE32-E72D297353CC}">
              <c16:uniqueId val="{00000004-A790-4B6C-B259-5CD385B171C2}"/>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Sheet1!$A$2:$A$5</c:f>
              <c:numCache>
                <c:formatCode>General</c:formatCode>
                <c:ptCount val="4"/>
                <c:pt idx="0">
                  <c:v>2020</c:v>
                </c:pt>
                <c:pt idx="1">
                  <c:v>2021</c:v>
                </c:pt>
                <c:pt idx="2">
                  <c:v>2022</c:v>
                </c:pt>
                <c:pt idx="3">
                  <c:v>2023</c:v>
                </c:pt>
              </c:numCache>
            </c:numRef>
          </c:cat>
          <c:val>
            <c:numRef>
              <c:f>Sheet1!$E$2:$E$5</c:f>
              <c:numCache>
                <c:formatCode>General</c:formatCode>
                <c:ptCount val="4"/>
                <c:pt idx="0">
                  <c:v>58.867309014333948</c:v>
                </c:pt>
                <c:pt idx="1">
                  <c:v>47.548000247217473</c:v>
                </c:pt>
                <c:pt idx="2">
                  <c:v>50.399842786793549</c:v>
                </c:pt>
                <c:pt idx="3">
                  <c:v>50.169360882011503</c:v>
                </c:pt>
              </c:numCache>
            </c:numRef>
          </c:val>
          <c:smooth val="0"/>
          <c:extLst>
            <c:ext xmlns:c16="http://schemas.microsoft.com/office/drawing/2014/chart" uri="{C3380CC4-5D6E-409C-BE32-E72D297353CC}">
              <c16:uniqueId val="{00000005-A790-4B6C-B259-5CD385B171C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72.430195566704711</c:v>
                </c:pt>
                <c:pt idx="1">
                  <c:v>68.606336060243407</c:v>
                </c:pt>
                <c:pt idx="2">
                  <c:v>70.837000280298412</c:v>
                </c:pt>
                <c:pt idx="3">
                  <c:v>69.898598526979484</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layout>
            <c:manualLayout>
              <c:xMode val="edge"/>
              <c:yMode val="edge"/>
              <c:x val="1.1028453154341448E-3"/>
              <c:y val="0.2509233260149368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Sheet1!$A$2:$A$3</c:f>
              <c:strCache>
                <c:ptCount val="2"/>
                <c:pt idx="0">
                  <c:v>Support for work-life balance</c:v>
                </c:pt>
                <c:pt idx="1">
                  <c:v>Flexible working</c:v>
                </c:pt>
              </c:strCache>
            </c:strRef>
          </c:cat>
          <c:val>
            <c:numRef>
              <c:f>Sheet1!$B$2:$B$3</c:f>
              <c:numCache>
                <c:formatCode>General</c:formatCode>
                <c:ptCount val="2"/>
                <c:pt idx="0">
                  <c:v>6.9615102813742036</c:v>
                </c:pt>
                <c:pt idx="1">
                  <c:v>7.2459109528664039</c:v>
                </c:pt>
              </c:numCache>
            </c:numRef>
          </c:val>
          <c:extLst>
            <c:ext xmlns:c16="http://schemas.microsoft.com/office/drawing/2014/chart" uri="{C3380CC4-5D6E-409C-BE32-E72D297353CC}">
              <c16:uniqueId val="{00000000-C033-4A95-BCFA-2E5C5FDD90D1}"/>
            </c:ext>
          </c:extLst>
        </c:ser>
        <c:ser>
          <c:idx val="1"/>
          <c:order val="1"/>
          <c:tx>
            <c:strRef>
              <c:f>Sheet1!$C$1</c:f>
              <c:strCache>
                <c:ptCount val="1"/>
                <c:pt idx="0">
                  <c:v>National average</c:v>
                </c:pt>
              </c:strCache>
            </c:strRef>
          </c:tx>
          <c:spPr>
            <a:solidFill>
              <a:srgbClr val="00A5CC"/>
            </a:solidFill>
            <a:ln>
              <a:noFill/>
            </a:ln>
            <a:effectLst/>
          </c:spPr>
          <c:invertIfNegative val="0"/>
          <c:cat>
            <c:strRef>
              <c:f>Sheet1!$A$2:$A$3</c:f>
              <c:strCache>
                <c:ptCount val="2"/>
                <c:pt idx="0">
                  <c:v>Support for work-life balance</c:v>
                </c:pt>
                <c:pt idx="1">
                  <c:v>Flexible working</c:v>
                </c:pt>
              </c:strCache>
            </c:strRef>
          </c:cat>
          <c:val>
            <c:numRef>
              <c:f>Sheet1!$C$2:$C$3</c:f>
              <c:numCache>
                <c:formatCode>0.0</c:formatCode>
                <c:ptCount val="2"/>
                <c:pt idx="0">
                  <c:v>6.8314102618399923</c:v>
                </c:pt>
                <c:pt idx="1">
                  <c:v>6.8681004080660406</c:v>
                </c:pt>
              </c:numCache>
            </c:numRef>
          </c:val>
          <c:extLst>
            <c:ext xmlns:c16="http://schemas.microsoft.com/office/drawing/2014/chart" uri="{C3380CC4-5D6E-409C-BE32-E72D297353CC}">
              <c16:uniqueId val="{00000001-C033-4A95-BCFA-2E5C5FDD90D1}"/>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C033-4A95-BCFA-2E5C5FDD90D1}"/>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C033-4A95-BCFA-2E5C5FDD90D1}"/>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C033-4A95-BCFA-2E5C5FDD90D1}"/>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C033-4A95-BCFA-2E5C5FDD90D1}"/>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C033-4A95-BCFA-2E5C5FDD90D1}"/>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C033-4A95-BCFA-2E5C5FDD90D1}"/>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C033-4A95-BCFA-2E5C5FDD90D1}"/>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C033-4A95-BCFA-2E5C5FDD90D1}"/>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C033-4A95-BCFA-2E5C5FDD90D1}"/>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C033-4A95-BCFA-2E5C5FDD90D1}"/>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C033-4A95-BCFA-2E5C5FDD90D1}"/>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7.1993472074741929</c:v>
                </c:pt>
              </c:numCache>
            </c:numRef>
          </c:yVal>
          <c:smooth val="0"/>
          <c:extLst>
            <c:ext xmlns:c16="http://schemas.microsoft.com/office/drawing/2014/chart" uri="{C3380CC4-5D6E-409C-BE32-E72D297353CC}">
              <c16:uniqueId val="{0000000E-C033-4A95-BCFA-2E5C5FDD90D1}"/>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7.4551429718486322</c:v>
                </c:pt>
              </c:numCache>
            </c:numRef>
          </c:yVal>
          <c:smooth val="0"/>
          <c:extLst>
            <c:ext xmlns:c16="http://schemas.microsoft.com/office/drawing/2014/chart" uri="{C3380CC4-5D6E-409C-BE32-E72D297353CC}">
              <c16:uniqueId val="{0000000F-C033-4A95-BCFA-2E5C5FDD90D1}"/>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C033-4A95-BCFA-2E5C5FDD90D1}"/>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C033-4A95-BCFA-2E5C5FDD90D1}"/>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C033-4A95-BCFA-2E5C5FDD90D1}"/>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6.0948780570415879</c:v>
                </c:pt>
              </c:numCache>
            </c:numRef>
          </c:yVal>
          <c:smooth val="0"/>
          <c:extLst>
            <c:ext xmlns:c16="http://schemas.microsoft.com/office/drawing/2014/chart" uri="{C3380CC4-5D6E-409C-BE32-E72D297353CC}">
              <c16:uniqueId val="{00000013-C033-4A95-BCFA-2E5C5FDD90D1}"/>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6.2002655672006117</c:v>
                </c:pt>
              </c:numCache>
            </c:numRef>
          </c:yVal>
          <c:smooth val="0"/>
          <c:extLst>
            <c:ext xmlns:c16="http://schemas.microsoft.com/office/drawing/2014/chart" uri="{C3380CC4-5D6E-409C-BE32-E72D297353CC}">
              <c16:uniqueId val="{00000014-C033-4A95-BCFA-2E5C5FDD90D1}"/>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C033-4A95-BCFA-2E5C5FDD90D1}"/>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C033-4A95-BCFA-2E5C5FDD90D1}"/>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Q25f If I spoke up about something that concerned me I am confident my organisation would address my concern.</a:t>
            </a:r>
            <a:endParaRPr lang="en-US" dirty="0"/>
          </a:p>
        </c:rich>
      </c:tx>
      <c:layout>
        <c:manualLayout>
          <c:xMode val="edge"/>
          <c:yMode val="edge"/>
          <c:x val="0.20385425515917119"/>
          <c:y val="2.159030647068220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55.052344986097289</c:v>
                </c:pt>
                <c:pt idx="1">
                  <c:v>55.001251717979557</c:v>
                </c:pt>
                <c:pt idx="2">
                  <c:v>56.064610863225006</c:v>
                </c:pt>
              </c:numCache>
            </c:numRef>
          </c:val>
          <c:smooth val="0"/>
          <c:extLst>
            <c:ext xmlns:c16="http://schemas.microsoft.com/office/drawing/2014/chart" uri="{C3380CC4-5D6E-409C-BE32-E72D297353CC}">
              <c16:uniqueId val="{00000003-AB98-4154-A5F0-84325AB54915}"/>
            </c:ext>
          </c:extLst>
        </c:ser>
        <c:ser>
          <c:idx val="2"/>
          <c:order val="1"/>
          <c:tx>
            <c:strRef>
              <c:f>Sheet1!$D$1</c:f>
              <c:strCache>
                <c:ptCount val="1"/>
                <c:pt idx="0">
                  <c:v>Best</c:v>
                </c:pt>
              </c:strCache>
            </c:strRef>
          </c:tx>
          <c:spPr>
            <a:ln w="28575" cap="rnd">
              <a:solidFill>
                <a:srgbClr val="00B050"/>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solidFill>
                <a:round/>
              </a:ln>
              <a:effectLst/>
            </c:spPr>
            <c:extLst>
              <c:ext xmlns:c16="http://schemas.microsoft.com/office/drawing/2014/chart" uri="{C3380CC4-5D6E-409C-BE32-E72D297353CC}">
                <c16:uniqueId val="{00000005-AB98-4154-A5F0-84325AB54915}"/>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71.405481598577552</c:v>
                </c:pt>
                <c:pt idx="1">
                  <c:v>69.304395619323728</c:v>
                </c:pt>
                <c:pt idx="2">
                  <c:v>68.011806330532949</c:v>
                </c:pt>
              </c:numCache>
            </c:numRef>
          </c:val>
          <c:smooth val="0"/>
          <c:extLst>
            <c:ext xmlns:c16="http://schemas.microsoft.com/office/drawing/2014/chart" uri="{C3380CC4-5D6E-409C-BE32-E72D297353CC}">
              <c16:uniqueId val="{00000006-AB98-4154-A5F0-84325AB54915}"/>
            </c:ext>
          </c:extLst>
        </c:ser>
        <c:ser>
          <c:idx val="3"/>
          <c:order val="2"/>
          <c:tx>
            <c:strRef>
              <c:f>Sheet1!$E$1</c:f>
              <c:strCache>
                <c:ptCount val="1"/>
                <c:pt idx="0">
                  <c:v>Worst</c:v>
                </c:pt>
              </c:strCache>
            </c:strRef>
          </c:tx>
          <c:spPr>
            <a:ln w="28575" cap="rnd">
              <a:solidFill>
                <a:srgbClr val="FF9900">
                  <a:alpha val="50000"/>
                </a:srgbClr>
              </a:solidFill>
              <a:round/>
            </a:ln>
            <a:effectLst/>
          </c:spPr>
          <c:marker>
            <c:symbol val="circle"/>
            <c:size val="5"/>
            <c:spPr>
              <a:solidFill>
                <a:srgbClr val="FF9900"/>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34.045584454807681</c:v>
                </c:pt>
                <c:pt idx="1">
                  <c:v>30.976956589127802</c:v>
                </c:pt>
                <c:pt idx="2">
                  <c:v>33.57845987945776</c:v>
                </c:pt>
              </c:numCache>
            </c:numRef>
          </c:val>
          <c:smooth val="0"/>
          <c:extLst>
            <c:ext xmlns:c16="http://schemas.microsoft.com/office/drawing/2014/chart" uri="{C3380CC4-5D6E-409C-BE32-E72D297353CC}">
              <c16:uniqueId val="{00000007-AB98-4154-A5F0-84325AB5491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B98-4154-A5F0-84325AB54915}"/>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56.441759258817036</c:v>
                </c:pt>
                <c:pt idx="1">
                  <c:v>57.789696144928492</c:v>
                </c:pt>
                <c:pt idx="2">
                  <c:v>56.154042084727863</c:v>
                </c:pt>
              </c:numCache>
            </c:numRef>
          </c:val>
          <c:smooth val="0"/>
          <c:extLst>
            <c:ext xmlns:c16="http://schemas.microsoft.com/office/drawing/2014/chart" uri="{C3380CC4-5D6E-409C-BE32-E72D297353CC}">
              <c16:uniqueId val="{00000002-AB98-4154-A5F0-84325AB5491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a:t>
                </a:r>
              </a:p>
              <a:p>
                <a:pPr>
                  <a:defRPr/>
                </a:pPr>
                <a:r>
                  <a:rPr lang="en-GB" sz="1200" dirty="0"/>
                  <a:t>out of</a:t>
                </a:r>
                <a:r>
                  <a:rPr lang="en-GB" sz="1200" baseline="0" dirty="0"/>
                  <a:t> those who answered the question</a:t>
                </a:r>
                <a:endParaRPr lang="en-GB" sz="1200" dirty="0"/>
              </a:p>
              <a:p>
                <a:pPr>
                  <a:defRPr/>
                </a:pPr>
                <a:endParaRPr lang="en-GB" sz="12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Q3g I am able to meet all the conflicting demands on my time at work.</a:t>
            </a:r>
            <a:endParaRPr lang="en-US" dirty="0"/>
          </a:p>
        </c:rich>
      </c:tx>
      <c:layout>
        <c:manualLayout>
          <c:xMode val="edge"/>
          <c:yMode val="edge"/>
          <c:x val="0.19821242298107272"/>
          <c:y val="3.477624733439083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2"/>
          <c:order val="0"/>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52.861383706353884</c:v>
                </c:pt>
                <c:pt idx="1">
                  <c:v>54.590256293416317</c:v>
                </c:pt>
                <c:pt idx="2">
                  <c:v>52.316528199560608</c:v>
                </c:pt>
                <c:pt idx="3">
                  <c:v>52.332301974869409</c:v>
                </c:pt>
                <c:pt idx="4">
                  <c:v>54.031401941613503</c:v>
                </c:pt>
              </c:numCache>
            </c:numRef>
          </c:val>
          <c:smooth val="0"/>
          <c:extLst>
            <c:ext xmlns:c16="http://schemas.microsoft.com/office/drawing/2014/chart" uri="{C3380CC4-5D6E-409C-BE32-E72D297353CC}">
              <c16:uniqueId val="{00000004-A790-4B6C-B259-5CD385B171C2}"/>
            </c:ext>
          </c:extLst>
        </c:ser>
        <c:ser>
          <c:idx val="3"/>
          <c:order val="1"/>
          <c:tx>
            <c:strRef>
              <c:f>Sheet1!$E$1</c:f>
              <c:strCache>
                <c:ptCount val="1"/>
                <c:pt idx="0">
                  <c:v>Worst</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46.011616463798291</c:v>
                </c:pt>
                <c:pt idx="1">
                  <c:v>48.585767917679654</c:v>
                </c:pt>
                <c:pt idx="2">
                  <c:v>44.861978014184331</c:v>
                </c:pt>
                <c:pt idx="3">
                  <c:v>45.175401067643186</c:v>
                </c:pt>
                <c:pt idx="4">
                  <c:v>48.484604274802003</c:v>
                </c:pt>
              </c:numCache>
            </c:numRef>
          </c:val>
          <c:smooth val="0"/>
          <c:extLst>
            <c:ext xmlns:c16="http://schemas.microsoft.com/office/drawing/2014/chart" uri="{C3380CC4-5D6E-409C-BE32-E72D297353CC}">
              <c16:uniqueId val="{00000005-A790-4B6C-B259-5CD385B171C2}"/>
            </c:ext>
          </c:extLst>
        </c:ser>
        <c:ser>
          <c:idx val="4"/>
          <c:order val="2"/>
          <c:tx>
            <c:strRef>
              <c:f>Sheet1!$F$1</c:f>
              <c:strCache>
                <c:ptCount val="1"/>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35.633068036345335</c:v>
                </c:pt>
                <c:pt idx="1">
                  <c:v>36.180962182180899</c:v>
                </c:pt>
                <c:pt idx="2">
                  <c:v>35.351299442353969</c:v>
                </c:pt>
                <c:pt idx="3">
                  <c:v>36.743955649287294</c:v>
                </c:pt>
                <c:pt idx="4">
                  <c:v>34.639428431673167</c:v>
                </c:pt>
              </c:numCache>
            </c:numRef>
          </c:val>
          <c:smooth val="0"/>
          <c:extLst>
            <c:ext xmlns:c16="http://schemas.microsoft.com/office/drawing/2014/chart" uri="{C3380CC4-5D6E-409C-BE32-E72D297353CC}">
              <c16:uniqueId val="{00000002-6632-4426-9829-1423AEEB857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790-4B6C-B259-5CD385B171C2}"/>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48.968835770362453</c:v>
                </c:pt>
                <c:pt idx="1">
                  <c:v>47.955224470878314</c:v>
                </c:pt>
                <c:pt idx="2">
                  <c:v>44.939984362316522</c:v>
                </c:pt>
                <c:pt idx="3">
                  <c:v>44.081529411409619</c:v>
                </c:pt>
                <c:pt idx="4">
                  <c:v>48.333692411666028</c:v>
                </c:pt>
              </c:numCache>
            </c:numRef>
          </c:val>
          <c:smooth val="0"/>
          <c:extLst>
            <c:ext xmlns:c16="http://schemas.microsoft.com/office/drawing/2014/chart" uri="{C3380CC4-5D6E-409C-BE32-E72D297353CC}">
              <c16:uniqueId val="{00000002-A790-4B6C-B259-5CD385B171C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Q3h I have adequate materials, supplies and equipment to do my work.</a:t>
            </a:r>
            <a:endParaRPr lang="en-US" dirty="0"/>
          </a:p>
        </c:rich>
      </c:tx>
      <c:layout>
        <c:manualLayout>
          <c:xMode val="edge"/>
          <c:yMode val="edge"/>
          <c:x val="0.18401332479151364"/>
          <c:y val="3.477621442782504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2"/>
          <c:order val="0"/>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68.319817225960662</c:v>
                </c:pt>
                <c:pt idx="1">
                  <c:v>74.511508049457845</c:v>
                </c:pt>
                <c:pt idx="2">
                  <c:v>74.920122133618008</c:v>
                </c:pt>
                <c:pt idx="3">
                  <c:v>70.754629900008794</c:v>
                </c:pt>
                <c:pt idx="4">
                  <c:v>74.037295531325412</c:v>
                </c:pt>
              </c:numCache>
            </c:numRef>
          </c:val>
          <c:smooth val="0"/>
          <c:extLst>
            <c:ext xmlns:c16="http://schemas.microsoft.com/office/drawing/2014/chart" uri="{C3380CC4-5D6E-409C-BE32-E72D297353CC}">
              <c16:uniqueId val="{00000003-27AE-40F9-8C2F-725533E65498}"/>
            </c:ext>
          </c:extLst>
        </c:ser>
        <c:ser>
          <c:idx val="3"/>
          <c:order val="1"/>
          <c:tx>
            <c:strRef>
              <c:f>Sheet1!$E$1</c:f>
              <c:strCache>
                <c:ptCount val="1"/>
                <c:pt idx="0">
                  <c:v>Worst</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58.352592446498399</c:v>
                </c:pt>
                <c:pt idx="1">
                  <c:v>63.837187482948863</c:v>
                </c:pt>
                <c:pt idx="2">
                  <c:v>63.871520589395068</c:v>
                </c:pt>
                <c:pt idx="3">
                  <c:v>63.286276386146092</c:v>
                </c:pt>
                <c:pt idx="4">
                  <c:v>64.330704597145456</c:v>
                </c:pt>
              </c:numCache>
            </c:numRef>
          </c:val>
          <c:smooth val="0"/>
          <c:extLst>
            <c:ext xmlns:c16="http://schemas.microsoft.com/office/drawing/2014/chart" uri="{C3380CC4-5D6E-409C-BE32-E72D297353CC}">
              <c16:uniqueId val="{00000004-27AE-40F9-8C2F-725533E65498}"/>
            </c:ext>
          </c:extLst>
        </c:ser>
        <c:ser>
          <c:idx val="4"/>
          <c:order val="2"/>
          <c:tx>
            <c:strRef>
              <c:f>Sheet1!$F$1</c:f>
              <c:strCache>
                <c:ptCount val="1"/>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48.436494886152445</c:v>
                </c:pt>
                <c:pt idx="1">
                  <c:v>51.952418992868743</c:v>
                </c:pt>
                <c:pt idx="2">
                  <c:v>49.905139604203889</c:v>
                </c:pt>
                <c:pt idx="3">
                  <c:v>45.869077656153038</c:v>
                </c:pt>
                <c:pt idx="4">
                  <c:v>45.562491040411331</c:v>
                </c:pt>
              </c:numCache>
            </c:numRef>
          </c:val>
          <c:smooth val="0"/>
          <c:extLst>
            <c:ext xmlns:c16="http://schemas.microsoft.com/office/drawing/2014/chart" uri="{C3380CC4-5D6E-409C-BE32-E72D297353CC}">
              <c16:uniqueId val="{00000005-27AE-40F9-8C2F-725533E6549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27AE-40F9-8C2F-725533E65498}"/>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65.28607292925075</c:v>
                </c:pt>
                <c:pt idx="1">
                  <c:v>68.348940936175509</c:v>
                </c:pt>
                <c:pt idx="2">
                  <c:v>65.873601551247489</c:v>
                </c:pt>
                <c:pt idx="3">
                  <c:v>61.292609978699588</c:v>
                </c:pt>
                <c:pt idx="4">
                  <c:v>65.637647543129106</c:v>
                </c:pt>
              </c:numCache>
            </c:numRef>
          </c:val>
          <c:smooth val="0"/>
          <c:extLst>
            <c:ext xmlns:c16="http://schemas.microsoft.com/office/drawing/2014/chart" uri="{C3380CC4-5D6E-409C-BE32-E72D297353CC}">
              <c16:uniqueId val="{00000002-27AE-40F9-8C2F-725533E6549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Q3i There are enough staff at this organisation for me to do my job properly.</a:t>
            </a:r>
            <a:endParaRPr lang="en-US" dirty="0"/>
          </a:p>
        </c:rich>
      </c:tx>
      <c:layout>
        <c:manualLayout>
          <c:xMode val="edge"/>
          <c:yMode val="edge"/>
          <c:x val="0.18401332479151364"/>
          <c:y val="3.477621442782504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2"/>
          <c:order val="0"/>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42.230179192892408</c:v>
                </c:pt>
                <c:pt idx="1">
                  <c:v>50.617772098684497</c:v>
                </c:pt>
                <c:pt idx="2">
                  <c:v>38.577566103541571</c:v>
                </c:pt>
                <c:pt idx="3">
                  <c:v>36.650048377990579</c:v>
                </c:pt>
                <c:pt idx="4">
                  <c:v>42.307653921287354</c:v>
                </c:pt>
              </c:numCache>
            </c:numRef>
          </c:val>
          <c:smooth val="0"/>
          <c:extLst>
            <c:ext xmlns:c16="http://schemas.microsoft.com/office/drawing/2014/chart" uri="{C3380CC4-5D6E-409C-BE32-E72D297353CC}">
              <c16:uniqueId val="{00000003-823D-4D38-8CE1-A91D09149EEC}"/>
            </c:ext>
          </c:extLst>
        </c:ser>
        <c:ser>
          <c:idx val="3"/>
          <c:order val="1"/>
          <c:tx>
            <c:strRef>
              <c:f>Sheet1!$E$1</c:f>
              <c:strCache>
                <c:ptCount val="1"/>
                <c:pt idx="0">
                  <c:v>Worst</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32.450671763317267</c:v>
                </c:pt>
                <c:pt idx="1">
                  <c:v>40.958725304078328</c:v>
                </c:pt>
                <c:pt idx="2">
                  <c:v>30.515137435116703</c:v>
                </c:pt>
                <c:pt idx="3">
                  <c:v>30.549368012533439</c:v>
                </c:pt>
                <c:pt idx="4">
                  <c:v>35.277540919387341</c:v>
                </c:pt>
              </c:numCache>
            </c:numRef>
          </c:val>
          <c:smooth val="0"/>
          <c:extLst>
            <c:ext xmlns:c16="http://schemas.microsoft.com/office/drawing/2014/chart" uri="{C3380CC4-5D6E-409C-BE32-E72D297353CC}">
              <c16:uniqueId val="{00000004-823D-4D38-8CE1-A91D09149EEC}"/>
            </c:ext>
          </c:extLst>
        </c:ser>
        <c:ser>
          <c:idx val="4"/>
          <c:order val="2"/>
          <c:tx>
            <c:strRef>
              <c:f>Sheet1!$F$1</c:f>
              <c:strCache>
                <c:ptCount val="1"/>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25.233160207545179</c:v>
                </c:pt>
                <c:pt idx="1">
                  <c:v>28.370459068318286</c:v>
                </c:pt>
                <c:pt idx="2">
                  <c:v>20.37598529982937</c:v>
                </c:pt>
                <c:pt idx="3">
                  <c:v>22.182180330062902</c:v>
                </c:pt>
                <c:pt idx="4">
                  <c:v>27.524438556169429</c:v>
                </c:pt>
              </c:numCache>
            </c:numRef>
          </c:val>
          <c:smooth val="0"/>
          <c:extLst>
            <c:ext xmlns:c16="http://schemas.microsoft.com/office/drawing/2014/chart" uri="{C3380CC4-5D6E-409C-BE32-E72D297353CC}">
              <c16:uniqueId val="{00000005-823D-4D38-8CE1-A91D09149EE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823D-4D38-8CE1-A91D09149EEC}"/>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39.131490027210504</c:v>
                </c:pt>
                <c:pt idx="1">
                  <c:v>41.661471682773509</c:v>
                </c:pt>
                <c:pt idx="2">
                  <c:v>30.74285216259706</c:v>
                </c:pt>
                <c:pt idx="3">
                  <c:v>28.077551070967122</c:v>
                </c:pt>
                <c:pt idx="4">
                  <c:v>36.517411205833838</c:v>
                </c:pt>
              </c:numCache>
            </c:numRef>
          </c:val>
          <c:smooth val="0"/>
          <c:extLst>
            <c:ext xmlns:c16="http://schemas.microsoft.com/office/drawing/2014/chart" uri="{C3380CC4-5D6E-409C-BE32-E72D297353CC}">
              <c16:uniqueId val="{00000002-823D-4D38-8CE1-A91D09149EE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Q11a My organisation takes positive action on health and well-being.</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63.692046800852665</c:v>
                </c:pt>
                <c:pt idx="1">
                  <c:v>63.791031456733684</c:v>
                </c:pt>
                <c:pt idx="2">
                  <c:v>65.073231204363481</c:v>
                </c:pt>
              </c:numCache>
            </c:numRef>
          </c:val>
          <c:smooth val="0"/>
          <c:extLst>
            <c:ext xmlns:c16="http://schemas.microsoft.com/office/drawing/2014/chart" uri="{C3380CC4-5D6E-409C-BE32-E72D297353CC}">
              <c16:uniqueId val="{00000003-C25E-4EF4-A0C2-A459A19E2F1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C25E-4EF4-A0C2-A459A19E2F18}"/>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75.551442902924876</c:v>
                </c:pt>
                <c:pt idx="1">
                  <c:v>74.35043329550281</c:v>
                </c:pt>
                <c:pt idx="2">
                  <c:v>76.570796378037542</c:v>
                </c:pt>
              </c:numCache>
            </c:numRef>
          </c:val>
          <c:smooth val="0"/>
          <c:extLst>
            <c:ext xmlns:c16="http://schemas.microsoft.com/office/drawing/2014/chart" uri="{C3380CC4-5D6E-409C-BE32-E72D297353CC}">
              <c16:uniqueId val="{00000006-C25E-4EF4-A0C2-A459A19E2F18}"/>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34.209296186039516</c:v>
                </c:pt>
                <c:pt idx="1">
                  <c:v>28.626560508106653</c:v>
                </c:pt>
                <c:pt idx="2">
                  <c:v>36.794507872630042</c:v>
                </c:pt>
              </c:numCache>
            </c:numRef>
          </c:val>
          <c:smooth val="0"/>
          <c:extLst>
            <c:ext xmlns:c16="http://schemas.microsoft.com/office/drawing/2014/chart" uri="{C3380CC4-5D6E-409C-BE32-E72D297353CC}">
              <c16:uniqueId val="{00000007-C25E-4EF4-A0C2-A459A19E2F1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C25E-4EF4-A0C2-A459A19E2F18}"/>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64.097788984054517</c:v>
                </c:pt>
                <c:pt idx="1">
                  <c:v>65.108895771703828</c:v>
                </c:pt>
                <c:pt idx="2">
                  <c:v>68.111163071657231</c:v>
                </c:pt>
              </c:numCache>
            </c:numRef>
          </c:val>
          <c:smooth val="0"/>
          <c:extLst>
            <c:ext xmlns:c16="http://schemas.microsoft.com/office/drawing/2014/chart" uri="{C3380CC4-5D6E-409C-BE32-E72D297353CC}">
              <c16:uniqueId val="{00000002-C25E-4EF4-A0C2-A459A19E2F1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sz="1200" dirty="0"/>
                  <a:t>% of staff selecting 'Agree'/'Strongly Agree’</a:t>
                </a:r>
              </a:p>
              <a:p>
                <a:pPr>
                  <a:defRPr/>
                </a:pPr>
                <a:r>
                  <a:rPr lang="en-GB" sz="1200" dirty="0"/>
                  <a:t>out of</a:t>
                </a:r>
                <a:r>
                  <a:rPr lang="en-GB" sz="1200" baseline="0" dirty="0"/>
                  <a:t> those who answered the question</a:t>
                </a:r>
                <a:endParaRPr lang="en-GB" sz="1200" dirty="0"/>
              </a:p>
              <a:p>
                <a:pPr>
                  <a:defRPr/>
                </a:pPr>
                <a:endParaRPr lang="en-GB" sz="12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Q5a I have unrealistic time pressures.</a:t>
            </a:r>
            <a:endParaRPr lang="en-US" dirty="0"/>
          </a:p>
        </c:rich>
      </c:tx>
      <c:layout>
        <c:manualLayout>
          <c:xMode val="edge"/>
          <c:yMode val="edge"/>
          <c:x val="0.25434370467770062"/>
          <c:y val="4.733605201917044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013705306981571"/>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24.04725241095165</c:v>
                </c:pt>
                <c:pt idx="1">
                  <c:v>26.841020973601221</c:v>
                </c:pt>
                <c:pt idx="2">
                  <c:v>26.015463156578388</c:v>
                </c:pt>
                <c:pt idx="3">
                  <c:v>27.197034770028676</c:v>
                </c:pt>
                <c:pt idx="4">
                  <c:v>29.731639239039243</c:v>
                </c:pt>
              </c:numCache>
            </c:numRef>
          </c:val>
          <c:smooth val="0"/>
          <c:extLst>
            <c:ext xmlns:c16="http://schemas.microsoft.com/office/drawing/2014/chart" uri="{C3380CC4-5D6E-409C-BE32-E72D297353CC}">
              <c16:uniqueId val="{00000003-F38C-4CFF-AA77-587E497B47E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31.733566516592088</c:v>
                </c:pt>
                <c:pt idx="1">
                  <c:v>34.902457318394688</c:v>
                </c:pt>
                <c:pt idx="2">
                  <c:v>33.641036101098429</c:v>
                </c:pt>
                <c:pt idx="3">
                  <c:v>33.444323346028135</c:v>
                </c:pt>
                <c:pt idx="4">
                  <c:v>37.980933358866167</c:v>
                </c:pt>
              </c:numCache>
            </c:numRef>
          </c:val>
          <c:smooth val="0"/>
          <c:extLst>
            <c:ext xmlns:c16="http://schemas.microsoft.com/office/drawing/2014/chart" uri="{C3380CC4-5D6E-409C-BE32-E72D297353CC}">
              <c16:uniqueId val="{00000004-F38C-4CFF-AA77-587E497B47E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19.056825774160281</c:v>
                </c:pt>
                <c:pt idx="1">
                  <c:v>17.281506241296547</c:v>
                </c:pt>
                <c:pt idx="2">
                  <c:v>20.489697749040321</c:v>
                </c:pt>
                <c:pt idx="3">
                  <c:v>18.392517054623131</c:v>
                </c:pt>
                <c:pt idx="4">
                  <c:v>20.962617167944249</c:v>
                </c:pt>
              </c:numCache>
            </c:numRef>
          </c:val>
          <c:smooth val="0"/>
          <c:extLst>
            <c:ext xmlns:c16="http://schemas.microsoft.com/office/drawing/2014/chart" uri="{C3380CC4-5D6E-409C-BE32-E72D297353CC}">
              <c16:uniqueId val="{00000005-F38C-4CFF-AA77-587E497B47E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38C-4CFF-AA77-587E497B47E1}"/>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31.733566516592088</c:v>
                </c:pt>
                <c:pt idx="1">
                  <c:v>30.644300374964413</c:v>
                </c:pt>
                <c:pt idx="2">
                  <c:v>29.463056380848681</c:v>
                </c:pt>
                <c:pt idx="3">
                  <c:v>31.405165888517072</c:v>
                </c:pt>
                <c:pt idx="4">
                  <c:v>32.550822192800581</c:v>
                </c:pt>
              </c:numCache>
            </c:numRef>
          </c:val>
          <c:smooth val="0"/>
          <c:extLst>
            <c:ext xmlns:c16="http://schemas.microsoft.com/office/drawing/2014/chart" uri="{C3380CC4-5D6E-409C-BE32-E72D297353CC}">
              <c16:uniqueId val="{00000002-F38C-4CFF-AA77-587E497B47E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'Never'/'Rarely'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Q14d The last time you experienced harassment, bullying or abuse at work, did you or a colleague report it?</a:t>
            </a:r>
            <a:endParaRPr lang="en-US" dirty="0"/>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58.613975783460113</c:v>
                </c:pt>
                <c:pt idx="1">
                  <c:v>59.876860440796619</c:v>
                </c:pt>
                <c:pt idx="2">
                  <c:v>60.699973534330013</c:v>
                </c:pt>
                <c:pt idx="3">
                  <c:v>59.969376393746465</c:v>
                </c:pt>
                <c:pt idx="4">
                  <c:v>61.590901457881877</c:v>
                </c:pt>
              </c:numCache>
            </c:numRef>
          </c:val>
          <c:smooth val="0"/>
          <c:extLst>
            <c:ext xmlns:c16="http://schemas.microsoft.com/office/drawing/2014/chart" uri="{C3380CC4-5D6E-409C-BE32-E72D297353CC}">
              <c16:uniqueId val="{00000003-9999-405B-9DD0-689F4262D544}"/>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70.196553648426459</c:v>
                </c:pt>
                <c:pt idx="1">
                  <c:v>69.066635534719154</c:v>
                </c:pt>
                <c:pt idx="2">
                  <c:v>66.766246350620449</c:v>
                </c:pt>
                <c:pt idx="3">
                  <c:v>69.702037951364829</c:v>
                </c:pt>
                <c:pt idx="4">
                  <c:v>68.454537544470128</c:v>
                </c:pt>
              </c:numCache>
            </c:numRef>
          </c:val>
          <c:smooth val="0"/>
          <c:extLst>
            <c:ext xmlns:c16="http://schemas.microsoft.com/office/drawing/2014/chart" uri="{C3380CC4-5D6E-409C-BE32-E72D297353CC}">
              <c16:uniqueId val="{00000004-9999-405B-9DD0-689F4262D544}"/>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51.175973793224884</c:v>
                </c:pt>
                <c:pt idx="1">
                  <c:v>53.280716985331509</c:v>
                </c:pt>
                <c:pt idx="2">
                  <c:v>49.903465775890623</c:v>
                </c:pt>
                <c:pt idx="3">
                  <c:v>45.878289060793769</c:v>
                </c:pt>
                <c:pt idx="4">
                  <c:v>47.164816511457367</c:v>
                </c:pt>
              </c:numCache>
            </c:numRef>
          </c:val>
          <c:smooth val="0"/>
          <c:extLst>
            <c:ext xmlns:c16="http://schemas.microsoft.com/office/drawing/2014/chart" uri="{C3380CC4-5D6E-409C-BE32-E72D297353CC}">
              <c16:uniqueId val="{00000005-9999-405B-9DD0-689F4262D544}"/>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999-405B-9DD0-689F4262D544}"/>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58.915133218654603</c:v>
                </c:pt>
                <c:pt idx="1">
                  <c:v>64.618816385116247</c:v>
                </c:pt>
                <c:pt idx="2">
                  <c:v>63.260384243730286</c:v>
                </c:pt>
                <c:pt idx="3">
                  <c:v>63.934971285609407</c:v>
                </c:pt>
                <c:pt idx="4">
                  <c:v>61.785708249774693</c:v>
                </c:pt>
              </c:numCache>
            </c:numRef>
          </c:val>
          <c:smooth val="0"/>
          <c:extLst>
            <c:ext xmlns:c16="http://schemas.microsoft.com/office/drawing/2014/chart" uri="{C3380CC4-5D6E-409C-BE32-E72D297353CC}">
              <c16:uniqueId val="{00000002-9999-405B-9DD0-689F4262D544}"/>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50" dirty="0"/>
                  <a:t>% of staff saying they, or a colleague, reported it,  out of those who answered the question excluding those who selected 'DK' or 'NA'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Q12a How often, if at all, do you find your work emotionally exhausting?</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36.129119628270466</c:v>
                </c:pt>
                <c:pt idx="1">
                  <c:v>35.809560544444807</c:v>
                </c:pt>
                <c:pt idx="2">
                  <c:v>33.528727770721311</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31.519898895343989</c:v>
                </c:pt>
                <c:pt idx="1">
                  <c:v>30.175355878590061</c:v>
                </c:pt>
                <c:pt idx="2">
                  <c:v>30.50626768983518</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45.198003239371495</c:v>
                </c:pt>
                <c:pt idx="1">
                  <c:v>49.432855121008899</c:v>
                </c:pt>
                <c:pt idx="2">
                  <c:v>44.639272567112968</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36.041217807628747</c:v>
                </c:pt>
                <c:pt idx="1">
                  <c:v>38.091633880973042</c:v>
                </c:pt>
                <c:pt idx="2">
                  <c:v>32.011410636153094</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Q12b How often, if at all, do you feel burnt out because of your work?</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27.869141856911178</c:v>
                </c:pt>
                <c:pt idx="1">
                  <c:v>28.051580261512189</c:v>
                </c:pt>
                <c:pt idx="2">
                  <c:v>25.12938014576897</c:v>
                </c:pt>
              </c:numCache>
            </c:numRef>
          </c:val>
          <c:smooth val="0"/>
          <c:extLst>
            <c:ext xmlns:c16="http://schemas.microsoft.com/office/drawing/2014/chart" uri="{C3380CC4-5D6E-409C-BE32-E72D297353CC}">
              <c16:uniqueId val="{00000003-B499-49E5-AD0F-E996C0928C9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B499-49E5-AD0F-E996C0928C9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22.30360797749498</c:v>
                </c:pt>
                <c:pt idx="1">
                  <c:v>22.091204527137489</c:v>
                </c:pt>
                <c:pt idx="2">
                  <c:v>22.20187407788854</c:v>
                </c:pt>
              </c:numCache>
            </c:numRef>
          </c:val>
          <c:smooth val="0"/>
          <c:extLst>
            <c:ext xmlns:c16="http://schemas.microsoft.com/office/drawing/2014/chart" uri="{C3380CC4-5D6E-409C-BE32-E72D297353CC}">
              <c16:uniqueId val="{00000006-B499-49E5-AD0F-E996C0928C9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33.530281372495828</c:v>
                </c:pt>
                <c:pt idx="1">
                  <c:v>35.604604622399279</c:v>
                </c:pt>
                <c:pt idx="2">
                  <c:v>31.785764423631818</c:v>
                </c:pt>
              </c:numCache>
            </c:numRef>
          </c:val>
          <c:smooth val="0"/>
          <c:extLst>
            <c:ext xmlns:c16="http://schemas.microsoft.com/office/drawing/2014/chart" uri="{C3380CC4-5D6E-409C-BE32-E72D297353CC}">
              <c16:uniqueId val="{00000007-B499-49E5-AD0F-E996C0928C9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B499-49E5-AD0F-E996C0928C9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27.756161080851989</c:v>
                </c:pt>
                <c:pt idx="1">
                  <c:v>28.051580261512189</c:v>
                </c:pt>
                <c:pt idx="2">
                  <c:v>24.343696676773231</c:v>
                </c:pt>
              </c:numCache>
            </c:numRef>
          </c:val>
          <c:smooth val="0"/>
          <c:extLst>
            <c:ext xmlns:c16="http://schemas.microsoft.com/office/drawing/2014/chart" uri="{C3380CC4-5D6E-409C-BE32-E72D297353CC}">
              <c16:uniqueId val="{00000002-B499-49E5-AD0F-E996C0928C9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Q12c How often, if at all, does your work frustrate you?</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33.56121678744811</c:v>
                </c:pt>
                <c:pt idx="1">
                  <c:v>33.121738400108256</c:v>
                </c:pt>
                <c:pt idx="2">
                  <c:v>30.099475234913399</c:v>
                </c:pt>
              </c:numCache>
            </c:numRef>
          </c:val>
          <c:smooth val="0"/>
          <c:extLst>
            <c:ext xmlns:c16="http://schemas.microsoft.com/office/drawing/2014/chart" uri="{C3380CC4-5D6E-409C-BE32-E72D297353CC}">
              <c16:uniqueId val="{00000003-1610-46ED-88DF-309122698BF2}"/>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1610-46ED-88DF-309122698BF2}"/>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26.019099896714611</c:v>
                </c:pt>
                <c:pt idx="1">
                  <c:v>26.313565595640419</c:v>
                </c:pt>
                <c:pt idx="2">
                  <c:v>25.658322811226348</c:v>
                </c:pt>
              </c:numCache>
            </c:numRef>
          </c:val>
          <c:smooth val="0"/>
          <c:extLst>
            <c:ext xmlns:c16="http://schemas.microsoft.com/office/drawing/2014/chart" uri="{C3380CC4-5D6E-409C-BE32-E72D297353CC}">
              <c16:uniqueId val="{00000006-1610-46ED-88DF-309122698BF2}"/>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43.319698888248695</c:v>
                </c:pt>
                <c:pt idx="1">
                  <c:v>48.731376677768139</c:v>
                </c:pt>
                <c:pt idx="2">
                  <c:v>41.551901637360359</c:v>
                </c:pt>
              </c:numCache>
            </c:numRef>
          </c:val>
          <c:smooth val="0"/>
          <c:extLst>
            <c:ext xmlns:c16="http://schemas.microsoft.com/office/drawing/2014/chart" uri="{C3380CC4-5D6E-409C-BE32-E72D297353CC}">
              <c16:uniqueId val="{00000007-1610-46ED-88DF-309122698BF2}"/>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1610-46ED-88DF-309122698BF2}"/>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34.267010989296182</c:v>
                </c:pt>
                <c:pt idx="1">
                  <c:v>37.791668970314419</c:v>
                </c:pt>
                <c:pt idx="2">
                  <c:v>31.817107075686902</c:v>
                </c:pt>
              </c:numCache>
            </c:numRef>
          </c:val>
          <c:smooth val="0"/>
          <c:extLst>
            <c:ext xmlns:c16="http://schemas.microsoft.com/office/drawing/2014/chart" uri="{C3380CC4-5D6E-409C-BE32-E72D297353CC}">
              <c16:uniqueId val="{00000002-1610-46ED-88DF-309122698BF2}"/>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Sheet1!$A$2:$A$3</c:f>
              <c:strCache>
                <c:ptCount val="2"/>
                <c:pt idx="0">
                  <c:v>Team working</c:v>
                </c:pt>
                <c:pt idx="1">
                  <c:v>Line management</c:v>
                </c:pt>
              </c:strCache>
            </c:strRef>
          </c:cat>
          <c:val>
            <c:numRef>
              <c:f>Sheet1!$B$2:$B$3</c:f>
              <c:numCache>
                <c:formatCode>General</c:formatCode>
                <c:ptCount val="2"/>
                <c:pt idx="0">
                  <c:v>6.8455646661490954</c:v>
                </c:pt>
                <c:pt idx="1">
                  <c:v>7.4255010822445247</c:v>
                </c:pt>
              </c:numCache>
            </c:numRef>
          </c:val>
          <c:extLst>
            <c:ext xmlns:c16="http://schemas.microsoft.com/office/drawing/2014/chart" uri="{C3380CC4-5D6E-409C-BE32-E72D297353CC}">
              <c16:uniqueId val="{00000000-7940-42E8-A3F5-25EB75D02D0F}"/>
            </c:ext>
          </c:extLst>
        </c:ser>
        <c:ser>
          <c:idx val="1"/>
          <c:order val="1"/>
          <c:tx>
            <c:strRef>
              <c:f>Sheet1!$C$1</c:f>
              <c:strCache>
                <c:ptCount val="1"/>
                <c:pt idx="0">
                  <c:v>National average</c:v>
                </c:pt>
              </c:strCache>
            </c:strRef>
          </c:tx>
          <c:spPr>
            <a:solidFill>
              <a:srgbClr val="00A5CC"/>
            </a:solidFill>
            <a:ln>
              <a:noFill/>
            </a:ln>
            <a:effectLst/>
          </c:spPr>
          <c:invertIfNegative val="0"/>
          <c:cat>
            <c:strRef>
              <c:f>Sheet1!$A$2:$A$3</c:f>
              <c:strCache>
                <c:ptCount val="2"/>
                <c:pt idx="0">
                  <c:v>Team working</c:v>
                </c:pt>
                <c:pt idx="1">
                  <c:v>Line management</c:v>
                </c:pt>
              </c:strCache>
            </c:strRef>
          </c:cat>
          <c:val>
            <c:numRef>
              <c:f>Sheet1!$C$2:$C$3</c:f>
              <c:numCache>
                <c:formatCode>0.0</c:formatCode>
                <c:ptCount val="2"/>
                <c:pt idx="0">
                  <c:v>6.9663197100152754</c:v>
                </c:pt>
                <c:pt idx="1">
                  <c:v>7.3976908577932603</c:v>
                </c:pt>
              </c:numCache>
            </c:numRef>
          </c:val>
          <c:extLst>
            <c:ext xmlns:c16="http://schemas.microsoft.com/office/drawing/2014/chart" uri="{C3380CC4-5D6E-409C-BE32-E72D297353CC}">
              <c16:uniqueId val="{00000001-7940-42E8-A3F5-25EB75D02D0F}"/>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7940-42E8-A3F5-25EB75D02D0F}"/>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7940-42E8-A3F5-25EB75D02D0F}"/>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7940-42E8-A3F5-25EB75D02D0F}"/>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7940-42E8-A3F5-25EB75D02D0F}"/>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7940-42E8-A3F5-25EB75D02D0F}"/>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7940-42E8-A3F5-25EB75D02D0F}"/>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7940-42E8-A3F5-25EB75D02D0F}"/>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7940-42E8-A3F5-25EB75D02D0F}"/>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7940-42E8-A3F5-25EB75D02D0F}"/>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7940-42E8-A3F5-25EB75D02D0F}"/>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7940-42E8-A3F5-25EB75D02D0F}"/>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7.2228812702497551</c:v>
                </c:pt>
              </c:numCache>
            </c:numRef>
          </c:yVal>
          <c:smooth val="0"/>
          <c:extLst>
            <c:ext xmlns:c16="http://schemas.microsoft.com/office/drawing/2014/chart" uri="{C3380CC4-5D6E-409C-BE32-E72D297353CC}">
              <c16:uniqueId val="{0000000E-7940-42E8-A3F5-25EB75D02D0F}"/>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7.7631547406483818</c:v>
                </c:pt>
              </c:numCache>
            </c:numRef>
          </c:yVal>
          <c:smooth val="0"/>
          <c:extLst>
            <c:ext xmlns:c16="http://schemas.microsoft.com/office/drawing/2014/chart" uri="{C3380CC4-5D6E-409C-BE32-E72D297353CC}">
              <c16:uniqueId val="{0000000F-7940-42E8-A3F5-25EB75D02D0F}"/>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7940-42E8-A3F5-25EB75D02D0F}"/>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7940-42E8-A3F5-25EB75D02D0F}"/>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7940-42E8-A3F5-25EB75D02D0F}"/>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6.6390741615593392</c:v>
                </c:pt>
              </c:numCache>
            </c:numRef>
          </c:yVal>
          <c:smooth val="0"/>
          <c:extLst>
            <c:ext xmlns:c16="http://schemas.microsoft.com/office/drawing/2014/chart" uri="{C3380CC4-5D6E-409C-BE32-E72D297353CC}">
              <c16:uniqueId val="{00000013-7940-42E8-A3F5-25EB75D02D0F}"/>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7.0629036098620714</c:v>
                </c:pt>
              </c:numCache>
            </c:numRef>
          </c:yVal>
          <c:smooth val="0"/>
          <c:extLst>
            <c:ext xmlns:c16="http://schemas.microsoft.com/office/drawing/2014/chart" uri="{C3380CC4-5D6E-409C-BE32-E72D297353CC}">
              <c16:uniqueId val="{00000014-7940-42E8-A3F5-25EB75D02D0F}"/>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7940-42E8-A3F5-25EB75D02D0F}"/>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7940-42E8-A3F5-25EB75D02D0F}"/>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Q12d How often, if at all, are you exhausted at the thought of another day/shift at work?</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23.823880650779302</c:v>
                </c:pt>
                <c:pt idx="1">
                  <c:v>23.97867382786653</c:v>
                </c:pt>
                <c:pt idx="2">
                  <c:v>21.96541623309701</c:v>
                </c:pt>
              </c:numCache>
            </c:numRef>
          </c:val>
          <c:smooth val="0"/>
          <c:extLst>
            <c:ext xmlns:c16="http://schemas.microsoft.com/office/drawing/2014/chart" uri="{C3380CC4-5D6E-409C-BE32-E72D297353CC}">
              <c16:uniqueId val="{00000003-22D6-4018-9936-242612A9951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22D6-4018-9936-242612A9951B}"/>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18.7150356404772</c:v>
                </c:pt>
                <c:pt idx="1">
                  <c:v>19.99544520596783</c:v>
                </c:pt>
                <c:pt idx="2">
                  <c:v>18.712672379767152</c:v>
                </c:pt>
              </c:numCache>
            </c:numRef>
          </c:val>
          <c:smooth val="0"/>
          <c:extLst>
            <c:ext xmlns:c16="http://schemas.microsoft.com/office/drawing/2014/chart" uri="{C3380CC4-5D6E-409C-BE32-E72D297353CC}">
              <c16:uniqueId val="{00000006-22D6-4018-9936-242612A9951B}"/>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31.010839777718768</c:v>
                </c:pt>
                <c:pt idx="1">
                  <c:v>32.936551129948036</c:v>
                </c:pt>
                <c:pt idx="2">
                  <c:v>34.388349325104066</c:v>
                </c:pt>
              </c:numCache>
            </c:numRef>
          </c:val>
          <c:smooth val="0"/>
          <c:extLst>
            <c:ext xmlns:c16="http://schemas.microsoft.com/office/drawing/2014/chart" uri="{C3380CC4-5D6E-409C-BE32-E72D297353CC}">
              <c16:uniqueId val="{00000007-22D6-4018-9936-242612A9951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22D6-4018-9936-242612A9951B}"/>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26.289652789351109</c:v>
                </c:pt>
                <c:pt idx="1">
                  <c:v>25.371840995720369</c:v>
                </c:pt>
                <c:pt idx="2">
                  <c:v>22.070447149067199</c:v>
                </c:pt>
              </c:numCache>
            </c:numRef>
          </c:val>
          <c:smooth val="0"/>
          <c:extLst>
            <c:ext xmlns:c16="http://schemas.microsoft.com/office/drawing/2014/chart" uri="{C3380CC4-5D6E-409C-BE32-E72D297353CC}">
              <c16:uniqueId val="{00000002-22D6-4018-9936-242612A9951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Q12e How often, if at all, do you feel worn out at the end of your working day/shift?</a:t>
            </a:r>
            <a:endParaRPr lang="en-US" dirty="0"/>
          </a:p>
        </c:rich>
      </c:tx>
      <c:layout>
        <c:manualLayout>
          <c:xMode val="edge"/>
          <c:yMode val="edge"/>
          <c:x val="0.17345809105789214"/>
          <c:y val="2.477234597398640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39.795324717795872</c:v>
                </c:pt>
                <c:pt idx="1">
                  <c:v>39.912079856710569</c:v>
                </c:pt>
                <c:pt idx="2">
                  <c:v>37.173102222822578</c:v>
                </c:pt>
              </c:numCache>
            </c:numRef>
          </c:val>
          <c:smooth val="0"/>
          <c:extLst>
            <c:ext xmlns:c16="http://schemas.microsoft.com/office/drawing/2014/chart" uri="{C3380CC4-5D6E-409C-BE32-E72D297353CC}">
              <c16:uniqueId val="{00000003-3E42-4B6D-81DA-00CA904F0B7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3E42-4B6D-81DA-00CA904F0B7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31.752724141694483</c:v>
                </c:pt>
                <c:pt idx="1">
                  <c:v>33.829811944414537</c:v>
                </c:pt>
                <c:pt idx="2">
                  <c:v>32.923991664406813</c:v>
                </c:pt>
              </c:numCache>
            </c:numRef>
          </c:val>
          <c:smooth val="0"/>
          <c:extLst>
            <c:ext xmlns:c16="http://schemas.microsoft.com/office/drawing/2014/chart" uri="{C3380CC4-5D6E-409C-BE32-E72D297353CC}">
              <c16:uniqueId val="{00000006-3E42-4B6D-81DA-00CA904F0B71}"/>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49.502804765957045</c:v>
                </c:pt>
                <c:pt idx="1">
                  <c:v>48.131197539570941</c:v>
                </c:pt>
                <c:pt idx="2">
                  <c:v>45.653766898759478</c:v>
                </c:pt>
              </c:numCache>
            </c:numRef>
          </c:val>
          <c:smooth val="0"/>
          <c:extLst>
            <c:ext xmlns:c16="http://schemas.microsoft.com/office/drawing/2014/chart" uri="{C3380CC4-5D6E-409C-BE32-E72D297353CC}">
              <c16:uniqueId val="{00000007-3E42-4B6D-81DA-00CA904F0B7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3E42-4B6D-81DA-00CA904F0B7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39.583910100313027</c:v>
                </c:pt>
                <c:pt idx="1">
                  <c:v>39.525941622731423</c:v>
                </c:pt>
                <c:pt idx="2">
                  <c:v>35.709492790984434</c:v>
                </c:pt>
              </c:numCache>
            </c:numRef>
          </c:val>
          <c:smooth val="0"/>
          <c:extLst>
            <c:ext xmlns:c16="http://schemas.microsoft.com/office/drawing/2014/chart" uri="{C3380CC4-5D6E-409C-BE32-E72D297353CC}">
              <c16:uniqueId val="{00000002-3E42-4B6D-81DA-00CA904F0B7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Q12f How often, if at all, do you feel that every working hour is tiring for you?</a:t>
            </a:r>
            <a:endParaRPr lang="en-US" dirty="0"/>
          </a:p>
        </c:rich>
      </c:tx>
      <c:layout>
        <c:manualLayout>
          <c:xMode val="edge"/>
          <c:yMode val="edge"/>
          <c:x val="0.17345809105789214"/>
          <c:y val="2.477234597398640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15.480121587319658</c:v>
                </c:pt>
                <c:pt idx="1">
                  <c:v>16.01734646344573</c:v>
                </c:pt>
                <c:pt idx="2">
                  <c:v>14.38480344046466</c:v>
                </c:pt>
              </c:numCache>
            </c:numRef>
          </c:val>
          <c:smooth val="0"/>
          <c:extLst>
            <c:ext xmlns:c16="http://schemas.microsoft.com/office/drawing/2014/chart" uri="{C3380CC4-5D6E-409C-BE32-E72D297353CC}">
              <c16:uniqueId val="{00000003-77F0-40BF-994F-7DFAA93A474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77F0-40BF-994F-7DFAA93A4748}"/>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11.592425911309311</c:v>
                </c:pt>
                <c:pt idx="1">
                  <c:v>10.330440482387059</c:v>
                </c:pt>
                <c:pt idx="2">
                  <c:v>11.496952451011101</c:v>
                </c:pt>
              </c:numCache>
            </c:numRef>
          </c:val>
          <c:smooth val="0"/>
          <c:extLst>
            <c:ext xmlns:c16="http://schemas.microsoft.com/office/drawing/2014/chart" uri="{C3380CC4-5D6E-409C-BE32-E72D297353CC}">
              <c16:uniqueId val="{00000006-77F0-40BF-994F-7DFAA93A4748}"/>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19.887218236350197</c:v>
                </c:pt>
                <c:pt idx="1">
                  <c:v>21.628823039602441</c:v>
                </c:pt>
                <c:pt idx="2">
                  <c:v>17.581716991035471</c:v>
                </c:pt>
              </c:numCache>
            </c:numRef>
          </c:val>
          <c:smooth val="0"/>
          <c:extLst>
            <c:ext xmlns:c16="http://schemas.microsoft.com/office/drawing/2014/chart" uri="{C3380CC4-5D6E-409C-BE32-E72D297353CC}">
              <c16:uniqueId val="{00000007-77F0-40BF-994F-7DFAA93A474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77F0-40BF-994F-7DFAA93A4748}"/>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16.054125477162991</c:v>
                </c:pt>
                <c:pt idx="1">
                  <c:v>15.016601621751949</c:v>
                </c:pt>
                <c:pt idx="2">
                  <c:v>13.89425239172791</c:v>
                </c:pt>
              </c:numCache>
            </c:numRef>
          </c:val>
          <c:smooth val="0"/>
          <c:extLst>
            <c:ext xmlns:c16="http://schemas.microsoft.com/office/drawing/2014/chart" uri="{C3380CC4-5D6E-409C-BE32-E72D297353CC}">
              <c16:uniqueId val="{00000002-77F0-40BF-994F-7DFAA93A474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Q12g How often, if at all, do you not have enough energy for family and friends during leisure time?</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27.417933503889856</c:v>
                </c:pt>
                <c:pt idx="1">
                  <c:v>27.79403989443756</c:v>
                </c:pt>
                <c:pt idx="2">
                  <c:v>26.69420904098871</c:v>
                </c:pt>
              </c:numCache>
            </c:numRef>
          </c:val>
          <c:smooth val="0"/>
          <c:extLst>
            <c:ext xmlns:c16="http://schemas.microsoft.com/office/drawing/2014/chart" uri="{C3380CC4-5D6E-409C-BE32-E72D297353CC}">
              <c16:uniqueId val="{00000003-A61C-480B-A522-597928529CA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A61C-480B-A522-597928529CAF}"/>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24.33946478239017</c:v>
                </c:pt>
                <c:pt idx="1">
                  <c:v>24.268146720927501</c:v>
                </c:pt>
                <c:pt idx="2">
                  <c:v>23.141889176977788</c:v>
                </c:pt>
              </c:numCache>
            </c:numRef>
          </c:val>
          <c:smooth val="0"/>
          <c:extLst>
            <c:ext xmlns:c16="http://schemas.microsoft.com/office/drawing/2014/chart" uri="{C3380CC4-5D6E-409C-BE32-E72D297353CC}">
              <c16:uniqueId val="{00000006-A61C-480B-A522-597928529CAF}"/>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33.106400311189688</c:v>
                </c:pt>
                <c:pt idx="1">
                  <c:v>38.509378442345529</c:v>
                </c:pt>
                <c:pt idx="2">
                  <c:v>32.297875412145174</c:v>
                </c:pt>
              </c:numCache>
            </c:numRef>
          </c:val>
          <c:smooth val="0"/>
          <c:extLst>
            <c:ext xmlns:c16="http://schemas.microsoft.com/office/drawing/2014/chart" uri="{C3380CC4-5D6E-409C-BE32-E72D297353CC}">
              <c16:uniqueId val="{00000007-A61C-480B-A522-597928529CA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A61C-480B-A522-597928529CAF}"/>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27.199050895325989</c:v>
                </c:pt>
                <c:pt idx="1">
                  <c:v>27.78025044282305</c:v>
                </c:pt>
                <c:pt idx="2">
                  <c:v>25.230001699536658</c:v>
                </c:pt>
              </c:numCache>
            </c:numRef>
          </c:val>
          <c:smooth val="0"/>
          <c:extLst>
            <c:ext xmlns:c16="http://schemas.microsoft.com/office/drawing/2014/chart" uri="{C3380CC4-5D6E-409C-BE32-E72D297353CC}">
              <c16:uniqueId val="{00000002-A61C-480B-A522-597928529CA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Q11b In the last 12 months have you experienced musculoskeletal problems (MSK) as a result of work activities?</a:t>
            </a:r>
            <a:endParaRPr lang="en-US" dirty="0"/>
          </a:p>
        </c:rich>
      </c:tx>
      <c:layout>
        <c:manualLayout>
          <c:xMode val="edge"/>
          <c:yMode val="edge"/>
          <c:x val="0.21241152117063175"/>
          <c:y val="2.182360948814007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22.740932844993118</c:v>
                </c:pt>
                <c:pt idx="1">
                  <c:v>27.051910208035281</c:v>
                </c:pt>
                <c:pt idx="2">
                  <c:v>26.528613901625818</c:v>
                </c:pt>
                <c:pt idx="3">
                  <c:v>24.60476747026155</c:v>
                </c:pt>
                <c:pt idx="4">
                  <c:v>23.350739700593799</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17.662336144011402</c:v>
                </c:pt>
                <c:pt idx="1">
                  <c:v>21.16261069374853</c:v>
                </c:pt>
                <c:pt idx="2">
                  <c:v>22.261490404962299</c:v>
                </c:pt>
                <c:pt idx="3">
                  <c:v>19.695385782160489</c:v>
                </c:pt>
                <c:pt idx="4">
                  <c:v>18.04428926282008</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32.125592982336109</c:v>
                </c:pt>
                <c:pt idx="1">
                  <c:v>34.078487966785701</c:v>
                </c:pt>
                <c:pt idx="2">
                  <c:v>34.261641196786108</c:v>
                </c:pt>
                <c:pt idx="3">
                  <c:v>30.885819519063517</c:v>
                </c:pt>
                <c:pt idx="4">
                  <c:v>28.623575834356512</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22.035696181846909</c:v>
                </c:pt>
                <c:pt idx="1">
                  <c:v>29.203569331776478</c:v>
                </c:pt>
                <c:pt idx="2">
                  <c:v>26.77450652797565</c:v>
                </c:pt>
                <c:pt idx="3">
                  <c:v>26.656700593873349</c:v>
                </c:pt>
                <c:pt idx="4">
                  <c:v>22.479519014184959</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Q11c During the last 12 months have you felt unwell as a result of work related stress?</a:t>
            </a:r>
            <a:endParaRPr lang="en-US" dirty="0"/>
          </a:p>
        </c:rich>
      </c:tx>
      <c:layout>
        <c:manualLayout>
          <c:xMode val="edge"/>
          <c:yMode val="edge"/>
          <c:x val="0.21241152117063175"/>
          <c:y val="2.182360948814007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41.300221641353389</c:v>
                </c:pt>
                <c:pt idx="1">
                  <c:v>43.230061517944577</c:v>
                </c:pt>
                <c:pt idx="2">
                  <c:v>43.625854860381068</c:v>
                </c:pt>
                <c:pt idx="3">
                  <c:v>41.824882648801179</c:v>
                </c:pt>
                <c:pt idx="4">
                  <c:v>39.544052045019029</c:v>
                </c:pt>
              </c:numCache>
            </c:numRef>
          </c:val>
          <c:smooth val="0"/>
          <c:extLst>
            <c:ext xmlns:c16="http://schemas.microsoft.com/office/drawing/2014/chart" uri="{C3380CC4-5D6E-409C-BE32-E72D297353CC}">
              <c16:uniqueId val="{00000003-90BC-4777-8707-E72FED264296}"/>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35.85489283481953</c:v>
                </c:pt>
                <c:pt idx="1">
                  <c:v>37.185757342146701</c:v>
                </c:pt>
                <c:pt idx="2">
                  <c:v>37.6239988004656</c:v>
                </c:pt>
                <c:pt idx="3">
                  <c:v>35.81887561136373</c:v>
                </c:pt>
                <c:pt idx="4">
                  <c:v>33.311086267920217</c:v>
                </c:pt>
              </c:numCache>
            </c:numRef>
          </c:val>
          <c:smooth val="0"/>
          <c:extLst>
            <c:ext xmlns:c16="http://schemas.microsoft.com/office/drawing/2014/chart" uri="{C3380CC4-5D6E-409C-BE32-E72D297353CC}">
              <c16:uniqueId val="{00000004-90BC-4777-8707-E72FED264296}"/>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50.298794193814032</c:v>
                </c:pt>
                <c:pt idx="1">
                  <c:v>51.013526593974746</c:v>
                </c:pt>
                <c:pt idx="2">
                  <c:v>54.266922199742204</c:v>
                </c:pt>
                <c:pt idx="3">
                  <c:v>57.355840203274134</c:v>
                </c:pt>
                <c:pt idx="4">
                  <c:v>50.789062663133762</c:v>
                </c:pt>
              </c:numCache>
            </c:numRef>
          </c:val>
          <c:smooth val="0"/>
          <c:extLst>
            <c:ext xmlns:c16="http://schemas.microsoft.com/office/drawing/2014/chart" uri="{C3380CC4-5D6E-409C-BE32-E72D297353CC}">
              <c16:uniqueId val="{00000005-90BC-4777-8707-E72FED264296}"/>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90BC-4777-8707-E72FED264296}"/>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37.435647510332984</c:v>
                </c:pt>
                <c:pt idx="1">
                  <c:v>45.338945934788022</c:v>
                </c:pt>
                <c:pt idx="2">
                  <c:v>44.296341169350129</c:v>
                </c:pt>
                <c:pt idx="3">
                  <c:v>44.736872851568272</c:v>
                </c:pt>
                <c:pt idx="4">
                  <c:v>40.199867680622731</c:v>
                </c:pt>
              </c:numCache>
            </c:numRef>
          </c:val>
          <c:smooth val="0"/>
          <c:extLst>
            <c:ext xmlns:c16="http://schemas.microsoft.com/office/drawing/2014/chart" uri="{C3380CC4-5D6E-409C-BE32-E72D297353CC}">
              <c16:uniqueId val="{00000002-90BC-4777-8707-E72FED264296}"/>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Q11d In the last three months have you ever come to work despite not feeling well enough to perform your duties?</a:t>
            </a:r>
            <a:endParaRPr lang="en-US" dirty="0"/>
          </a:p>
        </c:rich>
      </c:tx>
      <c:layout>
        <c:manualLayout>
          <c:xMode val="edge"/>
          <c:yMode val="edge"/>
          <c:x val="0.21241152117063175"/>
          <c:y val="2.182360948814007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56.069635026852616</c:v>
                </c:pt>
                <c:pt idx="1">
                  <c:v>45.571662467346727</c:v>
                </c:pt>
                <c:pt idx="2">
                  <c:v>52.671788404187851</c:v>
                </c:pt>
                <c:pt idx="3">
                  <c:v>54.726461248430212</c:v>
                </c:pt>
                <c:pt idx="4">
                  <c:v>53.243481230808051</c:v>
                </c:pt>
              </c:numCache>
            </c:numRef>
          </c:val>
          <c:smooth val="0"/>
          <c:extLst>
            <c:ext xmlns:c16="http://schemas.microsoft.com/office/drawing/2014/chart" uri="{C3380CC4-5D6E-409C-BE32-E72D297353CC}">
              <c16:uniqueId val="{00000003-FFC4-458A-A2F7-844BA1AA6ED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48.033255230756225</c:v>
                </c:pt>
                <c:pt idx="1">
                  <c:v>39.522111436702964</c:v>
                </c:pt>
                <c:pt idx="2">
                  <c:v>45.27585827439961</c:v>
                </c:pt>
                <c:pt idx="3">
                  <c:v>49.406303635304887</c:v>
                </c:pt>
                <c:pt idx="4">
                  <c:v>48.61422924354153</c:v>
                </c:pt>
              </c:numCache>
            </c:numRef>
          </c:val>
          <c:smooth val="0"/>
          <c:extLst>
            <c:ext xmlns:c16="http://schemas.microsoft.com/office/drawing/2014/chart" uri="{C3380CC4-5D6E-409C-BE32-E72D297353CC}">
              <c16:uniqueId val="{00000004-FFC4-458A-A2F7-844BA1AA6ED8}"/>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61.83531380179258</c:v>
                </c:pt>
                <c:pt idx="1">
                  <c:v>52.398153210816666</c:v>
                </c:pt>
                <c:pt idx="2">
                  <c:v>58.805271949268864</c:v>
                </c:pt>
                <c:pt idx="3">
                  <c:v>61.563955600155737</c:v>
                </c:pt>
                <c:pt idx="4">
                  <c:v>59.537705770322106</c:v>
                </c:pt>
              </c:numCache>
            </c:numRef>
          </c:val>
          <c:smooth val="0"/>
          <c:extLst>
            <c:ext xmlns:c16="http://schemas.microsoft.com/office/drawing/2014/chart" uri="{C3380CC4-5D6E-409C-BE32-E72D297353CC}">
              <c16:uniqueId val="{00000005-FFC4-458A-A2F7-844BA1AA6ED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FC4-458A-A2F7-844BA1AA6ED8}"/>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52.119376823513178</c:v>
                </c:pt>
                <c:pt idx="1">
                  <c:v>43.098422894202947</c:v>
                </c:pt>
                <c:pt idx="2">
                  <c:v>51.418933336260054</c:v>
                </c:pt>
                <c:pt idx="3">
                  <c:v>54.373242272297752</c:v>
                </c:pt>
                <c:pt idx="4">
                  <c:v>51.716243725188171</c:v>
                </c:pt>
              </c:numCache>
            </c:numRef>
          </c:val>
          <c:smooth val="0"/>
          <c:extLst>
            <c:ext xmlns:c16="http://schemas.microsoft.com/office/drawing/2014/chart" uri="{C3380CC4-5D6E-409C-BE32-E72D297353CC}">
              <c16:uniqueId val="{00000002-FFC4-458A-A2F7-844BA1AA6ED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'Yes'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100" b="0" i="0" baseline="0" dirty="0">
                <a:effectLst/>
              </a:rPr>
              <a:t>Q14a In the last 12 months how many times have you personally experienced harassment, bullying or abuse at work from...? Patients / service users, their relatives or other members of the public.</a:t>
            </a:r>
            <a:endParaRPr lang="en-GB" sz="11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27.764950370077617</c:v>
                </c:pt>
                <c:pt idx="1">
                  <c:v>26.528646188193228</c:v>
                </c:pt>
                <c:pt idx="2">
                  <c:v>27.106640114697591</c:v>
                </c:pt>
                <c:pt idx="3">
                  <c:v>26.071948846947716</c:v>
                </c:pt>
                <c:pt idx="4">
                  <c:v>24.35301750428351</c:v>
                </c:pt>
              </c:numCache>
            </c:numRef>
          </c:val>
          <c:smooth val="0"/>
          <c:extLst>
            <c:ext xmlns:c16="http://schemas.microsoft.com/office/drawing/2014/chart" uri="{C3380CC4-5D6E-409C-BE32-E72D297353CC}">
              <c16:uniqueId val="{00000003-0A97-4C48-A5E7-F1F697373C2E}"/>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21.020533534389727</c:v>
                </c:pt>
                <c:pt idx="1">
                  <c:v>19.977832610106919</c:v>
                </c:pt>
                <c:pt idx="2">
                  <c:v>15.41947892853584</c:v>
                </c:pt>
                <c:pt idx="3">
                  <c:v>17.332020913498269</c:v>
                </c:pt>
                <c:pt idx="4">
                  <c:v>17.118654273240999</c:v>
                </c:pt>
              </c:numCache>
            </c:numRef>
          </c:val>
          <c:smooth val="0"/>
          <c:extLst>
            <c:ext xmlns:c16="http://schemas.microsoft.com/office/drawing/2014/chart" uri="{C3380CC4-5D6E-409C-BE32-E72D297353CC}">
              <c16:uniqueId val="{00000004-0A97-4C48-A5E7-F1F697373C2E}"/>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43.878182679756925</c:v>
                </c:pt>
                <c:pt idx="1">
                  <c:v>40.261516918790328</c:v>
                </c:pt>
                <c:pt idx="2">
                  <c:v>36.836257011670796</c:v>
                </c:pt>
                <c:pt idx="3">
                  <c:v>34.212975828329611</c:v>
                </c:pt>
                <c:pt idx="4">
                  <c:v>33.817110701062198</c:v>
                </c:pt>
              </c:numCache>
            </c:numRef>
          </c:val>
          <c:smooth val="0"/>
          <c:extLst>
            <c:ext xmlns:c16="http://schemas.microsoft.com/office/drawing/2014/chart" uri="{C3380CC4-5D6E-409C-BE32-E72D297353CC}">
              <c16:uniqueId val="{00000005-0A97-4C48-A5E7-F1F697373C2E}"/>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0A97-4C48-A5E7-F1F697373C2E}"/>
              </c:ext>
            </c:extLst>
          </c:dPt>
          <c:dPt>
            <c:idx val="1"/>
            <c:marker>
              <c:symbol val="circle"/>
              <c:size val="5"/>
              <c:spPr>
                <a:solidFill>
                  <a:srgbClr val="0B457F"/>
                </a:solidFill>
                <a:ln w="9525">
                  <a:noFill/>
                </a:ln>
                <a:effectLst/>
              </c:spPr>
            </c:marker>
            <c:bubble3D val="0"/>
            <c:extLst>
              <c:ext xmlns:c16="http://schemas.microsoft.com/office/drawing/2014/chart" uri="{C3380CC4-5D6E-409C-BE32-E72D297353CC}">
                <c16:uniqueId val="{00000002-4D44-4DD3-9FCC-B79C18751DDD}"/>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28.899744720548998</c:v>
                </c:pt>
                <c:pt idx="1">
                  <c:v>27.041342361510928</c:v>
                </c:pt>
                <c:pt idx="2">
                  <c:v>28.254930565509191</c:v>
                </c:pt>
                <c:pt idx="3">
                  <c:v>28.959306330671357</c:v>
                </c:pt>
                <c:pt idx="4">
                  <c:v>24.35301750428351</c:v>
                </c:pt>
              </c:numCache>
            </c:numRef>
          </c:val>
          <c:smooth val="0"/>
          <c:extLst>
            <c:ext xmlns:c16="http://schemas.microsoft.com/office/drawing/2014/chart" uri="{C3380CC4-5D6E-409C-BE32-E72D297353CC}">
              <c16:uniqueId val="{00000002-0A97-4C48-A5E7-F1F697373C2E}"/>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20" b="0" i="0" baseline="0" dirty="0">
                    <a:effectLst/>
                  </a:rPr>
                  <a:t>% of staff saying they experienced at least one incident of bullying, harassment or abuse out of those who answered the question</a:t>
                </a:r>
                <a:endParaRPr lang="en-GB" sz="102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100" b="0" i="0" baseline="0" dirty="0">
                <a:effectLst/>
              </a:rPr>
              <a:t>Q14b In the last 12 months how many times have you personally experienced harassment, bullying or abuse at work from...? Managers.</a:t>
            </a:r>
            <a:endParaRPr lang="en-GB" sz="1100" dirty="0">
              <a:effectLst/>
            </a:endParaRPr>
          </a:p>
        </c:rich>
      </c:tx>
      <c:layout>
        <c:manualLayout>
          <c:xMode val="edge"/>
          <c:yMode val="edge"/>
          <c:x val="0.19209122526829733"/>
          <c:y val="1.1626943356724692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11.00315739012116</c:v>
                </c:pt>
                <c:pt idx="1">
                  <c:v>10.391257083149871</c:v>
                </c:pt>
                <c:pt idx="2">
                  <c:v>8.8075833165926092</c:v>
                </c:pt>
                <c:pt idx="3">
                  <c:v>8.4898779997273301</c:v>
                </c:pt>
                <c:pt idx="4">
                  <c:v>8.1307922477686798</c:v>
                </c:pt>
              </c:numCache>
            </c:numRef>
          </c:val>
          <c:smooth val="0"/>
          <c:extLst>
            <c:ext xmlns:c16="http://schemas.microsoft.com/office/drawing/2014/chart" uri="{C3380CC4-5D6E-409C-BE32-E72D297353CC}">
              <c16:uniqueId val="{00000003-F02C-4459-8335-FDB72A7DEF8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7.1897551235874797</c:v>
                </c:pt>
                <c:pt idx="1">
                  <c:v>5.7688264334586803</c:v>
                </c:pt>
                <c:pt idx="2">
                  <c:v>5.76703216178948</c:v>
                </c:pt>
                <c:pt idx="3">
                  <c:v>5.2107469805801898</c:v>
                </c:pt>
                <c:pt idx="4">
                  <c:v>5.6674061024890801</c:v>
                </c:pt>
              </c:numCache>
            </c:numRef>
          </c:val>
          <c:smooth val="0"/>
          <c:extLst>
            <c:ext xmlns:c16="http://schemas.microsoft.com/office/drawing/2014/chart" uri="{C3380CC4-5D6E-409C-BE32-E72D297353CC}">
              <c16:uniqueId val="{00000004-F02C-4459-8335-FDB72A7DEF8B}"/>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16.010069110504197</c:v>
                </c:pt>
                <c:pt idx="1">
                  <c:v>17.3113903131567</c:v>
                </c:pt>
                <c:pt idx="2">
                  <c:v>14.643314584769989</c:v>
                </c:pt>
                <c:pt idx="3">
                  <c:v>15.489892422164539</c:v>
                </c:pt>
                <c:pt idx="4">
                  <c:v>13.965599783434479</c:v>
                </c:pt>
              </c:numCache>
            </c:numRef>
          </c:val>
          <c:smooth val="0"/>
          <c:extLst>
            <c:ext xmlns:c16="http://schemas.microsoft.com/office/drawing/2014/chart" uri="{C3380CC4-5D6E-409C-BE32-E72D297353CC}">
              <c16:uniqueId val="{00000005-F02C-4459-8335-FDB72A7DEF8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F02C-4459-8335-FDB72A7DEF8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8.0062577030252804</c:v>
                </c:pt>
                <c:pt idx="1">
                  <c:v>7.1701430465679392</c:v>
                </c:pt>
                <c:pt idx="2">
                  <c:v>7.9788044505515705</c:v>
                </c:pt>
                <c:pt idx="3">
                  <c:v>6.2483069545552699</c:v>
                </c:pt>
                <c:pt idx="4">
                  <c:v>6.0371443609137803</c:v>
                </c:pt>
              </c:numCache>
            </c:numRef>
          </c:val>
          <c:smooth val="0"/>
          <c:extLst>
            <c:ext xmlns:c16="http://schemas.microsoft.com/office/drawing/2014/chart" uri="{C3380CC4-5D6E-409C-BE32-E72D297353CC}">
              <c16:uniqueId val="{00000002-F02C-4459-8335-FDB72A7DEF8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20" b="0" i="0" baseline="0" dirty="0">
                    <a:effectLst/>
                  </a:rPr>
                  <a:t>% of staff saying they experienced at least one incident of bullying, harassment or abuse out of those who answered the question</a:t>
                </a:r>
                <a:endParaRPr lang="en-GB" sz="102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100" b="0" i="0" baseline="0" dirty="0">
                <a:effectLst/>
              </a:rPr>
              <a:t>Q14c In the last 12 months how many times have you personally experienced harassment, bullying or abuse at work from...? Other colleagues.</a:t>
            </a:r>
            <a:endParaRPr lang="en-GB" sz="1100" dirty="0">
              <a:effectLst/>
            </a:endParaRPr>
          </a:p>
        </c:rich>
      </c:tx>
      <c:layout>
        <c:manualLayout>
          <c:xMode val="edge"/>
          <c:yMode val="edge"/>
          <c:x val="0.21596129571802156"/>
          <c:y val="2.3947020786126241E-3"/>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15.924589387186019</c:v>
                </c:pt>
                <c:pt idx="1">
                  <c:v>15.43044545389758</c:v>
                </c:pt>
                <c:pt idx="2">
                  <c:v>14.484623878628412</c:v>
                </c:pt>
                <c:pt idx="3">
                  <c:v>14.138045243205518</c:v>
                </c:pt>
                <c:pt idx="4">
                  <c:v>13.789019713699219</c:v>
                </c:pt>
              </c:numCache>
            </c:numRef>
          </c:val>
          <c:smooth val="0"/>
          <c:extLst>
            <c:ext xmlns:c16="http://schemas.microsoft.com/office/drawing/2014/chart" uri="{C3380CC4-5D6E-409C-BE32-E72D297353CC}">
              <c16:uniqueId val="{00000003-3EC8-4B8A-9D13-F24F79CC03CB}"/>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10.99820106267639</c:v>
                </c:pt>
                <c:pt idx="1">
                  <c:v>9.6251664098796503</c:v>
                </c:pt>
                <c:pt idx="2">
                  <c:v>10.20292728364363</c:v>
                </c:pt>
                <c:pt idx="3">
                  <c:v>9.9688016661210099</c:v>
                </c:pt>
                <c:pt idx="4">
                  <c:v>10.736171850601641</c:v>
                </c:pt>
              </c:numCache>
            </c:numRef>
          </c:val>
          <c:smooth val="0"/>
          <c:extLst>
            <c:ext xmlns:c16="http://schemas.microsoft.com/office/drawing/2014/chart" uri="{C3380CC4-5D6E-409C-BE32-E72D297353CC}">
              <c16:uniqueId val="{00000004-3EC8-4B8A-9D13-F24F79CC03CB}"/>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25.138216527673553</c:v>
                </c:pt>
                <c:pt idx="1">
                  <c:v>22.442837201277779</c:v>
                </c:pt>
                <c:pt idx="2">
                  <c:v>20.067605733733281</c:v>
                </c:pt>
                <c:pt idx="3">
                  <c:v>20.730987918284928</c:v>
                </c:pt>
                <c:pt idx="4">
                  <c:v>18.719879142292971</c:v>
                </c:pt>
              </c:numCache>
            </c:numRef>
          </c:val>
          <c:smooth val="0"/>
          <c:extLst>
            <c:ext xmlns:c16="http://schemas.microsoft.com/office/drawing/2014/chart" uri="{C3380CC4-5D6E-409C-BE32-E72D297353CC}">
              <c16:uniqueId val="{00000005-3EC8-4B8A-9D13-F24F79CC03CB}"/>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3EC8-4B8A-9D13-F24F79CC03CB}"/>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14.45296185166395</c:v>
                </c:pt>
                <c:pt idx="1">
                  <c:v>13.824342454184672</c:v>
                </c:pt>
                <c:pt idx="2">
                  <c:v>13.784468615545171</c:v>
                </c:pt>
                <c:pt idx="3">
                  <c:v>14.138045243205518</c:v>
                </c:pt>
                <c:pt idx="4">
                  <c:v>12.0371117072792</c:v>
                </c:pt>
              </c:numCache>
            </c:numRef>
          </c:val>
          <c:smooth val="0"/>
          <c:extLst>
            <c:ext xmlns:c16="http://schemas.microsoft.com/office/drawing/2014/chart" uri="{C3380CC4-5D6E-409C-BE32-E72D297353CC}">
              <c16:uniqueId val="{00000002-3EC8-4B8A-9D13-F24F79CC03CB}"/>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020" b="0" i="0" baseline="0" dirty="0">
                    <a:effectLst/>
                  </a:rPr>
                  <a:t>% of staff saying they experienced at least one incident of bullying, harassment or abuse out of those who answered the question</a:t>
                </a:r>
                <a:endParaRPr lang="en-GB" sz="102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Sheet1!$A$2:$A$4</c:f>
              <c:strCache>
                <c:ptCount val="3"/>
                <c:pt idx="0">
                  <c:v>Motivation</c:v>
                </c:pt>
                <c:pt idx="1">
                  <c:v>Involvement</c:v>
                </c:pt>
                <c:pt idx="2">
                  <c:v>Advocacy</c:v>
                </c:pt>
              </c:strCache>
            </c:strRef>
          </c:cat>
          <c:val>
            <c:numRef>
              <c:f>Sheet1!$B$2:$B$4</c:f>
              <c:numCache>
                <c:formatCode>General</c:formatCode>
                <c:ptCount val="3"/>
                <c:pt idx="0">
                  <c:v>6.9999408081793533</c:v>
                </c:pt>
                <c:pt idx="1">
                  <c:v>7.3170670309919839</c:v>
                </c:pt>
                <c:pt idx="2">
                  <c:v>7.039495475874376</c:v>
                </c:pt>
              </c:numCache>
            </c:numRef>
          </c:val>
          <c:extLst>
            <c:ext xmlns:c16="http://schemas.microsoft.com/office/drawing/2014/chart" uri="{C3380CC4-5D6E-409C-BE32-E72D297353CC}">
              <c16:uniqueId val="{00000000-5CE5-4A7A-99D8-1E620058C491}"/>
            </c:ext>
          </c:extLst>
        </c:ser>
        <c:ser>
          <c:idx val="1"/>
          <c:order val="1"/>
          <c:tx>
            <c:strRef>
              <c:f>Sheet1!$C$1</c:f>
              <c:strCache>
                <c:ptCount val="1"/>
                <c:pt idx="0">
                  <c:v>National average</c:v>
                </c:pt>
              </c:strCache>
            </c:strRef>
          </c:tx>
          <c:spPr>
            <a:solidFill>
              <a:srgbClr val="00A5CC"/>
            </a:solidFill>
            <a:ln>
              <a:noFill/>
            </a:ln>
            <a:effectLst/>
          </c:spPr>
          <c:invertIfNegative val="0"/>
          <c:cat>
            <c:strRef>
              <c:f>Sheet1!$A$2:$A$4</c:f>
              <c:strCache>
                <c:ptCount val="3"/>
                <c:pt idx="0">
                  <c:v>Motivation</c:v>
                </c:pt>
                <c:pt idx="1">
                  <c:v>Involvement</c:v>
                </c:pt>
                <c:pt idx="2">
                  <c:v>Advocacy</c:v>
                </c:pt>
              </c:strCache>
            </c:strRef>
          </c:cat>
          <c:val>
            <c:numRef>
              <c:f>Sheet1!$C$2:$C$4</c:f>
              <c:numCache>
                <c:formatCode>0.0</c:formatCode>
                <c:ptCount val="3"/>
                <c:pt idx="0">
                  <c:v>7.2172025051860746</c:v>
                </c:pt>
                <c:pt idx="1">
                  <c:v>7.1773792204949327</c:v>
                </c:pt>
                <c:pt idx="2">
                  <c:v>6.9487498696989576</c:v>
                </c:pt>
              </c:numCache>
            </c:numRef>
          </c:val>
          <c:extLst>
            <c:ext xmlns:c16="http://schemas.microsoft.com/office/drawing/2014/chart" uri="{C3380CC4-5D6E-409C-BE32-E72D297353CC}">
              <c16:uniqueId val="{00000001-5CE5-4A7A-99D8-1E620058C491}"/>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pt idx="0">
                  <c:v>xy series</c:v>
                </c:pt>
              </c:strCache>
            </c:strRef>
          </c:tx>
          <c:spPr>
            <a:ln w="28575" cap="rnd">
              <a:solidFill>
                <a:schemeClr val="tx1"/>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5CE5-4A7A-99D8-1E620058C491}"/>
              </c:ext>
            </c:extLst>
          </c:dPt>
          <c:xVal>
            <c:numRef>
              <c:f>Sheet1!$B$8:$B$9</c:f>
              <c:numCache>
                <c:formatCode>General</c:formatCode>
                <c:ptCount val="2"/>
                <c:pt idx="0">
                  <c:v>1.5</c:v>
                </c:pt>
                <c:pt idx="1">
                  <c:v>1.5</c:v>
                </c:pt>
              </c:numCache>
            </c:numRef>
          </c:xVal>
          <c:yVal>
            <c:numRef>
              <c:f>Sheet1!$C$8:$C$9</c:f>
              <c:numCache>
                <c:formatCode>General</c:formatCode>
                <c:ptCount val="2"/>
                <c:pt idx="0">
                  <c:v>0</c:v>
                </c:pt>
                <c:pt idx="1">
                  <c:v>10</c:v>
                </c:pt>
              </c:numCache>
            </c:numRef>
          </c:yVal>
          <c:smooth val="0"/>
          <c:extLst>
            <c:ext xmlns:c16="http://schemas.microsoft.com/office/drawing/2014/chart" uri="{C3380CC4-5D6E-409C-BE32-E72D297353CC}">
              <c16:uniqueId val="{00000004-5CE5-4A7A-99D8-1E620058C491}"/>
            </c:ext>
          </c:extLst>
        </c:ser>
        <c:ser>
          <c:idx val="4"/>
          <c:order val="3"/>
          <c:tx>
            <c:strRef>
              <c:f>Sheet1!$A$7</c:f>
              <c:strCache>
                <c:ptCount val="1"/>
                <c:pt idx="0">
                  <c:v>xy series</c:v>
                </c:pt>
              </c:strCache>
            </c:strRef>
          </c:tx>
          <c:spPr>
            <a:ln w="12700" cap="rnd">
              <a:solidFill>
                <a:schemeClr val="tx1"/>
              </a:solidFill>
              <a:round/>
            </a:ln>
            <a:effectLst/>
          </c:spPr>
          <c:marker>
            <c:symbol val="none"/>
          </c:marker>
          <c:xVal>
            <c:numRef>
              <c:f>Sheet1!$B$10:$B$11</c:f>
              <c:numCache>
                <c:formatCode>General</c:formatCode>
                <c:ptCount val="2"/>
                <c:pt idx="0">
                  <c:v>2.5</c:v>
                </c:pt>
                <c:pt idx="1">
                  <c:v>2.5</c:v>
                </c:pt>
              </c:numCache>
            </c:numRef>
          </c:xVal>
          <c:yVal>
            <c:numRef>
              <c:f>Sheet1!$C$10:$C$11</c:f>
              <c:numCache>
                <c:formatCode>General</c:formatCode>
                <c:ptCount val="2"/>
                <c:pt idx="0">
                  <c:v>0</c:v>
                </c:pt>
                <c:pt idx="1">
                  <c:v>10</c:v>
                </c:pt>
              </c:numCache>
            </c:numRef>
          </c:yVal>
          <c:smooth val="0"/>
          <c:extLst>
            <c:ext xmlns:c16="http://schemas.microsoft.com/office/drawing/2014/chart" uri="{C3380CC4-5D6E-409C-BE32-E72D297353CC}">
              <c16:uniqueId val="{00000005-5CE5-4A7A-99D8-1E620058C491}"/>
            </c:ext>
          </c:extLst>
        </c:ser>
        <c:ser>
          <c:idx val="5"/>
          <c:order val="4"/>
          <c:tx>
            <c:strRef>
              <c:f>Sheet1!$A$7</c:f>
              <c:strCache>
                <c:ptCount val="1"/>
                <c:pt idx="0">
                  <c:v>xy series</c:v>
                </c:pt>
              </c:strCache>
            </c:strRef>
          </c:tx>
          <c:spPr>
            <a:ln w="12700" cap="rnd">
              <a:solidFill>
                <a:schemeClr val="tx1"/>
              </a:solidFill>
              <a:round/>
            </a:ln>
            <a:effectLst/>
          </c:spPr>
          <c:marker>
            <c:symbol val="none"/>
          </c:marker>
          <c:xVal>
            <c:numRef>
              <c:f>Sheet1!$B$12:$B$13</c:f>
              <c:numCache>
                <c:formatCode>General</c:formatCode>
                <c:ptCount val="2"/>
                <c:pt idx="0">
                  <c:v>3.5</c:v>
                </c:pt>
                <c:pt idx="1">
                  <c:v>3.5</c:v>
                </c:pt>
              </c:numCache>
            </c:numRef>
          </c:xVal>
          <c:yVal>
            <c:numRef>
              <c:f>Sheet1!$C$12:$C$13</c:f>
              <c:numCache>
                <c:formatCode>General</c:formatCode>
                <c:ptCount val="2"/>
                <c:pt idx="0">
                  <c:v>0</c:v>
                </c:pt>
                <c:pt idx="1">
                  <c:v>10</c:v>
                </c:pt>
              </c:numCache>
            </c:numRef>
          </c:yVal>
          <c:smooth val="0"/>
          <c:extLst>
            <c:ext xmlns:c16="http://schemas.microsoft.com/office/drawing/2014/chart" uri="{C3380CC4-5D6E-409C-BE32-E72D297353CC}">
              <c16:uniqueId val="{00000006-5CE5-4A7A-99D8-1E620058C491}"/>
            </c:ext>
          </c:extLst>
        </c:ser>
        <c:ser>
          <c:idx val="6"/>
          <c:order val="5"/>
          <c:tx>
            <c:strRef>
              <c:f>Sheet1!$A$7</c:f>
              <c:strCache>
                <c:ptCount val="1"/>
                <c:pt idx="0">
                  <c:v>xy series</c:v>
                </c:pt>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5CE5-4A7A-99D8-1E620058C491}"/>
            </c:ext>
          </c:extLst>
        </c:ser>
        <c:ser>
          <c:idx val="7"/>
          <c:order val="6"/>
          <c:tx>
            <c:strRef>
              <c:f>Sheet1!$A$7</c:f>
              <c:strCache>
                <c:ptCount val="1"/>
                <c:pt idx="0">
                  <c:v>xy series</c:v>
                </c:pt>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5CE5-4A7A-99D8-1E620058C491}"/>
            </c:ext>
          </c:extLst>
        </c:ser>
        <c:ser>
          <c:idx val="8"/>
          <c:order val="7"/>
          <c:tx>
            <c:strRef>
              <c:f>Sheet1!$A$7</c:f>
              <c:strCache>
                <c:ptCount val="1"/>
                <c:pt idx="0">
                  <c:v>xy series</c:v>
                </c:pt>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5CE5-4A7A-99D8-1E620058C491}"/>
            </c:ext>
          </c:extLst>
        </c:ser>
        <c:ser>
          <c:idx val="9"/>
          <c:order val="8"/>
          <c:tx>
            <c:strRef>
              <c:f>Sheet1!$A$7</c:f>
              <c:strCache>
                <c:ptCount val="1"/>
                <c:pt idx="0">
                  <c:v>xy series</c:v>
                </c:pt>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5CE5-4A7A-99D8-1E620058C491}"/>
            </c:ext>
          </c:extLst>
        </c:ser>
        <c:ser>
          <c:idx val="10"/>
          <c:order val="9"/>
          <c:tx>
            <c:strRef>
              <c:f>Sheet1!$A$7</c:f>
              <c:strCache>
                <c:ptCount val="1"/>
                <c:pt idx="0">
                  <c:v>xy series</c:v>
                </c:pt>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5CE5-4A7A-99D8-1E620058C491}"/>
            </c:ext>
          </c:extLst>
        </c:ser>
        <c:ser>
          <c:idx val="11"/>
          <c:order val="10"/>
          <c:tx>
            <c:strRef>
              <c:f>Sheet1!$A$7</c:f>
              <c:strCache>
                <c:ptCount val="1"/>
                <c:pt idx="0">
                  <c:v>xy series</c:v>
                </c:pt>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5CE5-4A7A-99D8-1E620058C491}"/>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5CE5-4A7A-99D8-1E620058C491}"/>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7.4592032644522819</c:v>
                </c:pt>
              </c:numCache>
            </c:numRef>
          </c:yVal>
          <c:smooth val="0"/>
          <c:extLst>
            <c:ext xmlns:c16="http://schemas.microsoft.com/office/drawing/2014/chart" uri="{C3380CC4-5D6E-409C-BE32-E72D297353CC}">
              <c16:uniqueId val="{0000000E-5CE5-4A7A-99D8-1E620058C491}"/>
            </c:ext>
          </c:extLst>
        </c:ser>
        <c:ser>
          <c:idx val="12"/>
          <c:order val="12"/>
          <c:tx>
            <c:strRef>
              <c:f>Sheet1!$D$1</c:f>
              <c:strCache>
                <c:ptCount val="1"/>
                <c:pt idx="0">
                  <c:v>Best</c:v>
                </c:pt>
              </c:strCache>
            </c:strRef>
          </c:tx>
          <c:spPr>
            <a:ln w="25400" cap="rnd">
              <a:no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pt idx="0">
                  <c:v>2</c:v>
                </c:pt>
              </c:numCache>
            </c:numRef>
          </c:xVal>
          <c:yVal>
            <c:numRef>
              <c:f>Sheet1!$D$3</c:f>
              <c:numCache>
                <c:formatCode>General</c:formatCode>
                <c:ptCount val="1"/>
                <c:pt idx="0">
                  <c:v>7.3918548465523086</c:v>
                </c:pt>
              </c:numCache>
            </c:numRef>
          </c:yVal>
          <c:smooth val="0"/>
          <c:extLst>
            <c:ext xmlns:c16="http://schemas.microsoft.com/office/drawing/2014/chart" uri="{C3380CC4-5D6E-409C-BE32-E72D297353CC}">
              <c16:uniqueId val="{0000000F-5CE5-4A7A-99D8-1E620058C491}"/>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B050"/>
                </a:solidFill>
                <a:round/>
              </a:ln>
              <a:effectLst/>
            </c:spPr>
          </c:errBars>
          <c:xVal>
            <c:numRef>
              <c:f>Sheet1!$F$4</c:f>
              <c:numCache>
                <c:formatCode>General</c:formatCode>
                <c:ptCount val="1"/>
                <c:pt idx="0">
                  <c:v>3</c:v>
                </c:pt>
              </c:numCache>
            </c:numRef>
          </c:xVal>
          <c:yVal>
            <c:numRef>
              <c:f>Sheet1!$D$4</c:f>
              <c:numCache>
                <c:formatCode>General</c:formatCode>
                <c:ptCount val="1"/>
                <c:pt idx="0">
                  <c:v>7.6183740257144956</c:v>
                </c:pt>
              </c:numCache>
            </c:numRef>
          </c:yVal>
          <c:smooth val="0"/>
          <c:extLst>
            <c:ext xmlns:c16="http://schemas.microsoft.com/office/drawing/2014/chart" uri="{C3380CC4-5D6E-409C-BE32-E72D297353CC}">
              <c16:uniqueId val="{00000010-5CE5-4A7A-99D8-1E620058C491}"/>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5CE5-4A7A-99D8-1E620058C491}"/>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5CE5-4A7A-99D8-1E620058C491}"/>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6.5981785382768443</c:v>
                </c:pt>
              </c:numCache>
            </c:numRef>
          </c:yVal>
          <c:smooth val="0"/>
          <c:extLst>
            <c:ext xmlns:c16="http://schemas.microsoft.com/office/drawing/2014/chart" uri="{C3380CC4-5D6E-409C-BE32-E72D297353CC}">
              <c16:uniqueId val="{00000013-5CE5-4A7A-99D8-1E620058C491}"/>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pt idx="0">
                  <c:v>2</c:v>
                </c:pt>
              </c:numCache>
            </c:numRef>
          </c:xVal>
          <c:yVal>
            <c:numRef>
              <c:f>Sheet1!$E$3</c:f>
              <c:numCache>
                <c:formatCode>General</c:formatCode>
                <c:ptCount val="1"/>
                <c:pt idx="0">
                  <c:v>6.6935218363048783</c:v>
                </c:pt>
              </c:numCache>
            </c:numRef>
          </c:yVal>
          <c:smooth val="0"/>
          <c:extLst>
            <c:ext xmlns:c16="http://schemas.microsoft.com/office/drawing/2014/chart" uri="{C3380CC4-5D6E-409C-BE32-E72D297353CC}">
              <c16:uniqueId val="{00000014-5CE5-4A7A-99D8-1E620058C491}"/>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FF9900"/>
                </a:solidFill>
                <a:round/>
              </a:ln>
              <a:effectLst/>
            </c:spPr>
          </c:errBars>
          <c:xVal>
            <c:numRef>
              <c:f>Sheet1!$F$4</c:f>
              <c:numCache>
                <c:formatCode>General</c:formatCode>
                <c:ptCount val="1"/>
                <c:pt idx="0">
                  <c:v>3</c:v>
                </c:pt>
              </c:numCache>
            </c:numRef>
          </c:xVal>
          <c:yVal>
            <c:numRef>
              <c:f>Sheet1!$E$4</c:f>
              <c:numCache>
                <c:formatCode>General</c:formatCode>
                <c:ptCount val="1"/>
                <c:pt idx="0">
                  <c:v>5.8718223255335209</c:v>
                </c:pt>
              </c:numCache>
            </c:numRef>
          </c:yVal>
          <c:smooth val="0"/>
          <c:extLst>
            <c:ext xmlns:c16="http://schemas.microsoft.com/office/drawing/2014/chart" uri="{C3380CC4-5D6E-409C-BE32-E72D297353CC}">
              <c16:uniqueId val="{00000015-5CE5-4A7A-99D8-1E620058C491}"/>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5CE5-4A7A-99D8-1E620058C491}"/>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r>
                  <a:rPr lang="en-US" sz="1100" dirty="0">
                    <a:latin typeface="Frutiger LT Std 45 Light" panose="020B0402020204020204"/>
                  </a:rPr>
                  <a:t>Score (0-10)</a:t>
                </a:r>
              </a:p>
            </c:rich>
          </c:tx>
          <c:overlay val="0"/>
          <c:spPr>
            <a:noFill/>
            <a:ln>
              <a:noFill/>
            </a:ln>
            <a:effectLst/>
          </c:spPr>
          <c:txPr>
            <a:bodyPr rot="-5400000" spcFirstLastPara="1" vertOverflow="ellipsis" vert="horz" wrap="square" anchor="ctr" anchorCtr="1"/>
            <a:lstStyle/>
            <a:p>
              <a:pPr algn="l" rtl="0">
                <a:defRPr sz="11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Sheet1!$A$2:$A$2</c:f>
              <c:strCache>
                <c:ptCount val="1"/>
                <c:pt idx="0">
                  <c:v>Q17a In the last 12 months, how many times have you been the target of unwanted behaviour of a sexual nature in the workplace? From patients / service users, their relatives or other members of the public</c:v>
                </c:pt>
              </c:strCache>
            </c:strRef>
          </c:cat>
          <c:val>
            <c:numRef>
              <c:f>Sheet1!$B$2:$B$2</c:f>
              <c:numCache>
                <c:formatCode>General</c:formatCode>
                <c:ptCount val="1"/>
                <c:pt idx="0">
                  <c:v>9.5249001665630697</c:v>
                </c:pt>
              </c:numCache>
            </c:numRef>
          </c:val>
          <c:extLst>
            <c:ext xmlns:c16="http://schemas.microsoft.com/office/drawing/2014/chart" uri="{C3380CC4-5D6E-409C-BE32-E72D297353CC}">
              <c16:uniqueId val="{00000000-A618-47AC-820D-B267416D48CA}"/>
            </c:ext>
          </c:extLst>
        </c:ser>
        <c:ser>
          <c:idx val="1"/>
          <c:order val="1"/>
          <c:tx>
            <c:strRef>
              <c:f>Sheet1!$C$1</c:f>
              <c:strCache>
                <c:ptCount val="1"/>
                <c:pt idx="0">
                  <c:v>National average</c:v>
                </c:pt>
              </c:strCache>
            </c:strRef>
          </c:tx>
          <c:spPr>
            <a:solidFill>
              <a:srgbClr val="00A5CC"/>
            </a:solidFill>
            <a:ln>
              <a:noFill/>
            </a:ln>
            <a:effectLst/>
          </c:spPr>
          <c:invertIfNegative val="0"/>
          <c:cat>
            <c:strRef>
              <c:f>Sheet1!$A$2:$A$2</c:f>
              <c:strCache>
                <c:ptCount val="1"/>
                <c:pt idx="0">
                  <c:v>Q17a In the last 12 months, how many times have you been the target of unwanted behaviour of a sexual nature in the workplace? From patients / service users, their relatives or other members of the public</c:v>
                </c:pt>
              </c:strCache>
            </c:strRef>
          </c:cat>
          <c:val>
            <c:numRef>
              <c:f>Sheet1!$C$2:$C$2</c:f>
              <c:numCache>
                <c:formatCode>0.0</c:formatCode>
                <c:ptCount val="1"/>
                <c:pt idx="0">
                  <c:v>9.32883915311937</c:v>
                </c:pt>
              </c:numCache>
            </c:numRef>
          </c:val>
          <c:extLst>
            <c:ext xmlns:c16="http://schemas.microsoft.com/office/drawing/2014/chart" uri="{C3380CC4-5D6E-409C-BE32-E72D297353CC}">
              <c16:uniqueId val="{00000001-A618-47AC-820D-B267416D48CA}"/>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A618-47AC-820D-B267416D48CA}"/>
              </c:ext>
            </c:extLst>
          </c:dPt>
          <c:xVal>
            <c:numRef>
              <c:f>Sheet1!$B$8:$B$9</c:f>
              <c:numCache>
                <c:formatCode>General</c:formatCode>
                <c:ptCount val="2"/>
              </c:numCache>
            </c:numRef>
          </c:xVal>
          <c:yVal>
            <c:numRef>
              <c:f>Sheet1!$C$8:$C$9</c:f>
              <c:numCache>
                <c:formatCode>General</c:formatCode>
                <c:ptCount val="2"/>
              </c:numCache>
            </c:numRef>
          </c:yVal>
          <c:smooth val="0"/>
          <c:extLst>
            <c:ext xmlns:c16="http://schemas.microsoft.com/office/drawing/2014/chart" uri="{C3380CC4-5D6E-409C-BE32-E72D297353CC}">
              <c16:uniqueId val="{00000004-A618-47AC-820D-B267416D48CA}"/>
            </c:ext>
          </c:extLst>
        </c:ser>
        <c:ser>
          <c:idx val="4"/>
          <c:order val="3"/>
          <c:tx>
            <c:strRef>
              <c:f>Sheet1!$A$7</c:f>
              <c:strCache>
                <c:ptCount val="1"/>
              </c:strCache>
            </c:strRef>
          </c:tx>
          <c:spPr>
            <a:ln w="12700" cap="rnd">
              <a:solidFill>
                <a:schemeClr val="tx1"/>
              </a:solidFill>
              <a:round/>
            </a:ln>
            <a:effectLst/>
          </c:spPr>
          <c:marker>
            <c:symbol val="none"/>
          </c:marker>
          <c:xVal>
            <c:numRef>
              <c:f>Sheet1!$B$10:$B$11</c:f>
              <c:numCache>
                <c:formatCode>General</c:formatCode>
                <c:ptCount val="2"/>
              </c:numCache>
            </c:numRef>
          </c:xVal>
          <c:yVal>
            <c:numRef>
              <c:f>Sheet1!$C$10:$C$11</c:f>
              <c:numCache>
                <c:formatCode>General</c:formatCode>
                <c:ptCount val="2"/>
              </c:numCache>
            </c:numRef>
          </c:yVal>
          <c:smooth val="0"/>
          <c:extLst>
            <c:ext xmlns:c16="http://schemas.microsoft.com/office/drawing/2014/chart" uri="{C3380CC4-5D6E-409C-BE32-E72D297353CC}">
              <c16:uniqueId val="{00000005-A618-47AC-820D-B267416D48CA}"/>
            </c:ext>
          </c:extLst>
        </c:ser>
        <c:ser>
          <c:idx val="5"/>
          <c:order val="4"/>
          <c:tx>
            <c:strRef>
              <c:f>Sheet1!$A$7</c:f>
              <c:strCache>
                <c:ptCount val="1"/>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A618-47AC-820D-B267416D48CA}"/>
            </c:ext>
          </c:extLst>
        </c:ser>
        <c:ser>
          <c:idx val="6"/>
          <c:order val="5"/>
          <c:tx>
            <c:strRef>
              <c:f>Sheet1!$A$7</c:f>
              <c:strCache>
                <c:ptCount val="1"/>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A618-47AC-820D-B267416D48CA}"/>
            </c:ext>
          </c:extLst>
        </c:ser>
        <c:ser>
          <c:idx val="7"/>
          <c:order val="6"/>
          <c:tx>
            <c:strRef>
              <c:f>Sheet1!$A$7</c:f>
              <c:strCache>
                <c:ptCount val="1"/>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A618-47AC-820D-B267416D48CA}"/>
            </c:ext>
          </c:extLst>
        </c:ser>
        <c:ser>
          <c:idx val="8"/>
          <c:order val="7"/>
          <c:tx>
            <c:strRef>
              <c:f>Sheet1!$A$7</c:f>
              <c:strCache>
                <c:ptCount val="1"/>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A618-47AC-820D-B267416D48CA}"/>
            </c:ext>
          </c:extLst>
        </c:ser>
        <c:ser>
          <c:idx val="9"/>
          <c:order val="8"/>
          <c:tx>
            <c:strRef>
              <c:f>Sheet1!$A$7</c:f>
              <c:strCache>
                <c:ptCount val="1"/>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A618-47AC-820D-B267416D48CA}"/>
            </c:ext>
          </c:extLst>
        </c:ser>
        <c:ser>
          <c:idx val="10"/>
          <c:order val="9"/>
          <c:tx>
            <c:strRef>
              <c:f>Sheet1!$A$7</c:f>
              <c:strCache>
                <c:ptCount val="1"/>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A618-47AC-820D-B267416D48CA}"/>
            </c:ext>
          </c:extLst>
        </c:ser>
        <c:ser>
          <c:idx val="11"/>
          <c:order val="10"/>
          <c:tx>
            <c:strRef>
              <c:f>Sheet1!$A$7</c:f>
              <c:strCache>
                <c:ptCount val="1"/>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A618-47AC-820D-B267416D48CA}"/>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A618-47AC-820D-B267416D48CA}"/>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4.9449128467486299</c:v>
                </c:pt>
              </c:numCache>
            </c:numRef>
          </c:yVal>
          <c:smooth val="0"/>
          <c:extLst>
            <c:ext xmlns:c16="http://schemas.microsoft.com/office/drawing/2014/chart" uri="{C3380CC4-5D6E-409C-BE32-E72D297353CC}">
              <c16:uniqueId val="{0000000E-A618-47AC-820D-B267416D48CA}"/>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numCache>
            </c:numRef>
          </c:xVal>
          <c:yVal>
            <c:numRef>
              <c:f>Sheet1!$D$3</c:f>
              <c:numCache>
                <c:formatCode>General</c:formatCode>
                <c:ptCount val="1"/>
              </c:numCache>
            </c:numRef>
          </c:yVal>
          <c:smooth val="0"/>
          <c:extLst>
            <c:ext xmlns:c16="http://schemas.microsoft.com/office/drawing/2014/chart" uri="{C3380CC4-5D6E-409C-BE32-E72D297353CC}">
              <c16:uniqueId val="{0000000F-A618-47AC-820D-B267416D48CA}"/>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A618-47AC-820D-B267416D48CA}"/>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A618-47AC-820D-B267416D48CA}"/>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A618-47AC-820D-B267416D48CA}"/>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17.240553858863251</c:v>
                </c:pt>
              </c:numCache>
            </c:numRef>
          </c:yVal>
          <c:smooth val="0"/>
          <c:extLst>
            <c:ext xmlns:c16="http://schemas.microsoft.com/office/drawing/2014/chart" uri="{C3380CC4-5D6E-409C-BE32-E72D297353CC}">
              <c16:uniqueId val="{00000013-A618-47AC-820D-B267416D48CA}"/>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numCache>
            </c:numRef>
          </c:xVal>
          <c:yVal>
            <c:numRef>
              <c:f>Sheet1!$E$3</c:f>
              <c:numCache>
                <c:formatCode>General</c:formatCode>
                <c:ptCount val="1"/>
              </c:numCache>
            </c:numRef>
          </c:yVal>
          <c:smooth val="0"/>
          <c:extLst>
            <c:ext xmlns:c16="http://schemas.microsoft.com/office/drawing/2014/chart" uri="{C3380CC4-5D6E-409C-BE32-E72D297353CC}">
              <c16:uniqueId val="{00000014-A618-47AC-820D-B267416D48CA}"/>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A618-47AC-820D-B267416D48CA}"/>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A618-47AC-820D-B267416D48CA}"/>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a:t>% of staff saying they experienced at least one incident of unwanted behaviour of a sexual nature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w="3175">
            <a:solidFill>
              <a:srgbClr val="BBC1A7"/>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71142727653932"/>
          <c:y val="0.17068848534642075"/>
          <c:w val="0.82168179488591364"/>
          <c:h val="0.8057507038889723"/>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Sheet1!$A$2:$A$2</c:f>
              <c:strCache>
                <c:ptCount val="1"/>
                <c:pt idx="0">
                  <c:v>Q17b In the last 12 months, how many times have you been the target of unwanted behaviour of a sexual nature in the workplace? From staff / colleagues</c:v>
                </c:pt>
              </c:strCache>
            </c:strRef>
          </c:cat>
          <c:val>
            <c:numRef>
              <c:f>Sheet1!$B$2:$B$2</c:f>
              <c:numCache>
                <c:formatCode>General</c:formatCode>
                <c:ptCount val="1"/>
                <c:pt idx="0">
                  <c:v>3.9984012749438897</c:v>
                </c:pt>
              </c:numCache>
            </c:numRef>
          </c:val>
          <c:extLst>
            <c:ext xmlns:c16="http://schemas.microsoft.com/office/drawing/2014/chart" uri="{C3380CC4-5D6E-409C-BE32-E72D297353CC}">
              <c16:uniqueId val="{00000000-724B-430B-8CCF-FFBE08148A6B}"/>
            </c:ext>
          </c:extLst>
        </c:ser>
        <c:ser>
          <c:idx val="1"/>
          <c:order val="1"/>
          <c:tx>
            <c:strRef>
              <c:f>Sheet1!$C$1</c:f>
              <c:strCache>
                <c:ptCount val="1"/>
                <c:pt idx="0">
                  <c:v>National average</c:v>
                </c:pt>
              </c:strCache>
            </c:strRef>
          </c:tx>
          <c:spPr>
            <a:solidFill>
              <a:srgbClr val="00A5CC"/>
            </a:solidFill>
            <a:ln>
              <a:noFill/>
            </a:ln>
            <a:effectLst/>
          </c:spPr>
          <c:invertIfNegative val="0"/>
          <c:cat>
            <c:strRef>
              <c:f>Sheet1!$A$2:$A$2</c:f>
              <c:strCache>
                <c:ptCount val="1"/>
                <c:pt idx="0">
                  <c:v>Q17b In the last 12 months, how many times have you been the target of unwanted behaviour of a sexual nature in the workplace? From staff / colleagues</c:v>
                </c:pt>
              </c:strCache>
            </c:strRef>
          </c:cat>
          <c:val>
            <c:numRef>
              <c:f>Sheet1!$C$2:$C$2</c:f>
              <c:numCache>
                <c:formatCode>0.0</c:formatCode>
                <c:ptCount val="1"/>
                <c:pt idx="0">
                  <c:v>3.0117178884093301</c:v>
                </c:pt>
              </c:numCache>
            </c:numRef>
          </c:val>
          <c:extLst>
            <c:ext xmlns:c16="http://schemas.microsoft.com/office/drawing/2014/chart" uri="{C3380CC4-5D6E-409C-BE32-E72D297353CC}">
              <c16:uniqueId val="{00000001-724B-430B-8CCF-FFBE08148A6B}"/>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724B-430B-8CCF-FFBE08148A6B}"/>
              </c:ext>
            </c:extLst>
          </c:dPt>
          <c:xVal>
            <c:numRef>
              <c:f>Sheet1!$B$8:$B$9</c:f>
              <c:numCache>
                <c:formatCode>General</c:formatCode>
                <c:ptCount val="2"/>
              </c:numCache>
            </c:numRef>
          </c:xVal>
          <c:yVal>
            <c:numRef>
              <c:f>Sheet1!$C$8:$C$9</c:f>
              <c:numCache>
                <c:formatCode>General</c:formatCode>
                <c:ptCount val="2"/>
              </c:numCache>
            </c:numRef>
          </c:yVal>
          <c:smooth val="0"/>
          <c:extLst>
            <c:ext xmlns:c16="http://schemas.microsoft.com/office/drawing/2014/chart" uri="{C3380CC4-5D6E-409C-BE32-E72D297353CC}">
              <c16:uniqueId val="{00000004-724B-430B-8CCF-FFBE08148A6B}"/>
            </c:ext>
          </c:extLst>
        </c:ser>
        <c:ser>
          <c:idx val="4"/>
          <c:order val="3"/>
          <c:tx>
            <c:strRef>
              <c:f>Sheet1!$A$7</c:f>
              <c:strCache>
                <c:ptCount val="1"/>
              </c:strCache>
            </c:strRef>
          </c:tx>
          <c:spPr>
            <a:ln w="12700" cap="rnd">
              <a:solidFill>
                <a:schemeClr val="tx1"/>
              </a:solidFill>
              <a:round/>
            </a:ln>
            <a:effectLst/>
          </c:spPr>
          <c:marker>
            <c:symbol val="none"/>
          </c:marker>
          <c:xVal>
            <c:numRef>
              <c:f>Sheet1!$B$10:$B$11</c:f>
              <c:numCache>
                <c:formatCode>General</c:formatCode>
                <c:ptCount val="2"/>
              </c:numCache>
            </c:numRef>
          </c:xVal>
          <c:yVal>
            <c:numRef>
              <c:f>Sheet1!$C$10:$C$11</c:f>
              <c:numCache>
                <c:formatCode>General</c:formatCode>
                <c:ptCount val="2"/>
              </c:numCache>
            </c:numRef>
          </c:yVal>
          <c:smooth val="0"/>
          <c:extLst>
            <c:ext xmlns:c16="http://schemas.microsoft.com/office/drawing/2014/chart" uri="{C3380CC4-5D6E-409C-BE32-E72D297353CC}">
              <c16:uniqueId val="{00000005-724B-430B-8CCF-FFBE08148A6B}"/>
            </c:ext>
          </c:extLst>
        </c:ser>
        <c:ser>
          <c:idx val="5"/>
          <c:order val="4"/>
          <c:tx>
            <c:strRef>
              <c:f>Sheet1!$A$7</c:f>
              <c:strCache>
                <c:ptCount val="1"/>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724B-430B-8CCF-FFBE08148A6B}"/>
            </c:ext>
          </c:extLst>
        </c:ser>
        <c:ser>
          <c:idx val="6"/>
          <c:order val="5"/>
          <c:tx>
            <c:strRef>
              <c:f>Sheet1!$A$7</c:f>
              <c:strCache>
                <c:ptCount val="1"/>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724B-430B-8CCF-FFBE08148A6B}"/>
            </c:ext>
          </c:extLst>
        </c:ser>
        <c:ser>
          <c:idx val="7"/>
          <c:order val="6"/>
          <c:tx>
            <c:strRef>
              <c:f>Sheet1!$A$7</c:f>
              <c:strCache>
                <c:ptCount val="1"/>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724B-430B-8CCF-FFBE08148A6B}"/>
            </c:ext>
          </c:extLst>
        </c:ser>
        <c:ser>
          <c:idx val="8"/>
          <c:order val="7"/>
          <c:tx>
            <c:strRef>
              <c:f>Sheet1!$A$7</c:f>
              <c:strCache>
                <c:ptCount val="1"/>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724B-430B-8CCF-FFBE08148A6B}"/>
            </c:ext>
          </c:extLst>
        </c:ser>
        <c:ser>
          <c:idx val="9"/>
          <c:order val="8"/>
          <c:tx>
            <c:strRef>
              <c:f>Sheet1!$A$7</c:f>
              <c:strCache>
                <c:ptCount val="1"/>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724B-430B-8CCF-FFBE08148A6B}"/>
            </c:ext>
          </c:extLst>
        </c:ser>
        <c:ser>
          <c:idx val="10"/>
          <c:order val="9"/>
          <c:tx>
            <c:strRef>
              <c:f>Sheet1!$A$7</c:f>
              <c:strCache>
                <c:ptCount val="1"/>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724B-430B-8CCF-FFBE08148A6B}"/>
            </c:ext>
          </c:extLst>
        </c:ser>
        <c:ser>
          <c:idx val="11"/>
          <c:order val="10"/>
          <c:tx>
            <c:strRef>
              <c:f>Sheet1!$A$7</c:f>
              <c:strCache>
                <c:ptCount val="1"/>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724B-430B-8CCF-FFBE08148A6B}"/>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724B-430B-8CCF-FFBE08148A6B}"/>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1.4653789127921399</c:v>
                </c:pt>
              </c:numCache>
            </c:numRef>
          </c:yVal>
          <c:smooth val="0"/>
          <c:extLst>
            <c:ext xmlns:c16="http://schemas.microsoft.com/office/drawing/2014/chart" uri="{C3380CC4-5D6E-409C-BE32-E72D297353CC}">
              <c16:uniqueId val="{0000000E-724B-430B-8CCF-FFBE08148A6B}"/>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numCache>
            </c:numRef>
          </c:xVal>
          <c:yVal>
            <c:numRef>
              <c:f>Sheet1!$D$3</c:f>
              <c:numCache>
                <c:formatCode>General</c:formatCode>
                <c:ptCount val="1"/>
              </c:numCache>
            </c:numRef>
          </c:yVal>
          <c:smooth val="0"/>
          <c:extLst>
            <c:ext xmlns:c16="http://schemas.microsoft.com/office/drawing/2014/chart" uri="{C3380CC4-5D6E-409C-BE32-E72D297353CC}">
              <c16:uniqueId val="{0000000F-724B-430B-8CCF-FFBE08148A6B}"/>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724B-430B-8CCF-FFBE08148A6B}"/>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724B-430B-8CCF-FFBE08148A6B}"/>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724B-430B-8CCF-FFBE08148A6B}"/>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5.2921918726323405</c:v>
                </c:pt>
              </c:numCache>
            </c:numRef>
          </c:yVal>
          <c:smooth val="0"/>
          <c:extLst>
            <c:ext xmlns:c16="http://schemas.microsoft.com/office/drawing/2014/chart" uri="{C3380CC4-5D6E-409C-BE32-E72D297353CC}">
              <c16:uniqueId val="{00000013-724B-430B-8CCF-FFBE08148A6B}"/>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numCache>
            </c:numRef>
          </c:xVal>
          <c:yVal>
            <c:numRef>
              <c:f>Sheet1!$E$3</c:f>
              <c:numCache>
                <c:formatCode>General</c:formatCode>
                <c:ptCount val="1"/>
              </c:numCache>
            </c:numRef>
          </c:yVal>
          <c:smooth val="0"/>
          <c:extLst>
            <c:ext xmlns:c16="http://schemas.microsoft.com/office/drawing/2014/chart" uri="{C3380CC4-5D6E-409C-BE32-E72D297353CC}">
              <c16:uniqueId val="{00000014-724B-430B-8CCF-FFBE08148A6B}"/>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724B-430B-8CCF-FFBE08148A6B}"/>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724B-430B-8CCF-FFBE08148A6B}"/>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a:t>% of staff saying they experienced at least one incident of unwanted behaviour of a sexual nature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w="3175">
            <a:solidFill>
              <a:srgbClr val="BBC1A7"/>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533230548982"/>
          <c:y val="0.17620541029771619"/>
          <c:w val="0.80744723477612634"/>
          <c:h val="0.79743693450742614"/>
        </c:manualLayout>
      </c:layout>
      <c:barChart>
        <c:barDir val="col"/>
        <c:grouping val="clustered"/>
        <c:varyColors val="0"/>
        <c:ser>
          <c:idx val="0"/>
          <c:order val="0"/>
          <c:tx>
            <c:strRef>
              <c:f>Sheet1!$B$1</c:f>
              <c:strCache>
                <c:ptCount val="1"/>
                <c:pt idx="0">
                  <c:v>Your org</c:v>
                </c:pt>
              </c:strCache>
            </c:strRef>
          </c:tx>
          <c:spPr>
            <a:solidFill>
              <a:srgbClr val="0B457F"/>
            </a:solidFill>
            <a:ln>
              <a:noFill/>
            </a:ln>
            <a:effectLst/>
          </c:spPr>
          <c:invertIfNegative val="0"/>
          <c:cat>
            <c:strRef>
              <c:f>Sheet1!$A$2:$A$2</c:f>
              <c:strCache>
                <c:ptCount val="1"/>
                <c:pt idx="0">
                  <c:v>Q22 I can eat nutritious and affordable food while I am working</c:v>
                </c:pt>
              </c:strCache>
            </c:strRef>
          </c:cat>
          <c:val>
            <c:numRef>
              <c:f>Sheet1!$B$2:$B$2</c:f>
              <c:numCache>
                <c:formatCode>General</c:formatCode>
                <c:ptCount val="1"/>
                <c:pt idx="0">
                  <c:v>55.680546879508107</c:v>
                </c:pt>
              </c:numCache>
            </c:numRef>
          </c:val>
          <c:extLst>
            <c:ext xmlns:c16="http://schemas.microsoft.com/office/drawing/2014/chart" uri="{C3380CC4-5D6E-409C-BE32-E72D297353CC}">
              <c16:uniqueId val="{00000000-A618-47AC-820D-B267416D48CA}"/>
            </c:ext>
          </c:extLst>
        </c:ser>
        <c:ser>
          <c:idx val="1"/>
          <c:order val="1"/>
          <c:tx>
            <c:strRef>
              <c:f>Sheet1!$C$1</c:f>
              <c:strCache>
                <c:ptCount val="1"/>
                <c:pt idx="0">
                  <c:v>National average</c:v>
                </c:pt>
              </c:strCache>
            </c:strRef>
          </c:tx>
          <c:spPr>
            <a:solidFill>
              <a:srgbClr val="00A5CC"/>
            </a:solidFill>
            <a:ln>
              <a:noFill/>
            </a:ln>
            <a:effectLst/>
          </c:spPr>
          <c:invertIfNegative val="0"/>
          <c:cat>
            <c:strRef>
              <c:f>Sheet1!$A$2:$A$2</c:f>
              <c:strCache>
                <c:ptCount val="1"/>
                <c:pt idx="0">
                  <c:v>Q22 I can eat nutritious and affordable food while I am working</c:v>
                </c:pt>
              </c:strCache>
            </c:strRef>
          </c:cat>
          <c:val>
            <c:numRef>
              <c:f>Sheet1!$C$2:$C$2</c:f>
              <c:numCache>
                <c:formatCode>0.0</c:formatCode>
                <c:ptCount val="1"/>
                <c:pt idx="0">
                  <c:v>57.327442939684794</c:v>
                </c:pt>
              </c:numCache>
            </c:numRef>
          </c:val>
          <c:extLst>
            <c:ext xmlns:c16="http://schemas.microsoft.com/office/drawing/2014/chart" uri="{C3380CC4-5D6E-409C-BE32-E72D297353CC}">
              <c16:uniqueId val="{00000001-A618-47AC-820D-B267416D48CA}"/>
            </c:ext>
          </c:extLst>
        </c:ser>
        <c:dLbls>
          <c:showLegendKey val="0"/>
          <c:showVal val="0"/>
          <c:showCatName val="0"/>
          <c:showSerName val="0"/>
          <c:showPercent val="0"/>
          <c:showBubbleSize val="0"/>
        </c:dLbls>
        <c:gapWidth val="219"/>
        <c:overlap val="-27"/>
        <c:axId val="1221420847"/>
        <c:axId val="1221425423"/>
        <c:extLst/>
      </c:barChart>
      <c:scatterChart>
        <c:scatterStyle val="lineMarker"/>
        <c:varyColors val="0"/>
        <c:ser>
          <c:idx val="3"/>
          <c:order val="2"/>
          <c:tx>
            <c:strRef>
              <c:f>Sheet1!$A$7</c:f>
              <c:strCache>
                <c:ptCount val="1"/>
              </c:strCache>
            </c:strRef>
          </c:tx>
          <c:spPr>
            <a:ln w="28575" cap="rnd">
              <a:solidFill>
                <a:schemeClr val="accent4"/>
              </a:solidFill>
              <a:round/>
            </a:ln>
            <a:effectLst/>
          </c:spPr>
          <c:marker>
            <c:symbol val="none"/>
          </c:marker>
          <c:dPt>
            <c:idx val="1"/>
            <c:marker>
              <c:symbol val="none"/>
            </c:marker>
            <c:bubble3D val="0"/>
            <c:spPr>
              <a:ln w="12700" cap="rnd">
                <a:solidFill>
                  <a:schemeClr val="tx1"/>
                </a:solidFill>
                <a:round/>
              </a:ln>
              <a:effectLst/>
            </c:spPr>
            <c:extLst>
              <c:ext xmlns:c16="http://schemas.microsoft.com/office/drawing/2014/chart" uri="{C3380CC4-5D6E-409C-BE32-E72D297353CC}">
                <c16:uniqueId val="{00000003-A618-47AC-820D-B267416D48CA}"/>
              </c:ext>
            </c:extLst>
          </c:dPt>
          <c:xVal>
            <c:numRef>
              <c:f>Sheet1!$B$8:$B$9</c:f>
              <c:numCache>
                <c:formatCode>General</c:formatCode>
                <c:ptCount val="2"/>
              </c:numCache>
            </c:numRef>
          </c:xVal>
          <c:yVal>
            <c:numRef>
              <c:f>Sheet1!$C$8:$C$9</c:f>
              <c:numCache>
                <c:formatCode>General</c:formatCode>
                <c:ptCount val="2"/>
              </c:numCache>
            </c:numRef>
          </c:yVal>
          <c:smooth val="0"/>
          <c:extLst>
            <c:ext xmlns:c16="http://schemas.microsoft.com/office/drawing/2014/chart" uri="{C3380CC4-5D6E-409C-BE32-E72D297353CC}">
              <c16:uniqueId val="{00000004-A618-47AC-820D-B267416D48CA}"/>
            </c:ext>
          </c:extLst>
        </c:ser>
        <c:ser>
          <c:idx val="4"/>
          <c:order val="3"/>
          <c:tx>
            <c:strRef>
              <c:f>Sheet1!$A$7</c:f>
              <c:strCache>
                <c:ptCount val="1"/>
              </c:strCache>
            </c:strRef>
          </c:tx>
          <c:spPr>
            <a:ln w="12700" cap="rnd">
              <a:solidFill>
                <a:schemeClr val="tx1"/>
              </a:solidFill>
              <a:round/>
            </a:ln>
            <a:effectLst/>
          </c:spPr>
          <c:marker>
            <c:symbol val="none"/>
          </c:marker>
          <c:xVal>
            <c:numRef>
              <c:f>Sheet1!$B$10:$B$11</c:f>
              <c:numCache>
                <c:formatCode>General</c:formatCode>
                <c:ptCount val="2"/>
              </c:numCache>
            </c:numRef>
          </c:xVal>
          <c:yVal>
            <c:numRef>
              <c:f>Sheet1!$C$10:$C$11</c:f>
              <c:numCache>
                <c:formatCode>General</c:formatCode>
                <c:ptCount val="2"/>
              </c:numCache>
            </c:numRef>
          </c:yVal>
          <c:smooth val="0"/>
          <c:extLst>
            <c:ext xmlns:c16="http://schemas.microsoft.com/office/drawing/2014/chart" uri="{C3380CC4-5D6E-409C-BE32-E72D297353CC}">
              <c16:uniqueId val="{00000005-A618-47AC-820D-B267416D48CA}"/>
            </c:ext>
          </c:extLst>
        </c:ser>
        <c:ser>
          <c:idx val="5"/>
          <c:order val="4"/>
          <c:tx>
            <c:strRef>
              <c:f>Sheet1!$A$7</c:f>
              <c:strCache>
                <c:ptCount val="1"/>
              </c:strCache>
            </c:strRef>
          </c:tx>
          <c:spPr>
            <a:ln w="12700" cap="rnd">
              <a:solidFill>
                <a:schemeClr val="tx1"/>
              </a:solidFill>
              <a:round/>
            </a:ln>
            <a:effectLst/>
          </c:spPr>
          <c:marker>
            <c:symbol val="none"/>
          </c:marker>
          <c:xVal>
            <c:numRef>
              <c:f>Sheet1!$B$12:$B$13</c:f>
              <c:numCache>
                <c:formatCode>General</c:formatCode>
                <c:ptCount val="2"/>
              </c:numCache>
            </c:numRef>
          </c:xVal>
          <c:yVal>
            <c:numRef>
              <c:f>Sheet1!$C$12:$C$13</c:f>
              <c:numCache>
                <c:formatCode>General</c:formatCode>
                <c:ptCount val="2"/>
              </c:numCache>
            </c:numRef>
          </c:yVal>
          <c:smooth val="0"/>
          <c:extLst>
            <c:ext xmlns:c16="http://schemas.microsoft.com/office/drawing/2014/chart" uri="{C3380CC4-5D6E-409C-BE32-E72D297353CC}">
              <c16:uniqueId val="{00000006-A618-47AC-820D-B267416D48CA}"/>
            </c:ext>
          </c:extLst>
        </c:ser>
        <c:ser>
          <c:idx val="6"/>
          <c:order val="5"/>
          <c:tx>
            <c:strRef>
              <c:f>Sheet1!$A$7</c:f>
              <c:strCache>
                <c:ptCount val="1"/>
              </c:strCache>
            </c:strRef>
          </c:tx>
          <c:spPr>
            <a:ln w="12700" cap="rnd">
              <a:solidFill>
                <a:schemeClr val="tx1"/>
              </a:solidFill>
              <a:round/>
            </a:ln>
            <a:effectLst/>
          </c:spPr>
          <c:marker>
            <c:symbol val="none"/>
          </c:marker>
          <c:xVal>
            <c:numRef>
              <c:f>Sheet1!$B$14:$B$15</c:f>
              <c:numCache>
                <c:formatCode>General</c:formatCode>
                <c:ptCount val="2"/>
              </c:numCache>
            </c:numRef>
          </c:xVal>
          <c:yVal>
            <c:numRef>
              <c:f>Sheet1!$C$14:$C$15</c:f>
              <c:numCache>
                <c:formatCode>General</c:formatCode>
                <c:ptCount val="2"/>
              </c:numCache>
            </c:numRef>
          </c:yVal>
          <c:smooth val="0"/>
          <c:extLst>
            <c:ext xmlns:c16="http://schemas.microsoft.com/office/drawing/2014/chart" uri="{C3380CC4-5D6E-409C-BE32-E72D297353CC}">
              <c16:uniqueId val="{00000007-A618-47AC-820D-B267416D48CA}"/>
            </c:ext>
          </c:extLst>
        </c:ser>
        <c:ser>
          <c:idx val="7"/>
          <c:order val="6"/>
          <c:tx>
            <c:strRef>
              <c:f>Sheet1!$A$7</c:f>
              <c:strCache>
                <c:ptCount val="1"/>
              </c:strCache>
            </c:strRef>
          </c:tx>
          <c:spPr>
            <a:ln w="28575" cap="rnd">
              <a:solidFill>
                <a:schemeClr val="accent2">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8-A618-47AC-820D-B267416D48CA}"/>
            </c:ext>
          </c:extLst>
        </c:ser>
        <c:ser>
          <c:idx val="8"/>
          <c:order val="7"/>
          <c:tx>
            <c:strRef>
              <c:f>Sheet1!$A$7</c:f>
              <c:strCache>
                <c:ptCount val="1"/>
              </c:strCache>
            </c:strRef>
          </c:tx>
          <c:spPr>
            <a:ln w="28575" cap="rnd">
              <a:solidFill>
                <a:schemeClr val="accent3">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9-A618-47AC-820D-B267416D48CA}"/>
            </c:ext>
          </c:extLst>
        </c:ser>
        <c:ser>
          <c:idx val="9"/>
          <c:order val="8"/>
          <c:tx>
            <c:strRef>
              <c:f>Sheet1!$A$7</c:f>
              <c:strCache>
                <c:ptCount val="1"/>
              </c:strCache>
            </c:strRef>
          </c:tx>
          <c:spPr>
            <a:ln w="28575" cap="rnd">
              <a:solidFill>
                <a:schemeClr val="accent4">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A-A618-47AC-820D-B267416D48CA}"/>
            </c:ext>
          </c:extLst>
        </c:ser>
        <c:ser>
          <c:idx val="10"/>
          <c:order val="9"/>
          <c:tx>
            <c:strRef>
              <c:f>Sheet1!$A$7</c:f>
              <c:strCache>
                <c:ptCount val="1"/>
              </c:strCache>
            </c:strRef>
          </c:tx>
          <c:spPr>
            <a:ln w="28575" cap="rnd">
              <a:solidFill>
                <a:schemeClr val="accent5">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B-A618-47AC-820D-B267416D48CA}"/>
            </c:ext>
          </c:extLst>
        </c:ser>
        <c:ser>
          <c:idx val="11"/>
          <c:order val="10"/>
          <c:tx>
            <c:strRef>
              <c:f>Sheet1!$A$7</c:f>
              <c:strCache>
                <c:ptCount val="1"/>
              </c:strCache>
            </c:strRef>
          </c:tx>
          <c:spPr>
            <a:ln w="28575" cap="rnd">
              <a:solidFill>
                <a:schemeClr val="accent6">
                  <a:lumMod val="60000"/>
                </a:schemeClr>
              </a:solidFill>
              <a:round/>
            </a:ln>
            <a:effectLst/>
          </c:spPr>
          <c:marker>
            <c:symbol val="none"/>
          </c:marker>
          <c:xVal>
            <c:numRef>
              <c:f>Sheet1!#REF!</c:f>
            </c:numRef>
          </c:xVal>
          <c:yVal>
            <c:numRef>
              <c:f>Sheet1!#REF!</c:f>
              <c:numCache>
                <c:formatCode>General</c:formatCode>
                <c:ptCount val="1"/>
                <c:pt idx="0">
                  <c:v>1</c:v>
                </c:pt>
              </c:numCache>
            </c:numRef>
          </c:yVal>
          <c:smooth val="0"/>
          <c:extLst>
            <c:ext xmlns:c16="http://schemas.microsoft.com/office/drawing/2014/chart" uri="{C3380CC4-5D6E-409C-BE32-E72D297353CC}">
              <c16:uniqueId val="{0000000C-A618-47AC-820D-B267416D48CA}"/>
            </c:ext>
          </c:extLst>
        </c:ser>
        <c:ser>
          <c:idx val="2"/>
          <c:order val="11"/>
          <c:tx>
            <c:strRef>
              <c:f>Sheet1!$D$1</c:f>
              <c:strCache>
                <c:ptCount val="1"/>
                <c:pt idx="0">
                  <c:v>Best</c:v>
                </c:pt>
              </c:strCache>
            </c:strRef>
          </c:tx>
          <c:spPr>
            <a:ln w="25400" cap="rnd">
              <a:noFill/>
              <a:round/>
            </a:ln>
            <a:effectLst>
              <a:softEdge rad="76200"/>
            </a:effectLst>
          </c:spPr>
          <c:marker>
            <c:symbol val="circle"/>
            <c:size val="5"/>
            <c:spPr>
              <a:noFill/>
              <a:ln w="9525">
                <a:noFill/>
              </a:ln>
              <a:effectLst>
                <a:softEdge rad="76200"/>
              </a:effectLst>
            </c:spPr>
          </c:marker>
          <c:dPt>
            <c:idx val="0"/>
            <c:marker>
              <c:symbol val="circle"/>
              <c:size val="5"/>
              <c:spPr>
                <a:noFill/>
                <a:ln w="9525">
                  <a:solidFill>
                    <a:schemeClr val="accent4">
                      <a:lumMod val="60000"/>
                    </a:schemeClr>
                  </a:solidFill>
                </a:ln>
                <a:effectLst>
                  <a:softEdge rad="76200"/>
                </a:effectLst>
              </c:spPr>
            </c:marker>
            <c:bubble3D val="0"/>
            <c:extLst>
              <c:ext xmlns:c16="http://schemas.microsoft.com/office/drawing/2014/chart" uri="{C3380CC4-5D6E-409C-BE32-E72D297353CC}">
                <c16:uniqueId val="{0000000D-A618-47AC-820D-B267416D48CA}"/>
              </c:ext>
            </c:extLst>
          </c:dPt>
          <c:errBars>
            <c:errDir val="x"/>
            <c:errBarType val="both"/>
            <c:errValType val="percentage"/>
            <c:noEndCap val="1"/>
            <c:val val="49"/>
            <c:spPr>
              <a:noFill/>
              <a:ln w="38100" cap="sq" cmpd="sng" algn="ctr">
                <a:solidFill>
                  <a:srgbClr val="00B050"/>
                </a:solidFill>
                <a:round/>
              </a:ln>
              <a:effectLst/>
            </c:spPr>
          </c:errBars>
          <c:xVal>
            <c:numRef>
              <c:f>Sheet1!$F$2</c:f>
              <c:numCache>
                <c:formatCode>General</c:formatCode>
                <c:ptCount val="1"/>
                <c:pt idx="0">
                  <c:v>1</c:v>
                </c:pt>
              </c:numCache>
            </c:numRef>
          </c:xVal>
          <c:yVal>
            <c:numRef>
              <c:f>Sheet1!$D$2</c:f>
              <c:numCache>
                <c:formatCode>General</c:formatCode>
                <c:ptCount val="1"/>
                <c:pt idx="0">
                  <c:v>65.86774239620064</c:v>
                </c:pt>
              </c:numCache>
            </c:numRef>
          </c:yVal>
          <c:smooth val="0"/>
          <c:extLst>
            <c:ext xmlns:c16="http://schemas.microsoft.com/office/drawing/2014/chart" uri="{C3380CC4-5D6E-409C-BE32-E72D297353CC}">
              <c16:uniqueId val="{0000000E-A618-47AC-820D-B267416D48CA}"/>
            </c:ext>
          </c:extLst>
        </c:ser>
        <c:ser>
          <c:idx val="12"/>
          <c:order val="12"/>
          <c:tx>
            <c:strRef>
              <c:f>Sheet1!$D$1</c:f>
              <c:strCache>
                <c:ptCount val="1"/>
                <c:pt idx="0">
                  <c:v>Best</c:v>
                </c:pt>
              </c:strCache>
            </c:strRef>
          </c:tx>
          <c:spPr>
            <a:ln w="25400" cap="rnd">
              <a:solidFill>
                <a:srgbClr val="00B050"/>
              </a:solidFill>
              <a:round/>
            </a:ln>
            <a:effectLst/>
          </c:spPr>
          <c:marker>
            <c:symbol val="none"/>
          </c:marker>
          <c:errBars>
            <c:errDir val="x"/>
            <c:errBarType val="both"/>
            <c:errValType val="percentage"/>
            <c:noEndCap val="1"/>
            <c:val val="25"/>
            <c:spPr>
              <a:noFill/>
              <a:ln w="38100" cap="flat" cmpd="sng" algn="ctr">
                <a:solidFill>
                  <a:srgbClr val="00B050"/>
                </a:solidFill>
                <a:round/>
              </a:ln>
              <a:effectLst/>
            </c:spPr>
          </c:errBars>
          <c:xVal>
            <c:numRef>
              <c:f>Sheet1!$F$3</c:f>
              <c:numCache>
                <c:formatCode>General</c:formatCode>
                <c:ptCount val="1"/>
              </c:numCache>
            </c:numRef>
          </c:xVal>
          <c:yVal>
            <c:numRef>
              <c:f>Sheet1!$D$3</c:f>
              <c:numCache>
                <c:formatCode>General</c:formatCode>
                <c:ptCount val="1"/>
              </c:numCache>
            </c:numRef>
          </c:yVal>
          <c:smooth val="0"/>
          <c:extLst>
            <c:ext xmlns:c16="http://schemas.microsoft.com/office/drawing/2014/chart" uri="{C3380CC4-5D6E-409C-BE32-E72D297353CC}">
              <c16:uniqueId val="{0000000F-A618-47AC-820D-B267416D48CA}"/>
            </c:ext>
          </c:extLst>
        </c:ser>
        <c:ser>
          <c:idx val="13"/>
          <c:order val="13"/>
          <c:tx>
            <c:strRef>
              <c:f>Sheet1!$D$1</c:f>
              <c:strCache>
                <c:ptCount val="1"/>
                <c:pt idx="0">
                  <c:v>Best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009E73"/>
                </a:solidFill>
                <a:round/>
              </a:ln>
              <a:effectLst/>
            </c:spPr>
          </c:errBars>
          <c:xVal>
            <c:numRef>
              <c:f>Sheet1!$F$4</c:f>
              <c:numCache>
                <c:formatCode>General</c:formatCode>
                <c:ptCount val="1"/>
              </c:numCache>
            </c:numRef>
          </c:xVal>
          <c:yVal>
            <c:numRef>
              <c:f>Sheet1!$D$4</c:f>
              <c:numCache>
                <c:formatCode>General</c:formatCode>
                <c:ptCount val="1"/>
              </c:numCache>
            </c:numRef>
          </c:yVal>
          <c:smooth val="0"/>
          <c:extLst>
            <c:ext xmlns:c16="http://schemas.microsoft.com/office/drawing/2014/chart" uri="{C3380CC4-5D6E-409C-BE32-E72D297353CC}">
              <c16:uniqueId val="{00000010-A618-47AC-820D-B267416D48CA}"/>
            </c:ext>
          </c:extLst>
        </c:ser>
        <c:ser>
          <c:idx val="14"/>
          <c:order val="14"/>
          <c:tx>
            <c:strRef>
              <c:f>Sheet1!$D$1</c:f>
              <c:strCache>
                <c:ptCount val="1"/>
                <c:pt idx="0">
                  <c:v>Best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009E73"/>
                </a:solidFill>
                <a:round/>
              </a:ln>
              <a:effectLst/>
            </c:spPr>
          </c:errBars>
          <c:xVal>
            <c:numRef>
              <c:f>Sheet1!$F$5</c:f>
              <c:numCache>
                <c:formatCode>General</c:formatCode>
                <c:ptCount val="1"/>
              </c:numCache>
            </c:numRef>
          </c:xVal>
          <c:yVal>
            <c:numRef>
              <c:f>Sheet1!$D$5</c:f>
              <c:numCache>
                <c:formatCode>General</c:formatCode>
                <c:ptCount val="1"/>
              </c:numCache>
            </c:numRef>
          </c:yVal>
          <c:smooth val="0"/>
          <c:extLst>
            <c:ext xmlns:c16="http://schemas.microsoft.com/office/drawing/2014/chart" uri="{C3380CC4-5D6E-409C-BE32-E72D297353CC}">
              <c16:uniqueId val="{00000011-A618-47AC-820D-B267416D48CA}"/>
            </c:ext>
          </c:extLst>
        </c:ser>
        <c:ser>
          <c:idx val="20"/>
          <c:order val="15"/>
          <c:tx>
            <c:strRef>
              <c:f>Sheet1!$E$1</c:f>
              <c:strCache>
                <c:ptCount val="1"/>
                <c:pt idx="0">
                  <c:v>Worst</c:v>
                </c:pt>
              </c:strCache>
            </c:strRef>
          </c:tx>
          <c:spPr>
            <a:ln w="28575" cap="rnd">
              <a:solidFill>
                <a:schemeClr val="accent3">
                  <a:lumMod val="80000"/>
                </a:schemeClr>
              </a:solidFill>
              <a:round/>
            </a:ln>
            <a:effectLst/>
          </c:spPr>
          <c:marker>
            <c:symbol val="none"/>
          </c:marker>
          <c:dPt>
            <c:idx val="0"/>
            <c:marker>
              <c:symbol val="none"/>
            </c:marker>
            <c:bubble3D val="0"/>
            <c:extLst>
              <c:ext xmlns:c16="http://schemas.microsoft.com/office/drawing/2014/chart" uri="{C3380CC4-5D6E-409C-BE32-E72D297353CC}">
                <c16:uniqueId val="{00000012-A618-47AC-820D-B267416D48CA}"/>
              </c:ext>
            </c:extLst>
          </c:dPt>
          <c:errBars>
            <c:errDir val="x"/>
            <c:errBarType val="both"/>
            <c:errValType val="percentage"/>
            <c:noEndCap val="1"/>
            <c:val val="50"/>
            <c:spPr>
              <a:noFill/>
              <a:ln w="38100" cap="flat" cmpd="sng" algn="ctr">
                <a:solidFill>
                  <a:srgbClr val="FF9900"/>
                </a:solidFill>
                <a:round/>
              </a:ln>
              <a:effectLst/>
            </c:spPr>
          </c:errBars>
          <c:xVal>
            <c:numRef>
              <c:f>Sheet1!$F$2</c:f>
              <c:numCache>
                <c:formatCode>General</c:formatCode>
                <c:ptCount val="1"/>
                <c:pt idx="0">
                  <c:v>1</c:v>
                </c:pt>
              </c:numCache>
            </c:numRef>
          </c:xVal>
          <c:yVal>
            <c:numRef>
              <c:f>Sheet1!$E$2</c:f>
              <c:numCache>
                <c:formatCode>General</c:formatCode>
                <c:ptCount val="1"/>
                <c:pt idx="0">
                  <c:v>49.21363489244262</c:v>
                </c:pt>
              </c:numCache>
            </c:numRef>
          </c:yVal>
          <c:smooth val="0"/>
          <c:extLst>
            <c:ext xmlns:c16="http://schemas.microsoft.com/office/drawing/2014/chart" uri="{C3380CC4-5D6E-409C-BE32-E72D297353CC}">
              <c16:uniqueId val="{00000013-A618-47AC-820D-B267416D48CA}"/>
            </c:ext>
          </c:extLst>
        </c:ser>
        <c:ser>
          <c:idx val="21"/>
          <c:order val="16"/>
          <c:tx>
            <c:strRef>
              <c:f>Sheet1!$E$1</c:f>
              <c:strCache>
                <c:ptCount val="1"/>
                <c:pt idx="0">
                  <c:v>Worst</c:v>
                </c:pt>
              </c:strCache>
            </c:strRef>
          </c:tx>
          <c:spPr>
            <a:ln w="25400" cap="rnd">
              <a:noFill/>
              <a:round/>
            </a:ln>
            <a:effectLst/>
          </c:spPr>
          <c:marker>
            <c:symbol val="none"/>
          </c:marker>
          <c:errBars>
            <c:errDir val="x"/>
            <c:errBarType val="both"/>
            <c:errValType val="fixedVal"/>
            <c:noEndCap val="1"/>
            <c:val val="0.5"/>
            <c:spPr>
              <a:noFill/>
              <a:ln w="38100" cap="flat" cmpd="sng" algn="ctr">
                <a:solidFill>
                  <a:srgbClr val="FF9900"/>
                </a:solidFill>
                <a:round/>
              </a:ln>
              <a:effectLst/>
            </c:spPr>
          </c:errBars>
          <c:xVal>
            <c:numRef>
              <c:f>Sheet1!$F$3</c:f>
              <c:numCache>
                <c:formatCode>General</c:formatCode>
                <c:ptCount val="1"/>
              </c:numCache>
            </c:numRef>
          </c:xVal>
          <c:yVal>
            <c:numRef>
              <c:f>Sheet1!$E$3</c:f>
              <c:numCache>
                <c:formatCode>General</c:formatCode>
                <c:ptCount val="1"/>
              </c:numCache>
            </c:numRef>
          </c:yVal>
          <c:smooth val="0"/>
          <c:extLst>
            <c:ext xmlns:c16="http://schemas.microsoft.com/office/drawing/2014/chart" uri="{C3380CC4-5D6E-409C-BE32-E72D297353CC}">
              <c16:uniqueId val="{00000014-A618-47AC-820D-B267416D48CA}"/>
            </c:ext>
          </c:extLst>
        </c:ser>
        <c:ser>
          <c:idx val="22"/>
          <c:order val="17"/>
          <c:tx>
            <c:strRef>
              <c:f>Sheet1!$E$1</c:f>
              <c:strCache>
                <c:ptCount val="1"/>
                <c:pt idx="0">
                  <c:v>Worst</c:v>
                </c:pt>
              </c:strCache>
            </c:strRef>
          </c:tx>
          <c:spPr>
            <a:ln w="25400" cap="rnd">
              <a:noFill/>
              <a:round/>
            </a:ln>
            <a:effectLst/>
          </c:spPr>
          <c:marker>
            <c:symbol val="none"/>
          </c:marker>
          <c:errBars>
            <c:errDir val="x"/>
            <c:errBarType val="both"/>
            <c:errValType val="percentage"/>
            <c:noEndCap val="1"/>
            <c:val val="16.5"/>
            <c:spPr>
              <a:noFill/>
              <a:ln w="38100" cap="flat" cmpd="sng" algn="ctr">
                <a:solidFill>
                  <a:srgbClr val="E69F00"/>
                </a:solidFill>
                <a:round/>
              </a:ln>
              <a:effectLst/>
            </c:spPr>
          </c:errBars>
          <c:xVal>
            <c:numRef>
              <c:f>Sheet1!$F$4</c:f>
              <c:numCache>
                <c:formatCode>General</c:formatCode>
                <c:ptCount val="1"/>
              </c:numCache>
            </c:numRef>
          </c:xVal>
          <c:yVal>
            <c:numRef>
              <c:f>Sheet1!$E$4</c:f>
              <c:numCache>
                <c:formatCode>General</c:formatCode>
                <c:ptCount val="1"/>
              </c:numCache>
            </c:numRef>
          </c:yVal>
          <c:smooth val="0"/>
          <c:extLst>
            <c:ext xmlns:c16="http://schemas.microsoft.com/office/drawing/2014/chart" uri="{C3380CC4-5D6E-409C-BE32-E72D297353CC}">
              <c16:uniqueId val="{00000015-A618-47AC-820D-B267416D48CA}"/>
            </c:ext>
          </c:extLst>
        </c:ser>
        <c:ser>
          <c:idx val="23"/>
          <c:order val="18"/>
          <c:tx>
            <c:strRef>
              <c:f>Sheet1!$E$1</c:f>
              <c:strCache>
                <c:ptCount val="1"/>
                <c:pt idx="0">
                  <c:v>Worst</c:v>
                </c:pt>
              </c:strCache>
            </c:strRef>
          </c:tx>
          <c:spPr>
            <a:ln w="25400" cap="rnd">
              <a:noFill/>
              <a:round/>
            </a:ln>
            <a:effectLst/>
          </c:spPr>
          <c:marker>
            <c:symbol val="none"/>
          </c:marker>
          <c:errBars>
            <c:errDir val="x"/>
            <c:errBarType val="both"/>
            <c:errValType val="percentage"/>
            <c:noEndCap val="1"/>
            <c:val val="12.5"/>
            <c:spPr>
              <a:noFill/>
              <a:ln w="38100" cap="flat" cmpd="sng" algn="ctr">
                <a:solidFill>
                  <a:srgbClr val="E69F00"/>
                </a:solidFill>
                <a:round/>
              </a:ln>
              <a:effectLst/>
            </c:spPr>
          </c:errBars>
          <c:xVal>
            <c:numRef>
              <c:f>Sheet1!$F$5</c:f>
              <c:numCache>
                <c:formatCode>General</c:formatCode>
                <c:ptCount val="1"/>
              </c:numCache>
            </c:numRef>
          </c:xVal>
          <c:yVal>
            <c:numRef>
              <c:f>Sheet1!$E$5</c:f>
              <c:numCache>
                <c:formatCode>General</c:formatCode>
                <c:ptCount val="1"/>
              </c:numCache>
            </c:numRef>
          </c:yVal>
          <c:smooth val="0"/>
          <c:extLst>
            <c:ext xmlns:c16="http://schemas.microsoft.com/office/drawing/2014/chart" uri="{C3380CC4-5D6E-409C-BE32-E72D297353CC}">
              <c16:uniqueId val="{00000016-A618-47AC-820D-B267416D48CA}"/>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a:t>% of staff selecting 'Often'/'Always' out of those who answered the question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w="3175">
            <a:solidFill>
              <a:srgbClr val="BBC1A7"/>
            </a:solidFill>
          </a:ln>
          <a:effectLst/>
        </c:spPr>
        <c:txPr>
          <a:bodyPr rot="-600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Q24a This organisation offers me challenging work.</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74.236349534212337</c:v>
                </c:pt>
                <c:pt idx="1">
                  <c:v>75.972803746985775</c:v>
                </c:pt>
                <c:pt idx="2">
                  <c:v>74.80584200155846</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80.963200400332425</c:v>
                </c:pt>
                <c:pt idx="1">
                  <c:v>83.128580830825754</c:v>
                </c:pt>
                <c:pt idx="2">
                  <c:v>81.56576733692367</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4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67.54409217605351</c:v>
                </c:pt>
                <c:pt idx="1">
                  <c:v>68.174098554411842</c:v>
                </c:pt>
                <c:pt idx="2">
                  <c:v>68.491600774427269</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72.935163492701705</c:v>
                </c:pt>
                <c:pt idx="1">
                  <c:v>76.178783164487768</c:v>
                </c:pt>
                <c:pt idx="2">
                  <c:v>76.877024342111483</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Q24b There are opportunities for me to develop my career in this organisation.</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54.651852032624461</c:v>
                </c:pt>
                <c:pt idx="1">
                  <c:v>56.529782153445119</c:v>
                </c:pt>
                <c:pt idx="2">
                  <c:v>56.524412451334008</c:v>
                </c:pt>
              </c:numCache>
            </c:numRef>
          </c:val>
          <c:smooth val="0"/>
          <c:extLst>
            <c:ext xmlns:c16="http://schemas.microsoft.com/office/drawing/2014/chart" uri="{C3380CC4-5D6E-409C-BE32-E72D297353CC}">
              <c16:uniqueId val="{00000003-6A9B-4870-BBB6-B27F3AAFA4CC}"/>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6A9B-4870-BBB6-B27F3AAFA4CC}"/>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61.505979946650278</c:v>
                </c:pt>
                <c:pt idx="1">
                  <c:v>64.414909513581023</c:v>
                </c:pt>
                <c:pt idx="2">
                  <c:v>63.347971769584312</c:v>
                </c:pt>
              </c:numCache>
            </c:numRef>
          </c:val>
          <c:smooth val="0"/>
          <c:extLst>
            <c:ext xmlns:c16="http://schemas.microsoft.com/office/drawing/2014/chart" uri="{C3380CC4-5D6E-409C-BE32-E72D297353CC}">
              <c16:uniqueId val="{00000006-6A9B-4870-BBB6-B27F3AAFA4CC}"/>
            </c:ext>
          </c:extLst>
        </c:ser>
        <c:ser>
          <c:idx val="3"/>
          <c:order val="2"/>
          <c:tx>
            <c:strRef>
              <c:f>Sheet1!$E$1</c:f>
              <c:strCache>
                <c:ptCount val="1"/>
                <c:pt idx="0">
                  <c:v>Worst</c:v>
                </c:pt>
              </c:strCache>
            </c:strRef>
          </c:tx>
          <c:spPr>
            <a:ln w="28575" cap="rnd">
              <a:solidFill>
                <a:srgbClr val="FF9A02">
                  <a:alpha val="4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44.23608814439573</c:v>
                </c:pt>
                <c:pt idx="1">
                  <c:v>41.06791728308901</c:v>
                </c:pt>
                <c:pt idx="2">
                  <c:v>43.19063410710573</c:v>
                </c:pt>
              </c:numCache>
            </c:numRef>
          </c:val>
          <c:smooth val="0"/>
          <c:extLst>
            <c:ext xmlns:c16="http://schemas.microsoft.com/office/drawing/2014/chart" uri="{C3380CC4-5D6E-409C-BE32-E72D297353CC}">
              <c16:uniqueId val="{00000007-6A9B-4870-BBB6-B27F3AAFA4CC}"/>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6A9B-4870-BBB6-B27F3AAFA4CC}"/>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56.481426162633731</c:v>
                </c:pt>
                <c:pt idx="1">
                  <c:v>57.103056734858768</c:v>
                </c:pt>
                <c:pt idx="2">
                  <c:v>59.441022063818892</c:v>
                </c:pt>
              </c:numCache>
            </c:numRef>
          </c:val>
          <c:smooth val="0"/>
          <c:extLst>
            <c:ext xmlns:c16="http://schemas.microsoft.com/office/drawing/2014/chart" uri="{C3380CC4-5D6E-409C-BE32-E72D297353CC}">
              <c16:uniqueId val="{00000002-6A9B-4870-BBB6-B27F3AAFA4CC}"/>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Q24c I have opportunities to improve my knowledge and skills.</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408186453108444"/>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72.555405885472979</c:v>
                </c:pt>
                <c:pt idx="1">
                  <c:v>74.344857530161164</c:v>
                </c:pt>
                <c:pt idx="2">
                  <c:v>75.881000634571024</c:v>
                </c:pt>
              </c:numCache>
            </c:numRef>
          </c:val>
          <c:smooth val="0"/>
          <c:extLst>
            <c:ext xmlns:c16="http://schemas.microsoft.com/office/drawing/2014/chart" uri="{C3380CC4-5D6E-409C-BE32-E72D297353CC}">
              <c16:uniqueId val="{00000003-7B7B-4A1C-A054-EA37EA8C30D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7B7B-4A1C-A054-EA37EA8C30D8}"/>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77.925766069078094</c:v>
                </c:pt>
                <c:pt idx="1">
                  <c:v>81.724909116240852</c:v>
                </c:pt>
                <c:pt idx="2">
                  <c:v>81.040839152064564</c:v>
                </c:pt>
              </c:numCache>
            </c:numRef>
          </c:val>
          <c:smooth val="0"/>
          <c:extLst>
            <c:ext xmlns:c16="http://schemas.microsoft.com/office/drawing/2014/chart" uri="{C3380CC4-5D6E-409C-BE32-E72D297353CC}">
              <c16:uniqueId val="{00000006-7B7B-4A1C-A054-EA37EA8C30D8}"/>
            </c:ext>
          </c:extLst>
        </c:ser>
        <c:ser>
          <c:idx val="3"/>
          <c:order val="2"/>
          <c:tx>
            <c:strRef>
              <c:f>Sheet1!$E$1</c:f>
              <c:strCache>
                <c:ptCount val="1"/>
                <c:pt idx="0">
                  <c:v>Worst</c:v>
                </c:pt>
              </c:strCache>
            </c:strRef>
          </c:tx>
          <c:spPr>
            <a:ln w="28575" cap="rnd">
              <a:solidFill>
                <a:srgbClr val="FF9A02">
                  <a:alpha val="4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65.426851784078607</c:v>
                </c:pt>
                <c:pt idx="1">
                  <c:v>60.860921244095088</c:v>
                </c:pt>
                <c:pt idx="2">
                  <c:v>69.149152005811061</c:v>
                </c:pt>
              </c:numCache>
            </c:numRef>
          </c:val>
          <c:smooth val="0"/>
          <c:extLst>
            <c:ext xmlns:c16="http://schemas.microsoft.com/office/drawing/2014/chart" uri="{C3380CC4-5D6E-409C-BE32-E72D297353CC}">
              <c16:uniqueId val="{00000007-7B7B-4A1C-A054-EA37EA8C30D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7B7B-4A1C-A054-EA37EA8C30D8}"/>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73.573222186594208</c:v>
                </c:pt>
                <c:pt idx="1">
                  <c:v>75.060301296802763</c:v>
                </c:pt>
                <c:pt idx="2">
                  <c:v>79.131063259996125</c:v>
                </c:pt>
              </c:numCache>
            </c:numRef>
          </c:val>
          <c:smooth val="0"/>
          <c:extLst>
            <c:ext xmlns:c16="http://schemas.microsoft.com/office/drawing/2014/chart" uri="{C3380CC4-5D6E-409C-BE32-E72D297353CC}">
              <c16:uniqueId val="{00000002-7B7B-4A1C-A054-EA37EA8C30D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Q24d I feel supported to develop my potential.</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59.134467479409167</c:v>
                </c:pt>
                <c:pt idx="1">
                  <c:v>61.160802581663567</c:v>
                </c:pt>
                <c:pt idx="2">
                  <c:v>63.304533567753687</c:v>
                </c:pt>
              </c:numCache>
            </c:numRef>
          </c:val>
          <c:smooth val="0"/>
          <c:extLst>
            <c:ext xmlns:c16="http://schemas.microsoft.com/office/drawing/2014/chart" uri="{C3380CC4-5D6E-409C-BE32-E72D297353CC}">
              <c16:uniqueId val="{00000003-E818-40A3-84C8-DD01A57912C1}"/>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E818-40A3-84C8-DD01A57912C1}"/>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67.148411028512527</c:v>
                </c:pt>
                <c:pt idx="1">
                  <c:v>68.278884499306187</c:v>
                </c:pt>
                <c:pt idx="2">
                  <c:v>68.980913636770978</c:v>
                </c:pt>
              </c:numCache>
            </c:numRef>
          </c:val>
          <c:smooth val="0"/>
          <c:extLst>
            <c:ext xmlns:c16="http://schemas.microsoft.com/office/drawing/2014/chart" uri="{C3380CC4-5D6E-409C-BE32-E72D297353CC}">
              <c16:uniqueId val="{00000006-E818-40A3-84C8-DD01A57912C1}"/>
            </c:ext>
          </c:extLst>
        </c:ser>
        <c:ser>
          <c:idx val="3"/>
          <c:order val="2"/>
          <c:tx>
            <c:strRef>
              <c:f>Sheet1!$E$1</c:f>
              <c:strCache>
                <c:ptCount val="1"/>
                <c:pt idx="0">
                  <c:v>Worst</c:v>
                </c:pt>
              </c:strCache>
            </c:strRef>
          </c:tx>
          <c:spPr>
            <a:ln w="28575" cap="rnd">
              <a:solidFill>
                <a:srgbClr val="FF9A02">
                  <a:alpha val="4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49.976324966176072</c:v>
                </c:pt>
                <c:pt idx="1">
                  <c:v>47.342165834232631</c:v>
                </c:pt>
                <c:pt idx="2">
                  <c:v>49.093575372816886</c:v>
                </c:pt>
              </c:numCache>
            </c:numRef>
          </c:val>
          <c:smooth val="0"/>
          <c:extLst>
            <c:ext xmlns:c16="http://schemas.microsoft.com/office/drawing/2014/chart" uri="{C3380CC4-5D6E-409C-BE32-E72D297353CC}">
              <c16:uniqueId val="{00000007-E818-40A3-84C8-DD01A57912C1}"/>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E818-40A3-84C8-DD01A57912C1}"/>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60.389374758173922</c:v>
                </c:pt>
                <c:pt idx="1">
                  <c:v>61.160802581663567</c:v>
                </c:pt>
                <c:pt idx="2">
                  <c:v>66.820762175033153</c:v>
                </c:pt>
              </c:numCache>
            </c:numRef>
          </c:val>
          <c:smooth val="0"/>
          <c:extLst>
            <c:ext xmlns:c16="http://schemas.microsoft.com/office/drawing/2014/chart" uri="{C3380CC4-5D6E-409C-BE32-E72D297353CC}">
              <c16:uniqueId val="{00000002-E818-40A3-84C8-DD01A57912C1}"/>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dirty="0"/>
              <a:t>Q24e I am able to access the right learning and development opportunities when I need to.</a:t>
            </a:r>
            <a:endParaRPr lang="en-US" dirty="0"/>
          </a:p>
        </c:rich>
      </c:tx>
      <c:layout>
        <c:manualLayout>
          <c:xMode val="edge"/>
          <c:yMode val="edge"/>
          <c:x val="0.2038541573867361"/>
          <c:y val="2.79543910217220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Sheet1!$A$2:$A$4</c:f>
              <c:numCache>
                <c:formatCode>General</c:formatCode>
                <c:ptCount val="3"/>
                <c:pt idx="0">
                  <c:v>2021</c:v>
                </c:pt>
                <c:pt idx="1">
                  <c:v>2022</c:v>
                </c:pt>
                <c:pt idx="2">
                  <c:v>2023</c:v>
                </c:pt>
              </c:numCache>
            </c:numRef>
          </c:cat>
          <c:val>
            <c:numRef>
              <c:f>Sheet1!$C$2:$C$4</c:f>
              <c:numCache>
                <c:formatCode>General</c:formatCode>
                <c:ptCount val="3"/>
                <c:pt idx="0">
                  <c:v>59.414223103893704</c:v>
                </c:pt>
                <c:pt idx="1">
                  <c:v>62.735894499705772</c:v>
                </c:pt>
                <c:pt idx="2">
                  <c:v>64.807067134521816</c:v>
                </c:pt>
              </c:numCache>
            </c:numRef>
          </c:val>
          <c:smooth val="0"/>
          <c:extLst>
            <c:ext xmlns:c16="http://schemas.microsoft.com/office/drawing/2014/chart" uri="{C3380CC4-5D6E-409C-BE32-E72D297353CC}">
              <c16:uniqueId val="{00000003-D2B8-43ED-BC8C-2CEBB8BBF9E5}"/>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dPt>
            <c:idx val="1"/>
            <c:marker>
              <c:symbol val="circle"/>
              <c:size val="5"/>
              <c:spPr>
                <a:solidFill>
                  <a:srgbClr val="00B050"/>
                </a:solidFill>
                <a:ln w="9525">
                  <a:noFill/>
                </a:ln>
                <a:effectLst/>
              </c:spPr>
            </c:marker>
            <c:bubble3D val="0"/>
            <c:spPr>
              <a:ln w="28575" cap="rnd">
                <a:solidFill>
                  <a:srgbClr val="00B050">
                    <a:alpha val="50000"/>
                  </a:srgbClr>
                </a:solidFill>
                <a:round/>
              </a:ln>
              <a:effectLst/>
            </c:spPr>
            <c:extLst>
              <c:ext xmlns:c16="http://schemas.microsoft.com/office/drawing/2014/chart" uri="{C3380CC4-5D6E-409C-BE32-E72D297353CC}">
                <c16:uniqueId val="{00000005-D2B8-43ED-BC8C-2CEBB8BBF9E5}"/>
              </c:ext>
            </c:extLst>
          </c:dPt>
          <c:cat>
            <c:numRef>
              <c:f>Sheet1!$A$2:$A$4</c:f>
              <c:numCache>
                <c:formatCode>General</c:formatCode>
                <c:ptCount val="3"/>
                <c:pt idx="0">
                  <c:v>2021</c:v>
                </c:pt>
                <c:pt idx="1">
                  <c:v>2022</c:v>
                </c:pt>
                <c:pt idx="2">
                  <c:v>2023</c:v>
                </c:pt>
              </c:numCache>
            </c:numRef>
          </c:cat>
          <c:val>
            <c:numRef>
              <c:f>Sheet1!$D$2:$D$4</c:f>
              <c:numCache>
                <c:formatCode>General</c:formatCode>
                <c:ptCount val="3"/>
                <c:pt idx="0">
                  <c:v>68.591101107267974</c:v>
                </c:pt>
                <c:pt idx="1">
                  <c:v>70.180813232511483</c:v>
                </c:pt>
                <c:pt idx="2">
                  <c:v>72.39418654900625</c:v>
                </c:pt>
              </c:numCache>
            </c:numRef>
          </c:val>
          <c:smooth val="0"/>
          <c:extLst>
            <c:ext xmlns:c16="http://schemas.microsoft.com/office/drawing/2014/chart" uri="{C3380CC4-5D6E-409C-BE32-E72D297353CC}">
              <c16:uniqueId val="{00000006-D2B8-43ED-BC8C-2CEBB8BBF9E5}"/>
            </c:ext>
          </c:extLst>
        </c:ser>
        <c:ser>
          <c:idx val="3"/>
          <c:order val="2"/>
          <c:tx>
            <c:strRef>
              <c:f>Sheet1!$E$1</c:f>
              <c:strCache>
                <c:ptCount val="1"/>
                <c:pt idx="0">
                  <c:v>Worst</c:v>
                </c:pt>
              </c:strCache>
            </c:strRef>
          </c:tx>
          <c:spPr>
            <a:ln w="28575" cap="rnd">
              <a:solidFill>
                <a:srgbClr val="FF9A02">
                  <a:alpha val="40000"/>
                </a:srgbClr>
              </a:solidFill>
              <a:round/>
            </a:ln>
            <a:effectLst/>
          </c:spPr>
          <c:marker>
            <c:symbol val="circle"/>
            <c:size val="5"/>
            <c:spPr>
              <a:solidFill>
                <a:srgbClr val="FF9A02"/>
              </a:solidFill>
              <a:ln w="9525">
                <a:noFill/>
              </a:ln>
              <a:effectLst/>
            </c:spPr>
          </c:marker>
          <c:cat>
            <c:numRef>
              <c:f>Sheet1!$A$2:$A$4</c:f>
              <c:numCache>
                <c:formatCode>General</c:formatCode>
                <c:ptCount val="3"/>
                <c:pt idx="0">
                  <c:v>2021</c:v>
                </c:pt>
                <c:pt idx="1">
                  <c:v>2022</c:v>
                </c:pt>
                <c:pt idx="2">
                  <c:v>2023</c:v>
                </c:pt>
              </c:numCache>
            </c:numRef>
          </c:cat>
          <c:val>
            <c:numRef>
              <c:f>Sheet1!$E$2:$E$4</c:f>
              <c:numCache>
                <c:formatCode>General</c:formatCode>
                <c:ptCount val="3"/>
                <c:pt idx="0">
                  <c:v>45.126790205835547</c:v>
                </c:pt>
                <c:pt idx="1">
                  <c:v>44.954080807005198</c:v>
                </c:pt>
                <c:pt idx="2">
                  <c:v>49.674679387781076</c:v>
                </c:pt>
              </c:numCache>
            </c:numRef>
          </c:val>
          <c:smooth val="0"/>
          <c:extLst>
            <c:ext xmlns:c16="http://schemas.microsoft.com/office/drawing/2014/chart" uri="{C3380CC4-5D6E-409C-BE32-E72D297353CC}">
              <c16:uniqueId val="{00000007-D2B8-43ED-BC8C-2CEBB8BBF9E5}"/>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1-D2B8-43ED-BC8C-2CEBB8BBF9E5}"/>
              </c:ext>
            </c:extLst>
          </c:dPt>
          <c:cat>
            <c:numRef>
              <c:f>Sheet1!$A$2:$A$4</c:f>
              <c:numCache>
                <c:formatCode>General</c:formatCode>
                <c:ptCount val="3"/>
                <c:pt idx="0">
                  <c:v>2021</c:v>
                </c:pt>
                <c:pt idx="1">
                  <c:v>2022</c:v>
                </c:pt>
                <c:pt idx="2">
                  <c:v>2023</c:v>
                </c:pt>
              </c:numCache>
            </c:numRef>
          </c:cat>
          <c:val>
            <c:numRef>
              <c:f>Sheet1!$B$2:$B$4</c:f>
              <c:numCache>
                <c:formatCode>General</c:formatCode>
                <c:ptCount val="3"/>
                <c:pt idx="0">
                  <c:v>61.662233322737904</c:v>
                </c:pt>
                <c:pt idx="1">
                  <c:v>61.095162075614617</c:v>
                </c:pt>
                <c:pt idx="2">
                  <c:v>68.623689752700884</c:v>
                </c:pt>
              </c:numCache>
            </c:numRef>
          </c:val>
          <c:smooth val="0"/>
          <c:extLst>
            <c:ext xmlns:c16="http://schemas.microsoft.com/office/drawing/2014/chart" uri="{C3380CC4-5D6E-409C-BE32-E72D297353CC}">
              <c16:uniqueId val="{00000002-D2B8-43ED-BC8C-2CEBB8BBF9E5}"/>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GB" sz="1200" dirty="0"/>
                  <a:t>% of staff selecting 'Agree'/'Strongly Agree' out of those who answered the question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Q23a* In the last 12 months, have you had an appraisal, annual review, development review, or Knowledge and Skills Framework (KSF) development review?</a:t>
            </a:r>
            <a:endParaRPr lang="en-GB" sz="1200" dirty="0">
              <a:effectLst/>
            </a:endParaRPr>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88.210750239389824</c:v>
                </c:pt>
                <c:pt idx="2">
                  <c:v>84.961617071919335</c:v>
                </c:pt>
                <c:pt idx="3">
                  <c:v>84.081814863259424</c:v>
                </c:pt>
                <c:pt idx="4">
                  <c:v>86.445115545408882</c:v>
                </c:pt>
              </c:numCache>
            </c:numRef>
          </c:val>
          <c:smooth val="0"/>
          <c:extLst>
            <c:ext xmlns:c16="http://schemas.microsoft.com/office/drawing/2014/chart" uri="{C3380CC4-5D6E-409C-BE32-E72D297353CC}">
              <c16:uniqueId val="{00000000-940F-4354-A611-1C147898B138}"/>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96.354481091212691</c:v>
                </c:pt>
                <c:pt idx="2">
                  <c:v>94.260864776266558</c:v>
                </c:pt>
                <c:pt idx="3">
                  <c:v>94.187024051561039</c:v>
                </c:pt>
                <c:pt idx="4">
                  <c:v>94.339978529298861</c:v>
                </c:pt>
              </c:numCache>
            </c:numRef>
          </c:val>
          <c:smooth val="0"/>
          <c:extLst>
            <c:ext xmlns:c16="http://schemas.microsoft.com/office/drawing/2014/chart" uri="{C3380CC4-5D6E-409C-BE32-E72D297353CC}">
              <c16:uniqueId val="{00000001-940F-4354-A611-1C147898B138}"/>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78.52027736921579</c:v>
                </c:pt>
                <c:pt idx="2">
                  <c:v>69.66699237608664</c:v>
                </c:pt>
                <c:pt idx="3">
                  <c:v>67.323449742947446</c:v>
                </c:pt>
                <c:pt idx="4">
                  <c:v>74.074141682504958</c:v>
                </c:pt>
              </c:numCache>
            </c:numRef>
          </c:val>
          <c:smooth val="0"/>
          <c:extLst>
            <c:ext xmlns:c16="http://schemas.microsoft.com/office/drawing/2014/chart" uri="{C3380CC4-5D6E-409C-BE32-E72D297353CC}">
              <c16:uniqueId val="{00000002-940F-4354-A611-1C147898B138}"/>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940F-4354-A611-1C147898B138}"/>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86.641535744393067</c:v>
                </c:pt>
                <c:pt idx="2">
                  <c:v>78.003487233529313</c:v>
                </c:pt>
                <c:pt idx="3">
                  <c:v>75.954390790535768</c:v>
                </c:pt>
                <c:pt idx="4">
                  <c:v>83.689268825053389</c:v>
                </c:pt>
              </c:numCache>
            </c:numRef>
          </c:val>
          <c:smooth val="0"/>
          <c:extLst>
            <c:ext xmlns:c16="http://schemas.microsoft.com/office/drawing/2014/chart" uri="{C3380CC4-5D6E-409C-BE32-E72D297353CC}">
              <c16:uniqueId val="{00000005-940F-4354-A611-1C147898B138}"/>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‘Yes' out of those who answered the question</a:t>
                </a:r>
                <a:endParaRPr lang="en-GB" sz="8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Q23b It helped me to improve how I do my job.</a:t>
            </a:r>
          </a:p>
        </c:rich>
      </c:tx>
      <c:layout>
        <c:manualLayout>
          <c:xMode val="edge"/>
          <c:yMode val="edge"/>
          <c:x val="0.20557833192230124"/>
          <c:y val="2.82999119579825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utiger LT Std 45 Light" panose="020B0402020204020204"/>
              <a:ea typeface="+mn-ea"/>
              <a:cs typeface="Arial" panose="020B0604020202020204" pitchFamily="34" charset="0"/>
            </a:defRPr>
          </a:pPr>
          <a:endParaRPr lang="en-US"/>
        </a:p>
      </c:txPr>
    </c:title>
    <c:autoTitleDeleted val="0"/>
    <c:plotArea>
      <c:layout>
        <c:manualLayout>
          <c:layoutTarget val="inner"/>
          <c:xMode val="edge"/>
          <c:yMode val="edge"/>
          <c:x val="0.2041185946247468"/>
          <c:y val="0.1926525102161652"/>
          <c:w val="0.73449789984539704"/>
          <c:h val="0.75641509517430983"/>
        </c:manualLayout>
      </c:layout>
      <c:lineChart>
        <c:grouping val="standard"/>
        <c:varyColors val="0"/>
        <c:ser>
          <c:idx val="1"/>
          <c:order val="0"/>
          <c:tx>
            <c:strRef>
              <c:f>Sheet1!$C$1</c:f>
              <c:strCache>
                <c:ptCount val="1"/>
                <c:pt idx="0">
                  <c:v>Average</c:v>
                </c:pt>
              </c:strCache>
            </c:strRef>
          </c:tx>
          <c:spPr>
            <a:ln w="28575" cap="rnd">
              <a:solidFill>
                <a:srgbClr val="00A5CC"/>
              </a:solidFill>
              <a:round/>
            </a:ln>
            <a:effectLst/>
          </c:spPr>
          <c:marker>
            <c:symbol val="circle"/>
            <c:size val="5"/>
            <c:spPr>
              <a:solidFill>
                <a:srgbClr val="00A5CC"/>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22.64029014878912</c:v>
                </c:pt>
                <c:pt idx="2">
                  <c:v>20.802864116956911</c:v>
                </c:pt>
                <c:pt idx="3">
                  <c:v>22.447739731359988</c:v>
                </c:pt>
                <c:pt idx="4">
                  <c:v>24.95038348918234</c:v>
                </c:pt>
              </c:numCache>
            </c:numRef>
          </c:val>
          <c:smooth val="0"/>
          <c:extLst>
            <c:ext xmlns:c16="http://schemas.microsoft.com/office/drawing/2014/chart" uri="{C3380CC4-5D6E-409C-BE32-E72D297353CC}">
              <c16:uniqueId val="{00000000-D5C0-4F60-859B-9FF68BD9D97F}"/>
            </c:ext>
          </c:extLst>
        </c:ser>
        <c:ser>
          <c:idx val="2"/>
          <c:order val="1"/>
          <c:tx>
            <c:strRef>
              <c:f>Sheet1!$D$1</c:f>
              <c:strCache>
                <c:ptCount val="1"/>
                <c:pt idx="0">
                  <c:v>Best</c:v>
                </c:pt>
              </c:strCache>
            </c:strRef>
          </c:tx>
          <c:spPr>
            <a:ln w="28575" cap="rnd">
              <a:solidFill>
                <a:srgbClr val="00B050">
                  <a:alpha val="50000"/>
                </a:srgbClr>
              </a:solidFill>
              <a:round/>
            </a:ln>
            <a:effectLst/>
          </c:spPr>
          <c:marker>
            <c:symbol val="circle"/>
            <c:size val="5"/>
            <c:spPr>
              <a:solidFill>
                <a:srgbClr val="00B050"/>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34.547690036126262</c:v>
                </c:pt>
                <c:pt idx="2">
                  <c:v>33.068275830442538</c:v>
                </c:pt>
                <c:pt idx="3">
                  <c:v>32.736053130923395</c:v>
                </c:pt>
                <c:pt idx="4">
                  <c:v>35.599561016735528</c:v>
                </c:pt>
              </c:numCache>
            </c:numRef>
          </c:val>
          <c:smooth val="0"/>
          <c:extLst>
            <c:ext xmlns:c16="http://schemas.microsoft.com/office/drawing/2014/chart" uri="{C3380CC4-5D6E-409C-BE32-E72D297353CC}">
              <c16:uniqueId val="{00000001-D5C0-4F60-859B-9FF68BD9D97F}"/>
            </c:ext>
          </c:extLst>
        </c:ser>
        <c:ser>
          <c:idx val="3"/>
          <c:order val="2"/>
          <c:tx>
            <c:strRef>
              <c:f>Sheet1!$E$1</c:f>
              <c:strCache>
                <c:ptCount val="1"/>
                <c:pt idx="0">
                  <c:v>Worst</c:v>
                </c:pt>
              </c:strCache>
            </c:strRef>
          </c:tx>
          <c:spPr>
            <a:ln w="28575" cap="rnd">
              <a:solidFill>
                <a:srgbClr val="FF9A02">
                  <a:alpha val="50000"/>
                </a:srgbClr>
              </a:solidFill>
              <a:round/>
            </a:ln>
            <a:effectLst/>
          </c:spPr>
          <c:marker>
            <c:symbol val="circle"/>
            <c:size val="5"/>
            <c:spPr>
              <a:solidFill>
                <a:srgbClr val="FF9A02"/>
              </a:solidFill>
              <a:ln w="9525">
                <a:no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15.26775402741011</c:v>
                </c:pt>
                <c:pt idx="2">
                  <c:v>13.19548814657589</c:v>
                </c:pt>
                <c:pt idx="3">
                  <c:v>14.465258009664399</c:v>
                </c:pt>
                <c:pt idx="4">
                  <c:v>15.0181508246164</c:v>
                </c:pt>
              </c:numCache>
            </c:numRef>
          </c:val>
          <c:smooth val="0"/>
          <c:extLst>
            <c:ext xmlns:c16="http://schemas.microsoft.com/office/drawing/2014/chart" uri="{C3380CC4-5D6E-409C-BE32-E72D297353CC}">
              <c16:uniqueId val="{00000002-D5C0-4F60-859B-9FF68BD9D97F}"/>
            </c:ext>
          </c:extLst>
        </c:ser>
        <c:ser>
          <c:idx val="0"/>
          <c:order val="3"/>
          <c:tx>
            <c:strRef>
              <c:f>Sheet1!$B$1</c:f>
              <c:strCache>
                <c:ptCount val="1"/>
                <c:pt idx="0">
                  <c:v>Your org</c:v>
                </c:pt>
              </c:strCache>
            </c:strRef>
          </c:tx>
          <c:spPr>
            <a:ln w="28575" cap="rnd">
              <a:solidFill>
                <a:srgbClr val="0B457F"/>
              </a:solidFill>
              <a:round/>
            </a:ln>
            <a:effectLst/>
          </c:spPr>
          <c:marker>
            <c:symbol val="circle"/>
            <c:size val="5"/>
            <c:spPr>
              <a:solidFill>
                <a:srgbClr val="0B457F"/>
              </a:solidFill>
              <a:ln w="9525">
                <a:noFill/>
              </a:ln>
              <a:effectLst/>
            </c:spPr>
          </c:marker>
          <c:dPt>
            <c:idx val="0"/>
            <c:marker>
              <c:symbol val="circle"/>
              <c:size val="5"/>
              <c:spPr>
                <a:solidFill>
                  <a:srgbClr val="0B457F"/>
                </a:solidFill>
                <a:ln w="9525">
                  <a:noFill/>
                </a:ln>
                <a:effectLst/>
              </c:spPr>
            </c:marker>
            <c:bubble3D val="0"/>
            <c:spPr>
              <a:ln w="28575" cap="rnd">
                <a:solidFill>
                  <a:srgbClr val="0B457F"/>
                </a:solidFill>
                <a:round/>
              </a:ln>
              <a:effectLst/>
            </c:spPr>
            <c:extLst>
              <c:ext xmlns:c16="http://schemas.microsoft.com/office/drawing/2014/chart" uri="{C3380CC4-5D6E-409C-BE32-E72D297353CC}">
                <c16:uniqueId val="{00000004-D5C0-4F60-859B-9FF68BD9D97F}"/>
              </c:ext>
            </c:extLst>
          </c:dPt>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28.113090073376252</c:v>
                </c:pt>
                <c:pt idx="2">
                  <c:v>21.573065755783478</c:v>
                </c:pt>
                <c:pt idx="3">
                  <c:v>23.327047993430668</c:v>
                </c:pt>
                <c:pt idx="4">
                  <c:v>24.688292907292251</c:v>
                </c:pt>
              </c:numCache>
            </c:numRef>
          </c:val>
          <c:smooth val="0"/>
          <c:extLst>
            <c:ext xmlns:c16="http://schemas.microsoft.com/office/drawing/2014/chart" uri="{C3380CC4-5D6E-409C-BE32-E72D297353CC}">
              <c16:uniqueId val="{00000005-D5C0-4F60-859B-9FF68BD9D97F}"/>
            </c:ext>
          </c:extLst>
        </c:ser>
        <c:dLbls>
          <c:showLegendKey val="0"/>
          <c:showVal val="0"/>
          <c:showCatName val="0"/>
          <c:showSerName val="0"/>
          <c:showPercent val="0"/>
          <c:showBubbleSize val="0"/>
        </c:dLbls>
        <c:marker val="1"/>
        <c:smooth val="0"/>
        <c:axId val="775934960"/>
        <c:axId val="775956176"/>
      </c:lineChart>
      <c:catAx>
        <c:axId val="77593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56176"/>
        <c:crosses val="autoZero"/>
        <c:auto val="1"/>
        <c:lblAlgn val="ctr"/>
        <c:lblOffset val="100"/>
        <c:noMultiLvlLbl val="0"/>
      </c:catAx>
      <c:valAx>
        <c:axId val="7759561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r>
                  <a:rPr lang="en-GB" sz="1200" b="0" i="0" baseline="0" dirty="0">
                    <a:effectLst/>
                  </a:rPr>
                  <a:t>% of staff selecting ‘Yes, definitely' out of those who answered the question</a:t>
                </a:r>
                <a:endParaRPr lang="en-GB" sz="8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out"/>
        <c:minorTickMark val="none"/>
        <c:tickLblPos val="nextTo"/>
        <c:spPr>
          <a:noFill/>
          <a:ln w="3175">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775934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9226C-1B14-636C-31A0-40C93F6432B1}"/>
              </a:ext>
            </a:extLst>
          </p:cNvPr>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3A6DC96-F637-6714-29FB-177BDBA9CD48}"/>
              </a:ext>
            </a:extLst>
          </p:cNvPr>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4CCC93BD-264B-4804-8504-C1CA2A2E3928}" type="datetimeFigureOut">
              <a:rPr lang="en-GB" smtClean="0"/>
              <a:t>07/03/2024</a:t>
            </a:fld>
            <a:endParaRPr lang="en-GB" dirty="0"/>
          </a:p>
        </p:txBody>
      </p:sp>
      <p:sp>
        <p:nvSpPr>
          <p:cNvPr id="4" name="Footer Placeholder 3">
            <a:extLst>
              <a:ext uri="{FF2B5EF4-FFF2-40B4-BE49-F238E27FC236}">
                <a16:creationId xmlns:a16="http://schemas.microsoft.com/office/drawing/2014/main" id="{76EE0321-AB94-DDBC-45BB-917DFA1C1874}"/>
              </a:ext>
            </a:extLst>
          </p:cNvPr>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5261A48-E2FF-7E57-4AD7-66EB58885A81}"/>
              </a:ext>
            </a:extLst>
          </p:cNvPr>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764D6937-07D4-43DB-8F3D-F65253DB2911}" type="slidenum">
              <a:rPr lang="en-GB" smtClean="0"/>
              <a:t>‹#›</a:t>
            </a:fld>
            <a:endParaRPr lang="en-GB" dirty="0"/>
          </a:p>
        </p:txBody>
      </p:sp>
    </p:spTree>
    <p:extLst>
      <p:ext uri="{BB962C8B-B14F-4D97-AF65-F5344CB8AC3E}">
        <p14:creationId xmlns:p14="http://schemas.microsoft.com/office/powerpoint/2010/main" val="1447953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E92E26D-BC8B-45CD-8B35-3AD19CC3BD4A}" type="datetimeFigureOut">
              <a:rPr lang="en-GB" smtClean="0"/>
              <a:t>07/03/2024</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08D6B34A-9FE0-4F44-91DE-12B8348CC7C5}" type="slidenum">
              <a:rPr lang="en-GB" smtClean="0"/>
              <a:t>‹#›</a:t>
            </a:fld>
            <a:endParaRPr lang="en-GB" dirty="0"/>
          </a:p>
        </p:txBody>
      </p:sp>
    </p:spTree>
    <p:extLst>
      <p:ext uri="{BB962C8B-B14F-4D97-AF65-F5344CB8AC3E}">
        <p14:creationId xmlns:p14="http://schemas.microsoft.com/office/powerpoint/2010/main" val="2764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en.wikipedia.org/wiki/National_Health_Service_(England)"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n.wikipedia.org/wiki/National_Health_Service_(England)"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en.wikipedia.org/wiki/National_Health_Service_(England)"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en.wikipedia.org/wiki/National_Health_Service_(England)"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en.wikipedia.org/wiki/National_Health_Service_(England)"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en.wikipedia.org/wiki/National_Health_Service_(England)"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A541CA-CB6F-2264-1C65-5313434D0405}"/>
              </a:ext>
            </a:extLst>
          </p:cNvPr>
          <p:cNvSpPr/>
          <p:nvPr userDrawn="1"/>
        </p:nvSpPr>
        <p:spPr>
          <a:xfrm>
            <a:off x="192088" y="214887"/>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utiger LT Std 45 Light" panose="020B0402020204020204" pitchFamily="34" charset="0"/>
            </a:endParaRPr>
          </a:p>
        </p:txBody>
      </p:sp>
      <p:sp>
        <p:nvSpPr>
          <p:cNvPr id="8" name="Pentagon 7">
            <a:extLst>
              <a:ext uri="{FF2B5EF4-FFF2-40B4-BE49-F238E27FC236}">
                <a16:creationId xmlns:a16="http://schemas.microsoft.com/office/drawing/2014/main" id="{056E0B1B-2647-FF53-3BA5-2A2FC6BD3E62}"/>
              </a:ext>
            </a:extLst>
          </p:cNvPr>
          <p:cNvSpPr/>
          <p:nvPr userDrawn="1"/>
        </p:nvSpPr>
        <p:spPr>
          <a:xfrm rot="5400000">
            <a:off x="10651767" y="238725"/>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Text&#10;&#10;Description automatically generated">
            <a:extLst>
              <a:ext uri="{FF2B5EF4-FFF2-40B4-BE49-F238E27FC236}">
                <a16:creationId xmlns:a16="http://schemas.microsoft.com/office/drawing/2014/main" id="{88F91F79-9688-93C2-0359-126670D7E9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300" y="299755"/>
            <a:ext cx="1150159" cy="512007"/>
          </a:xfrm>
          <a:prstGeom prst="rect">
            <a:avLst/>
          </a:prstGeom>
        </p:spPr>
      </p:pic>
      <p:sp>
        <p:nvSpPr>
          <p:cNvPr id="10" name="Rectangle 9">
            <a:extLst>
              <a:ext uri="{FF2B5EF4-FFF2-40B4-BE49-F238E27FC236}">
                <a16:creationId xmlns:a16="http://schemas.microsoft.com/office/drawing/2014/main" id="{2AA0178A-B0E2-33F3-906D-E7D45AB7404A}"/>
              </a:ext>
            </a:extLst>
          </p:cNvPr>
          <p:cNvSpPr/>
          <p:nvPr userDrawn="1"/>
        </p:nvSpPr>
        <p:spPr>
          <a:xfrm>
            <a:off x="133003" y="3616329"/>
            <a:ext cx="11866909" cy="1200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0">
            <a:extLst>
              <a:ext uri="{FF2B5EF4-FFF2-40B4-BE49-F238E27FC236}">
                <a16:creationId xmlns:a16="http://schemas.microsoft.com/office/drawing/2014/main" id="{5D262BE2-12A9-2949-79F0-572B27059A25}"/>
              </a:ext>
            </a:extLst>
          </p:cNvPr>
          <p:cNvSpPr>
            <a:spLocks noGrp="1"/>
          </p:cNvSpPr>
          <p:nvPr>
            <p:ph type="title" hasCustomPrompt="1"/>
          </p:nvPr>
        </p:nvSpPr>
        <p:spPr>
          <a:xfrm>
            <a:off x="-93024" y="4022029"/>
            <a:ext cx="6597735" cy="382350"/>
          </a:xfrm>
          <a:ln>
            <a:noFill/>
          </a:ln>
        </p:spPr>
        <p:txBody>
          <a:bodyPr>
            <a:noAutofit/>
          </a:bodyPr>
          <a:lstStyle>
            <a:lvl1pPr algn="ctr">
              <a:defRPr sz="2800" b="1">
                <a:solidFill>
                  <a:srgbClr val="0B457F"/>
                </a:solidFill>
                <a:latin typeface="Frutiger LT Std 45 Light" panose="020B0402020204020204"/>
                <a:cs typeface="Arial" panose="020B0604020202020204" pitchFamily="34" charset="0"/>
              </a:defRPr>
            </a:lvl1pPr>
          </a:lstStyle>
          <a:p>
            <a:r>
              <a:rPr lang="en-GB" dirty="0"/>
              <a:t>NHS Staff Survey 2023 Benchmark report</a:t>
            </a:r>
          </a:p>
        </p:txBody>
      </p:sp>
      <p:sp>
        <p:nvSpPr>
          <p:cNvPr id="12" name="title">
            <a:extLst>
              <a:ext uri="{FF2B5EF4-FFF2-40B4-BE49-F238E27FC236}">
                <a16:creationId xmlns:a16="http://schemas.microsoft.com/office/drawing/2014/main" id="{517881D3-03EB-E00E-4F03-0F0C686D188B}"/>
              </a:ext>
            </a:extLst>
          </p:cNvPr>
          <p:cNvSpPr txBox="1">
            <a:spLocks/>
          </p:cNvSpPr>
          <p:nvPr userDrawn="1"/>
        </p:nvSpPr>
        <p:spPr>
          <a:xfrm>
            <a:off x="257299" y="2805631"/>
            <a:ext cx="11646525" cy="676836"/>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accent5"/>
                </a:solidFill>
                <a:latin typeface="Frutiger LT Std 45 Light" panose="020B0402020204020204" pitchFamily="34" charset="0"/>
                <a:ea typeface="+mj-ea"/>
                <a:cs typeface="+mj-cs"/>
              </a:defRPr>
            </a:lvl1pPr>
          </a:lstStyle>
          <a:p>
            <a:pPr algn="l"/>
            <a:r>
              <a:rPr lang="en-GB" sz="2400" b="1">
                <a:solidFill>
                  <a:schemeClr val="bg1"/>
                </a:solidFill>
                <a:latin typeface="Frutiger LT Std 45 Light" panose="020B0402020204020204"/>
                <a:cs typeface="Arial" panose="020B0604020202020204" pitchFamily="34" charset="0"/>
              </a:rPr>
              <a:t>Leeds and York Partnership NHS Foundation Trust</a:t>
            </a:r>
            <a:endParaRPr lang="en-GB" sz="2400" b="1" dirty="0">
              <a:solidFill>
                <a:schemeClr val="bg1"/>
              </a:solidFill>
              <a:latin typeface="Frutiger LT Std 45 Light" panose="020B0402020204020204"/>
              <a:cs typeface="Arial" panose="020B0604020202020204" pitchFamily="34" charset="0"/>
            </a:endParaRPr>
          </a:p>
        </p:txBody>
      </p:sp>
      <p:pic>
        <p:nvPicPr>
          <p:cNvPr id="13" name="Picture 12" descr="Logo&#10;&#10;Description automatically generated with medium confidence">
            <a:extLst>
              <a:ext uri="{FF2B5EF4-FFF2-40B4-BE49-F238E27FC236}">
                <a16:creationId xmlns:a16="http://schemas.microsoft.com/office/drawing/2014/main" id="{5A272F75-586E-E449-09A8-FED6A3C3D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8402" y="3792499"/>
            <a:ext cx="5731510" cy="783590"/>
          </a:xfrm>
          <a:prstGeom prst="rect">
            <a:avLst/>
          </a:prstGeom>
        </p:spPr>
      </p:pic>
      <p:pic>
        <p:nvPicPr>
          <p:cNvPr id="14" name="Picture 2">
            <a:extLst>
              <a:ext uri="{FF2B5EF4-FFF2-40B4-BE49-F238E27FC236}">
                <a16:creationId xmlns:a16="http://schemas.microsoft.com/office/drawing/2014/main" id="{08A0B127-AA6E-CC24-88B7-8E750F3867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bwMode="auto">
          <a:xfrm>
            <a:off x="10802429" y="533621"/>
            <a:ext cx="675172" cy="27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29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CA29AA18-09EA-3854-EF41-33C208BEE0DD}"/>
              </a:ext>
            </a:extLst>
          </p:cNvPr>
          <p:cNvSpPr>
            <a:spLocks noGrp="1"/>
          </p:cNvSpPr>
          <p:nvPr>
            <p:ph type="title"/>
          </p:nvPr>
        </p:nvSpPr>
        <p:spPr>
          <a:xfrm>
            <a:off x="302480" y="315319"/>
            <a:ext cx="10512247" cy="406400"/>
          </a:xfrm>
        </p:spPr>
        <p:txBody>
          <a:bodyPr>
            <a:normAutofit/>
          </a:bodyPr>
          <a:lstStyle>
            <a:lvl1pPr algn="l">
              <a:defRPr sz="1800" b="1">
                <a:solidFill>
                  <a:srgbClr val="0B457F"/>
                </a:solidFill>
                <a:latin typeface="Frutiger LT Std 45 Light" panose="020B0402020204020204" pitchFamily="34" charset="0"/>
              </a:defRPr>
            </a:lvl1pPr>
          </a:lstStyle>
          <a:p>
            <a:r>
              <a:rPr lang="en-US" dirty="0"/>
              <a:t>Click to edit Master title style</a:t>
            </a:r>
            <a:endParaRPr lang="en-GB" dirty="0"/>
          </a:p>
        </p:txBody>
      </p:sp>
      <p:sp>
        <p:nvSpPr>
          <p:cNvPr id="8" name="Pentagon 1">
            <a:extLst>
              <a:ext uri="{FF2B5EF4-FFF2-40B4-BE49-F238E27FC236}">
                <a16:creationId xmlns:a16="http://schemas.microsoft.com/office/drawing/2014/main" id="{CA813357-DC54-ACCF-FE5F-362942333955}"/>
              </a:ext>
            </a:extLst>
          </p:cNvPr>
          <p:cNvSpPr/>
          <p:nvPr userDrawn="1"/>
        </p:nvSpPr>
        <p:spPr>
          <a:xfrm flipH="1">
            <a:off x="9570421" y="5895049"/>
            <a:ext cx="2615906" cy="846307"/>
          </a:xfrm>
          <a:prstGeom prst="homePlate">
            <a:avLst>
              <a:gd name="adj"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descr="Image result for nhs england logo">
            <a:extLst>
              <a:ext uri="{FF2B5EF4-FFF2-40B4-BE49-F238E27FC236}">
                <a16:creationId xmlns:a16="http://schemas.microsoft.com/office/drawing/2014/main" id="{1DEBA377-862F-C4FA-C4DE-2D1EB436D37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45253" y="6025562"/>
            <a:ext cx="750359" cy="585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10;&#10;Description automatically generated">
            <a:extLst>
              <a:ext uri="{FF2B5EF4-FFF2-40B4-BE49-F238E27FC236}">
                <a16:creationId xmlns:a16="http://schemas.microsoft.com/office/drawing/2014/main" id="{99C3357F-E4B9-70D7-DB12-EF54EAA7CA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1356" y="6025562"/>
            <a:ext cx="1263515" cy="562468"/>
          </a:xfrm>
          <a:prstGeom prst="rect">
            <a:avLst/>
          </a:prstGeom>
        </p:spPr>
      </p:pic>
    </p:spTree>
    <p:extLst>
      <p:ext uri="{BB962C8B-B14F-4D97-AF65-F5344CB8AC3E}">
        <p14:creationId xmlns:p14="http://schemas.microsoft.com/office/powerpoint/2010/main" val="251958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18EFA74B-3FB8-A525-E04C-35861F4A81E9}"/>
              </a:ext>
            </a:extLst>
          </p:cNvPr>
          <p:cNvSpPr>
            <a:spLocks noGrp="1"/>
          </p:cNvSpPr>
          <p:nvPr>
            <p:ph type="dt" sz="half" idx="10"/>
          </p:nvPr>
        </p:nvSpPr>
        <p:spPr>
          <a:xfrm>
            <a:off x="838200" y="6448712"/>
            <a:ext cx="2743200" cy="365125"/>
          </a:xfrm>
          <a:prstGeom prst="rect">
            <a:avLst/>
          </a:prstGeom>
        </p:spPr>
        <p:txBody>
          <a:bodyPr/>
          <a:lstStyle>
            <a:lvl1pPr>
              <a:defRPr/>
            </a:lvl1pPr>
          </a:lstStyle>
          <a:p>
            <a:r>
              <a:rPr lang="en-US" dirty="0"/>
              <a:t>NHS Staff Survey 2023</a:t>
            </a:r>
            <a:endParaRPr lang="en-GB" dirty="0"/>
          </a:p>
        </p:txBody>
      </p:sp>
      <p:sp>
        <p:nvSpPr>
          <p:cNvPr id="8" name="title">
            <a:extLst>
              <a:ext uri="{FF2B5EF4-FFF2-40B4-BE49-F238E27FC236}">
                <a16:creationId xmlns:a16="http://schemas.microsoft.com/office/drawing/2014/main" id="{86B7F84E-F93B-F776-73CE-FBECE439CBBD}"/>
              </a:ext>
            </a:extLst>
          </p:cNvPr>
          <p:cNvSpPr>
            <a:spLocks noGrp="1"/>
          </p:cNvSpPr>
          <p:nvPr>
            <p:ph type="ftr" sz="quarter" idx="11"/>
          </p:nvPr>
        </p:nvSpPr>
        <p:spPr>
          <a:xfrm>
            <a:off x="4038600" y="6448712"/>
            <a:ext cx="4114800" cy="365125"/>
          </a:xfrm>
        </p:spPr>
        <p:txBody>
          <a:bodyPr/>
          <a:lstStyle/>
          <a:p>
            <a:r>
              <a:rPr lang="en-GB"/>
              <a:t>Leeds and York Partnership NHS Foundation Trust </a:t>
            </a:r>
            <a:r>
              <a:rPr lang="en-GB" dirty="0"/>
              <a:t>Benchmark report</a:t>
            </a:r>
          </a:p>
        </p:txBody>
      </p:sp>
      <p:sp>
        <p:nvSpPr>
          <p:cNvPr id="2" name="Slide Number Placeholder 8">
            <a:extLst>
              <a:ext uri="{FF2B5EF4-FFF2-40B4-BE49-F238E27FC236}">
                <a16:creationId xmlns:a16="http://schemas.microsoft.com/office/drawing/2014/main" id="{C15DC4BC-3654-24C5-B696-0911FADB454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113372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AFC90F-BC27-A66F-52BB-8D78818832D4}"/>
              </a:ext>
            </a:extLst>
          </p:cNvPr>
          <p:cNvSpPr/>
          <p:nvPr userDrawn="1"/>
        </p:nvSpPr>
        <p:spPr>
          <a:xfrm>
            <a:off x="214887" y="214886"/>
            <a:ext cx="11759028" cy="642516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F5890B33-3738-0F36-AB80-7C11FE316ECE}"/>
              </a:ext>
            </a:extLst>
          </p:cNvPr>
          <p:cNvSpPr>
            <a:spLocks noGrp="1"/>
          </p:cNvSpPr>
          <p:nvPr>
            <p:ph type="title"/>
          </p:nvPr>
        </p:nvSpPr>
        <p:spPr>
          <a:xfrm>
            <a:off x="243462" y="214886"/>
            <a:ext cx="6614538" cy="1325563"/>
          </a:xfrm>
        </p:spPr>
        <p:txBody>
          <a:bodyPr/>
          <a:lstStyle>
            <a:lvl1pPr>
              <a:defRPr/>
            </a:lvl1pPr>
          </a:lstStyle>
          <a:p>
            <a:endParaRPr lang="en-GB" dirty="0"/>
          </a:p>
        </p:txBody>
      </p:sp>
      <p:sp>
        <p:nvSpPr>
          <p:cNvPr id="2" name="Slide Number Placeholder 8">
            <a:extLst>
              <a:ext uri="{FF2B5EF4-FFF2-40B4-BE49-F238E27FC236}">
                <a16:creationId xmlns:a16="http://schemas.microsoft.com/office/drawing/2014/main" id="{B32C00A3-5A67-E337-EDBA-93E717928E9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1915042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76A25B-71E9-5692-7C67-A8B2DDB07582}"/>
              </a:ext>
            </a:extLst>
          </p:cNvPr>
          <p:cNvSpPr/>
          <p:nvPr userDrawn="1"/>
        </p:nvSpPr>
        <p:spPr>
          <a:xfrm>
            <a:off x="214887" y="214886"/>
            <a:ext cx="11759028" cy="642516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8">
            <a:extLst>
              <a:ext uri="{FF2B5EF4-FFF2-40B4-BE49-F238E27FC236}">
                <a16:creationId xmlns:a16="http://schemas.microsoft.com/office/drawing/2014/main" id="{ADBFBECA-6252-75E7-9BD1-D2B67BFF390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155192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6F85-6CB9-7A11-16A5-5CC68BDF72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6AFCE8-6CB7-DA1A-E7F5-0DC10AC1E1C0}"/>
              </a:ext>
            </a:extLst>
          </p:cNvPr>
          <p:cNvSpPr>
            <a:spLocks noGrp="1"/>
          </p:cNvSpPr>
          <p:nvPr>
            <p:ph type="dt" sz="half" idx="10"/>
          </p:nvPr>
        </p:nvSpPr>
        <p:spPr>
          <a:xfrm>
            <a:off x="838200" y="6448710"/>
            <a:ext cx="2743200" cy="365125"/>
          </a:xfrm>
          <a:prstGeom prst="rect">
            <a:avLst/>
          </a:prstGeom>
        </p:spPr>
        <p:txBody>
          <a:bodyPr/>
          <a:lstStyle>
            <a:lvl1pPr>
              <a:defRPr/>
            </a:lvl1pPr>
          </a:lstStyle>
          <a:p>
            <a:r>
              <a:rPr lang="en-US" dirty="0"/>
              <a:t>NHS Staff Survey 2023</a:t>
            </a:r>
            <a:endParaRPr lang="en-GB" dirty="0"/>
          </a:p>
        </p:txBody>
      </p:sp>
      <p:sp>
        <p:nvSpPr>
          <p:cNvPr id="4" name="title">
            <a:extLst>
              <a:ext uri="{FF2B5EF4-FFF2-40B4-BE49-F238E27FC236}">
                <a16:creationId xmlns:a16="http://schemas.microsoft.com/office/drawing/2014/main" id="{F1B6A1E4-318C-D219-CAFC-EA883712BE93}"/>
              </a:ext>
            </a:extLst>
          </p:cNvPr>
          <p:cNvSpPr>
            <a:spLocks noGrp="1"/>
          </p:cNvSpPr>
          <p:nvPr>
            <p:ph type="ftr" sz="quarter" idx="11"/>
          </p:nvPr>
        </p:nvSpPr>
        <p:spPr>
          <a:xfrm>
            <a:off x="4038600" y="6448710"/>
            <a:ext cx="4114800" cy="365125"/>
          </a:xfrm>
        </p:spPr>
        <p:txBody>
          <a:bodyPr/>
          <a:lstStyle/>
          <a:p>
            <a:r>
              <a:rPr lang="en-GB"/>
              <a:t>Leeds and York Partnership NHS Foundation Trust </a:t>
            </a:r>
            <a:r>
              <a:rPr lang="en-GB" dirty="0"/>
              <a:t>Benchmark report</a:t>
            </a:r>
          </a:p>
        </p:txBody>
      </p:sp>
      <p:sp>
        <p:nvSpPr>
          <p:cNvPr id="5" name="Slide Number Placeholder 8">
            <a:extLst>
              <a:ext uri="{FF2B5EF4-FFF2-40B4-BE49-F238E27FC236}">
                <a16:creationId xmlns:a16="http://schemas.microsoft.com/office/drawing/2014/main" id="{37294CAA-A60E-FEFC-AE1F-5188B827258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104021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15828B-1E20-FF83-671B-28097C214ABC}"/>
              </a:ext>
            </a:extLst>
          </p:cNvPr>
          <p:cNvSpPr/>
          <p:nvPr userDrawn="1"/>
        </p:nvSpPr>
        <p:spPr>
          <a:xfrm>
            <a:off x="192088" y="214886"/>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utiger LT Std 45 Light" panose="020B0402020204020204" pitchFamily="34" charset="0"/>
            </a:endParaRPr>
          </a:p>
        </p:txBody>
      </p:sp>
      <p:sp>
        <p:nvSpPr>
          <p:cNvPr id="8" name="Pentagon 7">
            <a:extLst>
              <a:ext uri="{FF2B5EF4-FFF2-40B4-BE49-F238E27FC236}">
                <a16:creationId xmlns:a16="http://schemas.microsoft.com/office/drawing/2014/main" id="{10AC3D39-F129-F1E3-8271-DAC2DE368DC3}"/>
              </a:ext>
            </a:extLst>
          </p:cNvPr>
          <p:cNvSpPr/>
          <p:nvPr userDrawn="1"/>
        </p:nvSpPr>
        <p:spPr>
          <a:xfrm rot="5400000">
            <a:off x="10651767" y="238724"/>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CF79171C-BCD8-7769-63B4-9870A5674AB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10802429" y="533620"/>
            <a:ext cx="675172" cy="27288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7">
            <a:extLst>
              <a:ext uri="{FF2B5EF4-FFF2-40B4-BE49-F238E27FC236}">
                <a16:creationId xmlns:a16="http://schemas.microsoft.com/office/drawing/2014/main" id="{748FB249-4AEF-180C-71B7-21BC0D6D21EF}"/>
              </a:ext>
            </a:extLst>
          </p:cNvPr>
          <p:cNvSpPr/>
          <p:nvPr userDrawn="1"/>
        </p:nvSpPr>
        <p:spPr>
          <a:xfrm>
            <a:off x="186140" y="3811620"/>
            <a:ext cx="7581642" cy="1343809"/>
          </a:xfrm>
          <a:custGeom>
            <a:avLst/>
            <a:gdLst>
              <a:gd name="connsiteX0" fmla="*/ 0 w 5228175"/>
              <a:gd name="connsiteY0" fmla="*/ 0 h 1343809"/>
              <a:gd name="connsiteX1" fmla="*/ 5228175 w 5228175"/>
              <a:gd name="connsiteY1" fmla="*/ 0 h 1343809"/>
              <a:gd name="connsiteX2" fmla="*/ 4767735 w 5228175"/>
              <a:gd name="connsiteY2" fmla="*/ 1343809 h 1343809"/>
              <a:gd name="connsiteX3" fmla="*/ 0 w 5228175"/>
              <a:gd name="connsiteY3" fmla="*/ 1343809 h 1343809"/>
            </a:gdLst>
            <a:ahLst/>
            <a:cxnLst>
              <a:cxn ang="0">
                <a:pos x="connsiteX0" y="connsiteY0"/>
              </a:cxn>
              <a:cxn ang="0">
                <a:pos x="connsiteX1" y="connsiteY1"/>
              </a:cxn>
              <a:cxn ang="0">
                <a:pos x="connsiteX2" y="connsiteY2"/>
              </a:cxn>
              <a:cxn ang="0">
                <a:pos x="connsiteX3" y="connsiteY3"/>
              </a:cxn>
            </a:cxnLst>
            <a:rect l="l" t="t" r="r" b="b"/>
            <a:pathLst>
              <a:path w="5228175" h="1343809">
                <a:moveTo>
                  <a:pt x="0" y="0"/>
                </a:moveTo>
                <a:lnTo>
                  <a:pt x="5228175" y="0"/>
                </a:lnTo>
                <a:lnTo>
                  <a:pt x="4767735" y="1343809"/>
                </a:lnTo>
                <a:lnTo>
                  <a:pt x="0" y="1343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0">
            <a:extLst>
              <a:ext uri="{FF2B5EF4-FFF2-40B4-BE49-F238E27FC236}">
                <a16:creationId xmlns:a16="http://schemas.microsoft.com/office/drawing/2014/main" id="{8C3585B2-5EB6-4FC6-FFF1-272CABEA2FE1}"/>
              </a:ext>
            </a:extLst>
          </p:cNvPr>
          <p:cNvSpPr>
            <a:spLocks noGrp="1"/>
          </p:cNvSpPr>
          <p:nvPr>
            <p:ph type="title"/>
          </p:nvPr>
        </p:nvSpPr>
        <p:spPr>
          <a:xfrm>
            <a:off x="214887" y="3920067"/>
            <a:ext cx="4780446" cy="1126917"/>
          </a:xfrm>
        </p:spPr>
        <p:txBody>
          <a:bodyPr>
            <a:normAutofit/>
          </a:bodyPr>
          <a:lstStyle>
            <a:lvl1pPr algn="ctr">
              <a:defRPr sz="2800" b="1">
                <a:solidFill>
                  <a:srgbClr val="0B457F"/>
                </a:solidFill>
                <a:latin typeface="Frutiger LT Std 45 Light" panose="020B0402020204020204" pitchFamily="34" charset="0"/>
              </a:defRPr>
            </a:lvl1pPr>
          </a:lstStyle>
          <a:p>
            <a:endParaRPr lang="en-GB" dirty="0"/>
          </a:p>
        </p:txBody>
      </p:sp>
      <p:pic>
        <p:nvPicPr>
          <p:cNvPr id="12" name="Picture 11" descr="Text&#10;&#10;Description automatically generated">
            <a:extLst>
              <a:ext uri="{FF2B5EF4-FFF2-40B4-BE49-F238E27FC236}">
                <a16:creationId xmlns:a16="http://schemas.microsoft.com/office/drawing/2014/main" id="{859596F9-8CF4-77C1-B537-0FAC0D3FD6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7300" y="299754"/>
            <a:ext cx="1150159" cy="512007"/>
          </a:xfrm>
          <a:prstGeom prst="rect">
            <a:avLst/>
          </a:prstGeom>
        </p:spPr>
      </p:pic>
      <p:sp>
        <p:nvSpPr>
          <p:cNvPr id="2" name="TextBox 1">
            <a:extLst>
              <a:ext uri="{FF2B5EF4-FFF2-40B4-BE49-F238E27FC236}">
                <a16:creationId xmlns:a16="http://schemas.microsoft.com/office/drawing/2014/main" id="{76D9104E-16F7-1C6B-82E3-731FBD0A5B28}"/>
              </a:ext>
            </a:extLst>
          </p:cNvPr>
          <p:cNvSpPr txBox="1"/>
          <p:nvPr userDrawn="1"/>
        </p:nvSpPr>
        <p:spPr>
          <a:xfrm>
            <a:off x="142851" y="6387991"/>
            <a:ext cx="11334750" cy="230832"/>
          </a:xfrm>
          <a:prstGeom prst="rect">
            <a:avLst/>
          </a:prstGeom>
          <a:noFill/>
        </p:spPr>
        <p:txBody>
          <a:bodyPr wrap="square" rtlCol="0">
            <a:spAutoFit/>
          </a:bodyPr>
          <a:lstStyle/>
          <a:p>
            <a:r>
              <a:rPr lang="en-GB" sz="900" dirty="0">
                <a:solidFill>
                  <a:schemeClr val="bg1"/>
                </a:solidFill>
                <a:latin typeface="Frutiger LT Std 45 Light" panose="020B0402020204020204"/>
                <a:cs typeface="Arial" panose="020B0604020202020204" pitchFamily="34" charset="0"/>
              </a:rPr>
              <a:t>Note where there are fewer than 10 responses for a question this data is not shown in the chart to protect the confidentiality of staff and reliability of results.</a:t>
            </a:r>
          </a:p>
        </p:txBody>
      </p:sp>
    </p:spTree>
    <p:extLst>
      <p:ext uri="{BB962C8B-B14F-4D97-AF65-F5344CB8AC3E}">
        <p14:creationId xmlns:p14="http://schemas.microsoft.com/office/powerpoint/2010/main" val="281328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A7D0BD-D9A6-D929-6D00-AB6BCA095881}"/>
              </a:ext>
            </a:extLst>
          </p:cNvPr>
          <p:cNvSpPr/>
          <p:nvPr userDrawn="1"/>
        </p:nvSpPr>
        <p:spPr>
          <a:xfrm>
            <a:off x="214887" y="214886"/>
            <a:ext cx="11759028"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BEEFC0F9-512A-BFBB-AD57-2D6D3FD5A16F}"/>
              </a:ext>
            </a:extLst>
          </p:cNvPr>
          <p:cNvSpPr/>
          <p:nvPr userDrawn="1"/>
        </p:nvSpPr>
        <p:spPr>
          <a:xfrm>
            <a:off x="201225" y="3811620"/>
            <a:ext cx="5228175" cy="1343809"/>
          </a:xfrm>
          <a:custGeom>
            <a:avLst/>
            <a:gdLst>
              <a:gd name="connsiteX0" fmla="*/ 0 w 5228175"/>
              <a:gd name="connsiteY0" fmla="*/ 0 h 1343809"/>
              <a:gd name="connsiteX1" fmla="*/ 5228175 w 5228175"/>
              <a:gd name="connsiteY1" fmla="*/ 0 h 1343809"/>
              <a:gd name="connsiteX2" fmla="*/ 4767735 w 5228175"/>
              <a:gd name="connsiteY2" fmla="*/ 1343809 h 1343809"/>
              <a:gd name="connsiteX3" fmla="*/ 0 w 5228175"/>
              <a:gd name="connsiteY3" fmla="*/ 1343809 h 1343809"/>
            </a:gdLst>
            <a:ahLst/>
            <a:cxnLst>
              <a:cxn ang="0">
                <a:pos x="connsiteX0" y="connsiteY0"/>
              </a:cxn>
              <a:cxn ang="0">
                <a:pos x="connsiteX1" y="connsiteY1"/>
              </a:cxn>
              <a:cxn ang="0">
                <a:pos x="connsiteX2" y="connsiteY2"/>
              </a:cxn>
              <a:cxn ang="0">
                <a:pos x="connsiteX3" y="connsiteY3"/>
              </a:cxn>
            </a:cxnLst>
            <a:rect l="l" t="t" r="r" b="b"/>
            <a:pathLst>
              <a:path w="5228175" h="1343809">
                <a:moveTo>
                  <a:pt x="0" y="0"/>
                </a:moveTo>
                <a:lnTo>
                  <a:pt x="5228175" y="0"/>
                </a:lnTo>
                <a:lnTo>
                  <a:pt x="4767735" y="1343809"/>
                </a:lnTo>
                <a:lnTo>
                  <a:pt x="0" y="1343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0">
            <a:extLst>
              <a:ext uri="{FF2B5EF4-FFF2-40B4-BE49-F238E27FC236}">
                <a16:creationId xmlns:a16="http://schemas.microsoft.com/office/drawing/2014/main" id="{4D3B46A8-8BAD-833B-2897-F37354500C11}"/>
              </a:ext>
            </a:extLst>
          </p:cNvPr>
          <p:cNvSpPr>
            <a:spLocks noGrp="1"/>
          </p:cNvSpPr>
          <p:nvPr>
            <p:ph type="title"/>
          </p:nvPr>
        </p:nvSpPr>
        <p:spPr>
          <a:xfrm>
            <a:off x="214887" y="3920067"/>
            <a:ext cx="4780446" cy="1126917"/>
          </a:xfrm>
        </p:spPr>
        <p:txBody>
          <a:bodyPr>
            <a:normAutofit/>
          </a:bodyPr>
          <a:lstStyle>
            <a:lvl1pPr algn="ctr">
              <a:defRPr sz="2800" b="1">
                <a:solidFill>
                  <a:srgbClr val="0B457F"/>
                </a:solidFill>
                <a:latin typeface="Frutiger LT Std 45 Light" panose="020B0402020204020204" pitchFamily="34" charset="0"/>
              </a:defRPr>
            </a:lvl1pPr>
          </a:lstStyle>
          <a:p>
            <a:endParaRPr lang="en-GB" dirty="0"/>
          </a:p>
        </p:txBody>
      </p:sp>
      <p:sp>
        <p:nvSpPr>
          <p:cNvPr id="2" name="Pentagon 7">
            <a:extLst>
              <a:ext uri="{FF2B5EF4-FFF2-40B4-BE49-F238E27FC236}">
                <a16:creationId xmlns:a16="http://schemas.microsoft.com/office/drawing/2014/main" id="{6B05F4A0-16E9-7B1D-42E4-29E47FED984F}"/>
              </a:ext>
            </a:extLst>
          </p:cNvPr>
          <p:cNvSpPr/>
          <p:nvPr userDrawn="1"/>
        </p:nvSpPr>
        <p:spPr>
          <a:xfrm rot="5400000">
            <a:off x="10651767" y="238724"/>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AD225305-158D-653B-25B1-08D6C8DC4FC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10802429" y="533620"/>
            <a:ext cx="675172" cy="27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03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6A71E6-3135-05BD-31FD-B1CB1D6C17E3}"/>
              </a:ext>
            </a:extLst>
          </p:cNvPr>
          <p:cNvSpPr/>
          <p:nvPr userDrawn="1"/>
        </p:nvSpPr>
        <p:spPr>
          <a:xfrm>
            <a:off x="192088" y="214886"/>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utiger LT Std 45 Light" panose="020B0402020204020204" pitchFamily="34" charset="0"/>
            </a:endParaRPr>
          </a:p>
        </p:txBody>
      </p:sp>
      <p:sp>
        <p:nvSpPr>
          <p:cNvPr id="9" name="Pentagon 7">
            <a:extLst>
              <a:ext uri="{FF2B5EF4-FFF2-40B4-BE49-F238E27FC236}">
                <a16:creationId xmlns:a16="http://schemas.microsoft.com/office/drawing/2014/main" id="{3E9BB31F-E889-16B3-6ACE-23BC5888E14B}"/>
              </a:ext>
            </a:extLst>
          </p:cNvPr>
          <p:cNvSpPr/>
          <p:nvPr userDrawn="1"/>
        </p:nvSpPr>
        <p:spPr>
          <a:xfrm rot="5400000">
            <a:off x="10651767" y="238724"/>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A491D066-066C-358E-F879-E6A34E0BDF8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10802429" y="533620"/>
            <a:ext cx="675172" cy="2728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Text&#10;&#10;Description automatically generated">
            <a:extLst>
              <a:ext uri="{FF2B5EF4-FFF2-40B4-BE49-F238E27FC236}">
                <a16:creationId xmlns:a16="http://schemas.microsoft.com/office/drawing/2014/main" id="{C2CA09DA-51B9-6415-3789-B71DA9E379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7300" y="299754"/>
            <a:ext cx="1150159" cy="512007"/>
          </a:xfrm>
          <a:prstGeom prst="rect">
            <a:avLst/>
          </a:prstGeom>
        </p:spPr>
      </p:pic>
    </p:spTree>
    <p:extLst>
      <p:ext uri="{BB962C8B-B14F-4D97-AF65-F5344CB8AC3E}">
        <p14:creationId xmlns:p14="http://schemas.microsoft.com/office/powerpoint/2010/main" val="307852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2D0DF9-0235-CC86-C81A-5F81305CFE5B}"/>
              </a:ext>
            </a:extLst>
          </p:cNvPr>
          <p:cNvSpPr/>
          <p:nvPr userDrawn="1"/>
        </p:nvSpPr>
        <p:spPr>
          <a:xfrm>
            <a:off x="214887" y="214886"/>
            <a:ext cx="11759028"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entagon 8">
            <a:extLst>
              <a:ext uri="{FF2B5EF4-FFF2-40B4-BE49-F238E27FC236}">
                <a16:creationId xmlns:a16="http://schemas.microsoft.com/office/drawing/2014/main" id="{E7F73310-3A07-046E-00D8-3D3C73AB1D0D}"/>
              </a:ext>
            </a:extLst>
          </p:cNvPr>
          <p:cNvSpPr/>
          <p:nvPr userDrawn="1"/>
        </p:nvSpPr>
        <p:spPr>
          <a:xfrm rot="5400000">
            <a:off x="10651767" y="238724"/>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2">
            <a:extLst>
              <a:ext uri="{FF2B5EF4-FFF2-40B4-BE49-F238E27FC236}">
                <a16:creationId xmlns:a16="http://schemas.microsoft.com/office/drawing/2014/main" id="{D58AA500-DF59-3FC6-D64D-E8DC66D0A36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10802429" y="533620"/>
            <a:ext cx="675172" cy="2728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Text&#10;&#10;Description automatically generated">
            <a:extLst>
              <a:ext uri="{FF2B5EF4-FFF2-40B4-BE49-F238E27FC236}">
                <a16:creationId xmlns:a16="http://schemas.microsoft.com/office/drawing/2014/main" id="{6D9E952E-2BD7-35B0-20FD-CE89DC09A5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7300" y="299754"/>
            <a:ext cx="1150159" cy="512007"/>
          </a:xfrm>
          <a:prstGeom prst="rect">
            <a:avLst/>
          </a:prstGeom>
        </p:spPr>
      </p:pic>
    </p:spTree>
    <p:extLst>
      <p:ext uri="{BB962C8B-B14F-4D97-AF65-F5344CB8AC3E}">
        <p14:creationId xmlns:p14="http://schemas.microsoft.com/office/powerpoint/2010/main" val="67442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FC6EF9-A50B-F2D7-C975-DE9CA978920C}"/>
              </a:ext>
            </a:extLst>
          </p:cNvPr>
          <p:cNvSpPr/>
          <p:nvPr userDrawn="1"/>
        </p:nvSpPr>
        <p:spPr>
          <a:xfrm>
            <a:off x="192088" y="214886"/>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utiger LT Std 45 Light" panose="020B0402020204020204" pitchFamily="34" charset="0"/>
            </a:endParaRPr>
          </a:p>
        </p:txBody>
      </p:sp>
      <p:sp>
        <p:nvSpPr>
          <p:cNvPr id="7" name="Chevron 9">
            <a:extLst>
              <a:ext uri="{FF2B5EF4-FFF2-40B4-BE49-F238E27FC236}">
                <a16:creationId xmlns:a16="http://schemas.microsoft.com/office/drawing/2014/main" id="{A34F0DE7-40E3-B5EB-10F5-0DA36150BBAD}"/>
              </a:ext>
            </a:extLst>
          </p:cNvPr>
          <p:cNvSpPr/>
          <p:nvPr userDrawn="1"/>
        </p:nvSpPr>
        <p:spPr>
          <a:xfrm>
            <a:off x="340842" y="385214"/>
            <a:ext cx="318180" cy="287818"/>
          </a:xfrm>
          <a:prstGeom prst="chevr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pic>
        <p:nvPicPr>
          <p:cNvPr id="8" name="Picture 2">
            <a:extLst>
              <a:ext uri="{FF2B5EF4-FFF2-40B4-BE49-F238E27FC236}">
                <a16:creationId xmlns:a16="http://schemas.microsoft.com/office/drawing/2014/main" id="{9962D06A-8A26-EB6F-FB00-52AE0B72B8E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9644024" y="356764"/>
            <a:ext cx="786617" cy="31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xt&#10;&#10;Description automatically generated">
            <a:extLst>
              <a:ext uri="{FF2B5EF4-FFF2-40B4-BE49-F238E27FC236}">
                <a16:creationId xmlns:a16="http://schemas.microsoft.com/office/drawing/2014/main" id="{A5E55C2F-8ACE-46DC-007E-81E5C57572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4288" y="284315"/>
            <a:ext cx="1050697" cy="467730"/>
          </a:xfrm>
          <a:prstGeom prst="rect">
            <a:avLst/>
          </a:prstGeom>
        </p:spPr>
      </p:pic>
      <p:sp>
        <p:nvSpPr>
          <p:cNvPr id="10" name="Title 10">
            <a:extLst>
              <a:ext uri="{FF2B5EF4-FFF2-40B4-BE49-F238E27FC236}">
                <a16:creationId xmlns:a16="http://schemas.microsoft.com/office/drawing/2014/main" id="{D366FE37-8542-5B84-84B3-646B0FD23B12}"/>
              </a:ext>
            </a:extLst>
          </p:cNvPr>
          <p:cNvSpPr>
            <a:spLocks noGrp="1"/>
          </p:cNvSpPr>
          <p:nvPr>
            <p:ph type="title"/>
          </p:nvPr>
        </p:nvSpPr>
        <p:spPr>
          <a:xfrm>
            <a:off x="743579" y="323945"/>
            <a:ext cx="8084538" cy="406400"/>
          </a:xfrm>
        </p:spPr>
        <p:txBody>
          <a:bodyPr>
            <a:noAutofit/>
          </a:bodyPr>
          <a:lstStyle>
            <a:lvl1pPr algn="l">
              <a:defRPr sz="2200" b="1">
                <a:solidFill>
                  <a:schemeClr val="bg1"/>
                </a:solidFill>
                <a:latin typeface="Frutiger LT Std 45 Light" panose="020B0402020204020204" pitchFamily="34" charset="0"/>
              </a:defRPr>
            </a:lvl1pPr>
          </a:lstStyle>
          <a:p>
            <a:endParaRPr lang="en-GB" dirty="0"/>
          </a:p>
        </p:txBody>
      </p:sp>
    </p:spTree>
    <p:extLst>
      <p:ext uri="{BB962C8B-B14F-4D97-AF65-F5344CB8AC3E}">
        <p14:creationId xmlns:p14="http://schemas.microsoft.com/office/powerpoint/2010/main" val="426083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31719ED-61DE-FFE4-886A-5E274D35E344}"/>
              </a:ext>
            </a:extLst>
          </p:cNvPr>
          <p:cNvSpPr>
            <a:spLocks noGrp="1"/>
          </p:cNvSpPr>
          <p:nvPr>
            <p:ph type="ftr" sz="quarter" idx="11"/>
          </p:nvPr>
        </p:nvSpPr>
        <p:spPr>
          <a:xfrm>
            <a:off x="4038600" y="6448714"/>
            <a:ext cx="4114800" cy="365125"/>
          </a:xfrm>
        </p:spPr>
        <p:txBody>
          <a:bodyPr/>
          <a:lstStyle/>
          <a:p>
            <a:r>
              <a:rPr lang="en-GB"/>
              <a:t>Leeds and York Partnership NHS Foundation Trust </a:t>
            </a:r>
            <a:r>
              <a:rPr lang="en-GB" dirty="0"/>
              <a:t>Benchmark report</a:t>
            </a:r>
          </a:p>
        </p:txBody>
      </p:sp>
      <p:sp>
        <p:nvSpPr>
          <p:cNvPr id="5" name="Rectangle 4">
            <a:extLst>
              <a:ext uri="{FF2B5EF4-FFF2-40B4-BE49-F238E27FC236}">
                <a16:creationId xmlns:a16="http://schemas.microsoft.com/office/drawing/2014/main" id="{576EA497-71FA-B49C-7935-53BA0D7F6851}"/>
              </a:ext>
            </a:extLst>
          </p:cNvPr>
          <p:cNvSpPr/>
          <p:nvPr userDrawn="1"/>
        </p:nvSpPr>
        <p:spPr>
          <a:xfrm>
            <a:off x="192088" y="170088"/>
            <a:ext cx="11807825" cy="599410"/>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0">
            <a:extLst>
              <a:ext uri="{FF2B5EF4-FFF2-40B4-BE49-F238E27FC236}">
                <a16:creationId xmlns:a16="http://schemas.microsoft.com/office/drawing/2014/main" id="{F60E9147-2871-0268-6729-782E3DEF2AC4}"/>
              </a:ext>
            </a:extLst>
          </p:cNvPr>
          <p:cNvSpPr>
            <a:spLocks noGrp="1"/>
          </p:cNvSpPr>
          <p:nvPr>
            <p:ph type="title"/>
          </p:nvPr>
        </p:nvSpPr>
        <p:spPr>
          <a:xfrm>
            <a:off x="743579" y="323945"/>
            <a:ext cx="8783790" cy="406400"/>
          </a:xfrm>
        </p:spPr>
        <p:txBody>
          <a:bodyPr>
            <a:noAutofit/>
          </a:bodyPr>
          <a:lstStyle>
            <a:lvl1pPr algn="l">
              <a:defRPr sz="2200" b="1">
                <a:solidFill>
                  <a:schemeClr val="bg1"/>
                </a:solidFill>
                <a:latin typeface="Frutiger LT Std 45 Light" panose="020B0402020204020204" pitchFamily="34" charset="0"/>
              </a:defRPr>
            </a:lvl1pPr>
          </a:lstStyle>
          <a:p>
            <a:endParaRPr lang="en-GB" dirty="0"/>
          </a:p>
        </p:txBody>
      </p:sp>
      <p:sp>
        <p:nvSpPr>
          <p:cNvPr id="7" name="Chevron 10">
            <a:extLst>
              <a:ext uri="{FF2B5EF4-FFF2-40B4-BE49-F238E27FC236}">
                <a16:creationId xmlns:a16="http://schemas.microsoft.com/office/drawing/2014/main" id="{AF3B00C2-DB20-73FA-9864-A8191BAB72D2}"/>
              </a:ext>
            </a:extLst>
          </p:cNvPr>
          <p:cNvSpPr/>
          <p:nvPr userDrawn="1"/>
        </p:nvSpPr>
        <p:spPr>
          <a:xfrm>
            <a:off x="354028" y="372127"/>
            <a:ext cx="318180" cy="287818"/>
          </a:xfrm>
          <a:prstGeom prst="chevr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FA0855F7-100A-263E-45E2-968AE9830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2943" y="262615"/>
            <a:ext cx="1050697" cy="467730"/>
          </a:xfrm>
          <a:prstGeom prst="rect">
            <a:avLst/>
          </a:prstGeom>
        </p:spPr>
      </p:pic>
      <p:pic>
        <p:nvPicPr>
          <p:cNvPr id="11" name="Picture 10" descr="A blue and white logo&#10;&#10;Description automatically generated with medium confidence">
            <a:extLst>
              <a:ext uri="{FF2B5EF4-FFF2-40B4-BE49-F238E27FC236}">
                <a16:creationId xmlns:a16="http://schemas.microsoft.com/office/drawing/2014/main" id="{4498E974-58EF-A156-1E24-70A348E76C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9214" y="363547"/>
            <a:ext cx="750455" cy="296398"/>
          </a:xfrm>
          <a:prstGeom prst="rect">
            <a:avLst/>
          </a:prstGeom>
        </p:spPr>
      </p:pic>
      <p:sp>
        <p:nvSpPr>
          <p:cNvPr id="8" name="Date Placeholder 9">
            <a:extLst>
              <a:ext uri="{FF2B5EF4-FFF2-40B4-BE49-F238E27FC236}">
                <a16:creationId xmlns:a16="http://schemas.microsoft.com/office/drawing/2014/main" id="{CD7757BD-1C58-E626-58C5-AAA0105F3FD6}"/>
              </a:ext>
            </a:extLst>
          </p:cNvPr>
          <p:cNvSpPr>
            <a:spLocks noGrp="1"/>
          </p:cNvSpPr>
          <p:nvPr>
            <p:ph type="dt" sz="half" idx="10"/>
          </p:nvPr>
        </p:nvSpPr>
        <p:spPr>
          <a:xfrm>
            <a:off x="125136" y="6422579"/>
            <a:ext cx="2743200" cy="365125"/>
          </a:xfrm>
          <a:prstGeom prst="rect">
            <a:avLst/>
          </a:prstGeom>
        </p:spPr>
        <p:txBody>
          <a:bodyPr/>
          <a:lstStyle/>
          <a:p>
            <a:r>
              <a:rPr lang="en-US" dirty="0"/>
              <a:t>NHS Staff Survey 2023</a:t>
            </a:r>
            <a:endParaRPr lang="en-GB" dirty="0"/>
          </a:p>
        </p:txBody>
      </p:sp>
      <p:sp>
        <p:nvSpPr>
          <p:cNvPr id="12" name="Slide Number Placeholder 8">
            <a:extLst>
              <a:ext uri="{FF2B5EF4-FFF2-40B4-BE49-F238E27FC236}">
                <a16:creationId xmlns:a16="http://schemas.microsoft.com/office/drawing/2014/main" id="{7FEEF612-EA0E-5920-F551-463ECFD46F5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187088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FCE52E-5B84-70C1-946E-4BED4BA086F4}"/>
              </a:ext>
            </a:extLst>
          </p:cNvPr>
          <p:cNvSpPr/>
          <p:nvPr userDrawn="1"/>
        </p:nvSpPr>
        <p:spPr>
          <a:xfrm>
            <a:off x="192088" y="217713"/>
            <a:ext cx="11807825" cy="599410"/>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0">
            <a:extLst>
              <a:ext uri="{FF2B5EF4-FFF2-40B4-BE49-F238E27FC236}">
                <a16:creationId xmlns:a16="http://schemas.microsoft.com/office/drawing/2014/main" id="{CBE2EF75-5E28-4608-1E63-A805F5DB7067}"/>
              </a:ext>
            </a:extLst>
          </p:cNvPr>
          <p:cNvSpPr>
            <a:spLocks noGrp="1"/>
          </p:cNvSpPr>
          <p:nvPr>
            <p:ph type="title"/>
          </p:nvPr>
        </p:nvSpPr>
        <p:spPr>
          <a:xfrm>
            <a:off x="334963" y="323945"/>
            <a:ext cx="10282559" cy="406400"/>
          </a:xfrm>
        </p:spPr>
        <p:txBody>
          <a:bodyPr>
            <a:noAutofit/>
          </a:bodyPr>
          <a:lstStyle>
            <a:lvl1pPr algn="l">
              <a:defRPr sz="2800" b="1">
                <a:solidFill>
                  <a:schemeClr val="bg1"/>
                </a:solidFill>
                <a:latin typeface="Frutiger LT Std 45 Light" panose="020B0402020204020204" pitchFamily="34" charset="0"/>
              </a:defRPr>
            </a:lvl1pPr>
          </a:lstStyle>
          <a:p>
            <a:endParaRPr lang="en-GB" dirty="0"/>
          </a:p>
        </p:txBody>
      </p:sp>
      <p:pic>
        <p:nvPicPr>
          <p:cNvPr id="10" name="Picture 9" descr="Text&#10;&#10;Description automatically generated">
            <a:extLst>
              <a:ext uri="{FF2B5EF4-FFF2-40B4-BE49-F238E27FC236}">
                <a16:creationId xmlns:a16="http://schemas.microsoft.com/office/drawing/2014/main" id="{CBC30291-16DA-AC2C-4F81-B7B48B054D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4288" y="284315"/>
            <a:ext cx="1050697" cy="467730"/>
          </a:xfrm>
          <a:prstGeom prst="rect">
            <a:avLst/>
          </a:prstGeom>
        </p:spPr>
      </p:pic>
      <p:sp>
        <p:nvSpPr>
          <p:cNvPr id="19" name="Date Placeholder 1">
            <a:extLst>
              <a:ext uri="{FF2B5EF4-FFF2-40B4-BE49-F238E27FC236}">
                <a16:creationId xmlns:a16="http://schemas.microsoft.com/office/drawing/2014/main" id="{CEE57099-54BD-30DA-0B1C-628007E78199}"/>
              </a:ext>
            </a:extLst>
          </p:cNvPr>
          <p:cNvSpPr>
            <a:spLocks noGrp="1"/>
          </p:cNvSpPr>
          <p:nvPr>
            <p:ph type="dt" sz="half" idx="10"/>
          </p:nvPr>
        </p:nvSpPr>
        <p:spPr>
          <a:xfrm>
            <a:off x="838200" y="6448713"/>
            <a:ext cx="2743200" cy="365125"/>
          </a:xfrm>
          <a:prstGeom prst="rect">
            <a:avLst/>
          </a:prstGeom>
        </p:spPr>
        <p:txBody>
          <a:bodyPr/>
          <a:lstStyle>
            <a:lvl1pPr>
              <a:defRPr/>
            </a:lvl1pPr>
          </a:lstStyle>
          <a:p>
            <a:r>
              <a:rPr lang="en-US" dirty="0"/>
              <a:t>NHS Staff Survey 2023</a:t>
            </a:r>
            <a:endParaRPr lang="en-GB" dirty="0"/>
          </a:p>
        </p:txBody>
      </p:sp>
      <p:sp>
        <p:nvSpPr>
          <p:cNvPr id="3" name="Slide Number Placeholder 8">
            <a:extLst>
              <a:ext uri="{FF2B5EF4-FFF2-40B4-BE49-F238E27FC236}">
                <a16:creationId xmlns:a16="http://schemas.microsoft.com/office/drawing/2014/main" id="{8E7670AA-8330-38F2-C954-19F755AD6EC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36323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11C8B3-8158-BD69-CFAA-CB736D104194}"/>
              </a:ext>
            </a:extLst>
          </p:cNvPr>
          <p:cNvSpPr/>
          <p:nvPr userDrawn="1"/>
        </p:nvSpPr>
        <p:spPr>
          <a:xfrm>
            <a:off x="192088" y="217713"/>
            <a:ext cx="11807825" cy="599410"/>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0">
            <a:extLst>
              <a:ext uri="{FF2B5EF4-FFF2-40B4-BE49-F238E27FC236}">
                <a16:creationId xmlns:a16="http://schemas.microsoft.com/office/drawing/2014/main" id="{87512912-BCD2-3185-B1F0-64B085BEE56B}"/>
              </a:ext>
            </a:extLst>
          </p:cNvPr>
          <p:cNvSpPr>
            <a:spLocks noGrp="1"/>
          </p:cNvSpPr>
          <p:nvPr>
            <p:ph type="title"/>
          </p:nvPr>
        </p:nvSpPr>
        <p:spPr>
          <a:xfrm>
            <a:off x="354028" y="323945"/>
            <a:ext cx="10263493" cy="406400"/>
          </a:xfrm>
        </p:spPr>
        <p:txBody>
          <a:bodyPr>
            <a:noAutofit/>
          </a:bodyPr>
          <a:lstStyle>
            <a:lvl1pPr algn="l">
              <a:defRPr sz="2800" b="1">
                <a:solidFill>
                  <a:schemeClr val="bg1"/>
                </a:solidFill>
                <a:latin typeface="Frutiger LT Std 45 Light" panose="020B0402020204020204" pitchFamily="34" charset="0"/>
              </a:defRPr>
            </a:lvl1pPr>
          </a:lstStyle>
          <a:p>
            <a:endParaRPr lang="en-GB" dirty="0"/>
          </a:p>
        </p:txBody>
      </p:sp>
      <p:grpSp>
        <p:nvGrpSpPr>
          <p:cNvPr id="10" name="Group 9">
            <a:extLst>
              <a:ext uri="{FF2B5EF4-FFF2-40B4-BE49-F238E27FC236}">
                <a16:creationId xmlns:a16="http://schemas.microsoft.com/office/drawing/2014/main" id="{0F8067CF-F2CA-B06B-8415-7416FB56D5C8}"/>
              </a:ext>
            </a:extLst>
          </p:cNvPr>
          <p:cNvGrpSpPr/>
          <p:nvPr userDrawn="1"/>
        </p:nvGrpSpPr>
        <p:grpSpPr>
          <a:xfrm>
            <a:off x="11050619" y="5904285"/>
            <a:ext cx="937571" cy="739808"/>
            <a:chOff x="11079803" y="5962653"/>
            <a:chExt cx="937571" cy="739808"/>
          </a:xfrm>
        </p:grpSpPr>
        <p:sp>
          <p:nvSpPr>
            <p:cNvPr id="11" name="Rectangle 10">
              <a:extLst>
                <a:ext uri="{FF2B5EF4-FFF2-40B4-BE49-F238E27FC236}">
                  <a16:creationId xmlns:a16="http://schemas.microsoft.com/office/drawing/2014/main" id="{CE87B266-B1DE-8208-CA0B-A309B7ED4037}"/>
                </a:ext>
              </a:extLst>
            </p:cNvPr>
            <p:cNvSpPr/>
            <p:nvPr userDrawn="1"/>
          </p:nvSpPr>
          <p:spPr>
            <a:xfrm rot="5400000">
              <a:off x="11178685" y="5863771"/>
              <a:ext cx="739808" cy="9375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2" descr="Image result for nhs england logo">
              <a:extLst>
                <a:ext uri="{FF2B5EF4-FFF2-40B4-BE49-F238E27FC236}">
                  <a16:creationId xmlns:a16="http://schemas.microsoft.com/office/drawing/2014/main" id="{886E7370-CE2A-FE17-BBBF-5C72CF68073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1820" y="6062077"/>
              <a:ext cx="693537" cy="54095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Text&#10;&#10;Description automatically generated">
            <a:extLst>
              <a:ext uri="{FF2B5EF4-FFF2-40B4-BE49-F238E27FC236}">
                <a16:creationId xmlns:a16="http://schemas.microsoft.com/office/drawing/2014/main" id="{7A026E80-744F-B475-3C68-E56136C136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74288" y="284315"/>
            <a:ext cx="1050697" cy="467730"/>
          </a:xfrm>
          <a:prstGeom prst="rect">
            <a:avLst/>
          </a:prstGeom>
        </p:spPr>
      </p:pic>
    </p:spTree>
    <p:extLst>
      <p:ext uri="{BB962C8B-B14F-4D97-AF65-F5344CB8AC3E}">
        <p14:creationId xmlns:p14="http://schemas.microsoft.com/office/powerpoint/2010/main" val="308452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BC3F81-2509-7156-C5C2-4C7E4FD23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9B006-629B-1F17-2912-87E024E78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F2E3F5-0457-EAF3-9072-180CC9363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NHS Staff Survey 2023</a:t>
            </a:r>
            <a:endParaRPr lang="en-GB" dirty="0"/>
          </a:p>
        </p:txBody>
      </p:sp>
      <p:sp>
        <p:nvSpPr>
          <p:cNvPr id="5" name="title">
            <a:extLst>
              <a:ext uri="{FF2B5EF4-FFF2-40B4-BE49-F238E27FC236}">
                <a16:creationId xmlns:a16="http://schemas.microsoft.com/office/drawing/2014/main" id="{9F1C2A83-C430-F17D-8E7F-0191EC1B67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Leeds and York Partnership NHS Foundation Trust </a:t>
            </a:r>
            <a:r>
              <a:rPr lang="en-GB" dirty="0"/>
              <a:t>Benchmark report</a:t>
            </a:r>
          </a:p>
        </p:txBody>
      </p:sp>
      <p:sp>
        <p:nvSpPr>
          <p:cNvPr id="9" name="Slide Number Placeholder 8">
            <a:extLst>
              <a:ext uri="{FF2B5EF4-FFF2-40B4-BE49-F238E27FC236}">
                <a16:creationId xmlns:a16="http://schemas.microsoft.com/office/drawing/2014/main" id="{2D4711F0-837D-D476-1796-5506DA4E9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dirty="0"/>
          </a:p>
        </p:txBody>
      </p:sp>
    </p:spTree>
    <p:extLst>
      <p:ext uri="{BB962C8B-B14F-4D97-AF65-F5344CB8AC3E}">
        <p14:creationId xmlns:p14="http://schemas.microsoft.com/office/powerpoint/2010/main" val="400425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6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chart" Target="../charts/chart16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chart" Target="../charts/chart16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16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16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chart" Target="../charts/chart16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chart" Target="../charts/chart17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chart" Target="../charts/chart17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chart" Target="../charts/chart17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chart" Target="../charts/chart17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chart" Target="../charts/chart17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chart" Target="../charts/chart17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0.xml.rels><?xml version="1.0" encoding="UTF-8" standalone="yes"?>
<Relationships xmlns="http://schemas.openxmlformats.org/package/2006/relationships"><Relationship Id="rId2" Type="http://schemas.openxmlformats.org/officeDocument/2006/relationships/chart" Target="../charts/chart17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chart" Target="../charts/chart17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chart" Target="../charts/chart17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chart" Target="../charts/chart179.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chart" Target="../charts/chart18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chart" Target="../charts/chart18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chart" Target="../charts/chart18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chart" Target="../charts/chart18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chart" Target="../charts/chart18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2" Type="http://schemas.openxmlformats.org/officeDocument/2006/relationships/chart" Target="../charts/chart185.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chart" Target="../charts/chart187.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chart" Target="../charts/chart188.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chart" Target="../charts/chart18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chart" Target="../charts/chart190.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www.nhsstaffsurveys.com/survey-document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hsstaffsurveys.com/survey-documents/" TargetMode="Externa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nhsstaffsurveys.com/results/interactive-results/" TargetMode="External"/><Relationship Id="rId7" Type="http://schemas.microsoft.com/office/2007/relationships/hdphoto" Target="../media/hdphoto1.wdp"/><Relationship Id="rId2" Type="http://schemas.openxmlformats.org/officeDocument/2006/relationships/hyperlink" Target="https://www.nhsstaffsurveys.com/survey-documents/"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hyperlink" Target="https://www.nhsstaffsurveys.com/results/national-results/" TargetMode="External"/><Relationship Id="rId4" Type="http://schemas.openxmlformats.org/officeDocument/2006/relationships/hyperlink" Target="https://www.nhsstaffsurveys.com/results/local-results/" TargetMode="External"/><Relationship Id="rId9" Type="http://schemas.openxmlformats.org/officeDocument/2006/relationships/hyperlink" Target="https://www.nhsstaffsurveys.com/resul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13" Type="http://schemas.openxmlformats.org/officeDocument/2006/relationships/slide" Target="slide28.xml"/><Relationship Id="rId18" Type="http://schemas.openxmlformats.org/officeDocument/2006/relationships/slide" Target="slide103.xml"/><Relationship Id="rId26" Type="http://schemas.openxmlformats.org/officeDocument/2006/relationships/slide" Target="slide43.xml"/><Relationship Id="rId39" Type="http://schemas.openxmlformats.org/officeDocument/2006/relationships/slide" Target="slide90.xml"/><Relationship Id="rId21" Type="http://schemas.openxmlformats.org/officeDocument/2006/relationships/slide" Target="slide8.xml"/><Relationship Id="rId34" Type="http://schemas.openxmlformats.org/officeDocument/2006/relationships/slide" Target="slide138.xml"/><Relationship Id="rId7" Type="http://schemas.openxmlformats.org/officeDocument/2006/relationships/slide" Target="slide17.xml"/><Relationship Id="rId12" Type="http://schemas.openxmlformats.org/officeDocument/2006/relationships/slide" Target="slide26.xml"/><Relationship Id="rId17" Type="http://schemas.openxmlformats.org/officeDocument/2006/relationships/slide" Target="slide36.xml"/><Relationship Id="rId25" Type="http://schemas.openxmlformats.org/officeDocument/2006/relationships/slide" Target="slide66.xml"/><Relationship Id="rId33" Type="http://schemas.openxmlformats.org/officeDocument/2006/relationships/slide" Target="slide136.xml"/><Relationship Id="rId38" Type="http://schemas.openxmlformats.org/officeDocument/2006/relationships/slide" Target="slide113.xml"/><Relationship Id="rId2" Type="http://schemas.openxmlformats.org/officeDocument/2006/relationships/slide" Target="slide4.xml"/><Relationship Id="rId16" Type="http://schemas.openxmlformats.org/officeDocument/2006/relationships/slide" Target="slide34.xml"/><Relationship Id="rId20" Type="http://schemas.openxmlformats.org/officeDocument/2006/relationships/slide" Target="slide135.xml"/><Relationship Id="rId29" Type="http://schemas.openxmlformats.org/officeDocument/2006/relationships/slide" Target="slide80.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4.xml"/><Relationship Id="rId24" Type="http://schemas.openxmlformats.org/officeDocument/2006/relationships/slide" Target="slide54.xml"/><Relationship Id="rId32" Type="http://schemas.openxmlformats.org/officeDocument/2006/relationships/slide" Target="slide111.xml"/><Relationship Id="rId37" Type="http://schemas.openxmlformats.org/officeDocument/2006/relationships/slide" Target="slide145.xml"/><Relationship Id="rId5" Type="http://schemas.openxmlformats.org/officeDocument/2006/relationships/slide" Target="slide13.xml"/><Relationship Id="rId15" Type="http://schemas.openxmlformats.org/officeDocument/2006/relationships/slide" Target="slide32.xml"/><Relationship Id="rId23" Type="http://schemas.openxmlformats.org/officeDocument/2006/relationships/slide" Target="slide48.xml"/><Relationship Id="rId28" Type="http://schemas.openxmlformats.org/officeDocument/2006/relationships/slide" Target="slide74.xml"/><Relationship Id="rId36" Type="http://schemas.openxmlformats.org/officeDocument/2006/relationships/slide" Target="slide140.xml"/><Relationship Id="rId10" Type="http://schemas.openxmlformats.org/officeDocument/2006/relationships/slide" Target="slide22.xml"/><Relationship Id="rId19" Type="http://schemas.openxmlformats.org/officeDocument/2006/relationships/slide" Target="slide121.xml"/><Relationship Id="rId31" Type="http://schemas.openxmlformats.org/officeDocument/2006/relationships/slide" Target="slide106.xml"/><Relationship Id="rId4" Type="http://schemas.openxmlformats.org/officeDocument/2006/relationships/slide" Target="slide11.xml"/><Relationship Id="rId9" Type="http://schemas.openxmlformats.org/officeDocument/2006/relationships/slide" Target="slide21.xml"/><Relationship Id="rId14" Type="http://schemas.openxmlformats.org/officeDocument/2006/relationships/slide" Target="slide30.xml"/><Relationship Id="rId22" Type="http://schemas.openxmlformats.org/officeDocument/2006/relationships/slide" Target="slide45.xml"/><Relationship Id="rId27" Type="http://schemas.openxmlformats.org/officeDocument/2006/relationships/slide" Target="slide71.xml"/><Relationship Id="rId30" Type="http://schemas.openxmlformats.org/officeDocument/2006/relationships/slide" Target="slide84.xml"/><Relationship Id="rId35" Type="http://schemas.openxmlformats.org/officeDocument/2006/relationships/slide" Target="slide40.xml"/><Relationship Id="rId8" Type="http://schemas.openxmlformats.org/officeDocument/2006/relationships/slide" Target="slide18.xml"/><Relationship Id="rId3"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chart" Target="../charts/chart40.xml"/><Relationship Id="rId4" Type="http://schemas.openxmlformats.org/officeDocument/2006/relationships/chart" Target="../charts/chart39.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42.xml"/></Relationships>
</file>

<file path=ppt/slides/_rels/slide3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4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nhsstaffsurveys.com/survey-documents/"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4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4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50.xml"/></Relationships>
</file>

<file path=ppt/slides/_rels/slide4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52.xml"/></Relationships>
</file>

<file path=ppt/slides/_rels/slide4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5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5.xml"/><Relationship Id="rId1" Type="http://schemas.openxmlformats.org/officeDocument/2006/relationships/slideLayout" Target="../slideLayouts/slideLayout7.xml"/><Relationship Id="rId5" Type="http://schemas.openxmlformats.org/officeDocument/2006/relationships/chart" Target="../charts/chart57.xml"/><Relationship Id="rId4" Type="http://schemas.openxmlformats.org/officeDocument/2006/relationships/chart" Target="../charts/chart56.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8.xml"/><Relationship Id="rId1" Type="http://schemas.openxmlformats.org/officeDocument/2006/relationships/slideLayout" Target="../slideLayouts/slideLayout7.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60.xml"/><Relationship Id="rId1" Type="http://schemas.openxmlformats.org/officeDocument/2006/relationships/slideLayout" Target="../slideLayouts/slideLayout7.xml"/><Relationship Id="rId5" Type="http://schemas.openxmlformats.org/officeDocument/2006/relationships/chart" Target="../charts/chart62.xml"/><Relationship Id="rId4" Type="http://schemas.openxmlformats.org/officeDocument/2006/relationships/chart" Target="../charts/char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chart" Target="../charts/chart65.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chart" Target="../charts/chart68.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69.xml"/><Relationship Id="rId1" Type="http://schemas.openxmlformats.org/officeDocument/2006/relationships/slideLayout" Target="../slideLayouts/slideLayout7.xml"/><Relationship Id="rId4" Type="http://schemas.openxmlformats.org/officeDocument/2006/relationships/chart" Target="../charts/chart70.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71.xml"/><Relationship Id="rId1" Type="http://schemas.openxmlformats.org/officeDocument/2006/relationships/slideLayout" Target="../slideLayouts/slideLayout7.xml"/><Relationship Id="rId5" Type="http://schemas.openxmlformats.org/officeDocument/2006/relationships/chart" Target="../charts/chart73.xml"/><Relationship Id="rId4" Type="http://schemas.openxmlformats.org/officeDocument/2006/relationships/chart" Target="../charts/chart72.xml"/></Relationships>
</file>

<file path=ppt/slides/_rels/slide5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chart" Target="../charts/chart75.xml"/></Relationships>
</file>

<file path=ppt/slides/_rels/slide5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79.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82.xml"/><Relationship Id="rId4" Type="http://schemas.openxmlformats.org/officeDocument/2006/relationships/chart" Target="../charts/chart8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86.xml"/><Relationship Id="rId4" Type="http://schemas.openxmlformats.org/officeDocument/2006/relationships/chart" Target="../charts/chart85.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chart" Target="../charts/chart89.xml"/><Relationship Id="rId4" Type="http://schemas.openxmlformats.org/officeDocument/2006/relationships/chart" Target="../charts/chart88.xml"/></Relationships>
</file>

<file path=ppt/slides/_rels/slide64.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93.xml"/><Relationship Id="rId1" Type="http://schemas.openxmlformats.org/officeDocument/2006/relationships/slideLayout" Target="../slideLayouts/slideLayout7.xml"/><Relationship Id="rId5" Type="http://schemas.openxmlformats.org/officeDocument/2006/relationships/chart" Target="../charts/chart95.xml"/><Relationship Id="rId4" Type="http://schemas.openxmlformats.org/officeDocument/2006/relationships/chart" Target="../charts/chart94.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96.xml"/><Relationship Id="rId1" Type="http://schemas.openxmlformats.org/officeDocument/2006/relationships/slideLayout" Target="../slideLayouts/slideLayout7.xml"/><Relationship Id="rId4" Type="http://schemas.openxmlformats.org/officeDocument/2006/relationships/chart" Target="../charts/chart97.xml"/></Relationships>
</file>

<file path=ppt/slides/_rels/slide69.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chart" Target="../charts/chart9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chart" Target="../charts/chart101.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02.xml"/><Relationship Id="rId1" Type="http://schemas.openxmlformats.org/officeDocument/2006/relationships/slideLayout" Target="../slideLayouts/slideLayout7.xml"/><Relationship Id="rId5" Type="http://schemas.openxmlformats.org/officeDocument/2006/relationships/chart" Target="../charts/chart104.xml"/><Relationship Id="rId4" Type="http://schemas.openxmlformats.org/officeDocument/2006/relationships/chart" Target="../charts/chart103.xml"/></Relationships>
</file>

<file path=ppt/slides/_rels/slide73.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chart" Target="../charts/chart108.xml"/><Relationship Id="rId4" Type="http://schemas.openxmlformats.org/officeDocument/2006/relationships/chart" Target="../charts/chart107.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09.xml"/><Relationship Id="rId1" Type="http://schemas.openxmlformats.org/officeDocument/2006/relationships/slideLayout" Target="../slideLayouts/slideLayout7.xml"/><Relationship Id="rId5" Type="http://schemas.openxmlformats.org/officeDocument/2006/relationships/chart" Target="../charts/chart111.xml"/><Relationship Id="rId4" Type="http://schemas.openxmlformats.org/officeDocument/2006/relationships/chart" Target="../charts/chart1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chart" Target="../charts/chart116.xml"/><Relationship Id="rId4" Type="http://schemas.openxmlformats.org/officeDocument/2006/relationships/chart" Target="../charts/chart115.xml"/></Relationships>
</file>

<file path=ppt/slides/_rels/slide79.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7.xml"/><Relationship Id="rId4" Type="http://schemas.openxmlformats.org/officeDocument/2006/relationships/chart" Target="../charts/chart12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chart" Target="../charts/chart121.xml"/><Relationship Id="rId1" Type="http://schemas.openxmlformats.org/officeDocument/2006/relationships/slideLayout" Target="../slideLayouts/slideLayout7.xml"/><Relationship Id="rId4" Type="http://schemas.openxmlformats.org/officeDocument/2006/relationships/chart" Target="../charts/chart123.xml"/></Relationships>
</file>

<file path=ppt/slides/_rels/slide83.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7.xml"/><Relationship Id="rId4" Type="http://schemas.openxmlformats.org/officeDocument/2006/relationships/chart" Target="../charts/chart1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chart" Target="../charts/chart127.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6.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7.xml"/><Relationship Id="rId4" Type="http://schemas.openxmlformats.org/officeDocument/2006/relationships/chart" Target="../charts/chart132.xml"/></Relationships>
</file>

<file path=ppt/slides/_rels/slide87.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7.xml"/><Relationship Id="rId4" Type="http://schemas.openxmlformats.org/officeDocument/2006/relationships/chart" Target="../charts/chart138.xml"/></Relationships>
</file>

<file path=ppt/slides/_rels/slide89.xml.rels><?xml version="1.0" encoding="UTF-8" standalone="yes"?>
<Relationships xmlns="http://schemas.openxmlformats.org/package/2006/relationships"><Relationship Id="rId2" Type="http://schemas.openxmlformats.org/officeDocument/2006/relationships/chart" Target="../charts/chart13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nhsstaffsurveys.com/survey-documents/"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267CBEC-5C5A-F2BB-8835-FBB93E9109B8}"/>
              </a:ext>
            </a:extLst>
          </p:cNvPr>
          <p:cNvSpPr>
            <a:spLocks noGrp="1"/>
          </p:cNvSpPr>
          <p:nvPr>
            <p:ph type="title"/>
          </p:nvPr>
        </p:nvSpPr>
        <p:spPr>
          <a:xfrm>
            <a:off x="117445" y="3958329"/>
            <a:ext cx="6258671" cy="382350"/>
          </a:xfrm>
        </p:spPr>
        <p:txBody>
          <a:bodyPr/>
          <a:lstStyle/>
          <a:p>
            <a:r>
              <a:rPr lang="en-GB" sz="2800" dirty="0">
                <a:latin typeface="Frutiger LT Std 45 Light" panose="020B0402020204020204"/>
              </a:rPr>
              <a:t>NHS Staff Survey Benchmark report 2023</a:t>
            </a:r>
          </a:p>
        </p:txBody>
      </p:sp>
    </p:spTree>
    <p:extLst>
      <p:ext uri="{BB962C8B-B14F-4D97-AF65-F5344CB8AC3E}">
        <p14:creationId xmlns:p14="http://schemas.microsoft.com/office/powerpoint/2010/main" val="168831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32949" y="3891590"/>
            <a:ext cx="5395338" cy="1126917"/>
          </a:xfrm>
        </p:spPr>
        <p:txBody>
          <a:bodyPr>
            <a:noAutofit/>
          </a:bodyPr>
          <a:lstStyle/>
          <a:p>
            <a:pPr algn="l"/>
            <a:r>
              <a:rPr lang="en-GB" sz="2750" dirty="0"/>
              <a:t>People Promise elements, themes and sub-score results</a:t>
            </a:r>
          </a:p>
        </p:txBody>
      </p:sp>
      <p:grpSp>
        <p:nvGrpSpPr>
          <p:cNvPr id="3" name="Group 2">
            <a:extLst>
              <a:ext uri="{FF2B5EF4-FFF2-40B4-BE49-F238E27FC236}">
                <a16:creationId xmlns:a16="http://schemas.microsoft.com/office/drawing/2014/main" id="{B4B8087D-1F42-E94E-7A79-8EDCDD997635}"/>
              </a:ext>
            </a:extLst>
          </p:cNvPr>
          <p:cNvGrpSpPr/>
          <p:nvPr/>
        </p:nvGrpSpPr>
        <p:grpSpPr>
          <a:xfrm>
            <a:off x="189178" y="1264170"/>
            <a:ext cx="11809404" cy="2164830"/>
            <a:chOff x="189178" y="1264170"/>
            <a:chExt cx="11809404" cy="2164830"/>
          </a:xfrm>
        </p:grpSpPr>
        <p:pic>
          <p:nvPicPr>
            <p:cNvPr id="5" name="Picture 4" descr="Diagram, schematic&#10;&#10;Description automatically generated">
              <a:extLst>
                <a:ext uri="{FF2B5EF4-FFF2-40B4-BE49-F238E27FC236}">
                  <a16:creationId xmlns:a16="http://schemas.microsoft.com/office/drawing/2014/main" id="{24EF6ECB-E6F1-F1BC-6D74-2272DAF0EBAB}"/>
                </a:ext>
              </a:extLst>
            </p:cNvPr>
            <p:cNvPicPr>
              <a:picLocks noChangeAspect="1"/>
            </p:cNvPicPr>
            <p:nvPr/>
          </p:nvPicPr>
          <p:blipFill rotWithShape="1">
            <a:blip r:embed="rId2">
              <a:extLst>
                <a:ext uri="{28A0092B-C50C-407E-A947-70E740481C1C}">
                  <a14:useLocalDpi xmlns:a14="http://schemas.microsoft.com/office/drawing/2010/main" val="0"/>
                </a:ext>
              </a:extLst>
            </a:blip>
            <a:srcRect t="42885" b="724"/>
            <a:stretch/>
          </p:blipFill>
          <p:spPr>
            <a:xfrm>
              <a:off x="189178" y="1268963"/>
              <a:ext cx="11809404" cy="2160037"/>
            </a:xfrm>
            <a:prstGeom prst="rect">
              <a:avLst/>
            </a:prstGeom>
          </p:spPr>
        </p:pic>
        <p:sp>
          <p:nvSpPr>
            <p:cNvPr id="6" name="Rectangle 5">
              <a:extLst>
                <a:ext uri="{FF2B5EF4-FFF2-40B4-BE49-F238E27FC236}">
                  <a16:creationId xmlns:a16="http://schemas.microsoft.com/office/drawing/2014/main" id="{B0AEA5E4-A78E-E6F5-A479-384FA2C97690}"/>
                </a:ext>
              </a:extLst>
            </p:cNvPr>
            <p:cNvSpPr/>
            <p:nvPr/>
          </p:nvSpPr>
          <p:spPr>
            <a:xfrm>
              <a:off x="1412603" y="1264170"/>
              <a:ext cx="323918" cy="401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031549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4" name="q26d_1_chart">
            <a:extLst>
              <a:ext uri="{FF2B5EF4-FFF2-40B4-BE49-F238E27FC236}">
                <a16:creationId xmlns:a16="http://schemas.microsoft.com/office/drawing/2014/main" id="{4B2F12EA-4A19-7628-4259-883BA1782E49}"/>
              </a:ext>
            </a:extLst>
          </p:cNvPr>
          <p:cNvGraphicFramePr/>
          <p:nvPr>
            <p:extLst>
              <p:ext uri="{D42A27DB-BD31-4B8C-83A1-F6EECF244321}">
                <p14:modId xmlns:p14="http://schemas.microsoft.com/office/powerpoint/2010/main" val="2698553159"/>
              </p:ext>
            </p:extLst>
          </p:nvPr>
        </p:nvGraphicFramePr>
        <p:xfrm>
          <a:off x="351892" y="900594"/>
          <a:ext cx="5051381"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26d_1_table">
            <a:extLst>
              <a:ext uri="{FF2B5EF4-FFF2-40B4-BE49-F238E27FC236}">
                <a16:creationId xmlns:a16="http://schemas.microsoft.com/office/drawing/2014/main" id="{63751940-5404-D695-6374-CD1DB264642F}"/>
              </a:ext>
            </a:extLst>
          </p:cNvPr>
          <p:cNvGraphicFramePr>
            <a:graphicFrameLocks noGrp="1"/>
          </p:cNvGraphicFramePr>
          <p:nvPr>
            <p:extLst>
              <p:ext uri="{D42A27DB-BD31-4B8C-83A1-F6EECF244321}">
                <p14:modId xmlns:p14="http://schemas.microsoft.com/office/powerpoint/2010/main" val="1975759778"/>
              </p:ext>
            </p:extLst>
          </p:nvPr>
        </p:nvGraphicFramePr>
        <p:xfrm>
          <a:off x="192809"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16.63%</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12.64%</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12.73%</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11.49%</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12.22%</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14.26%</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14.36%</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13.95%</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13.38%</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13.92%</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1215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1179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1249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1192</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1416</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26d_2_chart">
            <a:extLst>
              <a:ext uri="{FF2B5EF4-FFF2-40B4-BE49-F238E27FC236}">
                <a16:creationId xmlns:a16="http://schemas.microsoft.com/office/drawing/2014/main" id="{ACFB9B3A-A73E-5DBB-4360-CC752392499E}"/>
              </a:ext>
            </a:extLst>
          </p:cNvPr>
          <p:cNvGraphicFramePr/>
          <p:nvPr>
            <p:extLst>
              <p:ext uri="{D42A27DB-BD31-4B8C-83A1-F6EECF244321}">
                <p14:modId xmlns:p14="http://schemas.microsoft.com/office/powerpoint/2010/main" val="812778941"/>
              </p:ext>
            </p:extLst>
          </p:nvPr>
        </p:nvGraphicFramePr>
        <p:xfrm>
          <a:off x="6378620" y="900594"/>
          <a:ext cx="5051381"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d_2_table">
            <a:extLst>
              <a:ext uri="{FF2B5EF4-FFF2-40B4-BE49-F238E27FC236}">
                <a16:creationId xmlns:a16="http://schemas.microsoft.com/office/drawing/2014/main" id="{EC281FDD-35F8-17F3-F1DB-06E7B611CD9B}"/>
              </a:ext>
            </a:extLst>
          </p:cNvPr>
          <p:cNvGraphicFramePr>
            <a:graphicFrameLocks noGrp="1"/>
          </p:cNvGraphicFramePr>
          <p:nvPr>
            <p:extLst>
              <p:ext uri="{D42A27DB-BD31-4B8C-83A1-F6EECF244321}">
                <p14:modId xmlns:p14="http://schemas.microsoft.com/office/powerpoint/2010/main" val="1140544365"/>
              </p:ext>
            </p:extLst>
          </p:nvPr>
        </p:nvGraphicFramePr>
        <p:xfrm>
          <a:off x="6219537"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16.30%</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17.56%</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16.41%</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17.37%</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16.17%</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16.47%</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15.08%</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15.20%</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14.94%</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14.63%</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1215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1179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1249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1192</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1416</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0" name="Slide Number Placeholder 8">
            <a:extLst>
              <a:ext uri="{FF2B5EF4-FFF2-40B4-BE49-F238E27FC236}">
                <a16:creationId xmlns:a16="http://schemas.microsoft.com/office/drawing/2014/main" id="{F0383006-C94F-DBF1-6F10-5957C18894B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100</a:t>
            </a:fld>
            <a:endParaRPr lang="en-GB" dirty="0"/>
          </a:p>
        </p:txBody>
      </p:sp>
      <p:sp>
        <p:nvSpPr>
          <p:cNvPr id="2" name="Footer Placeholder 2">
            <a:extLst>
              <a:ext uri="{FF2B5EF4-FFF2-40B4-BE49-F238E27FC236}">
                <a16:creationId xmlns:a16="http://schemas.microsoft.com/office/drawing/2014/main" id="{0FF872CB-E92D-2866-D0ED-17C8A318001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1638285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4" name="q26d_3_chart">
            <a:extLst>
              <a:ext uri="{FF2B5EF4-FFF2-40B4-BE49-F238E27FC236}">
                <a16:creationId xmlns:a16="http://schemas.microsoft.com/office/drawing/2014/main" id="{4B2F12EA-4A19-7628-4259-883BA1782E49}"/>
              </a:ext>
            </a:extLst>
          </p:cNvPr>
          <p:cNvGraphicFramePr/>
          <p:nvPr>
            <p:extLst>
              <p:ext uri="{D42A27DB-BD31-4B8C-83A1-F6EECF244321}">
                <p14:modId xmlns:p14="http://schemas.microsoft.com/office/powerpoint/2010/main" val="2342267469"/>
              </p:ext>
            </p:extLst>
          </p:nvPr>
        </p:nvGraphicFramePr>
        <p:xfrm>
          <a:off x="351892" y="900594"/>
          <a:ext cx="5051381"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26d_3_table">
            <a:extLst>
              <a:ext uri="{FF2B5EF4-FFF2-40B4-BE49-F238E27FC236}">
                <a16:creationId xmlns:a16="http://schemas.microsoft.com/office/drawing/2014/main" id="{63751940-5404-D695-6374-CD1DB264642F}"/>
              </a:ext>
            </a:extLst>
          </p:cNvPr>
          <p:cNvGraphicFramePr>
            <a:graphicFrameLocks noGrp="1"/>
          </p:cNvGraphicFramePr>
          <p:nvPr>
            <p:extLst>
              <p:ext uri="{D42A27DB-BD31-4B8C-83A1-F6EECF244321}">
                <p14:modId xmlns:p14="http://schemas.microsoft.com/office/powerpoint/2010/main" val="1684935077"/>
              </p:ext>
            </p:extLst>
          </p:nvPr>
        </p:nvGraphicFramePr>
        <p:xfrm>
          <a:off x="192809"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3.79%</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2.04%</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2.64%</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4.45%</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3.25%</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3.68%</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2.93%</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4.17%</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5.26%</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4.39%</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1215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1179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1249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1192</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1416</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26d_4_chart">
            <a:extLst>
              <a:ext uri="{FF2B5EF4-FFF2-40B4-BE49-F238E27FC236}">
                <a16:creationId xmlns:a16="http://schemas.microsoft.com/office/drawing/2014/main" id="{ACFB9B3A-A73E-5DBB-4360-CC752392499E}"/>
              </a:ext>
            </a:extLst>
          </p:cNvPr>
          <p:cNvGraphicFramePr/>
          <p:nvPr>
            <p:extLst>
              <p:ext uri="{D42A27DB-BD31-4B8C-83A1-F6EECF244321}">
                <p14:modId xmlns:p14="http://schemas.microsoft.com/office/powerpoint/2010/main" val="613422640"/>
              </p:ext>
            </p:extLst>
          </p:nvPr>
        </p:nvGraphicFramePr>
        <p:xfrm>
          <a:off x="6378620" y="900594"/>
          <a:ext cx="5051381"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d_4_table">
            <a:extLst>
              <a:ext uri="{FF2B5EF4-FFF2-40B4-BE49-F238E27FC236}">
                <a16:creationId xmlns:a16="http://schemas.microsoft.com/office/drawing/2014/main" id="{EC281FDD-35F8-17F3-F1DB-06E7B611CD9B}"/>
              </a:ext>
            </a:extLst>
          </p:cNvPr>
          <p:cNvGraphicFramePr>
            <a:graphicFrameLocks noGrp="1"/>
          </p:cNvGraphicFramePr>
          <p:nvPr>
            <p:extLst>
              <p:ext uri="{D42A27DB-BD31-4B8C-83A1-F6EECF244321}">
                <p14:modId xmlns:p14="http://schemas.microsoft.com/office/powerpoint/2010/main" val="2840803324"/>
              </p:ext>
            </p:extLst>
          </p:nvPr>
        </p:nvGraphicFramePr>
        <p:xfrm>
          <a:off x="6219537"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pPr algn="l"/>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7.16%</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5.94%</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8.25%</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8.05%</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7.13%</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6.47%</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5.53%</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6.83%</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7.77%</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6.78%</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1215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1179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1249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1192</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1416</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9A8068AE-5103-1EFE-AC57-1025034068C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101</a:t>
            </a:fld>
            <a:endParaRPr lang="en-GB" dirty="0"/>
          </a:p>
        </p:txBody>
      </p:sp>
      <p:sp>
        <p:nvSpPr>
          <p:cNvPr id="2" name="Footer Placeholder 2">
            <a:extLst>
              <a:ext uri="{FF2B5EF4-FFF2-40B4-BE49-F238E27FC236}">
                <a16:creationId xmlns:a16="http://schemas.microsoft.com/office/drawing/2014/main" id="{3CF0690D-CC54-C659-01EF-793CAFAF36A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903224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4" name="q26d_5_chart">
            <a:extLst>
              <a:ext uri="{FF2B5EF4-FFF2-40B4-BE49-F238E27FC236}">
                <a16:creationId xmlns:a16="http://schemas.microsoft.com/office/drawing/2014/main" id="{4B2F12EA-4A19-7628-4259-883BA1782E49}"/>
              </a:ext>
            </a:extLst>
          </p:cNvPr>
          <p:cNvGraphicFramePr/>
          <p:nvPr>
            <p:extLst>
              <p:ext uri="{D42A27DB-BD31-4B8C-83A1-F6EECF244321}">
                <p14:modId xmlns:p14="http://schemas.microsoft.com/office/powerpoint/2010/main" val="35456164"/>
              </p:ext>
            </p:extLst>
          </p:nvPr>
        </p:nvGraphicFramePr>
        <p:xfrm>
          <a:off x="351892" y="900594"/>
          <a:ext cx="5051381"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26d_5_table">
            <a:extLst>
              <a:ext uri="{FF2B5EF4-FFF2-40B4-BE49-F238E27FC236}">
                <a16:creationId xmlns:a16="http://schemas.microsoft.com/office/drawing/2014/main" id="{63751940-5404-D695-6374-CD1DB264642F}"/>
              </a:ext>
            </a:extLst>
          </p:cNvPr>
          <p:cNvGraphicFramePr>
            <a:graphicFrameLocks noGrp="1"/>
          </p:cNvGraphicFramePr>
          <p:nvPr>
            <p:extLst>
              <p:ext uri="{D42A27DB-BD31-4B8C-83A1-F6EECF244321}">
                <p14:modId xmlns:p14="http://schemas.microsoft.com/office/powerpoint/2010/main" val="1433929884"/>
              </p:ext>
            </p:extLst>
          </p:nvPr>
        </p:nvGraphicFramePr>
        <p:xfrm>
          <a:off x="192809"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5.76%</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7.04%</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8.65%</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7.38%</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9.04%</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9.06%</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9.24%</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9.57%</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8.64%</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8.18%</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1215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1179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1249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1192</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1416</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0" name="Slide Number Placeholder 8">
            <a:extLst>
              <a:ext uri="{FF2B5EF4-FFF2-40B4-BE49-F238E27FC236}">
                <a16:creationId xmlns:a16="http://schemas.microsoft.com/office/drawing/2014/main" id="{26172230-124F-BDA5-79EA-41F0BB9D109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102</a:t>
            </a:fld>
            <a:endParaRPr lang="en-GB" dirty="0"/>
          </a:p>
        </p:txBody>
      </p:sp>
      <p:sp>
        <p:nvSpPr>
          <p:cNvPr id="2" name="Footer Placeholder 2">
            <a:extLst>
              <a:ext uri="{FF2B5EF4-FFF2-40B4-BE49-F238E27FC236}">
                <a16:creationId xmlns:a16="http://schemas.microsoft.com/office/drawing/2014/main" id="{C92FFC14-7A79-4212-AF9E-2F99279F31E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graphicFrame>
        <p:nvGraphicFramePr>
          <p:cNvPr id="7" name="q26d_9_chart">
            <a:extLst>
              <a:ext uri="{FF2B5EF4-FFF2-40B4-BE49-F238E27FC236}">
                <a16:creationId xmlns:a16="http://schemas.microsoft.com/office/drawing/2014/main" id="{FF8638F2-EDE7-82CB-ADA5-0E6ED1ECD307}"/>
              </a:ext>
            </a:extLst>
          </p:cNvPr>
          <p:cNvGraphicFramePr/>
          <p:nvPr>
            <p:extLst>
              <p:ext uri="{D42A27DB-BD31-4B8C-83A1-F6EECF244321}">
                <p14:modId xmlns:p14="http://schemas.microsoft.com/office/powerpoint/2010/main" val="3410117840"/>
              </p:ext>
            </p:extLst>
          </p:nvPr>
        </p:nvGraphicFramePr>
        <p:xfrm>
          <a:off x="6378620" y="900594"/>
          <a:ext cx="5051381"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d_9_table">
            <a:extLst>
              <a:ext uri="{FF2B5EF4-FFF2-40B4-BE49-F238E27FC236}">
                <a16:creationId xmlns:a16="http://schemas.microsoft.com/office/drawing/2014/main" id="{51C1B1C0-8AB0-19AC-F3F5-A12D64389D1E}"/>
              </a:ext>
            </a:extLst>
          </p:cNvPr>
          <p:cNvGraphicFramePr>
            <a:graphicFrameLocks noGrp="1"/>
          </p:cNvGraphicFramePr>
          <p:nvPr>
            <p:extLst>
              <p:ext uri="{D42A27DB-BD31-4B8C-83A1-F6EECF244321}">
                <p14:modId xmlns:p14="http://schemas.microsoft.com/office/powerpoint/2010/main" val="2642754882"/>
              </p:ext>
            </p:extLst>
          </p:nvPr>
        </p:nvGraphicFramePr>
        <p:xfrm>
          <a:off x="6219537"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nchor="ctr">
                    <a:solidFill>
                      <a:srgbClr val="0B457F"/>
                    </a:solidFill>
                  </a:tcPr>
                </a:tc>
                <a:tc>
                  <a:txBody>
                    <a:bodyPr/>
                    <a:lstStyle/>
                    <a:p>
                      <a:pPr algn="ctr"/>
                      <a:r>
                        <a:rPr lang="en-GB" sz="1100">
                          <a:latin typeface="Frutiger LT Std 45 Light" panose="020B0402020204020204"/>
                        </a:rPr>
                        <a:t>50.37%</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54.79%</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51.32%</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51.26%</a:t>
                      </a:r>
                      <a:endParaRPr lang="en-GB" sz="1100" dirty="0">
                        <a:latin typeface="Frutiger LT Std 45 Light" panose="020B0402020204020204"/>
                      </a:endParaRPr>
                    </a:p>
                  </a:txBody>
                  <a:tcPr anchor="ctr">
                    <a:solidFill>
                      <a:srgbClr val="0B457F">
                        <a:alpha val="25000"/>
                      </a:srgbClr>
                    </a:solidFill>
                  </a:tcPr>
                </a:tc>
                <a:tc>
                  <a:txBody>
                    <a:bodyPr/>
                    <a:lstStyle/>
                    <a:p>
                      <a:pPr algn="ctr"/>
                      <a:r>
                        <a:rPr lang="en-GB" sz="1100">
                          <a:latin typeface="Frutiger LT Std 45 Light" panose="020B0402020204020204"/>
                        </a:rPr>
                        <a:t>52.19%</a:t>
                      </a:r>
                      <a:endParaRPr lang="en-GB" sz="1100" dirty="0">
                        <a:latin typeface="Frutiger LT Std 45 Light" panose="020B0402020204020204"/>
                      </a:endParaRPr>
                    </a:p>
                  </a:txBody>
                  <a:tcPr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nchor="ctr">
                    <a:solidFill>
                      <a:srgbClr val="00A5CC"/>
                    </a:solidFill>
                  </a:tcPr>
                </a:tc>
                <a:tc>
                  <a:txBody>
                    <a:bodyPr/>
                    <a:lstStyle/>
                    <a:p>
                      <a:pPr algn="ctr"/>
                      <a:r>
                        <a:rPr lang="en-GB" sz="1100">
                          <a:latin typeface="Frutiger LT Std 45 Light" panose="020B0402020204020204"/>
                        </a:rPr>
                        <a:t>49.50%</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53.36%</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50.12%</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49.65%</a:t>
                      </a:r>
                      <a:endParaRPr lang="en-GB" sz="1100" dirty="0">
                        <a:latin typeface="Frutiger LT Std 45 Light" panose="020B0402020204020204"/>
                      </a:endParaRPr>
                    </a:p>
                  </a:txBody>
                  <a:tcPr anchor="ctr">
                    <a:solidFill>
                      <a:srgbClr val="00A5CC">
                        <a:alpha val="25000"/>
                      </a:srgbClr>
                    </a:solidFill>
                  </a:tcPr>
                </a:tc>
                <a:tc>
                  <a:txBody>
                    <a:bodyPr/>
                    <a:lstStyle/>
                    <a:p>
                      <a:pPr algn="ctr"/>
                      <a:r>
                        <a:rPr lang="en-GB" sz="1100">
                          <a:latin typeface="Frutiger LT Std 45 Light" panose="020B0402020204020204"/>
                        </a:rPr>
                        <a:t>52.22%</a:t>
                      </a:r>
                      <a:endParaRPr lang="en-GB" sz="1100" dirty="0">
                        <a:latin typeface="Frutiger LT Std 45 Light" panose="020B0402020204020204"/>
                      </a:endParaRPr>
                    </a:p>
                  </a:txBody>
                  <a:tcPr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1215</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1179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1249</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1192</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1416</a:t>
                      </a:r>
                      <a:endParaRPr lang="en-GB" sz="1100" dirty="0">
                        <a:latin typeface="Frutiger LT Std 45 Light" panose="020B0402020204020204"/>
                      </a:endParaRPr>
                    </a:p>
                  </a:txBody>
                  <a:tcPr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Tree>
    <p:extLst>
      <p:ext uri="{BB962C8B-B14F-4D97-AF65-F5344CB8AC3E}">
        <p14:creationId xmlns:p14="http://schemas.microsoft.com/office/powerpoint/2010/main" val="8773078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52385" y="3919194"/>
            <a:ext cx="5074827" cy="1126917"/>
          </a:xfrm>
        </p:spPr>
        <p:txBody>
          <a:bodyPr>
            <a:noAutofit/>
          </a:bodyPr>
          <a:lstStyle/>
          <a:p>
            <a:pPr algn="l"/>
            <a:r>
              <a:rPr lang="en-GB" dirty="0"/>
              <a:t>Workforce Equality Standards</a:t>
            </a:r>
          </a:p>
        </p:txBody>
      </p:sp>
      <p:sp>
        <p:nvSpPr>
          <p:cNvPr id="5" name="TextBox 4">
            <a:extLst>
              <a:ext uri="{FF2B5EF4-FFF2-40B4-BE49-F238E27FC236}">
                <a16:creationId xmlns:a16="http://schemas.microsoft.com/office/drawing/2014/main" id="{43056C15-7D58-F3CD-F769-FCD37C74DC3C}"/>
              </a:ext>
            </a:extLst>
          </p:cNvPr>
          <p:cNvSpPr txBox="1"/>
          <p:nvPr/>
        </p:nvSpPr>
        <p:spPr>
          <a:xfrm>
            <a:off x="218374" y="5252191"/>
            <a:ext cx="5395338" cy="830997"/>
          </a:xfrm>
          <a:prstGeom prst="rect">
            <a:avLst/>
          </a:prstGeom>
          <a:noFill/>
        </p:spPr>
        <p:txBody>
          <a:bodyPr wrap="square" rtlCol="0">
            <a:spAutoFit/>
          </a:bodyPr>
          <a:lstStyle/>
          <a:p>
            <a:r>
              <a:rPr lang="en-GB" sz="1600" dirty="0">
                <a:solidFill>
                  <a:schemeClr val="bg1"/>
                </a:solidFill>
                <a:latin typeface="Frutiger LT Std 45 Light" panose="020B0402020204020204"/>
                <a:cs typeface="Arial" panose="020B0604020202020204" pitchFamily="34" charset="0"/>
              </a:rPr>
              <a:t>Note where there are fewer than 10 responses for a question, results are suppressed to protect staff confidentiality and reliability of data.</a:t>
            </a:r>
            <a:endParaRPr lang="en-GB" dirty="0">
              <a:solidFill>
                <a:schemeClr val="bg1"/>
              </a:solidFill>
              <a:latin typeface="Frutiger LT Std 45 Light" panose="020B0402020204020204"/>
              <a:cs typeface="Arial" panose="020B0604020202020204" pitchFamily="34" charset="0"/>
            </a:endParaRPr>
          </a:p>
        </p:txBody>
      </p:sp>
      <p:sp>
        <p:nvSpPr>
          <p:cNvPr id="3" name="Rectangle 2">
            <a:extLst>
              <a:ext uri="{FF2B5EF4-FFF2-40B4-BE49-F238E27FC236}">
                <a16:creationId xmlns:a16="http://schemas.microsoft.com/office/drawing/2014/main" id="{089D92D7-7642-4A70-D052-43591E2E55E4}"/>
              </a:ext>
            </a:extLst>
          </p:cNvPr>
          <p:cNvSpPr/>
          <p:nvPr/>
        </p:nvSpPr>
        <p:spPr>
          <a:xfrm>
            <a:off x="234892" y="6333688"/>
            <a:ext cx="10226180" cy="276837"/>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58460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579CA-0964-0CD0-7EAC-9FDD06106B5B}"/>
              </a:ext>
            </a:extLst>
          </p:cNvPr>
          <p:cNvSpPr>
            <a:spLocks noGrp="1"/>
          </p:cNvSpPr>
          <p:nvPr>
            <p:ph type="title"/>
          </p:nvPr>
        </p:nvSpPr>
        <p:spPr/>
        <p:txBody>
          <a:bodyPr/>
          <a:lstStyle/>
          <a:p>
            <a:r>
              <a:rPr lang="en-GB" dirty="0"/>
              <a:t>Workforce Equality Standards</a:t>
            </a:r>
          </a:p>
        </p:txBody>
      </p:sp>
      <p:sp>
        <p:nvSpPr>
          <p:cNvPr id="15" name="Arrow: Pentagon 14">
            <a:extLst>
              <a:ext uri="{FF2B5EF4-FFF2-40B4-BE49-F238E27FC236}">
                <a16:creationId xmlns:a16="http://schemas.microsoft.com/office/drawing/2014/main" id="{D17758BC-BD25-0BBC-35C3-BC9CEFFC9032}"/>
              </a:ext>
            </a:extLst>
          </p:cNvPr>
          <p:cNvSpPr/>
          <p:nvPr/>
        </p:nvSpPr>
        <p:spPr>
          <a:xfrm>
            <a:off x="223255" y="2363121"/>
            <a:ext cx="4358270" cy="313755"/>
          </a:xfrm>
          <a:prstGeom prst="homePlate">
            <a:avLst/>
          </a:prstGeom>
          <a:solidFill>
            <a:srgbClr val="00A5CC"/>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Frutiger LT Std 45 Light" panose="020B0402020204020204"/>
                <a:cs typeface="Arial" panose="020B0604020202020204" pitchFamily="34" charset="0"/>
              </a:rPr>
              <a:t>Workforce Disability Equality Standards (WDES)</a:t>
            </a:r>
          </a:p>
        </p:txBody>
      </p:sp>
      <p:sp>
        <p:nvSpPr>
          <p:cNvPr id="17" name="Arrow: Pentagon 16">
            <a:extLst>
              <a:ext uri="{FF2B5EF4-FFF2-40B4-BE49-F238E27FC236}">
                <a16:creationId xmlns:a16="http://schemas.microsoft.com/office/drawing/2014/main" id="{0FD5279B-3EFD-2D21-DEB0-58DA1EBEF977}"/>
              </a:ext>
            </a:extLst>
          </p:cNvPr>
          <p:cNvSpPr/>
          <p:nvPr/>
        </p:nvSpPr>
        <p:spPr>
          <a:xfrm>
            <a:off x="223255" y="977901"/>
            <a:ext cx="4358270" cy="313755"/>
          </a:xfrm>
          <a:prstGeom prst="homePlate">
            <a:avLst/>
          </a:prstGeom>
          <a:solidFill>
            <a:srgbClr val="00A5CC"/>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Frutiger LT Std 45 Light" panose="020B0402020204020204"/>
                <a:cs typeface="Arial" panose="020B0604020202020204" pitchFamily="34" charset="0"/>
              </a:rPr>
              <a:t>Workforce Race Equality Standards (WRES)</a:t>
            </a:r>
          </a:p>
        </p:txBody>
      </p:sp>
      <p:sp>
        <p:nvSpPr>
          <p:cNvPr id="4" name="TextBox 3">
            <a:extLst>
              <a:ext uri="{FF2B5EF4-FFF2-40B4-BE49-F238E27FC236}">
                <a16:creationId xmlns:a16="http://schemas.microsoft.com/office/drawing/2014/main" id="{8D71A152-CFE6-FDF0-FA75-AFDDF0C882CB}"/>
              </a:ext>
            </a:extLst>
          </p:cNvPr>
          <p:cNvSpPr txBox="1"/>
          <p:nvPr/>
        </p:nvSpPr>
        <p:spPr>
          <a:xfrm>
            <a:off x="223255" y="1502093"/>
            <a:ext cx="11744325" cy="738664"/>
          </a:xfrm>
          <a:prstGeom prst="rect">
            <a:avLst/>
          </a:prstGeom>
          <a:noFill/>
        </p:spPr>
        <p:txBody>
          <a:bodyPr wrap="square" rtlCol="0">
            <a:spAutoFit/>
          </a:bodyPr>
          <a:lstStyle/>
          <a:p>
            <a:r>
              <a:rPr lang="en-GB" sz="1400" dirty="0">
                <a:latin typeface="Frutiger LT Std 45 Light" panose="020B0402020204020204"/>
              </a:rPr>
              <a:t>This section contains data for the organisation required for the NHS Staff Survey indicators used in the Workforce Race Equality Standard (WRES). It includes the 2019-2023 organisation and benchmarking group median results for q13a, q13b&amp;c combined, q15, and q16b split by ethnicity (by white staff / staff from all other ethnic groups combined).</a:t>
            </a:r>
            <a:endParaRPr lang="en-GB" sz="1400" dirty="0">
              <a:latin typeface="Frutiger LT Std 45 Light" panose="020B0402020204020204"/>
              <a:cs typeface="Arial" panose="020B0604020202020204" pitchFamily="34" charset="0"/>
            </a:endParaRPr>
          </a:p>
        </p:txBody>
      </p:sp>
      <p:sp>
        <p:nvSpPr>
          <p:cNvPr id="6" name="TextBox 5">
            <a:extLst>
              <a:ext uri="{FF2B5EF4-FFF2-40B4-BE49-F238E27FC236}">
                <a16:creationId xmlns:a16="http://schemas.microsoft.com/office/drawing/2014/main" id="{241ED565-C58F-987D-B0D5-30F0A9D7CD3C}"/>
              </a:ext>
            </a:extLst>
          </p:cNvPr>
          <p:cNvSpPr txBox="1"/>
          <p:nvPr/>
        </p:nvSpPr>
        <p:spPr>
          <a:xfrm>
            <a:off x="223255" y="2829273"/>
            <a:ext cx="11744325" cy="2246769"/>
          </a:xfrm>
          <a:prstGeom prst="rect">
            <a:avLst/>
          </a:prstGeom>
          <a:noFill/>
        </p:spPr>
        <p:txBody>
          <a:bodyPr wrap="square" rtlCol="0">
            <a:spAutoFit/>
          </a:bodyPr>
          <a:lstStyle/>
          <a:p>
            <a:r>
              <a:rPr lang="en-GB" sz="1400" dirty="0">
                <a:latin typeface="Frutiger LT Std 45 Light" panose="020B0402020204020204"/>
              </a:rPr>
              <a:t>This section contains data for the organisation required for the NHS Staff Survey indicators used in the Workforce Disability Equality Standard (WDES). It includes the 2019-2023 organisation and benchmarking group median results for q4b, q11e, q14a-d, and q15 split by staff with a long lasting health condition or illness compared to staff without a long lasting health condition or illness. It also shows results for q31b (for staff with a long lasting health condition or illness only), and the staff engagement score for staff with a long lasting health condition or illness, compared to staff without a long lasting health condition or illness and the overall engagement score for the organisation. </a:t>
            </a:r>
          </a:p>
          <a:p>
            <a:endParaRPr lang="en-GB" sz="1400" dirty="0">
              <a:latin typeface="Frutiger LT Std 45 Light" panose="020B0402020204020204"/>
            </a:endParaRPr>
          </a:p>
          <a:p>
            <a:r>
              <a:rPr lang="en-GB" sz="1400" dirty="0">
                <a:latin typeface="Frutiger LT Std 45 Light" panose="020B0402020204020204"/>
              </a:rPr>
              <a:t>In 2022, the text for q31b was updated and the word ‘adequate’ was updated to ‘reasonable’.</a:t>
            </a:r>
          </a:p>
          <a:p>
            <a:endParaRPr lang="en-GB" sz="1400" dirty="0">
              <a:latin typeface="Frutiger LT Std 45 Light" panose="020B0402020204020204"/>
            </a:endParaRPr>
          </a:p>
          <a:p>
            <a:r>
              <a:rPr lang="en-GB" sz="1400" dirty="0">
                <a:latin typeface="Frutiger LT Std 45 Light" panose="020B0402020204020204"/>
              </a:rPr>
              <a:t>The WDES breakdowns are based on the responses to q31a Do you have any physical or mental health conditions or illnesses lasting or expected to last for 12 months or more? </a:t>
            </a:r>
            <a:endParaRPr lang="en-GB" sz="1400" dirty="0">
              <a:latin typeface="Frutiger LT Std 45 Light" panose="020B0402020204020204"/>
              <a:cs typeface="Arial" panose="020B0604020202020204" pitchFamily="34" charset="0"/>
            </a:endParaRPr>
          </a:p>
        </p:txBody>
      </p:sp>
      <p:sp>
        <p:nvSpPr>
          <p:cNvPr id="9" name="Slide Number Placeholder 8">
            <a:extLst>
              <a:ext uri="{FF2B5EF4-FFF2-40B4-BE49-F238E27FC236}">
                <a16:creationId xmlns:a16="http://schemas.microsoft.com/office/drawing/2014/main" id="{DD903C4B-FC1E-46E1-E6F6-D687BDF3D9D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104</a:t>
            </a:fld>
            <a:endParaRPr lang="en-GB" dirty="0"/>
          </a:p>
        </p:txBody>
      </p:sp>
      <p:sp>
        <p:nvSpPr>
          <p:cNvPr id="2" name="Footer Placeholder 2">
            <a:extLst>
              <a:ext uri="{FF2B5EF4-FFF2-40B4-BE49-F238E27FC236}">
                <a16:creationId xmlns:a16="http://schemas.microsoft.com/office/drawing/2014/main" id="{DA8D019A-98E2-5359-4B3C-55909CF8C64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5323281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579CA-0964-0CD0-7EAC-9FDD06106B5B}"/>
              </a:ext>
            </a:extLst>
          </p:cNvPr>
          <p:cNvSpPr>
            <a:spLocks noGrp="1"/>
          </p:cNvSpPr>
          <p:nvPr>
            <p:ph type="title"/>
          </p:nvPr>
        </p:nvSpPr>
        <p:spPr/>
        <p:txBody>
          <a:bodyPr/>
          <a:lstStyle/>
          <a:p>
            <a:r>
              <a:rPr lang="en-GB" dirty="0"/>
              <a:t>Workforce Equality Standards</a:t>
            </a:r>
          </a:p>
        </p:txBody>
      </p:sp>
      <p:sp>
        <p:nvSpPr>
          <p:cNvPr id="9" name="TextBox 8">
            <a:extLst>
              <a:ext uri="{FF2B5EF4-FFF2-40B4-BE49-F238E27FC236}">
                <a16:creationId xmlns:a16="http://schemas.microsoft.com/office/drawing/2014/main" id="{468DC39C-A94F-4335-C5B3-8D1FC4155876}"/>
              </a:ext>
            </a:extLst>
          </p:cNvPr>
          <p:cNvSpPr txBox="1"/>
          <p:nvPr/>
        </p:nvSpPr>
        <p:spPr>
          <a:xfrm>
            <a:off x="118480" y="845257"/>
            <a:ext cx="11744325" cy="523220"/>
          </a:xfrm>
          <a:prstGeom prst="rect">
            <a:avLst/>
          </a:prstGeom>
          <a:noFill/>
        </p:spPr>
        <p:txBody>
          <a:bodyPr wrap="square" rtlCol="0">
            <a:spAutoFit/>
          </a:bodyPr>
          <a:lstStyle/>
          <a:p>
            <a:r>
              <a:rPr lang="en-GB" sz="1400" dirty="0">
                <a:latin typeface="Frutiger LT Std 45 Light" panose="020B0402020204020204"/>
                <a:cs typeface="Arial" panose="020B0604020202020204" pitchFamily="34" charset="0"/>
              </a:rPr>
              <a:t>This section contains data required for the staff survey indicators used in the Workforce Race Equality Standard (WRES) and Workforce Disability Equality Standard (WDES). Data presented in this section are unweighted. </a:t>
            </a:r>
          </a:p>
        </p:txBody>
      </p:sp>
      <p:graphicFrame>
        <p:nvGraphicFramePr>
          <p:cNvPr id="11" name="Table 10">
            <a:extLst>
              <a:ext uri="{FF2B5EF4-FFF2-40B4-BE49-F238E27FC236}">
                <a16:creationId xmlns:a16="http://schemas.microsoft.com/office/drawing/2014/main" id="{30C6428F-19F5-13A8-0D73-4019FDD53C84}"/>
              </a:ext>
            </a:extLst>
          </p:cNvPr>
          <p:cNvGraphicFramePr>
            <a:graphicFrameLocks noGrp="1"/>
          </p:cNvGraphicFramePr>
          <p:nvPr>
            <p:extLst>
              <p:ext uri="{D42A27DB-BD31-4B8C-83A1-F6EECF244321}">
                <p14:modId xmlns:p14="http://schemas.microsoft.com/office/powerpoint/2010/main" val="2840849951"/>
              </p:ext>
            </p:extLst>
          </p:nvPr>
        </p:nvGraphicFramePr>
        <p:xfrm>
          <a:off x="223254" y="1748571"/>
          <a:ext cx="11522544" cy="1503264"/>
        </p:xfrm>
        <a:graphic>
          <a:graphicData uri="http://schemas.openxmlformats.org/drawingml/2006/table">
            <a:tbl>
              <a:tblPr>
                <a:tableStyleId>{5C22544A-7EE6-4342-B048-85BDC9FD1C3A}</a:tableStyleId>
              </a:tblPr>
              <a:tblGrid>
                <a:gridCol w="1114477">
                  <a:extLst>
                    <a:ext uri="{9D8B030D-6E8A-4147-A177-3AD203B41FA5}">
                      <a16:colId xmlns:a16="http://schemas.microsoft.com/office/drawing/2014/main" val="1555313818"/>
                    </a:ext>
                  </a:extLst>
                </a:gridCol>
                <a:gridCol w="1416707">
                  <a:extLst>
                    <a:ext uri="{9D8B030D-6E8A-4147-A177-3AD203B41FA5}">
                      <a16:colId xmlns:a16="http://schemas.microsoft.com/office/drawing/2014/main" val="3022663189"/>
                    </a:ext>
                  </a:extLst>
                </a:gridCol>
                <a:gridCol w="167871">
                  <a:extLst>
                    <a:ext uri="{9D8B030D-6E8A-4147-A177-3AD203B41FA5}">
                      <a16:colId xmlns:a16="http://schemas.microsoft.com/office/drawing/2014/main" val="3412430749"/>
                    </a:ext>
                  </a:extLst>
                </a:gridCol>
                <a:gridCol w="8823489">
                  <a:extLst>
                    <a:ext uri="{9D8B030D-6E8A-4147-A177-3AD203B41FA5}">
                      <a16:colId xmlns:a16="http://schemas.microsoft.com/office/drawing/2014/main" val="3964794544"/>
                    </a:ext>
                  </a:extLst>
                </a:gridCol>
              </a:tblGrid>
              <a:tr h="174310">
                <a:tc>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Indicator</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Qu No</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gridSpan="2">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Workforce Race Equality Standard</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hMerge="1">
                  <a:txBody>
                    <a:bodyPr/>
                    <a:lstStyle/>
                    <a:p>
                      <a:pPr algn="ctr" rtl="0" fontAlgn="ct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extLst>
                  <a:ext uri="{0D108BD9-81ED-4DB2-BD59-A6C34878D82A}">
                    <a16:rowId xmlns:a16="http://schemas.microsoft.com/office/drawing/2014/main" val="3814541803"/>
                  </a:ext>
                </a:extLst>
              </a:tr>
              <a:tr h="235356">
                <a:tc gridSpan="4">
                  <a:txBody>
                    <a:bodyPr/>
                    <a:lstStyle/>
                    <a:p>
                      <a:pPr algn="ctr" rtl="0" fontAlgn="ctr"/>
                      <a:r>
                        <a:rPr lang="en-GB" sz="1200" b="1" u="none" strike="noStrike" dirty="0">
                          <a:effectLst/>
                          <a:latin typeface="Frutiger LT Std 45 Light" panose="020B0402020204020204"/>
                          <a:cs typeface="Arial" panose="020B0604020202020204" pitchFamily="34" charset="0"/>
                        </a:rPr>
                        <a:t>                                          For each of the following indicators, compare the outcomes of the responses for white staff and staff from all other ethnic groups combined</a:t>
                      </a:r>
                      <a:endParaRPr lang="en-GB" sz="12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pPr algn="ctr" rtl="0"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pPr algn="ctr" rtl="0" fontAlgn="ct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6859648"/>
                  </a:ext>
                </a:extLst>
              </a:tr>
              <a:tr h="256017">
                <a:tc>
                  <a:txBody>
                    <a:bodyPr/>
                    <a:lstStyle/>
                    <a:p>
                      <a:pPr algn="ctr" rtl="0" fontAlgn="ctr"/>
                      <a:r>
                        <a:rPr lang="en-GB" sz="1100" u="none" strike="noStrike" dirty="0">
                          <a:effectLst/>
                          <a:latin typeface="Frutiger LT Std 45 Light" panose="020B0402020204020204"/>
                          <a:cs typeface="Arial" panose="020B0604020202020204" pitchFamily="34" charset="0"/>
                        </a:rPr>
                        <a:t>5</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Q14a</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patients, relatives or the public in last 12 months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patients, relatives or the public in last 12 months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1830494"/>
                  </a:ext>
                </a:extLst>
              </a:tr>
              <a:tr h="256017">
                <a:tc>
                  <a:txBody>
                    <a:bodyPr/>
                    <a:lstStyle/>
                    <a:p>
                      <a:pPr algn="ctr" rtl="0" fontAlgn="ctr"/>
                      <a:r>
                        <a:rPr lang="en-GB" sz="1100" u="none" strike="noStrike" dirty="0">
                          <a:effectLst/>
                          <a:latin typeface="Frutiger LT Std 45 Light" panose="020B0402020204020204"/>
                          <a:cs typeface="Arial" panose="020B0604020202020204" pitchFamily="34" charset="0"/>
                        </a:rPr>
                        <a:t>6</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Q14b &amp; Q14c</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staff in last 12 months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staff in last 12 months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7794297"/>
                  </a:ext>
                </a:extLst>
              </a:tr>
              <a:tr h="256017">
                <a:tc>
                  <a:txBody>
                    <a:bodyPr/>
                    <a:lstStyle/>
                    <a:p>
                      <a:pPr algn="ctr" rtl="0" fontAlgn="ctr"/>
                      <a:r>
                        <a:rPr lang="en-GB" sz="1100" u="none" strike="noStrike" dirty="0">
                          <a:effectLst/>
                          <a:latin typeface="Frutiger LT Std 45 Light" panose="020B0402020204020204"/>
                          <a:cs typeface="Arial" panose="020B0604020202020204" pitchFamily="34" charset="0"/>
                        </a:rPr>
                        <a:t>7</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Q15</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believing that their practice provides equal opportunities for career progression or promotion </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believing that their organisation provides equal opportunities for career progression or promotion </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251916"/>
                  </a:ext>
                </a:extLst>
              </a:tr>
              <a:tr h="256017">
                <a:tc>
                  <a:txBody>
                    <a:bodyPr/>
                    <a:lstStyle/>
                    <a:p>
                      <a:pPr algn="ctr" rtl="0" fontAlgn="ctr"/>
                      <a:r>
                        <a:rPr lang="en-GB" sz="1100" u="none" strike="noStrike" dirty="0">
                          <a:effectLst/>
                          <a:latin typeface="Frutiger LT Std 45 Light" panose="020B0402020204020204"/>
                          <a:cs typeface="Arial" panose="020B0604020202020204" pitchFamily="34" charset="0"/>
                        </a:rPr>
                        <a:t>8</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Q16b</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In the last 12 months have you personally experienced discrimination at work from any of the following? b) Manager/team leader or other colleagues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In the last 12 months have you personally experienced discrimination at work from any of the following? b) Manager/team leader or other colleagues</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9542062"/>
                  </a:ext>
                </a:extLst>
              </a:tr>
            </a:tbl>
          </a:graphicData>
        </a:graphic>
      </p:graphicFrame>
      <p:graphicFrame>
        <p:nvGraphicFramePr>
          <p:cNvPr id="13" name="Table 12">
            <a:extLst>
              <a:ext uri="{FF2B5EF4-FFF2-40B4-BE49-F238E27FC236}">
                <a16:creationId xmlns:a16="http://schemas.microsoft.com/office/drawing/2014/main" id="{D56935F8-ED60-731D-23FC-D0483268A150}"/>
              </a:ext>
            </a:extLst>
          </p:cNvPr>
          <p:cNvGraphicFramePr>
            <a:graphicFrameLocks noGrp="1"/>
          </p:cNvGraphicFramePr>
          <p:nvPr>
            <p:extLst>
              <p:ext uri="{D42A27DB-BD31-4B8C-83A1-F6EECF244321}">
                <p14:modId xmlns:p14="http://schemas.microsoft.com/office/powerpoint/2010/main" val="908281142"/>
              </p:ext>
            </p:extLst>
          </p:nvPr>
        </p:nvGraphicFramePr>
        <p:xfrm>
          <a:off x="223255" y="3671660"/>
          <a:ext cx="11639550" cy="2578642"/>
        </p:xfrm>
        <a:graphic>
          <a:graphicData uri="http://schemas.openxmlformats.org/drawingml/2006/table">
            <a:tbl>
              <a:tblPr>
                <a:tableStyleId>{5C22544A-7EE6-4342-B048-85BDC9FD1C3A}</a:tableStyleId>
              </a:tblPr>
              <a:tblGrid>
                <a:gridCol w="1106711">
                  <a:extLst>
                    <a:ext uri="{9D8B030D-6E8A-4147-A177-3AD203B41FA5}">
                      <a16:colId xmlns:a16="http://schemas.microsoft.com/office/drawing/2014/main" val="2205301978"/>
                    </a:ext>
                  </a:extLst>
                </a:gridCol>
                <a:gridCol w="1421552">
                  <a:extLst>
                    <a:ext uri="{9D8B030D-6E8A-4147-A177-3AD203B41FA5}">
                      <a16:colId xmlns:a16="http://schemas.microsoft.com/office/drawing/2014/main" val="966740443"/>
                    </a:ext>
                  </a:extLst>
                </a:gridCol>
                <a:gridCol w="180218">
                  <a:extLst>
                    <a:ext uri="{9D8B030D-6E8A-4147-A177-3AD203B41FA5}">
                      <a16:colId xmlns:a16="http://schemas.microsoft.com/office/drawing/2014/main" val="3493800349"/>
                    </a:ext>
                  </a:extLst>
                </a:gridCol>
                <a:gridCol w="8931069">
                  <a:extLst>
                    <a:ext uri="{9D8B030D-6E8A-4147-A177-3AD203B41FA5}">
                      <a16:colId xmlns:a16="http://schemas.microsoft.com/office/drawing/2014/main" val="2850490007"/>
                    </a:ext>
                  </a:extLst>
                </a:gridCol>
              </a:tblGrid>
              <a:tr h="262184">
                <a:tc>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Indicator</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Qu No</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gridSpan="2">
                  <a:txBody>
                    <a:bodyPr/>
                    <a:lstStyle/>
                    <a:p>
                      <a:pPr algn="ctr" rtl="0" fontAlgn="ctr"/>
                      <a:r>
                        <a:rPr lang="en-GB" sz="1600" b="1" u="none" strike="noStrike" dirty="0">
                          <a:solidFill>
                            <a:schemeClr val="bg1"/>
                          </a:solidFill>
                          <a:effectLst/>
                          <a:latin typeface="Frutiger LT Std 45 Light" panose="020B0402020204020204"/>
                          <a:cs typeface="Arial" panose="020B0604020202020204" pitchFamily="34" charset="0"/>
                        </a:rPr>
                        <a:t>Workforce Disability Equality Standard</a:t>
                      </a: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tc hMerge="1">
                  <a:txBody>
                    <a:bodyPr/>
                    <a:lstStyle/>
                    <a:p>
                      <a:pPr algn="ctr" rtl="0" fontAlgn="ctr"/>
                      <a:endParaRPr lang="en-GB" sz="1600" b="1" i="0" u="none" strike="noStrike" dirty="0">
                        <a:solidFill>
                          <a:schemeClr val="bg1"/>
                        </a:solidFill>
                        <a:effectLst/>
                        <a:latin typeface="Frutiger LT Std 45 Light" panose="020B0402020204020204"/>
                        <a:cs typeface="Arial" panose="020B0604020202020204" pitchFamily="34" charset="0"/>
                      </a:endParaRPr>
                    </a:p>
                  </a:txBody>
                  <a:tcPr marL="0" marR="0" marT="0" marB="0" anchor="ctr">
                    <a:solidFill>
                      <a:srgbClr val="0B457F"/>
                    </a:solidFill>
                  </a:tcPr>
                </a:tc>
                <a:extLst>
                  <a:ext uri="{0D108BD9-81ED-4DB2-BD59-A6C34878D82A}">
                    <a16:rowId xmlns:a16="http://schemas.microsoft.com/office/drawing/2014/main" val="907109513"/>
                  </a:ext>
                </a:extLst>
              </a:tr>
              <a:tr h="265515">
                <a:tc gridSpan="4">
                  <a:txBody>
                    <a:bodyPr/>
                    <a:lstStyle/>
                    <a:p>
                      <a:pPr algn="ctr" rtl="0" fontAlgn="ctr"/>
                      <a:r>
                        <a:rPr lang="en-GB" sz="1200" b="1" u="none" strike="noStrike" dirty="0">
                          <a:effectLst/>
                          <a:latin typeface="Frutiger LT Std 45 Light" panose="020B0402020204020204"/>
                          <a:cs typeface="Arial" panose="020B0604020202020204" pitchFamily="34" charset="0"/>
                        </a:rPr>
                        <a:t>For each of the following indicators, compare the responses for staff with a LTC* or illness vs staff without a LTC or illness</a:t>
                      </a:r>
                      <a:endParaRPr lang="en-GB" sz="12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pPr algn="ctr" rtl="0" fontAlgn="ct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pPr algn="ctr" rtl="0" fontAlgn="ct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4184526"/>
                  </a:ext>
                </a:extLst>
              </a:tr>
              <a:tr h="194710">
                <a:tc>
                  <a:txBody>
                    <a:bodyPr/>
                    <a:lstStyle/>
                    <a:p>
                      <a:pPr algn="ctr" rtl="0" fontAlgn="ctr"/>
                      <a:r>
                        <a:rPr lang="en-GB" sz="1100" u="none" strike="noStrike" dirty="0">
                          <a:effectLst/>
                          <a:latin typeface="Frutiger LT Std 45 Light" panose="020B0402020204020204"/>
                          <a:cs typeface="Arial" panose="020B0604020202020204" pitchFamily="34" charset="0"/>
                        </a:rPr>
                        <a:t>4a</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Q14a</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patients/service users, their relatives or other members of the public</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patients/service users, their relatives or other members of the public</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868110"/>
                  </a:ext>
                </a:extLst>
              </a:tr>
              <a:tr h="221262">
                <a:tc>
                  <a:txBody>
                    <a:bodyPr/>
                    <a:lstStyle/>
                    <a:p>
                      <a:pPr algn="ctr" rtl="0" fontAlgn="ctr"/>
                      <a:r>
                        <a:rPr lang="en-GB" sz="1100" u="none" strike="noStrike" dirty="0">
                          <a:effectLst/>
                          <a:latin typeface="Frutiger LT Std 45 Light" panose="020B0402020204020204"/>
                          <a:cs typeface="Arial" panose="020B0604020202020204" pitchFamily="34" charset="0"/>
                        </a:rPr>
                        <a:t>4b</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Q14b</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managers</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managers</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7926814"/>
                  </a:ext>
                </a:extLst>
              </a:tr>
              <a:tr h="221262">
                <a:tc>
                  <a:txBody>
                    <a:bodyPr/>
                    <a:lstStyle/>
                    <a:p>
                      <a:pPr algn="ctr" rtl="0" fontAlgn="ctr"/>
                      <a:r>
                        <a:rPr lang="en-GB" sz="1100" u="none" strike="noStrike" dirty="0">
                          <a:effectLst/>
                          <a:latin typeface="Frutiger LT Std 45 Light" panose="020B0402020204020204"/>
                          <a:cs typeface="Arial" panose="020B0604020202020204" pitchFamily="34" charset="0"/>
                        </a:rPr>
                        <a:t>4c</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Q14c</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other colleagues</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experiencing harassment, bullying or abuse from other colleagues</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8427265"/>
                  </a:ext>
                </a:extLst>
              </a:tr>
              <a:tr h="221262">
                <a:tc>
                  <a:txBody>
                    <a:bodyPr/>
                    <a:lstStyle/>
                    <a:p>
                      <a:pPr algn="ctr" rtl="0" fontAlgn="ctr"/>
                      <a:r>
                        <a:rPr lang="en-GB" sz="1100" u="none" strike="noStrike" dirty="0">
                          <a:effectLst/>
                          <a:latin typeface="Frutiger LT Std 45 Light" panose="020B0402020204020204"/>
                          <a:cs typeface="Arial" panose="020B0604020202020204" pitchFamily="34" charset="0"/>
                        </a:rPr>
                        <a:t>4d</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Q14d</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saying that the last time they experienced harassment, bullying or abuse at work, they or a colleague reported it</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saying that the last time they experienced harassment, bullying or abuse at work, they or a colleague reported it</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7489653"/>
                  </a:ext>
                </a:extLst>
              </a:tr>
              <a:tr h="221262">
                <a:tc>
                  <a:txBody>
                    <a:bodyPr/>
                    <a:lstStyle/>
                    <a:p>
                      <a:pPr algn="ctr" rtl="0" fontAlgn="ctr"/>
                      <a:r>
                        <a:rPr lang="en-GB" sz="1100" u="none" strike="noStrike" dirty="0">
                          <a:effectLst/>
                          <a:latin typeface="Frutiger LT Std 45 Light" panose="020B0402020204020204"/>
                          <a:cs typeface="Arial" panose="020B0604020202020204" pitchFamily="34" charset="0"/>
                        </a:rPr>
                        <a:t>5</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Q15</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believing that their practice provides equal opportunities for career progression or promotion</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believing that their organisation provides equal opportunities for career progression or promotion</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3377708"/>
                  </a:ext>
                </a:extLst>
              </a:tr>
              <a:tr h="194710">
                <a:tc>
                  <a:txBody>
                    <a:bodyPr/>
                    <a:lstStyle/>
                    <a:p>
                      <a:pPr algn="ctr" rtl="0" fontAlgn="ctr"/>
                      <a:r>
                        <a:rPr lang="en-GB" sz="1100" u="none" strike="noStrike" dirty="0">
                          <a:effectLst/>
                          <a:latin typeface="Frutiger LT Std 45 Light" panose="020B0402020204020204"/>
                          <a:cs typeface="Arial" panose="020B0604020202020204" pitchFamily="34" charset="0"/>
                        </a:rPr>
                        <a:t>6</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b="0" i="0" u="none" strike="noStrike" dirty="0">
                          <a:solidFill>
                            <a:srgbClr val="000000"/>
                          </a:solidFill>
                          <a:effectLst/>
                          <a:latin typeface="Frutiger LT Std 45 Light" panose="020B0402020204020204"/>
                          <a:cs typeface="Arial" panose="020B0604020202020204" pitchFamily="34" charset="0"/>
                        </a:rPr>
                        <a:t>Q11e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saying that they have felt pressure from their manager to come to work, despite not feeling well enough to perform their duties</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saying that they have felt pressure from their manager to come to work, despite not feeling well enough to perform their duties</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450730"/>
                  </a:ext>
                </a:extLst>
              </a:tr>
              <a:tr h="194710">
                <a:tc>
                  <a:txBody>
                    <a:bodyPr/>
                    <a:lstStyle/>
                    <a:p>
                      <a:pPr algn="ctr" rtl="0" fontAlgn="ctr"/>
                      <a:r>
                        <a:rPr lang="en-GB" sz="1100" u="none" strike="noStrike" dirty="0">
                          <a:effectLst/>
                          <a:latin typeface="Frutiger LT Std 45 Light" panose="020B0402020204020204"/>
                          <a:cs typeface="Arial" panose="020B0604020202020204" pitchFamily="34" charset="0"/>
                        </a:rPr>
                        <a:t>7</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Q4b</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staff saying that they are satisfied with the extent to which their organisation values their work</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staff saying that they are satisfied with the extent to which their organisation values their work</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5348516"/>
                  </a:ext>
                </a:extLst>
              </a:tr>
              <a:tr h="360503">
                <a:tc>
                  <a:txBody>
                    <a:bodyPr/>
                    <a:lstStyle/>
                    <a:p>
                      <a:pPr algn="ctr" rtl="0" fontAlgn="ctr"/>
                      <a:r>
                        <a:rPr lang="en-GB" sz="1100" u="none" strike="noStrike" dirty="0">
                          <a:effectLst/>
                          <a:latin typeface="Frutiger LT Std 45 Light" panose="020B0402020204020204"/>
                          <a:cs typeface="Arial" panose="020B0604020202020204" pitchFamily="34" charset="0"/>
                        </a:rPr>
                        <a:t>8</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Q31b</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with a long lasting health condition or illness saying their employer has made reasonable adjustment(s) to enable them to carry out their work</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Percentage of staff with a long lasting health condition or illness saying their employer has made reasonable adjustment(s) to enable them to carry out their work</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196410"/>
                  </a:ext>
                </a:extLst>
              </a:tr>
              <a:tr h="221262">
                <a:tc>
                  <a:txBody>
                    <a:bodyPr/>
                    <a:lstStyle/>
                    <a:p>
                      <a:pPr algn="ctr" rtl="0" fontAlgn="ctr"/>
                      <a:r>
                        <a:rPr lang="en-GB" sz="1100" u="none" strike="noStrike" dirty="0">
                          <a:effectLst/>
                          <a:latin typeface="Frutiger LT Std 45 Light" panose="020B0402020204020204"/>
                          <a:cs typeface="Arial" panose="020B0604020202020204" pitchFamily="34" charset="0"/>
                        </a:rPr>
                        <a:t>9a</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rtl="0" fontAlgn="ctr"/>
                      <a:r>
                        <a:rPr lang="en-GB" sz="1100" u="none" strike="noStrike" dirty="0">
                          <a:effectLst/>
                          <a:latin typeface="Frutiger LT Std 45 Light" panose="020B0402020204020204"/>
                          <a:cs typeface="Arial" panose="020B0604020202020204" pitchFamily="34" charset="0"/>
                        </a:rPr>
                        <a:t>theme_engagement</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rtl="0" fontAlgn="ctr"/>
                      <a:r>
                        <a:rPr lang="en-GB" sz="1100" u="none" strike="noStrike" dirty="0">
                          <a:effectLst/>
                          <a:latin typeface="Frutiger LT Std 45 Light" panose="020B0402020204020204"/>
                          <a:cs typeface="Arial" panose="020B0604020202020204" pitchFamily="34" charset="0"/>
                        </a:rPr>
                        <a:t>The staff engagement score for staff with LTC or illness vs staff without a LTC or illness</a:t>
                      </a:r>
                      <a:endParaRPr lang="en-GB" sz="14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GB" sz="1100" u="none" strike="noStrike" dirty="0">
                          <a:effectLst/>
                          <a:latin typeface="Frutiger LT Std 45 Light" panose="020B0402020204020204"/>
                          <a:cs typeface="Arial" panose="020B0604020202020204" pitchFamily="34" charset="0"/>
                        </a:rPr>
                        <a:t>The staff engagement score for staff with LTC or illness vs staff without a LTC or illness</a:t>
                      </a:r>
                      <a:endParaRPr lang="en-GB" sz="1100" b="1" i="0" u="none" strike="noStrike" dirty="0">
                        <a:solidFill>
                          <a:srgbClr val="000000"/>
                        </a:solidFill>
                        <a:effectLst/>
                        <a:latin typeface="Frutiger LT Std 45 Light" panose="020B0402020204020204"/>
                        <a:cs typeface="Arial" panose="020B0604020202020204" pitchFamily="34" charset="0"/>
                      </a:endParaRPr>
                    </a:p>
                  </a:txBody>
                  <a:tcPr marL="1440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0384011"/>
                  </a:ext>
                </a:extLst>
              </a:tr>
            </a:tbl>
          </a:graphicData>
        </a:graphic>
      </p:graphicFrame>
      <p:sp>
        <p:nvSpPr>
          <p:cNvPr id="15" name="Arrow: Pentagon 14">
            <a:extLst>
              <a:ext uri="{FF2B5EF4-FFF2-40B4-BE49-F238E27FC236}">
                <a16:creationId xmlns:a16="http://schemas.microsoft.com/office/drawing/2014/main" id="{D17758BC-BD25-0BBC-35C3-BC9CEFFC9032}"/>
              </a:ext>
            </a:extLst>
          </p:cNvPr>
          <p:cNvSpPr/>
          <p:nvPr/>
        </p:nvSpPr>
        <p:spPr>
          <a:xfrm>
            <a:off x="223255" y="3311838"/>
            <a:ext cx="4358270" cy="313755"/>
          </a:xfrm>
          <a:prstGeom prst="homePlate">
            <a:avLst/>
          </a:prstGeom>
          <a:solidFill>
            <a:srgbClr val="00A5CC"/>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Frutiger LT Std 45 Light" panose="020B0402020204020204"/>
                <a:cs typeface="Arial" panose="020B0604020202020204" pitchFamily="34" charset="0"/>
              </a:rPr>
              <a:t>Workforce Disability Equality Standards (WDES)</a:t>
            </a:r>
          </a:p>
        </p:txBody>
      </p:sp>
      <p:sp>
        <p:nvSpPr>
          <p:cNvPr id="17" name="Arrow: Pentagon 16">
            <a:extLst>
              <a:ext uri="{FF2B5EF4-FFF2-40B4-BE49-F238E27FC236}">
                <a16:creationId xmlns:a16="http://schemas.microsoft.com/office/drawing/2014/main" id="{0FD5279B-3EFD-2D21-DEB0-58DA1EBEF977}"/>
              </a:ext>
            </a:extLst>
          </p:cNvPr>
          <p:cNvSpPr/>
          <p:nvPr/>
        </p:nvSpPr>
        <p:spPr>
          <a:xfrm>
            <a:off x="223255" y="1395538"/>
            <a:ext cx="4358270" cy="313755"/>
          </a:xfrm>
          <a:prstGeom prst="homePlate">
            <a:avLst/>
          </a:prstGeom>
          <a:solidFill>
            <a:srgbClr val="00A5CC"/>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Frutiger LT Std 45 Light" panose="020B0402020204020204"/>
                <a:cs typeface="Arial" panose="020B0604020202020204" pitchFamily="34" charset="0"/>
              </a:rPr>
              <a:t>Workforce Race Equality Standards (WRES)</a:t>
            </a:r>
          </a:p>
        </p:txBody>
      </p:sp>
      <p:sp>
        <p:nvSpPr>
          <p:cNvPr id="7" name="Slide Number Placeholder 8">
            <a:extLst>
              <a:ext uri="{FF2B5EF4-FFF2-40B4-BE49-F238E27FC236}">
                <a16:creationId xmlns:a16="http://schemas.microsoft.com/office/drawing/2014/main" id="{CE330AB3-D5DF-2009-8218-62BEA644A87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105</a:t>
            </a:fld>
            <a:endParaRPr lang="en-GB" dirty="0"/>
          </a:p>
        </p:txBody>
      </p:sp>
      <p:sp>
        <p:nvSpPr>
          <p:cNvPr id="2" name="Footer Placeholder 2">
            <a:extLst>
              <a:ext uri="{FF2B5EF4-FFF2-40B4-BE49-F238E27FC236}">
                <a16:creationId xmlns:a16="http://schemas.microsoft.com/office/drawing/2014/main" id="{3C510C70-DDD7-073F-7CA4-1F1372D892D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E21B740F-EF58-11CD-6491-A7F2260B19E8}"/>
              </a:ext>
            </a:extLst>
          </p:cNvPr>
          <p:cNvSpPr txBox="1"/>
          <p:nvPr/>
        </p:nvSpPr>
        <p:spPr>
          <a:xfrm>
            <a:off x="-1" y="6241313"/>
            <a:ext cx="8091577"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*Staff with a long term condition</a:t>
            </a:r>
          </a:p>
        </p:txBody>
      </p:sp>
    </p:spTree>
    <p:extLst>
      <p:ext uri="{BB962C8B-B14F-4D97-AF65-F5344CB8AC3E}">
        <p14:creationId xmlns:p14="http://schemas.microsoft.com/office/powerpoint/2010/main" val="38410048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52385" y="3919194"/>
            <a:ext cx="5074827" cy="1126917"/>
          </a:xfrm>
        </p:spPr>
        <p:txBody>
          <a:bodyPr>
            <a:noAutofit/>
          </a:bodyPr>
          <a:lstStyle/>
          <a:p>
            <a:pPr algn="l"/>
            <a:r>
              <a:rPr lang="en-GB" dirty="0"/>
              <a:t>Workforce Race Equality Standards (WRES)</a:t>
            </a:r>
          </a:p>
        </p:txBody>
      </p:sp>
      <p:sp>
        <p:nvSpPr>
          <p:cNvPr id="4" name="TextBox 3">
            <a:extLst>
              <a:ext uri="{FF2B5EF4-FFF2-40B4-BE49-F238E27FC236}">
                <a16:creationId xmlns:a16="http://schemas.microsoft.com/office/drawing/2014/main" id="{8735D775-5C8D-556F-6F4B-72E8BB43EA6F}"/>
              </a:ext>
            </a:extLst>
          </p:cNvPr>
          <p:cNvSpPr txBox="1"/>
          <p:nvPr/>
        </p:nvSpPr>
        <p:spPr>
          <a:xfrm>
            <a:off x="152385" y="5209563"/>
            <a:ext cx="8489658" cy="861774"/>
          </a:xfrm>
          <a:prstGeom prst="rect">
            <a:avLst/>
          </a:prstGeom>
          <a:noFill/>
        </p:spPr>
        <p:txBody>
          <a:bodyPr wrap="square" rtlCol="0">
            <a:spAutoFit/>
          </a:bodyPr>
          <a:lstStyle/>
          <a:p>
            <a:r>
              <a:rPr lang="en-GB"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Vertical scales on the following charts vary from slide to slide and this effects how results are displayed. </a:t>
            </a:r>
            <a:r>
              <a:rPr lang="en-US"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This allows incremental changes and small differences </a:t>
            </a:r>
            <a:r>
              <a:rPr lang="en-US" sz="1200" dirty="0">
                <a:solidFill>
                  <a:schemeClr val="bg1"/>
                </a:solidFill>
                <a:latin typeface="Frutiger LT Std 45 Light" panose="020B0402020204020204"/>
                <a:ea typeface="Calibri" panose="020F0502020204030204" pitchFamily="34" charset="0"/>
                <a:cs typeface="Times New Roman" panose="02020603050405020304" pitchFamily="18" charset="0"/>
              </a:rPr>
              <a:t>between r</a:t>
            </a:r>
            <a:r>
              <a:rPr lang="en-US"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esults for subgroups to be more easily interpreted.</a:t>
            </a:r>
            <a:endParaRPr lang="en-GB"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endParaRPr>
          </a:p>
          <a:p>
            <a:r>
              <a:rPr lang="en-GB" sz="1200" dirty="0">
                <a:solidFill>
                  <a:schemeClr val="bg1"/>
                </a:solidFill>
                <a:latin typeface="Frutiger LT Std 45 Light" panose="020B0402020204020204"/>
                <a:cs typeface="Times New Roman" panose="02020603050405020304" pitchFamily="18" charset="0"/>
              </a:rPr>
              <a:t>Data shown in the WRES charts are unweighted.</a:t>
            </a:r>
          </a:p>
          <a:p>
            <a:r>
              <a:rPr lang="en-GB" sz="1200" dirty="0">
                <a:solidFill>
                  <a:schemeClr val="bg1"/>
                </a:solidFill>
                <a:latin typeface="Frutiger LT Std 45 Light" panose="020B0402020204020204"/>
                <a:cs typeface="Arial" panose="020B0604020202020204" pitchFamily="34" charset="0"/>
              </a:rPr>
              <a:t>Averages are calculated as the median for the benchmark group.</a:t>
            </a:r>
          </a:p>
        </p:txBody>
      </p:sp>
    </p:spTree>
    <p:extLst>
      <p:ext uri="{BB962C8B-B14F-4D97-AF65-F5344CB8AC3E}">
        <p14:creationId xmlns:p14="http://schemas.microsoft.com/office/powerpoint/2010/main" val="32407129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Workforce Race Equality Standard (WRES)</a:t>
            </a:r>
          </a:p>
        </p:txBody>
      </p:sp>
      <p:graphicFrame>
        <p:nvGraphicFramePr>
          <p:cNvPr id="4" name="har_from_pat_table">
            <a:extLst>
              <a:ext uri="{FF2B5EF4-FFF2-40B4-BE49-F238E27FC236}">
                <a16:creationId xmlns:a16="http://schemas.microsoft.com/office/drawing/2014/main" id="{9CFD67EC-C25F-FC02-FDA0-9C9F7D10FFF5}"/>
              </a:ext>
            </a:extLst>
          </p:cNvPr>
          <p:cNvGraphicFramePr>
            <a:graphicFrameLocks noGrp="1"/>
          </p:cNvGraphicFramePr>
          <p:nvPr>
            <p:extLst>
              <p:ext uri="{D42A27DB-BD31-4B8C-83A1-F6EECF244321}">
                <p14:modId xmlns:p14="http://schemas.microsoft.com/office/powerpoint/2010/main" val="3452821701"/>
              </p:ext>
            </p:extLst>
          </p:nvPr>
        </p:nvGraphicFramePr>
        <p:xfrm>
          <a:off x="155507" y="4318296"/>
          <a:ext cx="11532344" cy="1859448"/>
        </p:xfrm>
        <a:graphic>
          <a:graphicData uri="http://schemas.openxmlformats.org/drawingml/2006/table">
            <a:tbl>
              <a:tblPr firstRow="1" bandRow="1">
                <a:tableStyleId>{5C22544A-7EE6-4342-B048-85BDC9FD1C3A}</a:tableStyleId>
              </a:tblPr>
              <a:tblGrid>
                <a:gridCol w="2124134">
                  <a:extLst>
                    <a:ext uri="{9D8B030D-6E8A-4147-A177-3AD203B41FA5}">
                      <a16:colId xmlns:a16="http://schemas.microsoft.com/office/drawing/2014/main" val="3918553771"/>
                    </a:ext>
                  </a:extLst>
                </a:gridCol>
                <a:gridCol w="1881642">
                  <a:extLst>
                    <a:ext uri="{9D8B030D-6E8A-4147-A177-3AD203B41FA5}">
                      <a16:colId xmlns:a16="http://schemas.microsoft.com/office/drawing/2014/main" val="1325897192"/>
                    </a:ext>
                  </a:extLst>
                </a:gridCol>
                <a:gridCol w="1881642">
                  <a:extLst>
                    <a:ext uri="{9D8B030D-6E8A-4147-A177-3AD203B41FA5}">
                      <a16:colId xmlns:a16="http://schemas.microsoft.com/office/drawing/2014/main" val="92525492"/>
                    </a:ext>
                  </a:extLst>
                </a:gridCol>
                <a:gridCol w="1881642">
                  <a:extLst>
                    <a:ext uri="{9D8B030D-6E8A-4147-A177-3AD203B41FA5}">
                      <a16:colId xmlns:a16="http://schemas.microsoft.com/office/drawing/2014/main" val="373619570"/>
                    </a:ext>
                  </a:extLst>
                </a:gridCol>
                <a:gridCol w="1881642">
                  <a:extLst>
                    <a:ext uri="{9D8B030D-6E8A-4147-A177-3AD203B41FA5}">
                      <a16:colId xmlns:a16="http://schemas.microsoft.com/office/drawing/2014/main" val="2158587356"/>
                    </a:ext>
                  </a:extLst>
                </a:gridCol>
                <a:gridCol w="1881642">
                  <a:extLst>
                    <a:ext uri="{9D8B030D-6E8A-4147-A177-3AD203B41FA5}">
                      <a16:colId xmlns:a16="http://schemas.microsoft.com/office/drawing/2014/main" val="3569679531"/>
                    </a:ext>
                  </a:extLst>
                </a:gridCol>
              </a:tblGrid>
              <a:tr h="270552">
                <a:tc>
                  <a:txBody>
                    <a:bodyPr/>
                    <a:lstStyle/>
                    <a:p>
                      <a:pPr algn="l"/>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70552">
                <a:tc>
                  <a:txBody>
                    <a:bodyPr/>
                    <a:lstStyle/>
                    <a:p>
                      <a:pPr algn="l"/>
                      <a:r>
                        <a:rPr lang="en-GB" sz="1050" dirty="0">
                          <a:solidFill>
                            <a:schemeClr val="bg1"/>
                          </a:solidFill>
                          <a:latin typeface="Frutiger LT Std 45 Light" panose="020B0402020204020204"/>
                        </a:rPr>
                        <a:t>White staff: Your org</a:t>
                      </a:r>
                    </a:p>
                  </a:txBody>
                  <a:tcPr>
                    <a:solidFill>
                      <a:srgbClr val="0B457F"/>
                    </a:solidFill>
                  </a:tcPr>
                </a:tc>
                <a:tc>
                  <a:txBody>
                    <a:bodyPr/>
                    <a:lstStyle/>
                    <a:p>
                      <a:pPr algn="ctr"/>
                      <a:r>
                        <a:rPr lang="en-GB" sz="1100">
                          <a:solidFill>
                            <a:schemeClr val="tx1"/>
                          </a:solidFill>
                          <a:latin typeface="Frutiger LT Std 45 Light" panose="020B0402020204020204"/>
                        </a:rPr>
                        <a:t>27.62%</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25.16%</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25.50%</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25.82%</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20.97%</a:t>
                      </a:r>
                      <a:endParaRPr lang="en-GB" sz="1100" dirty="0">
                        <a:solidFill>
                          <a:schemeClr val="tx1"/>
                        </a:solidFill>
                        <a:latin typeface="Frutiger LT Std 45 Light" panose="020B0402020204020204"/>
                      </a:endParaRPr>
                    </a:p>
                  </a:txBody>
                  <a:tcPr anchor="ctr">
                    <a:solidFill>
                      <a:srgbClr val="0B457F">
                        <a:alpha val="18000"/>
                      </a:srgbClr>
                    </a:solidFill>
                  </a:tcPr>
                </a:tc>
                <a:extLst>
                  <a:ext uri="{0D108BD9-81ED-4DB2-BD59-A6C34878D82A}">
                    <a16:rowId xmlns:a16="http://schemas.microsoft.com/office/drawing/2014/main" val="1621820588"/>
                  </a:ext>
                </a:extLst>
              </a:tr>
              <a:tr h="221211">
                <a:tc>
                  <a:txBody>
                    <a:bodyPr/>
                    <a:lstStyle/>
                    <a:p>
                      <a:pPr algn="l"/>
                      <a:r>
                        <a:rPr lang="en-GB" sz="1050" dirty="0">
                          <a:solidFill>
                            <a:schemeClr val="bg1"/>
                          </a:solidFill>
                          <a:latin typeface="Frutiger LT Std 45 Light" panose="020B0402020204020204"/>
                        </a:rPr>
                        <a:t>All other ethnic groups*: Your org</a:t>
                      </a:r>
                    </a:p>
                  </a:txBody>
                  <a:tcPr>
                    <a:solidFill>
                      <a:srgbClr val="330072"/>
                    </a:solidFill>
                  </a:tcPr>
                </a:tc>
                <a:tc>
                  <a:txBody>
                    <a:bodyPr/>
                    <a:lstStyle/>
                    <a:p>
                      <a:pPr algn="ctr"/>
                      <a:r>
                        <a:rPr lang="en-GB" sz="1100">
                          <a:solidFill>
                            <a:schemeClr val="tx1"/>
                          </a:solidFill>
                          <a:latin typeface="Frutiger LT Std 45 Light" panose="020B0402020204020204"/>
                        </a:rPr>
                        <a:t>34.97%</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31.46%</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37.95%</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35.83%</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33.72%</a:t>
                      </a:r>
                      <a:endParaRPr lang="en-GB" sz="1100" dirty="0">
                        <a:solidFill>
                          <a:schemeClr val="tx1"/>
                        </a:solidFill>
                        <a:latin typeface="Frutiger LT Std 45 Light" panose="020B0402020204020204"/>
                      </a:endParaRPr>
                    </a:p>
                  </a:txBody>
                  <a:tcPr anchor="ctr">
                    <a:solidFill>
                      <a:srgbClr val="330072">
                        <a:alpha val="20000"/>
                      </a:srgbClr>
                    </a:solidFill>
                  </a:tcPr>
                </a:tc>
                <a:extLst>
                  <a:ext uri="{0D108BD9-81ED-4DB2-BD59-A6C34878D82A}">
                    <a16:rowId xmlns:a16="http://schemas.microsoft.com/office/drawing/2014/main" val="8249572"/>
                  </a:ext>
                </a:extLst>
              </a:tr>
              <a:tr h="216655">
                <a:tc>
                  <a:txBody>
                    <a:bodyPr/>
                    <a:lstStyle/>
                    <a:p>
                      <a:pPr algn="l"/>
                      <a:r>
                        <a:rPr lang="en-GB" sz="1050" dirty="0">
                          <a:solidFill>
                            <a:schemeClr val="bg1"/>
                          </a:solidFill>
                          <a:latin typeface="Frutiger LT Std 45 Light" panose="020B0402020204020204"/>
                        </a:rPr>
                        <a:t>White staff: Average </a:t>
                      </a:r>
                    </a:p>
                  </a:txBody>
                  <a:tcPr>
                    <a:solidFill>
                      <a:srgbClr val="56B4E9"/>
                    </a:solidFill>
                  </a:tcPr>
                </a:tc>
                <a:tc>
                  <a:txBody>
                    <a:bodyPr/>
                    <a:lstStyle/>
                    <a:p>
                      <a:pPr algn="ctr"/>
                      <a:r>
                        <a:rPr lang="en-GB" sz="1100">
                          <a:solidFill>
                            <a:schemeClr val="tx1"/>
                          </a:solidFill>
                          <a:latin typeface="Frutiger LT Std 45 Light" panose="020B0402020204020204"/>
                        </a:rPr>
                        <a:t>27.55%</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25.40%</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26.16%</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25.37%</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22.66%</a:t>
                      </a:r>
                      <a:endParaRPr lang="en-GB" sz="1100" dirty="0">
                        <a:solidFill>
                          <a:schemeClr val="tx1"/>
                        </a:solidFill>
                        <a:latin typeface="Frutiger LT Std 45 Light" panose="020B0402020204020204"/>
                      </a:endParaRPr>
                    </a:p>
                  </a:txBody>
                  <a:tcPr anchor="ctr">
                    <a:solidFill>
                      <a:srgbClr val="56B4E9">
                        <a:alpha val="17000"/>
                      </a:srgbClr>
                    </a:solidFill>
                  </a:tcPr>
                </a:tc>
                <a:extLst>
                  <a:ext uri="{0D108BD9-81ED-4DB2-BD59-A6C34878D82A}">
                    <a16:rowId xmlns:a16="http://schemas.microsoft.com/office/drawing/2014/main" val="3225322291"/>
                  </a:ext>
                </a:extLst>
              </a:tr>
              <a:tr h="230952">
                <a:tc>
                  <a:txBody>
                    <a:bodyPr/>
                    <a:lstStyle/>
                    <a:p>
                      <a:pPr algn="l"/>
                      <a:r>
                        <a:rPr lang="en-GB" sz="1050" dirty="0">
                          <a:latin typeface="Frutiger LT Std 45 Light" panose="020B0402020204020204"/>
                        </a:rPr>
                        <a:t>All other ethnic groups*: Average</a:t>
                      </a:r>
                    </a:p>
                  </a:txBody>
                  <a:tcPr>
                    <a:solidFill>
                      <a:srgbClr val="C28FFF"/>
                    </a:solidFill>
                  </a:tcPr>
                </a:tc>
                <a:tc>
                  <a:txBody>
                    <a:bodyPr/>
                    <a:lstStyle/>
                    <a:p>
                      <a:pPr algn="ctr"/>
                      <a:r>
                        <a:rPr lang="en-GB" sz="1100">
                          <a:solidFill>
                            <a:schemeClr val="tx1"/>
                          </a:solidFill>
                          <a:latin typeface="Frutiger LT Std 45 Light" panose="020B0402020204020204"/>
                        </a:rPr>
                        <a:t>35.54%</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32.12%</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31.79%</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31.54%</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31.43%</a:t>
                      </a:r>
                      <a:endParaRPr lang="en-GB" sz="1100" dirty="0">
                        <a:solidFill>
                          <a:schemeClr val="tx1"/>
                        </a:solidFill>
                        <a:latin typeface="Frutiger LT Std 45 Light" panose="020B0402020204020204"/>
                      </a:endParaRPr>
                    </a:p>
                  </a:txBody>
                  <a:tcPr anchor="ctr">
                    <a:solidFill>
                      <a:srgbClr val="C28FFF">
                        <a:alpha val="20000"/>
                      </a:srgbClr>
                    </a:solidFill>
                  </a:tcPr>
                </a:tc>
                <a:extLst>
                  <a:ext uri="{0D108BD9-81ED-4DB2-BD59-A6C34878D82A}">
                    <a16:rowId xmlns:a16="http://schemas.microsoft.com/office/drawing/2014/main" val="758103324"/>
                  </a:ext>
                </a:extLst>
              </a:tr>
              <a:tr h="270552">
                <a:tc>
                  <a:txBody>
                    <a:bodyPr/>
                    <a:lstStyle/>
                    <a:p>
                      <a:pPr algn="l"/>
                      <a:r>
                        <a:rPr lang="en-GB" sz="1050" dirty="0">
                          <a:solidFill>
                            <a:schemeClr val="tx1"/>
                          </a:solidFill>
                          <a:latin typeface="Frutiger LT Std 45 Light" panose="020B0402020204020204"/>
                        </a:rPr>
                        <a:t>White staff: Responses</a:t>
                      </a:r>
                    </a:p>
                  </a:txBody>
                  <a:tcPr>
                    <a:noFill/>
                  </a:tcPr>
                </a:tc>
                <a:tc>
                  <a:txBody>
                    <a:bodyPr/>
                    <a:lstStyle/>
                    <a:p>
                      <a:pPr algn="ctr"/>
                      <a:r>
                        <a:rPr lang="en-GB" sz="1100">
                          <a:solidFill>
                            <a:schemeClr val="tx1"/>
                          </a:solidFill>
                          <a:latin typeface="Frutiger LT Std 45 Light" panose="020B0402020204020204"/>
                        </a:rPr>
                        <a:t>1173</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1089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1157</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1092</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1273</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1612629215"/>
                  </a:ext>
                </a:extLst>
              </a:tr>
              <a:tr h="270552">
                <a:tc>
                  <a:txBody>
                    <a:bodyPr/>
                    <a:lstStyle/>
                    <a:p>
                      <a:pPr algn="l"/>
                      <a:r>
                        <a:rPr lang="en-GB" sz="1050" dirty="0">
                          <a:solidFill>
                            <a:schemeClr val="tx1"/>
                          </a:solidFill>
                          <a:latin typeface="Frutiger LT Std 45 Light" panose="020B0402020204020204"/>
                        </a:rPr>
                        <a:t>All other ethnic groups*: Responses</a:t>
                      </a:r>
                    </a:p>
                  </a:txBody>
                  <a:tcPr>
                    <a:noFill/>
                  </a:tcPr>
                </a:tc>
                <a:tc>
                  <a:txBody>
                    <a:bodyPr/>
                    <a:lstStyle/>
                    <a:p>
                      <a:pPr algn="ctr"/>
                      <a:r>
                        <a:rPr lang="en-GB" sz="1100">
                          <a:solidFill>
                            <a:schemeClr val="tx1"/>
                          </a:solidFill>
                          <a:latin typeface="Frutiger LT Std 45 Light" panose="020B0402020204020204"/>
                        </a:rPr>
                        <a:t>183</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178</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195</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187</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258</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715998382"/>
                  </a:ext>
                </a:extLst>
              </a:tr>
            </a:tbl>
          </a:graphicData>
        </a:graphic>
      </p:graphicFrame>
      <p:graphicFrame>
        <p:nvGraphicFramePr>
          <p:cNvPr id="6" name="har_from_pat_chart">
            <a:extLst>
              <a:ext uri="{FF2B5EF4-FFF2-40B4-BE49-F238E27FC236}">
                <a16:creationId xmlns:a16="http://schemas.microsoft.com/office/drawing/2014/main" id="{39A5E69B-208F-AF43-B802-DDBB83227469}"/>
              </a:ext>
            </a:extLst>
          </p:cNvPr>
          <p:cNvGraphicFramePr/>
          <p:nvPr>
            <p:extLst>
              <p:ext uri="{D42A27DB-BD31-4B8C-83A1-F6EECF244321}">
                <p14:modId xmlns:p14="http://schemas.microsoft.com/office/powerpoint/2010/main" val="2110794770"/>
              </p:ext>
            </p:extLst>
          </p:nvPr>
        </p:nvGraphicFramePr>
        <p:xfrm>
          <a:off x="672352" y="874802"/>
          <a:ext cx="11140799" cy="3443494"/>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8">
            <a:extLst>
              <a:ext uri="{FF2B5EF4-FFF2-40B4-BE49-F238E27FC236}">
                <a16:creationId xmlns:a16="http://schemas.microsoft.com/office/drawing/2014/main" id="{34A3A83C-ED8A-1E52-54B5-2F1D55A9F27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107</a:t>
            </a:fld>
            <a:endParaRPr lang="en-GB" dirty="0"/>
          </a:p>
        </p:txBody>
      </p:sp>
      <p:sp>
        <p:nvSpPr>
          <p:cNvPr id="2" name="TextBox 1">
            <a:extLst>
              <a:ext uri="{FF2B5EF4-FFF2-40B4-BE49-F238E27FC236}">
                <a16:creationId xmlns:a16="http://schemas.microsoft.com/office/drawing/2014/main" id="{14B0E9ED-C4E5-940D-B07F-059CAC620359}"/>
              </a:ext>
            </a:extLst>
          </p:cNvPr>
          <p:cNvSpPr txBox="1"/>
          <p:nvPr/>
        </p:nvSpPr>
        <p:spPr>
          <a:xfrm>
            <a:off x="0" y="6203654"/>
            <a:ext cx="3504571"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*Staff from all other ethnic groups combined</a:t>
            </a:r>
          </a:p>
        </p:txBody>
      </p:sp>
      <p:sp>
        <p:nvSpPr>
          <p:cNvPr id="3" name="Footer Placeholder 2">
            <a:extLst>
              <a:ext uri="{FF2B5EF4-FFF2-40B4-BE49-F238E27FC236}">
                <a16:creationId xmlns:a16="http://schemas.microsoft.com/office/drawing/2014/main" id="{14B0A401-A7A8-177C-8568-4431307ABE0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330965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Workforce Race Equality Standard (WRES)</a:t>
            </a:r>
          </a:p>
        </p:txBody>
      </p:sp>
      <p:sp>
        <p:nvSpPr>
          <p:cNvPr id="7" name="Slide Number Placeholder 8">
            <a:extLst>
              <a:ext uri="{FF2B5EF4-FFF2-40B4-BE49-F238E27FC236}">
                <a16:creationId xmlns:a16="http://schemas.microsoft.com/office/drawing/2014/main" id="{CC7481CE-D8E4-5B15-C6ED-607A0FDA882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108</a:t>
            </a:fld>
            <a:endParaRPr lang="en-GB" dirty="0"/>
          </a:p>
        </p:txBody>
      </p:sp>
      <p:graphicFrame>
        <p:nvGraphicFramePr>
          <p:cNvPr id="3" name="har_from_staff_table">
            <a:extLst>
              <a:ext uri="{FF2B5EF4-FFF2-40B4-BE49-F238E27FC236}">
                <a16:creationId xmlns:a16="http://schemas.microsoft.com/office/drawing/2014/main" id="{8E16BD5E-3E30-CAA6-69B4-B31D358E2ACF}"/>
              </a:ext>
            </a:extLst>
          </p:cNvPr>
          <p:cNvGraphicFramePr>
            <a:graphicFrameLocks noGrp="1"/>
          </p:cNvGraphicFramePr>
          <p:nvPr>
            <p:extLst>
              <p:ext uri="{D42A27DB-BD31-4B8C-83A1-F6EECF244321}">
                <p14:modId xmlns:p14="http://schemas.microsoft.com/office/powerpoint/2010/main" val="830001687"/>
              </p:ext>
            </p:extLst>
          </p:nvPr>
        </p:nvGraphicFramePr>
        <p:xfrm>
          <a:off x="175025" y="4337273"/>
          <a:ext cx="11532344" cy="1859448"/>
        </p:xfrm>
        <a:graphic>
          <a:graphicData uri="http://schemas.openxmlformats.org/drawingml/2006/table">
            <a:tbl>
              <a:tblPr firstRow="1" bandRow="1">
                <a:tableStyleId>{5C22544A-7EE6-4342-B048-85BDC9FD1C3A}</a:tableStyleId>
              </a:tblPr>
              <a:tblGrid>
                <a:gridCol w="2124134">
                  <a:extLst>
                    <a:ext uri="{9D8B030D-6E8A-4147-A177-3AD203B41FA5}">
                      <a16:colId xmlns:a16="http://schemas.microsoft.com/office/drawing/2014/main" val="3918553771"/>
                    </a:ext>
                  </a:extLst>
                </a:gridCol>
                <a:gridCol w="1881642">
                  <a:extLst>
                    <a:ext uri="{9D8B030D-6E8A-4147-A177-3AD203B41FA5}">
                      <a16:colId xmlns:a16="http://schemas.microsoft.com/office/drawing/2014/main" val="1325897192"/>
                    </a:ext>
                  </a:extLst>
                </a:gridCol>
                <a:gridCol w="1881642">
                  <a:extLst>
                    <a:ext uri="{9D8B030D-6E8A-4147-A177-3AD203B41FA5}">
                      <a16:colId xmlns:a16="http://schemas.microsoft.com/office/drawing/2014/main" val="92525492"/>
                    </a:ext>
                  </a:extLst>
                </a:gridCol>
                <a:gridCol w="1881642">
                  <a:extLst>
                    <a:ext uri="{9D8B030D-6E8A-4147-A177-3AD203B41FA5}">
                      <a16:colId xmlns:a16="http://schemas.microsoft.com/office/drawing/2014/main" val="373619570"/>
                    </a:ext>
                  </a:extLst>
                </a:gridCol>
                <a:gridCol w="1881642">
                  <a:extLst>
                    <a:ext uri="{9D8B030D-6E8A-4147-A177-3AD203B41FA5}">
                      <a16:colId xmlns:a16="http://schemas.microsoft.com/office/drawing/2014/main" val="2158587356"/>
                    </a:ext>
                  </a:extLst>
                </a:gridCol>
                <a:gridCol w="1881642">
                  <a:extLst>
                    <a:ext uri="{9D8B030D-6E8A-4147-A177-3AD203B41FA5}">
                      <a16:colId xmlns:a16="http://schemas.microsoft.com/office/drawing/2014/main" val="3569679531"/>
                    </a:ext>
                  </a:extLst>
                </a:gridCol>
              </a:tblGrid>
              <a:tr h="270552">
                <a:tc>
                  <a:txBody>
                    <a:bodyPr/>
                    <a:lstStyle/>
                    <a:p>
                      <a:pPr algn="l"/>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70552">
                <a:tc>
                  <a:txBody>
                    <a:bodyPr/>
                    <a:lstStyle/>
                    <a:p>
                      <a:pPr algn="l"/>
                      <a:r>
                        <a:rPr lang="en-GB" sz="1050" dirty="0">
                          <a:solidFill>
                            <a:schemeClr val="bg1"/>
                          </a:solidFill>
                          <a:latin typeface="Frutiger LT Std 45 Light" panose="020B0402020204020204"/>
                        </a:rPr>
                        <a:t>White staff: Your org</a:t>
                      </a:r>
                    </a:p>
                  </a:txBody>
                  <a:tcPr>
                    <a:solidFill>
                      <a:srgbClr val="0B457F"/>
                    </a:solidFill>
                  </a:tcPr>
                </a:tc>
                <a:tc>
                  <a:txBody>
                    <a:bodyPr/>
                    <a:lstStyle/>
                    <a:p>
                      <a:pPr algn="ctr"/>
                      <a:r>
                        <a:rPr lang="en-GB" sz="1100">
                          <a:solidFill>
                            <a:schemeClr val="tx1"/>
                          </a:solidFill>
                          <a:latin typeface="Frutiger LT Std 45 Light" panose="020B0402020204020204"/>
                        </a:rPr>
                        <a:t>17.53%</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17.16%</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17.17%</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16.20%</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14.87%</a:t>
                      </a:r>
                      <a:endParaRPr lang="en-GB" sz="1100" dirty="0">
                        <a:solidFill>
                          <a:schemeClr val="tx1"/>
                        </a:solidFill>
                        <a:latin typeface="Frutiger LT Std 45 Light" panose="020B0402020204020204"/>
                      </a:endParaRPr>
                    </a:p>
                  </a:txBody>
                  <a:tcPr anchor="ctr">
                    <a:solidFill>
                      <a:srgbClr val="0B457F">
                        <a:alpha val="18000"/>
                      </a:srgbClr>
                    </a:solidFill>
                  </a:tcPr>
                </a:tc>
                <a:extLst>
                  <a:ext uri="{0D108BD9-81ED-4DB2-BD59-A6C34878D82A}">
                    <a16:rowId xmlns:a16="http://schemas.microsoft.com/office/drawing/2014/main" val="1621820588"/>
                  </a:ext>
                </a:extLst>
              </a:tr>
              <a:tr h="221211">
                <a:tc>
                  <a:txBody>
                    <a:bodyPr/>
                    <a:lstStyle/>
                    <a:p>
                      <a:pPr algn="l"/>
                      <a:r>
                        <a:rPr lang="en-GB" sz="1050" dirty="0">
                          <a:solidFill>
                            <a:schemeClr val="bg1"/>
                          </a:solidFill>
                          <a:latin typeface="Frutiger LT Std 45 Light" panose="020B0402020204020204"/>
                        </a:rPr>
                        <a:t>All other ethnic groups*: Your org</a:t>
                      </a:r>
                    </a:p>
                  </a:txBody>
                  <a:tcPr>
                    <a:solidFill>
                      <a:srgbClr val="330072"/>
                    </a:solidFill>
                  </a:tcPr>
                </a:tc>
                <a:tc>
                  <a:txBody>
                    <a:bodyPr/>
                    <a:lstStyle/>
                    <a:p>
                      <a:pPr algn="ctr"/>
                      <a:r>
                        <a:rPr lang="en-GB" sz="1100">
                          <a:solidFill>
                            <a:schemeClr val="tx1"/>
                          </a:solidFill>
                          <a:latin typeface="Frutiger LT Std 45 Light" panose="020B0402020204020204"/>
                        </a:rPr>
                        <a:t>17.49%</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18.97%</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22.80%</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22.46%</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17.05%</a:t>
                      </a:r>
                      <a:endParaRPr lang="en-GB" sz="1100" dirty="0">
                        <a:solidFill>
                          <a:schemeClr val="tx1"/>
                        </a:solidFill>
                        <a:latin typeface="Frutiger LT Std 45 Light" panose="020B0402020204020204"/>
                      </a:endParaRPr>
                    </a:p>
                  </a:txBody>
                  <a:tcPr anchor="ctr">
                    <a:solidFill>
                      <a:srgbClr val="330072">
                        <a:alpha val="20000"/>
                      </a:srgbClr>
                    </a:solidFill>
                  </a:tcPr>
                </a:tc>
                <a:extLst>
                  <a:ext uri="{0D108BD9-81ED-4DB2-BD59-A6C34878D82A}">
                    <a16:rowId xmlns:a16="http://schemas.microsoft.com/office/drawing/2014/main" val="8249572"/>
                  </a:ext>
                </a:extLst>
              </a:tr>
              <a:tr h="216655">
                <a:tc>
                  <a:txBody>
                    <a:bodyPr/>
                    <a:lstStyle/>
                    <a:p>
                      <a:pPr algn="l"/>
                      <a:r>
                        <a:rPr lang="en-GB" sz="1050" dirty="0">
                          <a:solidFill>
                            <a:schemeClr val="bg1"/>
                          </a:solidFill>
                          <a:latin typeface="Frutiger LT Std 45 Light" panose="020B0402020204020204"/>
                        </a:rPr>
                        <a:t>White staff: Average </a:t>
                      </a:r>
                    </a:p>
                  </a:txBody>
                  <a:tcPr>
                    <a:solidFill>
                      <a:srgbClr val="56B4E9"/>
                    </a:solidFill>
                  </a:tcPr>
                </a:tc>
                <a:tc>
                  <a:txBody>
                    <a:bodyPr/>
                    <a:lstStyle/>
                    <a:p>
                      <a:pPr algn="ctr"/>
                      <a:r>
                        <a:rPr lang="en-GB" sz="1100">
                          <a:solidFill>
                            <a:schemeClr val="tx1"/>
                          </a:solidFill>
                          <a:latin typeface="Frutiger LT Std 45 Light" panose="020B0402020204020204"/>
                        </a:rPr>
                        <a:t>20.95%</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19.59%</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18.10%</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17.31%</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16.78%</a:t>
                      </a:r>
                      <a:endParaRPr lang="en-GB" sz="1100" dirty="0">
                        <a:solidFill>
                          <a:schemeClr val="tx1"/>
                        </a:solidFill>
                        <a:latin typeface="Frutiger LT Std 45 Light" panose="020B0402020204020204"/>
                      </a:endParaRPr>
                    </a:p>
                  </a:txBody>
                  <a:tcPr anchor="ctr">
                    <a:solidFill>
                      <a:srgbClr val="56B4E9">
                        <a:alpha val="17000"/>
                      </a:srgbClr>
                    </a:solidFill>
                  </a:tcPr>
                </a:tc>
                <a:extLst>
                  <a:ext uri="{0D108BD9-81ED-4DB2-BD59-A6C34878D82A}">
                    <a16:rowId xmlns:a16="http://schemas.microsoft.com/office/drawing/2014/main" val="3225322291"/>
                  </a:ext>
                </a:extLst>
              </a:tr>
              <a:tr h="230952">
                <a:tc>
                  <a:txBody>
                    <a:bodyPr/>
                    <a:lstStyle/>
                    <a:p>
                      <a:pPr algn="l"/>
                      <a:r>
                        <a:rPr lang="en-GB" sz="1050" dirty="0">
                          <a:latin typeface="Frutiger LT Std 45 Light" panose="020B0402020204020204"/>
                        </a:rPr>
                        <a:t>All other ethnic groups*: Average</a:t>
                      </a:r>
                    </a:p>
                  </a:txBody>
                  <a:tcPr>
                    <a:solidFill>
                      <a:srgbClr val="C28FFF"/>
                    </a:solidFill>
                  </a:tcPr>
                </a:tc>
                <a:tc>
                  <a:txBody>
                    <a:bodyPr/>
                    <a:lstStyle/>
                    <a:p>
                      <a:pPr algn="ctr"/>
                      <a:r>
                        <a:rPr lang="en-GB" sz="1100">
                          <a:solidFill>
                            <a:schemeClr val="tx1"/>
                          </a:solidFill>
                          <a:latin typeface="Frutiger LT Std 45 Light" panose="020B0402020204020204"/>
                        </a:rPr>
                        <a:t>24.92%</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25.00%</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22.88%</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22.75%</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20.98%</a:t>
                      </a:r>
                      <a:endParaRPr lang="en-GB" sz="1100" dirty="0">
                        <a:solidFill>
                          <a:schemeClr val="tx1"/>
                        </a:solidFill>
                        <a:latin typeface="Frutiger LT Std 45 Light" panose="020B0402020204020204"/>
                      </a:endParaRPr>
                    </a:p>
                  </a:txBody>
                  <a:tcPr anchor="ctr">
                    <a:solidFill>
                      <a:srgbClr val="C28FFF">
                        <a:alpha val="20000"/>
                      </a:srgbClr>
                    </a:solidFill>
                  </a:tcPr>
                </a:tc>
                <a:extLst>
                  <a:ext uri="{0D108BD9-81ED-4DB2-BD59-A6C34878D82A}">
                    <a16:rowId xmlns:a16="http://schemas.microsoft.com/office/drawing/2014/main" val="758103324"/>
                  </a:ext>
                </a:extLst>
              </a:tr>
              <a:tr h="270552">
                <a:tc>
                  <a:txBody>
                    <a:bodyPr/>
                    <a:lstStyle/>
                    <a:p>
                      <a:pPr algn="l"/>
                      <a:r>
                        <a:rPr lang="en-GB" sz="1050" dirty="0">
                          <a:solidFill>
                            <a:schemeClr val="tx1"/>
                          </a:solidFill>
                          <a:latin typeface="Frutiger LT Std 45 Light" panose="020B0402020204020204"/>
                        </a:rPr>
                        <a:t>White staff: Responses</a:t>
                      </a:r>
                    </a:p>
                  </a:txBody>
                  <a:tcPr>
                    <a:noFill/>
                  </a:tcPr>
                </a:tc>
                <a:tc>
                  <a:txBody>
                    <a:bodyPr/>
                    <a:lstStyle/>
                    <a:p>
                      <a:pPr algn="ctr"/>
                      <a:r>
                        <a:rPr lang="en-GB" sz="1100">
                          <a:solidFill>
                            <a:schemeClr val="tx1"/>
                          </a:solidFill>
                          <a:latin typeface="Frutiger LT Std 45 Light" panose="020B0402020204020204"/>
                        </a:rPr>
                        <a:t>1175</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1090</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1159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1099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1271</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1612629215"/>
                  </a:ext>
                </a:extLst>
              </a:tr>
              <a:tr h="270552">
                <a:tc>
                  <a:txBody>
                    <a:bodyPr/>
                    <a:lstStyle/>
                    <a:p>
                      <a:pPr algn="l"/>
                      <a:r>
                        <a:rPr lang="en-GB" sz="1050" dirty="0">
                          <a:solidFill>
                            <a:schemeClr val="tx1"/>
                          </a:solidFill>
                          <a:latin typeface="Frutiger LT Std 45 Light" panose="020B0402020204020204"/>
                        </a:rPr>
                        <a:t>All other ethnic groups*: Responses</a:t>
                      </a:r>
                    </a:p>
                  </a:txBody>
                  <a:tcPr>
                    <a:noFill/>
                  </a:tcPr>
                </a:tc>
                <a:tc>
                  <a:txBody>
                    <a:bodyPr/>
                    <a:lstStyle/>
                    <a:p>
                      <a:pPr algn="ctr"/>
                      <a:r>
                        <a:rPr lang="en-GB" sz="1100">
                          <a:solidFill>
                            <a:schemeClr val="tx1"/>
                          </a:solidFill>
                          <a:latin typeface="Frutiger LT Std 45 Light" panose="020B0402020204020204"/>
                        </a:rPr>
                        <a:t>183</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174</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193</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187</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258</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715998382"/>
                  </a:ext>
                </a:extLst>
              </a:tr>
            </a:tbl>
          </a:graphicData>
        </a:graphic>
      </p:graphicFrame>
      <p:sp>
        <p:nvSpPr>
          <p:cNvPr id="8" name="TextBox 7">
            <a:extLst>
              <a:ext uri="{FF2B5EF4-FFF2-40B4-BE49-F238E27FC236}">
                <a16:creationId xmlns:a16="http://schemas.microsoft.com/office/drawing/2014/main" id="{A01C71D4-ED03-8C75-EEB5-7B0D9C19A020}"/>
              </a:ext>
            </a:extLst>
          </p:cNvPr>
          <p:cNvSpPr txBox="1"/>
          <p:nvPr/>
        </p:nvSpPr>
        <p:spPr>
          <a:xfrm>
            <a:off x="0" y="6196721"/>
            <a:ext cx="3504571"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*Staff from all other ethnic groups combined</a:t>
            </a:r>
          </a:p>
        </p:txBody>
      </p:sp>
      <p:graphicFrame>
        <p:nvGraphicFramePr>
          <p:cNvPr id="9" name="har_from_staff_chart">
            <a:extLst>
              <a:ext uri="{FF2B5EF4-FFF2-40B4-BE49-F238E27FC236}">
                <a16:creationId xmlns:a16="http://schemas.microsoft.com/office/drawing/2014/main" id="{FD1C3BF6-DC61-44C6-2F64-CE5CE6D011EF}"/>
              </a:ext>
            </a:extLst>
          </p:cNvPr>
          <p:cNvGraphicFramePr/>
          <p:nvPr>
            <p:extLst>
              <p:ext uri="{D42A27DB-BD31-4B8C-83A1-F6EECF244321}">
                <p14:modId xmlns:p14="http://schemas.microsoft.com/office/powerpoint/2010/main" val="1438224922"/>
              </p:ext>
            </p:extLst>
          </p:nvPr>
        </p:nvGraphicFramePr>
        <p:xfrm>
          <a:off x="672354" y="874802"/>
          <a:ext cx="11140798" cy="3462471"/>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2">
            <a:extLst>
              <a:ext uri="{FF2B5EF4-FFF2-40B4-BE49-F238E27FC236}">
                <a16:creationId xmlns:a16="http://schemas.microsoft.com/office/drawing/2014/main" id="{D25B6F21-95D1-5EFC-7D53-C07B4287973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669799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Workforce Race Equality Standard (WRES)</a:t>
            </a:r>
          </a:p>
        </p:txBody>
      </p:sp>
      <p:sp>
        <p:nvSpPr>
          <p:cNvPr id="7" name="Slide Number Placeholder 8">
            <a:extLst>
              <a:ext uri="{FF2B5EF4-FFF2-40B4-BE49-F238E27FC236}">
                <a16:creationId xmlns:a16="http://schemas.microsoft.com/office/drawing/2014/main" id="{F4125C1D-09E8-1CC7-53C8-3406759124E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109</a:t>
            </a:fld>
            <a:endParaRPr lang="en-GB" dirty="0"/>
          </a:p>
        </p:txBody>
      </p:sp>
      <p:graphicFrame>
        <p:nvGraphicFramePr>
          <p:cNvPr id="3" name="equal_table">
            <a:extLst>
              <a:ext uri="{FF2B5EF4-FFF2-40B4-BE49-F238E27FC236}">
                <a16:creationId xmlns:a16="http://schemas.microsoft.com/office/drawing/2014/main" id="{8EC99DCC-F765-B302-BBB8-8B0D6A0C6BBC}"/>
              </a:ext>
            </a:extLst>
          </p:cNvPr>
          <p:cNvGraphicFramePr>
            <a:graphicFrameLocks noGrp="1"/>
          </p:cNvGraphicFramePr>
          <p:nvPr>
            <p:extLst>
              <p:ext uri="{D42A27DB-BD31-4B8C-83A1-F6EECF244321}">
                <p14:modId xmlns:p14="http://schemas.microsoft.com/office/powerpoint/2010/main" val="1504795296"/>
              </p:ext>
            </p:extLst>
          </p:nvPr>
        </p:nvGraphicFramePr>
        <p:xfrm>
          <a:off x="155507" y="4384058"/>
          <a:ext cx="11532344" cy="1859448"/>
        </p:xfrm>
        <a:graphic>
          <a:graphicData uri="http://schemas.openxmlformats.org/drawingml/2006/table">
            <a:tbl>
              <a:tblPr firstRow="1" bandRow="1">
                <a:tableStyleId>{5C22544A-7EE6-4342-B048-85BDC9FD1C3A}</a:tableStyleId>
              </a:tblPr>
              <a:tblGrid>
                <a:gridCol w="2124134">
                  <a:extLst>
                    <a:ext uri="{9D8B030D-6E8A-4147-A177-3AD203B41FA5}">
                      <a16:colId xmlns:a16="http://schemas.microsoft.com/office/drawing/2014/main" val="3918553771"/>
                    </a:ext>
                  </a:extLst>
                </a:gridCol>
                <a:gridCol w="1881642">
                  <a:extLst>
                    <a:ext uri="{9D8B030D-6E8A-4147-A177-3AD203B41FA5}">
                      <a16:colId xmlns:a16="http://schemas.microsoft.com/office/drawing/2014/main" val="1325897192"/>
                    </a:ext>
                  </a:extLst>
                </a:gridCol>
                <a:gridCol w="1881642">
                  <a:extLst>
                    <a:ext uri="{9D8B030D-6E8A-4147-A177-3AD203B41FA5}">
                      <a16:colId xmlns:a16="http://schemas.microsoft.com/office/drawing/2014/main" val="92525492"/>
                    </a:ext>
                  </a:extLst>
                </a:gridCol>
                <a:gridCol w="1881642">
                  <a:extLst>
                    <a:ext uri="{9D8B030D-6E8A-4147-A177-3AD203B41FA5}">
                      <a16:colId xmlns:a16="http://schemas.microsoft.com/office/drawing/2014/main" val="373619570"/>
                    </a:ext>
                  </a:extLst>
                </a:gridCol>
                <a:gridCol w="1881642">
                  <a:extLst>
                    <a:ext uri="{9D8B030D-6E8A-4147-A177-3AD203B41FA5}">
                      <a16:colId xmlns:a16="http://schemas.microsoft.com/office/drawing/2014/main" val="2158587356"/>
                    </a:ext>
                  </a:extLst>
                </a:gridCol>
                <a:gridCol w="1881642">
                  <a:extLst>
                    <a:ext uri="{9D8B030D-6E8A-4147-A177-3AD203B41FA5}">
                      <a16:colId xmlns:a16="http://schemas.microsoft.com/office/drawing/2014/main" val="3569679531"/>
                    </a:ext>
                  </a:extLst>
                </a:gridCol>
              </a:tblGrid>
              <a:tr h="270552">
                <a:tc>
                  <a:txBody>
                    <a:bodyPr/>
                    <a:lstStyle/>
                    <a:p>
                      <a:pPr algn="l"/>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70552">
                <a:tc>
                  <a:txBody>
                    <a:bodyPr/>
                    <a:lstStyle/>
                    <a:p>
                      <a:pPr algn="l"/>
                      <a:r>
                        <a:rPr lang="en-GB" sz="1050" dirty="0">
                          <a:solidFill>
                            <a:schemeClr val="bg1"/>
                          </a:solidFill>
                          <a:latin typeface="Frutiger LT Std 45 Light" panose="020B0402020204020204"/>
                        </a:rPr>
                        <a:t>White staff: Your org</a:t>
                      </a:r>
                    </a:p>
                  </a:txBody>
                  <a:tcPr>
                    <a:solidFill>
                      <a:srgbClr val="0B457F"/>
                    </a:solidFill>
                  </a:tcPr>
                </a:tc>
                <a:tc>
                  <a:txBody>
                    <a:bodyPr/>
                    <a:lstStyle/>
                    <a:p>
                      <a:pPr algn="ctr"/>
                      <a:r>
                        <a:rPr lang="en-GB" sz="1100">
                          <a:solidFill>
                            <a:schemeClr val="tx1"/>
                          </a:solidFill>
                          <a:latin typeface="Frutiger LT Std 45 Light" panose="020B0402020204020204"/>
                        </a:rPr>
                        <a:t>62.12%</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60.87%</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59.17%</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62.33%</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62.00%</a:t>
                      </a:r>
                      <a:endParaRPr lang="en-GB" sz="1100" dirty="0">
                        <a:solidFill>
                          <a:schemeClr val="tx1"/>
                        </a:solidFill>
                        <a:latin typeface="Frutiger LT Std 45 Light" panose="020B0402020204020204"/>
                      </a:endParaRPr>
                    </a:p>
                  </a:txBody>
                  <a:tcPr anchor="ctr">
                    <a:solidFill>
                      <a:srgbClr val="0B457F">
                        <a:alpha val="18000"/>
                      </a:srgbClr>
                    </a:solidFill>
                  </a:tcPr>
                </a:tc>
                <a:extLst>
                  <a:ext uri="{0D108BD9-81ED-4DB2-BD59-A6C34878D82A}">
                    <a16:rowId xmlns:a16="http://schemas.microsoft.com/office/drawing/2014/main" val="1621820588"/>
                  </a:ext>
                </a:extLst>
              </a:tr>
              <a:tr h="221211">
                <a:tc>
                  <a:txBody>
                    <a:bodyPr/>
                    <a:lstStyle/>
                    <a:p>
                      <a:pPr algn="l"/>
                      <a:r>
                        <a:rPr lang="en-GB" sz="1050" dirty="0">
                          <a:solidFill>
                            <a:schemeClr val="bg1"/>
                          </a:solidFill>
                          <a:latin typeface="Frutiger LT Std 45 Light" panose="020B0402020204020204"/>
                        </a:rPr>
                        <a:t>All other ethnic groups*: Your org</a:t>
                      </a:r>
                    </a:p>
                  </a:txBody>
                  <a:tcPr>
                    <a:solidFill>
                      <a:srgbClr val="330072"/>
                    </a:solidFill>
                  </a:tcPr>
                </a:tc>
                <a:tc>
                  <a:txBody>
                    <a:bodyPr/>
                    <a:lstStyle/>
                    <a:p>
                      <a:pPr algn="ctr"/>
                      <a:r>
                        <a:rPr lang="en-GB" sz="1100">
                          <a:solidFill>
                            <a:schemeClr val="tx1"/>
                          </a:solidFill>
                          <a:latin typeface="Frutiger LT Std 45 Light" panose="020B0402020204020204"/>
                        </a:rPr>
                        <a:t>43.72%</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42.13%</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42.71%</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42.02%</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51.92%</a:t>
                      </a:r>
                      <a:endParaRPr lang="en-GB" sz="1100" dirty="0">
                        <a:solidFill>
                          <a:schemeClr val="tx1"/>
                        </a:solidFill>
                        <a:latin typeface="Frutiger LT Std 45 Light" panose="020B0402020204020204"/>
                      </a:endParaRPr>
                    </a:p>
                  </a:txBody>
                  <a:tcPr anchor="ctr">
                    <a:solidFill>
                      <a:srgbClr val="330072">
                        <a:alpha val="20000"/>
                      </a:srgbClr>
                    </a:solidFill>
                  </a:tcPr>
                </a:tc>
                <a:extLst>
                  <a:ext uri="{0D108BD9-81ED-4DB2-BD59-A6C34878D82A}">
                    <a16:rowId xmlns:a16="http://schemas.microsoft.com/office/drawing/2014/main" val="8249572"/>
                  </a:ext>
                </a:extLst>
              </a:tr>
              <a:tr h="216655">
                <a:tc>
                  <a:txBody>
                    <a:bodyPr/>
                    <a:lstStyle/>
                    <a:p>
                      <a:pPr algn="l"/>
                      <a:r>
                        <a:rPr lang="en-GB" sz="1050" dirty="0">
                          <a:solidFill>
                            <a:schemeClr val="bg1"/>
                          </a:solidFill>
                          <a:latin typeface="Frutiger LT Std 45 Light" panose="020B0402020204020204"/>
                        </a:rPr>
                        <a:t>White staff: Average </a:t>
                      </a:r>
                    </a:p>
                  </a:txBody>
                  <a:tcPr>
                    <a:solidFill>
                      <a:srgbClr val="56B4E9"/>
                    </a:solidFill>
                  </a:tcPr>
                </a:tc>
                <a:tc>
                  <a:txBody>
                    <a:bodyPr/>
                    <a:lstStyle/>
                    <a:p>
                      <a:pPr algn="ctr"/>
                      <a:r>
                        <a:rPr lang="en-GB" sz="1100">
                          <a:solidFill>
                            <a:schemeClr val="tx1"/>
                          </a:solidFill>
                          <a:latin typeface="Frutiger LT Std 45 Light" panose="020B0402020204020204"/>
                        </a:rPr>
                        <a:t>59.04%</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60.90%</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60.98%</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62.33%</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61.82%</a:t>
                      </a:r>
                      <a:endParaRPr lang="en-GB" sz="1100" dirty="0">
                        <a:solidFill>
                          <a:schemeClr val="tx1"/>
                        </a:solidFill>
                        <a:latin typeface="Frutiger LT Std 45 Light" panose="020B0402020204020204"/>
                      </a:endParaRPr>
                    </a:p>
                  </a:txBody>
                  <a:tcPr anchor="ctr">
                    <a:solidFill>
                      <a:srgbClr val="56B4E9">
                        <a:alpha val="17000"/>
                      </a:srgbClr>
                    </a:solidFill>
                  </a:tcPr>
                </a:tc>
                <a:extLst>
                  <a:ext uri="{0D108BD9-81ED-4DB2-BD59-A6C34878D82A}">
                    <a16:rowId xmlns:a16="http://schemas.microsoft.com/office/drawing/2014/main" val="3225322291"/>
                  </a:ext>
                </a:extLst>
              </a:tr>
              <a:tr h="230952">
                <a:tc>
                  <a:txBody>
                    <a:bodyPr/>
                    <a:lstStyle/>
                    <a:p>
                      <a:pPr algn="l"/>
                      <a:r>
                        <a:rPr lang="en-GB" sz="1050" dirty="0">
                          <a:latin typeface="Frutiger LT Std 45 Light" panose="020B0402020204020204"/>
                        </a:rPr>
                        <a:t>All other ethnic groups*: Average</a:t>
                      </a:r>
                    </a:p>
                  </a:txBody>
                  <a:tcPr>
                    <a:solidFill>
                      <a:srgbClr val="C28FFF"/>
                    </a:solidFill>
                  </a:tcPr>
                </a:tc>
                <a:tc>
                  <a:txBody>
                    <a:bodyPr/>
                    <a:lstStyle/>
                    <a:p>
                      <a:pPr algn="ctr"/>
                      <a:r>
                        <a:rPr lang="en-GB" sz="1100">
                          <a:solidFill>
                            <a:schemeClr val="tx1"/>
                          </a:solidFill>
                          <a:latin typeface="Frutiger LT Std 45 Light" panose="020B0402020204020204"/>
                        </a:rPr>
                        <a:t>45.80%</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45.54%</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46.84%</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49.65%</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50.50%</a:t>
                      </a:r>
                      <a:endParaRPr lang="en-GB" sz="1100" dirty="0">
                        <a:solidFill>
                          <a:schemeClr val="tx1"/>
                        </a:solidFill>
                        <a:latin typeface="Frutiger LT Std 45 Light" panose="020B0402020204020204"/>
                      </a:endParaRPr>
                    </a:p>
                  </a:txBody>
                  <a:tcPr anchor="ctr">
                    <a:solidFill>
                      <a:srgbClr val="C28FFF">
                        <a:alpha val="20000"/>
                      </a:srgbClr>
                    </a:solidFill>
                  </a:tcPr>
                </a:tc>
                <a:extLst>
                  <a:ext uri="{0D108BD9-81ED-4DB2-BD59-A6C34878D82A}">
                    <a16:rowId xmlns:a16="http://schemas.microsoft.com/office/drawing/2014/main" val="758103324"/>
                  </a:ext>
                </a:extLst>
              </a:tr>
              <a:tr h="270552">
                <a:tc>
                  <a:txBody>
                    <a:bodyPr/>
                    <a:lstStyle/>
                    <a:p>
                      <a:pPr algn="l"/>
                      <a:r>
                        <a:rPr lang="en-GB" sz="1050" dirty="0">
                          <a:solidFill>
                            <a:schemeClr val="tx1"/>
                          </a:solidFill>
                          <a:latin typeface="Frutiger LT Std 45 Light" panose="020B0402020204020204"/>
                        </a:rPr>
                        <a:t>White staff: Responses</a:t>
                      </a:r>
                    </a:p>
                  </a:txBody>
                  <a:tcPr>
                    <a:noFill/>
                  </a:tcPr>
                </a:tc>
                <a:tc>
                  <a:txBody>
                    <a:bodyPr/>
                    <a:lstStyle/>
                    <a:p>
                      <a:pPr algn="ctr"/>
                      <a:r>
                        <a:rPr lang="en-GB" sz="1100">
                          <a:solidFill>
                            <a:schemeClr val="tx1"/>
                          </a:solidFill>
                          <a:latin typeface="Frutiger LT Std 45 Light" panose="020B0402020204020204"/>
                        </a:rPr>
                        <a:t>1172</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1099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1156</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1091</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1279</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1612629215"/>
                  </a:ext>
                </a:extLst>
              </a:tr>
              <a:tr h="270552">
                <a:tc>
                  <a:txBody>
                    <a:bodyPr/>
                    <a:lstStyle/>
                    <a:p>
                      <a:pPr algn="l"/>
                      <a:r>
                        <a:rPr lang="en-GB" sz="1050" dirty="0">
                          <a:solidFill>
                            <a:schemeClr val="tx1"/>
                          </a:solidFill>
                          <a:latin typeface="Frutiger LT Std 45 Light" panose="020B0402020204020204"/>
                        </a:rPr>
                        <a:t>All other ethnic groups*: Responses</a:t>
                      </a:r>
                    </a:p>
                  </a:txBody>
                  <a:tcPr>
                    <a:noFill/>
                  </a:tcPr>
                </a:tc>
                <a:tc>
                  <a:txBody>
                    <a:bodyPr/>
                    <a:lstStyle/>
                    <a:p>
                      <a:pPr algn="ctr"/>
                      <a:r>
                        <a:rPr lang="en-GB" sz="1100">
                          <a:solidFill>
                            <a:schemeClr val="tx1"/>
                          </a:solidFill>
                          <a:latin typeface="Frutiger LT Std 45 Light" panose="020B0402020204020204"/>
                        </a:rPr>
                        <a:t>183</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178</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192</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188</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260</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715998382"/>
                  </a:ext>
                </a:extLst>
              </a:tr>
            </a:tbl>
          </a:graphicData>
        </a:graphic>
      </p:graphicFrame>
      <p:sp>
        <p:nvSpPr>
          <p:cNvPr id="8" name="TextBox 7">
            <a:extLst>
              <a:ext uri="{FF2B5EF4-FFF2-40B4-BE49-F238E27FC236}">
                <a16:creationId xmlns:a16="http://schemas.microsoft.com/office/drawing/2014/main" id="{613C3D85-E719-F021-AE85-84FEFBE922DB}"/>
              </a:ext>
            </a:extLst>
          </p:cNvPr>
          <p:cNvSpPr txBox="1"/>
          <p:nvPr/>
        </p:nvSpPr>
        <p:spPr>
          <a:xfrm>
            <a:off x="30206" y="6249278"/>
            <a:ext cx="3504571"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*Staff from all other ethnic groups combined</a:t>
            </a:r>
          </a:p>
        </p:txBody>
      </p:sp>
      <p:graphicFrame>
        <p:nvGraphicFramePr>
          <p:cNvPr id="9" name="equal_chart">
            <a:extLst>
              <a:ext uri="{FF2B5EF4-FFF2-40B4-BE49-F238E27FC236}">
                <a16:creationId xmlns:a16="http://schemas.microsoft.com/office/drawing/2014/main" id="{1D62F741-2A69-72B7-9CBF-6D3163A790C7}"/>
              </a:ext>
            </a:extLst>
          </p:cNvPr>
          <p:cNvGraphicFramePr/>
          <p:nvPr>
            <p:extLst>
              <p:ext uri="{D42A27DB-BD31-4B8C-83A1-F6EECF244321}">
                <p14:modId xmlns:p14="http://schemas.microsoft.com/office/powerpoint/2010/main" val="2811454480"/>
              </p:ext>
            </p:extLst>
          </p:nvPr>
        </p:nvGraphicFramePr>
        <p:xfrm>
          <a:off x="672354" y="874802"/>
          <a:ext cx="11140798" cy="350925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2">
            <a:extLst>
              <a:ext uri="{FF2B5EF4-FFF2-40B4-BE49-F238E27FC236}">
                <a16:creationId xmlns:a16="http://schemas.microsoft.com/office/drawing/2014/main" id="{10BF1D3B-31BE-D172-DFBD-25FD8CDB868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85125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E0D98C-5010-3880-05C4-3D73222B20EC}"/>
              </a:ext>
            </a:extLst>
          </p:cNvPr>
          <p:cNvSpPr txBox="1">
            <a:spLocks/>
          </p:cNvSpPr>
          <p:nvPr/>
        </p:nvSpPr>
        <p:spPr>
          <a:xfrm>
            <a:off x="132949" y="3891590"/>
            <a:ext cx="5395338" cy="11269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rgbClr val="0B457F"/>
                </a:solidFill>
                <a:latin typeface="Frutiger LT Std 45 Light" panose="020B0402020204020204" pitchFamily="34" charset="0"/>
                <a:ea typeface="+mj-ea"/>
                <a:cs typeface="+mj-cs"/>
              </a:defRPr>
            </a:lvl1pPr>
          </a:lstStyle>
          <a:p>
            <a:pPr algn="l"/>
            <a:r>
              <a:rPr lang="en-GB" sz="2750" dirty="0"/>
              <a:t>People Promise elements, themes and sub-scores: Overview</a:t>
            </a:r>
          </a:p>
        </p:txBody>
      </p:sp>
    </p:spTree>
    <p:extLst>
      <p:ext uri="{BB962C8B-B14F-4D97-AF65-F5344CB8AC3E}">
        <p14:creationId xmlns:p14="http://schemas.microsoft.com/office/powerpoint/2010/main" val="27668419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Workforce Race Equality Standard (WRES)</a:t>
            </a:r>
          </a:p>
        </p:txBody>
      </p:sp>
      <p:sp>
        <p:nvSpPr>
          <p:cNvPr id="7" name="Slide Number Placeholder 8">
            <a:extLst>
              <a:ext uri="{FF2B5EF4-FFF2-40B4-BE49-F238E27FC236}">
                <a16:creationId xmlns:a16="http://schemas.microsoft.com/office/drawing/2014/main" id="{17801B8A-71BF-BB2D-B656-A77A7996986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110</a:t>
            </a:fld>
            <a:endParaRPr lang="en-GB" dirty="0"/>
          </a:p>
        </p:txBody>
      </p:sp>
      <p:graphicFrame>
        <p:nvGraphicFramePr>
          <p:cNvPr id="3" name="q16b_table">
            <a:extLst>
              <a:ext uri="{FF2B5EF4-FFF2-40B4-BE49-F238E27FC236}">
                <a16:creationId xmlns:a16="http://schemas.microsoft.com/office/drawing/2014/main" id="{E294E70E-A7D6-5E95-119D-01CDED8F0EC9}"/>
              </a:ext>
            </a:extLst>
          </p:cNvPr>
          <p:cNvGraphicFramePr>
            <a:graphicFrameLocks noGrp="1"/>
          </p:cNvGraphicFramePr>
          <p:nvPr>
            <p:extLst>
              <p:ext uri="{D42A27DB-BD31-4B8C-83A1-F6EECF244321}">
                <p14:modId xmlns:p14="http://schemas.microsoft.com/office/powerpoint/2010/main" val="939188279"/>
              </p:ext>
            </p:extLst>
          </p:nvPr>
        </p:nvGraphicFramePr>
        <p:xfrm>
          <a:off x="155507" y="4337273"/>
          <a:ext cx="11532344" cy="1859448"/>
        </p:xfrm>
        <a:graphic>
          <a:graphicData uri="http://schemas.openxmlformats.org/drawingml/2006/table">
            <a:tbl>
              <a:tblPr firstRow="1" bandRow="1">
                <a:tableStyleId>{5C22544A-7EE6-4342-B048-85BDC9FD1C3A}</a:tableStyleId>
              </a:tblPr>
              <a:tblGrid>
                <a:gridCol w="2124134">
                  <a:extLst>
                    <a:ext uri="{9D8B030D-6E8A-4147-A177-3AD203B41FA5}">
                      <a16:colId xmlns:a16="http://schemas.microsoft.com/office/drawing/2014/main" val="3918553771"/>
                    </a:ext>
                  </a:extLst>
                </a:gridCol>
                <a:gridCol w="1881642">
                  <a:extLst>
                    <a:ext uri="{9D8B030D-6E8A-4147-A177-3AD203B41FA5}">
                      <a16:colId xmlns:a16="http://schemas.microsoft.com/office/drawing/2014/main" val="1325897192"/>
                    </a:ext>
                  </a:extLst>
                </a:gridCol>
                <a:gridCol w="1881642">
                  <a:extLst>
                    <a:ext uri="{9D8B030D-6E8A-4147-A177-3AD203B41FA5}">
                      <a16:colId xmlns:a16="http://schemas.microsoft.com/office/drawing/2014/main" val="92525492"/>
                    </a:ext>
                  </a:extLst>
                </a:gridCol>
                <a:gridCol w="1881642">
                  <a:extLst>
                    <a:ext uri="{9D8B030D-6E8A-4147-A177-3AD203B41FA5}">
                      <a16:colId xmlns:a16="http://schemas.microsoft.com/office/drawing/2014/main" val="373619570"/>
                    </a:ext>
                  </a:extLst>
                </a:gridCol>
                <a:gridCol w="1881642">
                  <a:extLst>
                    <a:ext uri="{9D8B030D-6E8A-4147-A177-3AD203B41FA5}">
                      <a16:colId xmlns:a16="http://schemas.microsoft.com/office/drawing/2014/main" val="2158587356"/>
                    </a:ext>
                  </a:extLst>
                </a:gridCol>
                <a:gridCol w="1881642">
                  <a:extLst>
                    <a:ext uri="{9D8B030D-6E8A-4147-A177-3AD203B41FA5}">
                      <a16:colId xmlns:a16="http://schemas.microsoft.com/office/drawing/2014/main" val="3569679531"/>
                    </a:ext>
                  </a:extLst>
                </a:gridCol>
              </a:tblGrid>
              <a:tr h="270552">
                <a:tc>
                  <a:txBody>
                    <a:bodyPr/>
                    <a:lstStyle/>
                    <a:p>
                      <a:pPr algn="l"/>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70552">
                <a:tc>
                  <a:txBody>
                    <a:bodyPr/>
                    <a:lstStyle/>
                    <a:p>
                      <a:pPr algn="l"/>
                      <a:r>
                        <a:rPr lang="en-GB" sz="1050" dirty="0">
                          <a:solidFill>
                            <a:schemeClr val="bg1"/>
                          </a:solidFill>
                          <a:latin typeface="Frutiger LT Std 45 Light" panose="020B0402020204020204"/>
                        </a:rPr>
                        <a:t>White staff: Your org</a:t>
                      </a:r>
                    </a:p>
                  </a:txBody>
                  <a:tcPr>
                    <a:solidFill>
                      <a:srgbClr val="0B457F"/>
                    </a:solidFill>
                  </a:tcPr>
                </a:tc>
                <a:tc>
                  <a:txBody>
                    <a:bodyPr/>
                    <a:lstStyle/>
                    <a:p>
                      <a:pPr algn="ctr"/>
                      <a:r>
                        <a:rPr lang="en-GB" sz="1100">
                          <a:solidFill>
                            <a:schemeClr val="tx1"/>
                          </a:solidFill>
                          <a:latin typeface="Frutiger LT Std 45 Light" panose="020B0402020204020204"/>
                        </a:rPr>
                        <a:t>4.88%</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4.85%</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5.61%</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5.30%</a:t>
                      </a:r>
                      <a:endParaRPr lang="en-GB" sz="1100" dirty="0">
                        <a:solidFill>
                          <a:schemeClr val="tx1"/>
                        </a:solidFill>
                        <a:latin typeface="Frutiger LT Std 45 Light" panose="020B0402020204020204"/>
                      </a:endParaRPr>
                    </a:p>
                  </a:txBody>
                  <a:tcPr anchor="ctr">
                    <a:solidFill>
                      <a:srgbClr val="0B457F">
                        <a:alpha val="18000"/>
                      </a:srgbClr>
                    </a:solidFill>
                  </a:tcPr>
                </a:tc>
                <a:tc>
                  <a:txBody>
                    <a:bodyPr/>
                    <a:lstStyle/>
                    <a:p>
                      <a:pPr algn="ctr"/>
                      <a:r>
                        <a:rPr lang="en-GB" sz="1100">
                          <a:solidFill>
                            <a:schemeClr val="tx1"/>
                          </a:solidFill>
                          <a:latin typeface="Frutiger LT Std 45 Light" panose="020B0402020204020204"/>
                        </a:rPr>
                        <a:t>5.10%</a:t>
                      </a:r>
                      <a:endParaRPr lang="en-GB" sz="1100" dirty="0">
                        <a:solidFill>
                          <a:schemeClr val="tx1"/>
                        </a:solidFill>
                        <a:latin typeface="Frutiger LT Std 45 Light" panose="020B0402020204020204"/>
                      </a:endParaRPr>
                    </a:p>
                  </a:txBody>
                  <a:tcPr anchor="ctr">
                    <a:solidFill>
                      <a:srgbClr val="0B457F">
                        <a:alpha val="18000"/>
                      </a:srgbClr>
                    </a:solidFill>
                  </a:tcPr>
                </a:tc>
                <a:extLst>
                  <a:ext uri="{0D108BD9-81ED-4DB2-BD59-A6C34878D82A}">
                    <a16:rowId xmlns:a16="http://schemas.microsoft.com/office/drawing/2014/main" val="1621820588"/>
                  </a:ext>
                </a:extLst>
              </a:tr>
              <a:tr h="221211">
                <a:tc>
                  <a:txBody>
                    <a:bodyPr/>
                    <a:lstStyle/>
                    <a:p>
                      <a:pPr algn="l"/>
                      <a:r>
                        <a:rPr lang="en-GB" sz="1050" dirty="0">
                          <a:solidFill>
                            <a:schemeClr val="bg1"/>
                          </a:solidFill>
                          <a:latin typeface="Frutiger LT Std 45 Light" panose="020B0402020204020204"/>
                        </a:rPr>
                        <a:t>All other ethnic groups*: Your org</a:t>
                      </a:r>
                    </a:p>
                  </a:txBody>
                  <a:tcPr>
                    <a:solidFill>
                      <a:srgbClr val="330072"/>
                    </a:solidFill>
                  </a:tcPr>
                </a:tc>
                <a:tc>
                  <a:txBody>
                    <a:bodyPr/>
                    <a:lstStyle/>
                    <a:p>
                      <a:pPr algn="ctr"/>
                      <a:r>
                        <a:rPr lang="en-GB" sz="1100">
                          <a:solidFill>
                            <a:schemeClr val="tx1"/>
                          </a:solidFill>
                          <a:latin typeface="Frutiger LT Std 45 Light" panose="020B0402020204020204"/>
                        </a:rPr>
                        <a:t>11.60%</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14.12%</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13.85%</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11.83%</a:t>
                      </a:r>
                      <a:endParaRPr lang="en-GB" sz="1100" dirty="0">
                        <a:solidFill>
                          <a:schemeClr val="tx1"/>
                        </a:solidFill>
                        <a:latin typeface="Frutiger LT Std 45 Light" panose="020B0402020204020204"/>
                      </a:endParaRPr>
                    </a:p>
                  </a:txBody>
                  <a:tcPr anchor="ctr">
                    <a:solidFill>
                      <a:srgbClr val="330072">
                        <a:alpha val="20000"/>
                      </a:srgbClr>
                    </a:solidFill>
                  </a:tcPr>
                </a:tc>
                <a:tc>
                  <a:txBody>
                    <a:bodyPr/>
                    <a:lstStyle/>
                    <a:p>
                      <a:pPr algn="ctr"/>
                      <a:r>
                        <a:rPr lang="en-GB" sz="1100">
                          <a:solidFill>
                            <a:schemeClr val="tx1"/>
                          </a:solidFill>
                          <a:latin typeface="Frutiger LT Std 45 Light" panose="020B0402020204020204"/>
                        </a:rPr>
                        <a:t>10.20%</a:t>
                      </a:r>
                      <a:endParaRPr lang="en-GB" sz="1100" dirty="0">
                        <a:solidFill>
                          <a:schemeClr val="tx1"/>
                        </a:solidFill>
                        <a:latin typeface="Frutiger LT Std 45 Light" panose="020B0402020204020204"/>
                      </a:endParaRPr>
                    </a:p>
                  </a:txBody>
                  <a:tcPr anchor="ctr">
                    <a:solidFill>
                      <a:srgbClr val="330072">
                        <a:alpha val="20000"/>
                      </a:srgbClr>
                    </a:solidFill>
                  </a:tcPr>
                </a:tc>
                <a:extLst>
                  <a:ext uri="{0D108BD9-81ED-4DB2-BD59-A6C34878D82A}">
                    <a16:rowId xmlns:a16="http://schemas.microsoft.com/office/drawing/2014/main" val="8249572"/>
                  </a:ext>
                </a:extLst>
              </a:tr>
              <a:tr h="216655">
                <a:tc>
                  <a:txBody>
                    <a:bodyPr/>
                    <a:lstStyle/>
                    <a:p>
                      <a:pPr algn="l"/>
                      <a:r>
                        <a:rPr lang="en-GB" sz="1050" dirty="0">
                          <a:solidFill>
                            <a:schemeClr val="bg1"/>
                          </a:solidFill>
                          <a:latin typeface="Frutiger LT Std 45 Light" panose="020B0402020204020204"/>
                        </a:rPr>
                        <a:t>White staff: Average </a:t>
                      </a:r>
                    </a:p>
                  </a:txBody>
                  <a:tcPr>
                    <a:solidFill>
                      <a:srgbClr val="56B4E9"/>
                    </a:solidFill>
                  </a:tcPr>
                </a:tc>
                <a:tc>
                  <a:txBody>
                    <a:bodyPr/>
                    <a:lstStyle/>
                    <a:p>
                      <a:pPr algn="ctr"/>
                      <a:r>
                        <a:rPr lang="en-GB" sz="1100">
                          <a:solidFill>
                            <a:schemeClr val="tx1"/>
                          </a:solidFill>
                          <a:latin typeface="Frutiger LT Std 45 Light" panose="020B0402020204020204"/>
                        </a:rPr>
                        <a:t>5.79%</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5.63%</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6.02%</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5.73%</a:t>
                      </a:r>
                      <a:endParaRPr lang="en-GB" sz="1100" dirty="0">
                        <a:solidFill>
                          <a:schemeClr val="tx1"/>
                        </a:solidFill>
                        <a:latin typeface="Frutiger LT Std 45 Light" panose="020B0402020204020204"/>
                      </a:endParaRPr>
                    </a:p>
                  </a:txBody>
                  <a:tcPr anchor="ctr">
                    <a:solidFill>
                      <a:srgbClr val="56B4E9">
                        <a:alpha val="17000"/>
                      </a:srgbClr>
                    </a:solidFill>
                  </a:tcPr>
                </a:tc>
                <a:tc>
                  <a:txBody>
                    <a:bodyPr/>
                    <a:lstStyle/>
                    <a:p>
                      <a:pPr algn="ctr"/>
                      <a:r>
                        <a:rPr lang="en-GB" sz="1100">
                          <a:solidFill>
                            <a:schemeClr val="tx1"/>
                          </a:solidFill>
                          <a:latin typeface="Frutiger LT Std 45 Light" panose="020B0402020204020204"/>
                        </a:rPr>
                        <a:t>5.99%</a:t>
                      </a:r>
                      <a:endParaRPr lang="en-GB" sz="1100" dirty="0">
                        <a:solidFill>
                          <a:schemeClr val="tx1"/>
                        </a:solidFill>
                        <a:latin typeface="Frutiger LT Std 45 Light" panose="020B0402020204020204"/>
                      </a:endParaRPr>
                    </a:p>
                  </a:txBody>
                  <a:tcPr anchor="ctr">
                    <a:solidFill>
                      <a:srgbClr val="56B4E9">
                        <a:alpha val="17000"/>
                      </a:srgbClr>
                    </a:solidFill>
                  </a:tcPr>
                </a:tc>
                <a:extLst>
                  <a:ext uri="{0D108BD9-81ED-4DB2-BD59-A6C34878D82A}">
                    <a16:rowId xmlns:a16="http://schemas.microsoft.com/office/drawing/2014/main" val="3225322291"/>
                  </a:ext>
                </a:extLst>
              </a:tr>
              <a:tr h="230952">
                <a:tc>
                  <a:txBody>
                    <a:bodyPr/>
                    <a:lstStyle/>
                    <a:p>
                      <a:pPr algn="l"/>
                      <a:r>
                        <a:rPr lang="en-GB" sz="1050" dirty="0">
                          <a:latin typeface="Frutiger LT Std 45 Light" panose="020B0402020204020204"/>
                        </a:rPr>
                        <a:t>All other ethnic groups*: Average</a:t>
                      </a:r>
                    </a:p>
                  </a:txBody>
                  <a:tcPr>
                    <a:solidFill>
                      <a:srgbClr val="C28FFF"/>
                    </a:solidFill>
                  </a:tcPr>
                </a:tc>
                <a:tc>
                  <a:txBody>
                    <a:bodyPr/>
                    <a:lstStyle/>
                    <a:p>
                      <a:pPr algn="ctr"/>
                      <a:r>
                        <a:rPr lang="en-GB" sz="1100">
                          <a:solidFill>
                            <a:schemeClr val="tx1"/>
                          </a:solidFill>
                          <a:latin typeface="Frutiger LT Std 45 Light" panose="020B0402020204020204"/>
                        </a:rPr>
                        <a:t>13.56%</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15.07%</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14.37%</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13.63%</a:t>
                      </a:r>
                      <a:endParaRPr lang="en-GB" sz="1100" dirty="0">
                        <a:solidFill>
                          <a:schemeClr val="tx1"/>
                        </a:solidFill>
                        <a:latin typeface="Frutiger LT Std 45 Light" panose="020B0402020204020204"/>
                      </a:endParaRPr>
                    </a:p>
                  </a:txBody>
                  <a:tcPr anchor="ctr">
                    <a:solidFill>
                      <a:srgbClr val="C28FFF">
                        <a:alpha val="20000"/>
                      </a:srgbClr>
                    </a:solidFill>
                  </a:tcPr>
                </a:tc>
                <a:tc>
                  <a:txBody>
                    <a:bodyPr/>
                    <a:lstStyle/>
                    <a:p>
                      <a:pPr algn="ctr"/>
                      <a:r>
                        <a:rPr lang="en-GB" sz="1100">
                          <a:solidFill>
                            <a:schemeClr val="tx1"/>
                          </a:solidFill>
                          <a:latin typeface="Frutiger LT Std 45 Light" panose="020B0402020204020204"/>
                        </a:rPr>
                        <a:t>13.90%</a:t>
                      </a:r>
                      <a:endParaRPr lang="en-GB" sz="1100" dirty="0">
                        <a:solidFill>
                          <a:schemeClr val="tx1"/>
                        </a:solidFill>
                        <a:latin typeface="Frutiger LT Std 45 Light" panose="020B0402020204020204"/>
                      </a:endParaRPr>
                    </a:p>
                  </a:txBody>
                  <a:tcPr anchor="ctr">
                    <a:solidFill>
                      <a:srgbClr val="C28FFF">
                        <a:alpha val="20000"/>
                      </a:srgbClr>
                    </a:solidFill>
                  </a:tcPr>
                </a:tc>
                <a:extLst>
                  <a:ext uri="{0D108BD9-81ED-4DB2-BD59-A6C34878D82A}">
                    <a16:rowId xmlns:a16="http://schemas.microsoft.com/office/drawing/2014/main" val="758103324"/>
                  </a:ext>
                </a:extLst>
              </a:tr>
              <a:tr h="270552">
                <a:tc>
                  <a:txBody>
                    <a:bodyPr/>
                    <a:lstStyle/>
                    <a:p>
                      <a:pPr algn="l"/>
                      <a:r>
                        <a:rPr lang="en-GB" sz="1050" dirty="0">
                          <a:solidFill>
                            <a:schemeClr val="tx1"/>
                          </a:solidFill>
                          <a:latin typeface="Frutiger LT Std 45 Light" panose="020B0402020204020204"/>
                        </a:rPr>
                        <a:t>White staff: Responses</a:t>
                      </a:r>
                    </a:p>
                  </a:txBody>
                  <a:tcPr>
                    <a:noFill/>
                  </a:tcPr>
                </a:tc>
                <a:tc>
                  <a:txBody>
                    <a:bodyPr/>
                    <a:lstStyle/>
                    <a:p>
                      <a:pPr algn="ctr"/>
                      <a:r>
                        <a:rPr lang="en-GB" sz="1100">
                          <a:solidFill>
                            <a:schemeClr val="tx1"/>
                          </a:solidFill>
                          <a:latin typeface="Frutiger LT Std 45 Light" panose="020B0402020204020204"/>
                        </a:rPr>
                        <a:t>1169</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1092</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1158</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1094</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1275</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1612629215"/>
                  </a:ext>
                </a:extLst>
              </a:tr>
              <a:tr h="270552">
                <a:tc>
                  <a:txBody>
                    <a:bodyPr/>
                    <a:lstStyle/>
                    <a:p>
                      <a:pPr algn="l"/>
                      <a:r>
                        <a:rPr lang="en-GB" sz="1050" dirty="0">
                          <a:solidFill>
                            <a:schemeClr val="tx1"/>
                          </a:solidFill>
                          <a:latin typeface="Frutiger LT Std 45 Light" panose="020B0402020204020204"/>
                        </a:rPr>
                        <a:t>All other ethnic groups*: Responses</a:t>
                      </a:r>
                    </a:p>
                  </a:txBody>
                  <a:tcPr>
                    <a:noFill/>
                  </a:tcPr>
                </a:tc>
                <a:tc>
                  <a:txBody>
                    <a:bodyPr/>
                    <a:lstStyle/>
                    <a:p>
                      <a:pPr algn="ctr"/>
                      <a:r>
                        <a:rPr lang="en-GB" sz="1100">
                          <a:solidFill>
                            <a:schemeClr val="tx1"/>
                          </a:solidFill>
                          <a:latin typeface="Frutiger LT Std 45 Light" panose="020B0402020204020204"/>
                        </a:rPr>
                        <a:t>181</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177</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195</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186</a:t>
                      </a:r>
                      <a:endParaRPr lang="en-GB" sz="1100" dirty="0">
                        <a:solidFill>
                          <a:schemeClr val="tx1"/>
                        </a:solidFill>
                        <a:latin typeface="Frutiger LT Std 45 Light" panose="020B0402020204020204"/>
                      </a:endParaRPr>
                    </a:p>
                  </a:txBody>
                  <a:tcPr>
                    <a:noFill/>
                  </a:tcPr>
                </a:tc>
                <a:tc>
                  <a:txBody>
                    <a:bodyPr/>
                    <a:lstStyle/>
                    <a:p>
                      <a:pPr algn="ctr"/>
                      <a:r>
                        <a:rPr lang="en-GB" sz="1100">
                          <a:solidFill>
                            <a:schemeClr val="tx1"/>
                          </a:solidFill>
                          <a:latin typeface="Frutiger LT Std 45 Light" panose="020B0402020204020204"/>
                        </a:rPr>
                        <a:t>255</a:t>
                      </a:r>
                      <a:endParaRPr lang="en-GB" sz="1100" dirty="0">
                        <a:solidFill>
                          <a:schemeClr val="tx1"/>
                        </a:solidFill>
                        <a:latin typeface="Frutiger LT Std 45 Light" panose="020B0402020204020204"/>
                      </a:endParaRPr>
                    </a:p>
                  </a:txBody>
                  <a:tcPr>
                    <a:noFill/>
                  </a:tcPr>
                </a:tc>
                <a:extLst>
                  <a:ext uri="{0D108BD9-81ED-4DB2-BD59-A6C34878D82A}">
                    <a16:rowId xmlns:a16="http://schemas.microsoft.com/office/drawing/2014/main" val="715998382"/>
                  </a:ext>
                </a:extLst>
              </a:tr>
            </a:tbl>
          </a:graphicData>
        </a:graphic>
      </p:graphicFrame>
      <p:sp>
        <p:nvSpPr>
          <p:cNvPr id="8" name="TextBox 7">
            <a:extLst>
              <a:ext uri="{FF2B5EF4-FFF2-40B4-BE49-F238E27FC236}">
                <a16:creationId xmlns:a16="http://schemas.microsoft.com/office/drawing/2014/main" id="{2EA73DB8-85B9-6500-F301-4387324A3F4D}"/>
              </a:ext>
            </a:extLst>
          </p:cNvPr>
          <p:cNvSpPr txBox="1"/>
          <p:nvPr/>
        </p:nvSpPr>
        <p:spPr>
          <a:xfrm>
            <a:off x="0" y="6202493"/>
            <a:ext cx="3504571"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*Staff from all other ethnic groups combined</a:t>
            </a:r>
          </a:p>
        </p:txBody>
      </p:sp>
      <p:graphicFrame>
        <p:nvGraphicFramePr>
          <p:cNvPr id="9" name="q16b_chart">
            <a:extLst>
              <a:ext uri="{FF2B5EF4-FFF2-40B4-BE49-F238E27FC236}">
                <a16:creationId xmlns:a16="http://schemas.microsoft.com/office/drawing/2014/main" id="{C4B72E1D-4A1F-A949-1E8C-231DDA75FBBB}"/>
              </a:ext>
            </a:extLst>
          </p:cNvPr>
          <p:cNvGraphicFramePr/>
          <p:nvPr>
            <p:extLst>
              <p:ext uri="{D42A27DB-BD31-4B8C-83A1-F6EECF244321}">
                <p14:modId xmlns:p14="http://schemas.microsoft.com/office/powerpoint/2010/main" val="1652673373"/>
              </p:ext>
            </p:extLst>
          </p:nvPr>
        </p:nvGraphicFramePr>
        <p:xfrm>
          <a:off x="672354" y="874802"/>
          <a:ext cx="11140798" cy="3462471"/>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2">
            <a:extLst>
              <a:ext uri="{FF2B5EF4-FFF2-40B4-BE49-F238E27FC236}">
                <a16:creationId xmlns:a16="http://schemas.microsoft.com/office/drawing/2014/main" id="{08E8246B-BD50-9121-E7F1-EACC7F8D3983}"/>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0064882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52385" y="3919194"/>
            <a:ext cx="5074827" cy="1126917"/>
          </a:xfrm>
        </p:spPr>
        <p:txBody>
          <a:bodyPr>
            <a:noAutofit/>
          </a:bodyPr>
          <a:lstStyle/>
          <a:p>
            <a:pPr algn="l"/>
            <a:r>
              <a:rPr lang="en-GB" dirty="0"/>
              <a:t>Workforce Disability Equality Standards (WDES)</a:t>
            </a:r>
          </a:p>
        </p:txBody>
      </p:sp>
      <p:sp>
        <p:nvSpPr>
          <p:cNvPr id="3" name="TextBox 2">
            <a:extLst>
              <a:ext uri="{FF2B5EF4-FFF2-40B4-BE49-F238E27FC236}">
                <a16:creationId xmlns:a16="http://schemas.microsoft.com/office/drawing/2014/main" id="{C09DFB4E-315C-802D-11D7-CF564A217F90}"/>
              </a:ext>
            </a:extLst>
          </p:cNvPr>
          <p:cNvSpPr txBox="1"/>
          <p:nvPr/>
        </p:nvSpPr>
        <p:spPr>
          <a:xfrm>
            <a:off x="152385" y="5209563"/>
            <a:ext cx="8489658" cy="646331"/>
          </a:xfrm>
          <a:prstGeom prst="rect">
            <a:avLst/>
          </a:prstGeom>
          <a:noFill/>
        </p:spPr>
        <p:txBody>
          <a:bodyPr wrap="square" rtlCol="0">
            <a:spAutoFit/>
          </a:bodyPr>
          <a:lstStyle/>
          <a:p>
            <a:r>
              <a:rPr lang="en-GB"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Vertical scales on the following charts vary from slide to slide and this effects how results are displayed. </a:t>
            </a:r>
            <a:r>
              <a:rPr lang="en-US"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This allows incremental changes and small </a:t>
            </a:r>
            <a:r>
              <a:rPr lang="en-US" sz="1200" dirty="0">
                <a:solidFill>
                  <a:schemeClr val="bg1"/>
                </a:solidFill>
                <a:latin typeface="Frutiger LT Std 45 Light" panose="020B0402020204020204"/>
                <a:ea typeface="Calibri" panose="020F0502020204030204" pitchFamily="34" charset="0"/>
                <a:cs typeface="Times New Roman" panose="02020603050405020304" pitchFamily="18" charset="0"/>
              </a:rPr>
              <a:t>differences between results </a:t>
            </a:r>
            <a:r>
              <a:rPr lang="en-US"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rPr>
              <a:t>for subgroups to be more easily interpreted.</a:t>
            </a:r>
            <a:endParaRPr lang="en-GB" sz="1200" dirty="0">
              <a:solidFill>
                <a:schemeClr val="bg1"/>
              </a:solidFill>
              <a:effectLst/>
              <a:latin typeface="Frutiger LT Std 45 Light" panose="020B0402020204020204"/>
              <a:ea typeface="Calibri" panose="020F0502020204030204" pitchFamily="34" charset="0"/>
              <a:cs typeface="Times New Roman" panose="02020603050405020304" pitchFamily="18" charset="0"/>
            </a:endParaRPr>
          </a:p>
          <a:p>
            <a:r>
              <a:rPr lang="en-GB" sz="1200" dirty="0">
                <a:solidFill>
                  <a:schemeClr val="bg1"/>
                </a:solidFill>
                <a:latin typeface="Frutiger LT Std 45 Light" panose="020B0402020204020204"/>
                <a:cs typeface="Times New Roman" panose="02020603050405020304" pitchFamily="18" charset="0"/>
              </a:rPr>
              <a:t>Data shown in the WDES charts are unweighted.</a:t>
            </a:r>
            <a:endParaRPr lang="en-GB" sz="1000" dirty="0">
              <a:solidFill>
                <a:schemeClr val="bg1"/>
              </a:solidFill>
              <a:latin typeface="Frutiger LT Std 45 Light" panose="020B0402020204020204"/>
            </a:endParaRPr>
          </a:p>
        </p:txBody>
      </p:sp>
    </p:spTree>
    <p:extLst>
      <p:ext uri="{BB962C8B-B14F-4D97-AF65-F5344CB8AC3E}">
        <p14:creationId xmlns:p14="http://schemas.microsoft.com/office/powerpoint/2010/main" val="4660879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289248"/>
            <a:ext cx="3394863" cy="769441"/>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experiencing harassment, bullying or abuse from patients/service users, their relatives or the public in the</a:t>
            </a:r>
            <a:r>
              <a:rPr lang="en-GB" sz="1100" baseline="0" dirty="0">
                <a:solidFill>
                  <a:srgbClr val="000000"/>
                </a:solidFill>
                <a:effectLst/>
              </a:rPr>
              <a:t> last 12 months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3" name="q14a_table">
            <a:extLst>
              <a:ext uri="{FF2B5EF4-FFF2-40B4-BE49-F238E27FC236}">
                <a16:creationId xmlns:a16="http://schemas.microsoft.com/office/drawing/2014/main" id="{13523974-8866-7CEC-B4E0-19AFD81468F9}"/>
              </a:ext>
            </a:extLst>
          </p:cNvPr>
          <p:cNvGraphicFramePr>
            <a:graphicFrameLocks noGrp="1"/>
          </p:cNvGraphicFramePr>
          <p:nvPr>
            <p:extLst>
              <p:ext uri="{D42A27DB-BD31-4B8C-83A1-F6EECF244321}">
                <p14:modId xmlns:p14="http://schemas.microsoft.com/office/powerpoint/2010/main" val="1861612407"/>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31.13%</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32.55%</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31.22%</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30.92%</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25.74%</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27.70%</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24.16%</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26.01%</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25.56%</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21.63%</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34.98%</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31.81%</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32.16%</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32.04%</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28.92%</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27.03%</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24.69%</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24.73%</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24.42%</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21.91%</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318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298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362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401</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474</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1054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981</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988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888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1054</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graphicFrame>
        <p:nvGraphicFramePr>
          <p:cNvPr id="4" name="q14a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1074090982"/>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8">
            <a:extLst>
              <a:ext uri="{FF2B5EF4-FFF2-40B4-BE49-F238E27FC236}">
                <a16:creationId xmlns:a16="http://schemas.microsoft.com/office/drawing/2014/main" id="{D663F313-ABFB-C9F2-5EF1-837213FD5DA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112</a:t>
            </a:fld>
            <a:endParaRPr lang="en-GB" dirty="0"/>
          </a:p>
        </p:txBody>
      </p:sp>
      <p:sp>
        <p:nvSpPr>
          <p:cNvPr id="2" name="Footer Placeholder 2">
            <a:extLst>
              <a:ext uri="{FF2B5EF4-FFF2-40B4-BE49-F238E27FC236}">
                <a16:creationId xmlns:a16="http://schemas.microsoft.com/office/drawing/2014/main" id="{011CCB12-2D5E-E6CE-AC6A-4DA4696A78B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6737557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373886"/>
            <a:ext cx="3394863" cy="600164"/>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experiencing harassment, bullying or abuse from managers in the</a:t>
            </a:r>
            <a:r>
              <a:rPr lang="en-GB" sz="1100" baseline="0" dirty="0">
                <a:solidFill>
                  <a:srgbClr val="000000"/>
                </a:solidFill>
                <a:effectLst/>
              </a:rPr>
              <a:t> last 12 months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14b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2481429233"/>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5BE3F38A-E5C5-74D4-9444-9620B7F5AA5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113</a:t>
            </a:fld>
            <a:endParaRPr lang="en-GB" dirty="0"/>
          </a:p>
        </p:txBody>
      </p:sp>
      <p:graphicFrame>
        <p:nvGraphicFramePr>
          <p:cNvPr id="6" name="q14b_table">
            <a:extLst>
              <a:ext uri="{FF2B5EF4-FFF2-40B4-BE49-F238E27FC236}">
                <a16:creationId xmlns:a16="http://schemas.microsoft.com/office/drawing/2014/main" id="{5132B9E0-C7BB-7539-01FE-4AC90BAA0F1C}"/>
              </a:ext>
            </a:extLst>
          </p:cNvPr>
          <p:cNvGraphicFramePr>
            <a:graphicFrameLocks noGrp="1"/>
          </p:cNvGraphicFramePr>
          <p:nvPr>
            <p:extLst>
              <p:ext uri="{D42A27DB-BD31-4B8C-83A1-F6EECF244321}">
                <p14:modId xmlns:p14="http://schemas.microsoft.com/office/powerpoint/2010/main" val="1906638482"/>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13.29%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13.90%</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12.22%</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9.57%</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8.69%</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5.92%</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5.33%</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6.84%</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4.93%</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4.57%</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16.78%</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15.17%</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13.36%</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12.27%</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11.87%</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9.38%</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8.52%</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7.10%</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6.99%</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6.19%</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316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295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360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397</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472</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1048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975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980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893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1050</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3076AD2B-C6C9-6F65-C297-4472C81BD44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6937616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373886"/>
            <a:ext cx="3394863" cy="600164"/>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experiencing harassment, bullying or abuse from other colleagues in the</a:t>
            </a:r>
            <a:r>
              <a:rPr lang="en-GB" sz="1100" baseline="0" dirty="0">
                <a:solidFill>
                  <a:srgbClr val="000000"/>
                </a:solidFill>
                <a:effectLst/>
              </a:rPr>
              <a:t> last 12 months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14c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1810538319"/>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89A60386-CD47-EB4E-C050-F89EC52A11D4}"/>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114</a:t>
            </a:fld>
            <a:endParaRPr lang="en-GB" dirty="0"/>
          </a:p>
        </p:txBody>
      </p:sp>
      <p:graphicFrame>
        <p:nvGraphicFramePr>
          <p:cNvPr id="7" name="q14c_table">
            <a:extLst>
              <a:ext uri="{FF2B5EF4-FFF2-40B4-BE49-F238E27FC236}">
                <a16:creationId xmlns:a16="http://schemas.microsoft.com/office/drawing/2014/main" id="{BCDB0F95-E635-D22A-9A8E-5359E054FDC2}"/>
              </a:ext>
            </a:extLst>
          </p:cNvPr>
          <p:cNvGraphicFramePr>
            <a:graphicFrameLocks noGrp="1"/>
          </p:cNvGraphicFramePr>
          <p:nvPr>
            <p:extLst>
              <p:ext uri="{D42A27DB-BD31-4B8C-83A1-F6EECF244321}">
                <p14:modId xmlns:p14="http://schemas.microsoft.com/office/powerpoint/2010/main" val="186341874"/>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20.32%</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21.28%</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22.31%</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19.70%</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17.16%</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12.36%</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10.96%</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11.29%</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11.01%</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9.29%</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22.85%</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21.34%</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20.21%</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18.86%</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13.89%</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13.01%</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12.33%</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12.15%</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11.38%</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315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296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363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401</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472</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1036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976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983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881</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1044</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3AEC544A-5EA3-B6EE-63B2-D89B8B383ED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5304760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289248"/>
            <a:ext cx="3394863" cy="769441"/>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saying that the last</a:t>
            </a:r>
            <a:r>
              <a:rPr lang="en-GB" sz="1100" baseline="0" dirty="0">
                <a:solidFill>
                  <a:srgbClr val="000000"/>
                </a:solidFill>
                <a:effectLst/>
              </a:rPr>
              <a:t> time they experienced harassment, bullying or abuse at work, they or a colleague reported it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14d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2012938190"/>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57A36AD2-8B93-0FA4-1E0C-D7D0E7615B6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115</a:t>
            </a:fld>
            <a:endParaRPr lang="en-GB" dirty="0"/>
          </a:p>
        </p:txBody>
      </p:sp>
      <p:graphicFrame>
        <p:nvGraphicFramePr>
          <p:cNvPr id="7" name="q14d_table">
            <a:extLst>
              <a:ext uri="{FF2B5EF4-FFF2-40B4-BE49-F238E27FC236}">
                <a16:creationId xmlns:a16="http://schemas.microsoft.com/office/drawing/2014/main" id="{A19C2CBC-8318-3EEB-F350-A77A1A0D9EA6}"/>
              </a:ext>
            </a:extLst>
          </p:cNvPr>
          <p:cNvGraphicFramePr>
            <a:graphicFrameLocks noGrp="1"/>
          </p:cNvGraphicFramePr>
          <p:nvPr>
            <p:extLst>
              <p:ext uri="{D42A27DB-BD31-4B8C-83A1-F6EECF244321}">
                <p14:modId xmlns:p14="http://schemas.microsoft.com/office/powerpoint/2010/main" val="3160031947"/>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52.85%</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56.10%</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66.88%</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59.41%</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61.18%</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60.36%</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66.08%</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60.76%</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65.15%</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58.80%</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57.37%</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58.81%</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59.38%</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60.32%</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59.93%</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59.27%</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60.81%</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60.96%</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59.81%</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62.07%</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123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123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154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170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170</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338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286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288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264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267</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F1BB1281-BFC7-1A56-FC15-42182F5A5AB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0933124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373886"/>
            <a:ext cx="3394863" cy="600164"/>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who believe that their organisation provides equal opportunities for career progression or promotion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15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476332824"/>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8DEA75F8-5803-BE34-1AA0-E7F91C2C2FA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116</a:t>
            </a:fld>
            <a:endParaRPr lang="en-GB" dirty="0"/>
          </a:p>
        </p:txBody>
      </p:sp>
      <p:graphicFrame>
        <p:nvGraphicFramePr>
          <p:cNvPr id="7" name="q15_table">
            <a:extLst>
              <a:ext uri="{FF2B5EF4-FFF2-40B4-BE49-F238E27FC236}">
                <a16:creationId xmlns:a16="http://schemas.microsoft.com/office/drawing/2014/main" id="{89319B5F-C965-863C-3E39-8FA205E9EF4A}"/>
              </a:ext>
            </a:extLst>
          </p:cNvPr>
          <p:cNvGraphicFramePr>
            <a:graphicFrameLocks noGrp="1"/>
          </p:cNvGraphicFramePr>
          <p:nvPr>
            <p:extLst>
              <p:ext uri="{D42A27DB-BD31-4B8C-83A1-F6EECF244321}">
                <p14:modId xmlns:p14="http://schemas.microsoft.com/office/powerpoint/2010/main" val="1026362211"/>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53.31%</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49.01%</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50.00%</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57.39%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59.33%</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61.20%</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60.49%</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59.21%</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59.89%</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60.38%</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52.55%</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54.31%</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54.38%</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55.99%</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56.66%</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58.30%</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59.96%</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60.23%</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61.48%</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61.00%</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317</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302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364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399</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477</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1054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987</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983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890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1060</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3A5B845A-1202-E854-E8D6-A72C6E51B35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5293901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289248"/>
            <a:ext cx="3394863" cy="769441"/>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who have felt pressure from their manager to come to work, despite not feeling well enough to perform their duties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11e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1922381394"/>
              </p:ext>
            </p:extLst>
          </p:nvPr>
        </p:nvGraphicFramePr>
        <p:xfrm>
          <a:off x="2217157" y="976536"/>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300047CA-B29C-C86F-23C3-0A65234FFD3B}"/>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117</a:t>
            </a:fld>
            <a:endParaRPr lang="en-GB" dirty="0"/>
          </a:p>
        </p:txBody>
      </p:sp>
      <p:graphicFrame>
        <p:nvGraphicFramePr>
          <p:cNvPr id="7" name="q11e_table">
            <a:extLst>
              <a:ext uri="{FF2B5EF4-FFF2-40B4-BE49-F238E27FC236}">
                <a16:creationId xmlns:a16="http://schemas.microsoft.com/office/drawing/2014/main" id="{0B94EA7B-8847-2C82-DB57-67849609FA36}"/>
              </a:ext>
            </a:extLst>
          </p:cNvPr>
          <p:cNvGraphicFramePr>
            <a:graphicFrameLocks noGrp="1"/>
          </p:cNvGraphicFramePr>
          <p:nvPr>
            <p:extLst>
              <p:ext uri="{D42A27DB-BD31-4B8C-83A1-F6EECF244321}">
                <p14:modId xmlns:p14="http://schemas.microsoft.com/office/powerpoint/2010/main" val="3264919863"/>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21.60%</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20.22%</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17.02%</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16.19%</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14.85%</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10.58%</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13.64%</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12.12%</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10.38%</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8.19%</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23.86%</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24.14%</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20.85%</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18.93%</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19.35%</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14.52%</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16.57%</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14.74%</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12.67%</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12.27%</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213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183</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235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278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303</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482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352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429</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395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464</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CD2334DB-8002-5CD7-841F-4350AA74AAB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8621653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373886"/>
            <a:ext cx="3394863" cy="600164"/>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satisfied with the extent to which their organisation values their work </a:t>
            </a:r>
            <a:r>
              <a:rPr lang="en-GB" sz="1100" dirty="0">
                <a:solidFill>
                  <a:srgbClr val="000000"/>
                </a:solidFill>
              </a:rPr>
              <a:t>out of those who answered the question</a:t>
            </a:r>
            <a:endParaRPr lang="en-GB" sz="1100" dirty="0">
              <a:solidFill>
                <a:srgbClr val="000000"/>
              </a:solidFill>
              <a:effectLst/>
            </a:endParaRPr>
          </a:p>
        </p:txBody>
      </p:sp>
      <p:graphicFrame>
        <p:nvGraphicFramePr>
          <p:cNvPr id="4" name="q4b_chart">
            <a:extLst>
              <a:ext uri="{FF2B5EF4-FFF2-40B4-BE49-F238E27FC236}">
                <a16:creationId xmlns:a16="http://schemas.microsoft.com/office/drawing/2014/main" id="{81EE0F4C-7FAE-DE09-E7AF-EE62BEC3287C}"/>
              </a:ext>
            </a:extLst>
          </p:cNvPr>
          <p:cNvGraphicFramePr/>
          <p:nvPr>
            <p:extLst>
              <p:ext uri="{D42A27DB-BD31-4B8C-83A1-F6EECF244321}">
                <p14:modId xmlns:p14="http://schemas.microsoft.com/office/powerpoint/2010/main" val="291833496"/>
              </p:ext>
            </p:extLst>
          </p:nvPr>
        </p:nvGraphicFramePr>
        <p:xfrm>
          <a:off x="2217157" y="993954"/>
          <a:ext cx="9734698" cy="33948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8">
            <a:extLst>
              <a:ext uri="{FF2B5EF4-FFF2-40B4-BE49-F238E27FC236}">
                <a16:creationId xmlns:a16="http://schemas.microsoft.com/office/drawing/2014/main" id="{055457DD-7700-BE39-88C3-E9049554472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118</a:t>
            </a:fld>
            <a:endParaRPr lang="en-GB" dirty="0"/>
          </a:p>
        </p:txBody>
      </p:sp>
      <p:graphicFrame>
        <p:nvGraphicFramePr>
          <p:cNvPr id="7" name="q4b_table">
            <a:extLst>
              <a:ext uri="{FF2B5EF4-FFF2-40B4-BE49-F238E27FC236}">
                <a16:creationId xmlns:a16="http://schemas.microsoft.com/office/drawing/2014/main" id="{B280E86B-2685-27FB-015F-2ABED2C30685}"/>
              </a:ext>
            </a:extLst>
          </p:cNvPr>
          <p:cNvGraphicFramePr>
            <a:graphicFrameLocks noGrp="1"/>
          </p:cNvGraphicFramePr>
          <p:nvPr>
            <p:extLst>
              <p:ext uri="{D42A27DB-BD31-4B8C-83A1-F6EECF244321}">
                <p14:modId xmlns:p14="http://schemas.microsoft.com/office/powerpoint/2010/main" val="3937261278"/>
              </p:ext>
            </p:extLst>
          </p:nvPr>
        </p:nvGraphicFramePr>
        <p:xfrm>
          <a:off x="110836" y="4371401"/>
          <a:ext cx="11748652" cy="1893864"/>
        </p:xfrm>
        <a:graphic>
          <a:graphicData uri="http://schemas.openxmlformats.org/drawingml/2006/table">
            <a:tbl>
              <a:tblPr firstRow="1" bandRow="1">
                <a:tableStyleId>{5C22544A-7EE6-4342-B048-85BDC9FD1C3A}</a:tableStyleId>
              </a:tblPr>
              <a:tblGrid>
                <a:gridCol w="2565907">
                  <a:extLst>
                    <a:ext uri="{9D8B030D-6E8A-4147-A177-3AD203B41FA5}">
                      <a16:colId xmlns:a16="http://schemas.microsoft.com/office/drawing/2014/main" val="3918553771"/>
                    </a:ext>
                  </a:extLst>
                </a:gridCol>
                <a:gridCol w="1836549">
                  <a:extLst>
                    <a:ext uri="{9D8B030D-6E8A-4147-A177-3AD203B41FA5}">
                      <a16:colId xmlns:a16="http://schemas.microsoft.com/office/drawing/2014/main" val="1325897192"/>
                    </a:ext>
                  </a:extLst>
                </a:gridCol>
                <a:gridCol w="1836549">
                  <a:extLst>
                    <a:ext uri="{9D8B030D-6E8A-4147-A177-3AD203B41FA5}">
                      <a16:colId xmlns:a16="http://schemas.microsoft.com/office/drawing/2014/main" val="92525492"/>
                    </a:ext>
                  </a:extLst>
                </a:gridCol>
                <a:gridCol w="1836549">
                  <a:extLst>
                    <a:ext uri="{9D8B030D-6E8A-4147-A177-3AD203B41FA5}">
                      <a16:colId xmlns:a16="http://schemas.microsoft.com/office/drawing/2014/main" val="373619570"/>
                    </a:ext>
                  </a:extLst>
                </a:gridCol>
                <a:gridCol w="1836549">
                  <a:extLst>
                    <a:ext uri="{9D8B030D-6E8A-4147-A177-3AD203B41FA5}">
                      <a16:colId xmlns:a16="http://schemas.microsoft.com/office/drawing/2014/main" val="2158587356"/>
                    </a:ext>
                  </a:extLst>
                </a:gridCol>
                <a:gridCol w="1836549">
                  <a:extLst>
                    <a:ext uri="{9D8B030D-6E8A-4147-A177-3AD203B41FA5}">
                      <a16:colId xmlns:a16="http://schemas.microsoft.com/office/drawing/2014/main" val="3569679531"/>
                    </a:ext>
                  </a:extLst>
                </a:gridCol>
              </a:tblGrid>
              <a:tr h="270552">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2019</a:t>
                      </a:r>
                    </a:p>
                  </a:txBody>
                  <a:tcPr anchor="ctr">
                    <a:noFill/>
                  </a:tcPr>
                </a:tc>
                <a:tc>
                  <a:txBody>
                    <a:bodyPr/>
                    <a:lstStyle/>
                    <a:p>
                      <a:pPr algn="ctr"/>
                      <a:r>
                        <a:rPr lang="en-GB" sz="1100" b="0" dirty="0">
                          <a:solidFill>
                            <a:schemeClr val="tx1"/>
                          </a:solidFill>
                          <a:latin typeface="Frutiger LT Std 45 Light" panose="020B0402020204020204"/>
                        </a:rPr>
                        <a:t>2020</a:t>
                      </a:r>
                    </a:p>
                  </a:txBody>
                  <a:tcPr anchor="ctr">
                    <a:noFill/>
                  </a:tcPr>
                </a:tc>
                <a:tc>
                  <a:txBody>
                    <a:bodyPr/>
                    <a:lstStyle/>
                    <a:p>
                      <a:pPr algn="ctr"/>
                      <a:r>
                        <a:rPr lang="en-GB" sz="1100" b="0" dirty="0">
                          <a:solidFill>
                            <a:schemeClr val="tx1"/>
                          </a:solidFill>
                          <a:latin typeface="Frutiger LT Std 45 Light" panose="020B0402020204020204"/>
                        </a:rPr>
                        <a:t>2021</a:t>
                      </a: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70552">
                <a:tc>
                  <a:txBody>
                    <a:bodyPr/>
                    <a:lstStyle/>
                    <a:p>
                      <a:r>
                        <a:rPr lang="en-GB" sz="1100" dirty="0">
                          <a:solidFill>
                            <a:srgbClr val="FFFFFF"/>
                          </a:solidFill>
                          <a:latin typeface="Frutiger LT Std 45 Light" panose="020B0402020204020204"/>
                        </a:rPr>
                        <a:t>Staff with a LTC or illness: Your org</a:t>
                      </a:r>
                    </a:p>
                  </a:txBody>
                  <a:tcPr anchor="ctr">
                    <a:solidFill>
                      <a:schemeClr val="accent6">
                        <a:lumMod val="50000"/>
                      </a:schemeClr>
                    </a:solidFill>
                  </a:tcPr>
                </a:tc>
                <a:tc>
                  <a:txBody>
                    <a:bodyPr/>
                    <a:lstStyle/>
                    <a:p>
                      <a:pPr algn="ctr"/>
                      <a:r>
                        <a:rPr lang="en-GB" sz="1100">
                          <a:latin typeface="Frutiger LT Std 45 Light" panose="020B0402020204020204"/>
                        </a:rPr>
                        <a:t>45.28%</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41.33%</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41.48%</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49.87%</a:t>
                      </a:r>
                      <a:endParaRPr lang="en-GB" sz="1100" dirty="0">
                        <a:latin typeface="Frutiger LT Std 45 Light" panose="020B0402020204020204"/>
                      </a:endParaRPr>
                    </a:p>
                  </a:txBody>
                  <a:tcPr anchor="ctr">
                    <a:solidFill>
                      <a:schemeClr val="accent6">
                        <a:lumMod val="50000"/>
                        <a:alpha val="40000"/>
                      </a:schemeClr>
                    </a:solidFill>
                  </a:tcPr>
                </a:tc>
                <a:tc>
                  <a:txBody>
                    <a:bodyPr/>
                    <a:lstStyle/>
                    <a:p>
                      <a:pPr algn="ctr"/>
                      <a:r>
                        <a:rPr lang="en-GB" sz="1100">
                          <a:latin typeface="Frutiger LT Std 45 Light" panose="020B0402020204020204"/>
                        </a:rPr>
                        <a:t>47.39%</a:t>
                      </a:r>
                      <a:endParaRPr lang="en-GB" sz="1100" dirty="0">
                        <a:latin typeface="Frutiger LT Std 45 Light" panose="020B0402020204020204"/>
                      </a:endParaRPr>
                    </a:p>
                  </a:txBody>
                  <a:tcPr anchor="ctr">
                    <a:solidFill>
                      <a:schemeClr val="accent6">
                        <a:lumMod val="50000"/>
                        <a:alpha val="40000"/>
                      </a:schemeClr>
                    </a:solidFill>
                  </a:tcPr>
                </a:tc>
                <a:extLst>
                  <a:ext uri="{0D108BD9-81ED-4DB2-BD59-A6C34878D82A}">
                    <a16:rowId xmlns:a16="http://schemas.microsoft.com/office/drawing/2014/main" val="1966432358"/>
                  </a:ext>
                </a:extLst>
              </a:tr>
              <a:tr h="270552">
                <a:tc>
                  <a:txBody>
                    <a:bodyPr/>
                    <a:lstStyle/>
                    <a:p>
                      <a:r>
                        <a:rPr lang="en-GB" sz="1100" dirty="0">
                          <a:solidFill>
                            <a:srgbClr val="FFFFFF"/>
                          </a:solidFill>
                          <a:latin typeface="Frutiger LT Std 45 Light" panose="020B0402020204020204"/>
                        </a:rPr>
                        <a:t>Staff without a LTC or illness: Your org</a:t>
                      </a:r>
                    </a:p>
                  </a:txBody>
                  <a:tcPr anchor="ctr">
                    <a:solidFill>
                      <a:srgbClr val="0B457F"/>
                    </a:solidFill>
                  </a:tcPr>
                </a:tc>
                <a:tc>
                  <a:txBody>
                    <a:bodyPr/>
                    <a:lstStyle/>
                    <a:p>
                      <a:pPr algn="ctr"/>
                      <a:r>
                        <a:rPr lang="en-GB" sz="1100">
                          <a:latin typeface="Frutiger LT Std 45 Light" panose="020B0402020204020204"/>
                        </a:rPr>
                        <a:t>53.47%</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55.17%</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53.99%</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54.97%</a:t>
                      </a:r>
                      <a:endParaRPr lang="en-GB" sz="1100" dirty="0">
                        <a:latin typeface="Frutiger LT Std 45 Light" panose="020B0402020204020204"/>
                      </a:endParaRPr>
                    </a:p>
                  </a:txBody>
                  <a:tcPr anchor="ctr">
                    <a:solidFill>
                      <a:srgbClr val="0B457F">
                        <a:alpha val="20000"/>
                      </a:srgbClr>
                    </a:solidFill>
                  </a:tcPr>
                </a:tc>
                <a:tc>
                  <a:txBody>
                    <a:bodyPr/>
                    <a:lstStyle/>
                    <a:p>
                      <a:pPr algn="ctr"/>
                      <a:r>
                        <a:rPr lang="en-GB" sz="1100">
                          <a:latin typeface="Frutiger LT Std 45 Light" panose="020B0402020204020204"/>
                        </a:rPr>
                        <a:t>57.37%</a:t>
                      </a:r>
                      <a:endParaRPr lang="en-GB" sz="1100" dirty="0">
                        <a:latin typeface="Frutiger LT Std 45 Light" panose="020B0402020204020204"/>
                      </a:endParaRPr>
                    </a:p>
                  </a:txBody>
                  <a:tcPr anchor="ctr">
                    <a:solidFill>
                      <a:srgbClr val="0B457F">
                        <a:alpha val="20000"/>
                      </a:srgbClr>
                    </a:solidFill>
                  </a:tcPr>
                </a:tc>
                <a:extLst>
                  <a:ext uri="{0D108BD9-81ED-4DB2-BD59-A6C34878D82A}">
                    <a16:rowId xmlns:a16="http://schemas.microsoft.com/office/drawing/2014/main" val="8249572"/>
                  </a:ext>
                </a:extLst>
              </a:tr>
              <a:tr h="270552">
                <a:tc>
                  <a:txBody>
                    <a:bodyPr/>
                    <a:lstStyle/>
                    <a:p>
                      <a:r>
                        <a:rPr lang="en-GB" sz="1100" dirty="0">
                          <a:solidFill>
                            <a:schemeClr val="tx1"/>
                          </a:solidFill>
                          <a:latin typeface="Frutiger LT Std 45 Light" panose="020B0402020204020204"/>
                        </a:rPr>
                        <a:t>Staff with a LTC or illness: Average</a:t>
                      </a:r>
                    </a:p>
                  </a:txBody>
                  <a:tcPr anchor="ctr">
                    <a:solidFill>
                      <a:schemeClr val="accent6">
                        <a:lumMod val="60000"/>
                        <a:lumOff val="40000"/>
                      </a:schemeClr>
                    </a:solidFill>
                  </a:tcPr>
                </a:tc>
                <a:tc>
                  <a:txBody>
                    <a:bodyPr/>
                    <a:lstStyle/>
                    <a:p>
                      <a:pPr algn="ctr"/>
                      <a:r>
                        <a:rPr lang="en-GB" sz="1100">
                          <a:latin typeface="Frutiger LT Std 45 Light" panose="020B0402020204020204"/>
                        </a:rPr>
                        <a:t>41.62%</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44.56%</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43.63%</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44.02%</a:t>
                      </a:r>
                      <a:endParaRPr lang="en-GB" sz="1100" dirty="0">
                        <a:latin typeface="Frutiger LT Std 45 Light" panose="020B0402020204020204"/>
                      </a:endParaRPr>
                    </a:p>
                  </a:txBody>
                  <a:tcPr anchor="ctr">
                    <a:solidFill>
                      <a:schemeClr val="accent6">
                        <a:lumMod val="60000"/>
                        <a:lumOff val="40000"/>
                        <a:alpha val="17000"/>
                      </a:schemeClr>
                    </a:solidFill>
                  </a:tcPr>
                </a:tc>
                <a:tc>
                  <a:txBody>
                    <a:bodyPr/>
                    <a:lstStyle/>
                    <a:p>
                      <a:pPr algn="ctr"/>
                      <a:r>
                        <a:rPr lang="en-GB" sz="1100">
                          <a:latin typeface="Frutiger LT Std 45 Light" panose="020B0402020204020204"/>
                        </a:rPr>
                        <a:t>45.36%</a:t>
                      </a:r>
                      <a:endParaRPr lang="en-GB" sz="1100" dirty="0">
                        <a:latin typeface="Frutiger LT Std 45 Light" panose="020B0402020204020204"/>
                      </a:endParaRPr>
                    </a:p>
                  </a:txBody>
                  <a:tcPr anchor="ctr">
                    <a:solidFill>
                      <a:schemeClr val="accent6">
                        <a:lumMod val="60000"/>
                        <a:lumOff val="40000"/>
                        <a:alpha val="17000"/>
                      </a:schemeClr>
                    </a:solidFill>
                  </a:tcPr>
                </a:tc>
                <a:extLst>
                  <a:ext uri="{0D108BD9-81ED-4DB2-BD59-A6C34878D82A}">
                    <a16:rowId xmlns:a16="http://schemas.microsoft.com/office/drawing/2014/main" val="3225322291"/>
                  </a:ext>
                </a:extLst>
              </a:tr>
              <a:tr h="270552">
                <a:tc>
                  <a:txBody>
                    <a:bodyPr/>
                    <a:lstStyle/>
                    <a:p>
                      <a:r>
                        <a:rPr lang="en-GB" sz="1100" dirty="0">
                          <a:solidFill>
                            <a:schemeClr val="tx1"/>
                          </a:solidFill>
                          <a:latin typeface="Frutiger LT Std 45 Light" panose="020B0402020204020204"/>
                        </a:rPr>
                        <a:t>Staff without a LTC or illness: Average</a:t>
                      </a:r>
                    </a:p>
                  </a:txBody>
                  <a:tcPr anchor="ctr">
                    <a:solidFill>
                      <a:srgbClr val="56B4E9"/>
                    </a:solidFill>
                  </a:tcPr>
                </a:tc>
                <a:tc>
                  <a:txBody>
                    <a:bodyPr/>
                    <a:lstStyle/>
                    <a:p>
                      <a:pPr algn="ctr"/>
                      <a:r>
                        <a:rPr lang="en-GB" sz="1100">
                          <a:latin typeface="Frutiger LT Std 45 Light" panose="020B0402020204020204"/>
                        </a:rPr>
                        <a:t>52.87%</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55.25%</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51.54%</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53.25%</a:t>
                      </a:r>
                      <a:endParaRPr lang="en-GB" sz="1100" dirty="0">
                        <a:latin typeface="Frutiger LT Std 45 Light" panose="020B0402020204020204"/>
                      </a:endParaRPr>
                    </a:p>
                  </a:txBody>
                  <a:tcPr anchor="ctr">
                    <a:solidFill>
                      <a:srgbClr val="56B4E9">
                        <a:alpha val="20000"/>
                      </a:srgbClr>
                    </a:solidFill>
                  </a:tcPr>
                </a:tc>
                <a:tc>
                  <a:txBody>
                    <a:bodyPr/>
                    <a:lstStyle/>
                    <a:p>
                      <a:pPr algn="ctr"/>
                      <a:r>
                        <a:rPr lang="en-GB" sz="1100">
                          <a:latin typeface="Frutiger LT Std 45 Light" panose="020B0402020204020204"/>
                        </a:rPr>
                        <a:t>54.35%</a:t>
                      </a:r>
                      <a:endParaRPr lang="en-GB" sz="1100" dirty="0">
                        <a:latin typeface="Frutiger LT Std 45 Light" panose="020B0402020204020204"/>
                      </a:endParaRPr>
                    </a:p>
                  </a:txBody>
                  <a:tcPr anchor="ctr">
                    <a:solidFill>
                      <a:srgbClr val="56B4E9">
                        <a:alpha val="20000"/>
                      </a:srgbClr>
                    </a:solidFill>
                  </a:tcPr>
                </a:tc>
                <a:extLst>
                  <a:ext uri="{0D108BD9-81ED-4DB2-BD59-A6C34878D82A}">
                    <a16:rowId xmlns:a16="http://schemas.microsoft.com/office/drawing/2014/main" val="758103324"/>
                  </a:ext>
                </a:extLst>
              </a:tr>
              <a:tr h="270552">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318</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300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364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399</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479</a:t>
                      </a:r>
                      <a:endParaRPr lang="en-GB" sz="1100" dirty="0">
                        <a:latin typeface="Frutiger LT Std 45 Light" panose="020B0402020204020204"/>
                      </a:endParaRPr>
                    </a:p>
                  </a:txBody>
                  <a:tcPr anchor="ctr">
                    <a:noFill/>
                  </a:tcPr>
                </a:tc>
                <a:extLst>
                  <a:ext uri="{0D108BD9-81ED-4DB2-BD59-A6C34878D82A}">
                    <a16:rowId xmlns:a16="http://schemas.microsoft.com/office/drawing/2014/main" val="715998382"/>
                  </a:ext>
                </a:extLst>
              </a:tr>
              <a:tr h="2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chor="ctr">
                    <a:noFill/>
                  </a:tcPr>
                </a:tc>
                <a:tc>
                  <a:txBody>
                    <a:bodyPr/>
                    <a:lstStyle/>
                    <a:p>
                      <a:pPr algn="ctr"/>
                      <a:r>
                        <a:rPr lang="en-GB" sz="1100">
                          <a:latin typeface="Frutiger LT Std 45 Light" panose="020B0402020204020204"/>
                        </a:rPr>
                        <a:t>1051</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986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991</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895</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1065</a:t>
                      </a:r>
                      <a:endParaRPr lang="en-GB" sz="1100" dirty="0">
                        <a:latin typeface="Frutiger LT Std 45 Light" panose="020B0402020204020204"/>
                      </a:endParaRPr>
                    </a:p>
                  </a:txBody>
                  <a:tcPr anchor="ctr">
                    <a:noFill/>
                  </a:tcPr>
                </a:tc>
                <a:extLst>
                  <a:ext uri="{0D108BD9-81ED-4DB2-BD59-A6C34878D82A}">
                    <a16:rowId xmlns:a16="http://schemas.microsoft.com/office/drawing/2014/main" val="3392915174"/>
                  </a:ext>
                </a:extLst>
              </a:tr>
            </a:tbl>
          </a:graphicData>
        </a:graphic>
      </p:graphicFrame>
      <p:sp>
        <p:nvSpPr>
          <p:cNvPr id="3" name="Footer Placeholder 2">
            <a:extLst>
              <a:ext uri="{FF2B5EF4-FFF2-40B4-BE49-F238E27FC236}">
                <a16:creationId xmlns:a16="http://schemas.microsoft.com/office/drawing/2014/main" id="{8C3D5A2D-1720-DB48-2350-2A1DFD4F672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8040740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graphicFrame>
        <p:nvGraphicFramePr>
          <p:cNvPr id="2" name="q31b_chart">
            <a:extLst>
              <a:ext uri="{FF2B5EF4-FFF2-40B4-BE49-F238E27FC236}">
                <a16:creationId xmlns:a16="http://schemas.microsoft.com/office/drawing/2014/main" id="{F3C15A39-778B-D769-5062-4B8C44F49A70}"/>
              </a:ext>
            </a:extLst>
          </p:cNvPr>
          <p:cNvGraphicFramePr/>
          <p:nvPr>
            <p:extLst>
              <p:ext uri="{D42A27DB-BD31-4B8C-83A1-F6EECF244321}">
                <p14:modId xmlns:p14="http://schemas.microsoft.com/office/powerpoint/2010/main" val="1363678749"/>
              </p:ext>
            </p:extLst>
          </p:nvPr>
        </p:nvGraphicFramePr>
        <p:xfrm>
          <a:off x="531957" y="1046706"/>
          <a:ext cx="11251549" cy="3525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q31b_table">
            <a:extLst>
              <a:ext uri="{FF2B5EF4-FFF2-40B4-BE49-F238E27FC236}">
                <a16:creationId xmlns:a16="http://schemas.microsoft.com/office/drawing/2014/main" id="{B13D3804-7809-1022-2B70-AA04FC0A9422}"/>
              </a:ext>
            </a:extLst>
          </p:cNvPr>
          <p:cNvGraphicFramePr>
            <a:graphicFrameLocks noGrp="1"/>
          </p:cNvGraphicFramePr>
          <p:nvPr>
            <p:extLst>
              <p:ext uri="{D42A27DB-BD31-4B8C-83A1-F6EECF244321}">
                <p14:modId xmlns:p14="http://schemas.microsoft.com/office/powerpoint/2010/main" val="3737624744"/>
              </p:ext>
            </p:extLst>
          </p:nvPr>
        </p:nvGraphicFramePr>
        <p:xfrm>
          <a:off x="295905" y="4564382"/>
          <a:ext cx="11251547" cy="1036320"/>
        </p:xfrm>
        <a:graphic>
          <a:graphicData uri="http://schemas.openxmlformats.org/drawingml/2006/table">
            <a:tbl>
              <a:tblPr firstRow="1" bandRow="1">
                <a:tableStyleId>{5C22544A-7EE6-4342-B048-85BDC9FD1C3A}</a:tableStyleId>
              </a:tblPr>
              <a:tblGrid>
                <a:gridCol w="2374157">
                  <a:extLst>
                    <a:ext uri="{9D8B030D-6E8A-4147-A177-3AD203B41FA5}">
                      <a16:colId xmlns:a16="http://schemas.microsoft.com/office/drawing/2014/main" val="3918553771"/>
                    </a:ext>
                  </a:extLst>
                </a:gridCol>
                <a:gridCol w="4035229">
                  <a:extLst>
                    <a:ext uri="{9D8B030D-6E8A-4147-A177-3AD203B41FA5}">
                      <a16:colId xmlns:a16="http://schemas.microsoft.com/office/drawing/2014/main" val="3569679531"/>
                    </a:ext>
                  </a:extLst>
                </a:gridCol>
                <a:gridCol w="4842161">
                  <a:extLst>
                    <a:ext uri="{9D8B030D-6E8A-4147-A177-3AD203B41FA5}">
                      <a16:colId xmlns:a16="http://schemas.microsoft.com/office/drawing/2014/main" val="2730661281"/>
                    </a:ext>
                  </a:extLst>
                </a:gridCol>
              </a:tblGrid>
              <a:tr h="227403">
                <a:tc>
                  <a:txBody>
                    <a:bodyPr/>
                    <a:lstStyle/>
                    <a:p>
                      <a:endParaRPr lang="en-GB" sz="1100" dirty="0">
                        <a:solidFill>
                          <a:srgbClr val="0B457F"/>
                        </a:solidFill>
                        <a:latin typeface="Frutiger LT Std 45 Light" panose="020B0402020204020204"/>
                      </a:endParaRPr>
                    </a:p>
                  </a:txBody>
                  <a:tcPr anchor="ctr">
                    <a:noFill/>
                  </a:tcPr>
                </a:tc>
                <a:tc>
                  <a:txBody>
                    <a:bodyPr/>
                    <a:lstStyle/>
                    <a:p>
                      <a:pPr algn="ctr"/>
                      <a:r>
                        <a:rPr lang="en-GB" sz="1100" b="0" dirty="0">
                          <a:solidFill>
                            <a:schemeClr val="tx1"/>
                          </a:solidFill>
                          <a:latin typeface="Frutiger LT Std 45 Light" panose="020B0402020204020204"/>
                        </a:rPr>
                        <a:t>2022</a:t>
                      </a:r>
                    </a:p>
                  </a:txBody>
                  <a:tcPr anchor="ctr">
                    <a:noFill/>
                  </a:tcPr>
                </a:tc>
                <a:tc>
                  <a:txBody>
                    <a:bodyPr/>
                    <a:lstStyle/>
                    <a:p>
                      <a:pPr algn="ctr"/>
                      <a:r>
                        <a:rPr lang="en-GB" sz="1100" b="0" dirty="0">
                          <a:solidFill>
                            <a:schemeClr val="tx1"/>
                          </a:solidFill>
                          <a:latin typeface="Frutiger LT Std 45 Light" panose="020B0402020204020204"/>
                        </a:rPr>
                        <a:t>2023</a:t>
                      </a:r>
                    </a:p>
                  </a:txBody>
                  <a:tcPr anchor="ctr">
                    <a:noFill/>
                  </a:tcPr>
                </a:tc>
                <a:extLst>
                  <a:ext uri="{0D108BD9-81ED-4DB2-BD59-A6C34878D82A}">
                    <a16:rowId xmlns:a16="http://schemas.microsoft.com/office/drawing/2014/main" val="2823562850"/>
                  </a:ext>
                </a:extLst>
              </a:tr>
              <a:tr h="227403">
                <a:tc>
                  <a:txBody>
                    <a:bodyPr/>
                    <a:lstStyle/>
                    <a:p>
                      <a:r>
                        <a:rPr lang="en-GB" sz="1100" dirty="0">
                          <a:solidFill>
                            <a:srgbClr val="FFFFFF"/>
                          </a:solidFill>
                          <a:latin typeface="Frutiger LT Std 45 Light" panose="020B0402020204020204"/>
                        </a:rPr>
                        <a:t>Staff with a LTC or illness: Your org</a:t>
                      </a:r>
                    </a:p>
                  </a:txBody>
                  <a:tcPr anchor="ctr">
                    <a:solidFill>
                      <a:srgbClr val="546422"/>
                    </a:solidFill>
                  </a:tcPr>
                </a:tc>
                <a:tc>
                  <a:txBody>
                    <a:bodyPr/>
                    <a:lstStyle/>
                    <a:p>
                      <a:pPr algn="ctr"/>
                      <a:r>
                        <a:rPr lang="en-GB" sz="1100">
                          <a:latin typeface="Frutiger LT Std 45 Light" panose="020B0402020204020204"/>
                        </a:rPr>
                        <a:t>83.46%</a:t>
                      </a:r>
                      <a:endParaRPr lang="en-GB" sz="1100" dirty="0">
                        <a:latin typeface="Frutiger LT Std 45 Light" panose="020B0402020204020204"/>
                      </a:endParaRPr>
                    </a:p>
                  </a:txBody>
                  <a:tcPr anchor="ctr">
                    <a:solidFill>
                      <a:srgbClr val="546422">
                        <a:alpha val="25000"/>
                      </a:srgbClr>
                    </a:solidFill>
                  </a:tcPr>
                </a:tc>
                <a:tc>
                  <a:txBody>
                    <a:bodyPr/>
                    <a:lstStyle/>
                    <a:p>
                      <a:pPr algn="ctr"/>
                      <a:r>
                        <a:rPr lang="en-GB" sz="1100">
                          <a:latin typeface="Frutiger LT Std 45 Light" panose="020B0402020204020204"/>
                        </a:rPr>
                        <a:t>86.54%</a:t>
                      </a:r>
                      <a:endParaRPr lang="en-GB" sz="1100" dirty="0">
                        <a:latin typeface="Frutiger LT Std 45 Light" panose="020B0402020204020204"/>
                      </a:endParaRPr>
                    </a:p>
                  </a:txBody>
                  <a:tcPr anchor="ctr">
                    <a:solidFill>
                      <a:srgbClr val="546422">
                        <a:alpha val="25000"/>
                      </a:srgbClr>
                    </a:solidFill>
                  </a:tcPr>
                </a:tc>
                <a:extLst>
                  <a:ext uri="{0D108BD9-81ED-4DB2-BD59-A6C34878D82A}">
                    <a16:rowId xmlns:a16="http://schemas.microsoft.com/office/drawing/2014/main" val="8249572"/>
                  </a:ext>
                </a:extLst>
              </a:tr>
              <a:tr h="227403">
                <a:tc>
                  <a:txBody>
                    <a:bodyPr/>
                    <a:lstStyle/>
                    <a:p>
                      <a:r>
                        <a:rPr lang="en-GB" sz="1100" dirty="0">
                          <a:solidFill>
                            <a:schemeClr val="tx1"/>
                          </a:solidFill>
                          <a:latin typeface="Frutiger LT Std 45 Light" panose="020B0402020204020204"/>
                        </a:rPr>
                        <a:t>Staff with a LTC or illness: Average</a:t>
                      </a:r>
                    </a:p>
                  </a:txBody>
                  <a:tcPr anchor="ctr">
                    <a:solidFill>
                      <a:srgbClr val="C9DA92"/>
                    </a:solidFill>
                  </a:tcPr>
                </a:tc>
                <a:tc>
                  <a:txBody>
                    <a:bodyPr/>
                    <a:lstStyle/>
                    <a:p>
                      <a:pPr algn="ctr"/>
                      <a:r>
                        <a:rPr lang="en-GB" sz="1100">
                          <a:latin typeface="Frutiger LT Std 45 Light" panose="020B0402020204020204"/>
                        </a:rPr>
                        <a:t>78.76%</a:t>
                      </a:r>
                      <a:endParaRPr lang="en-GB" sz="1100" dirty="0">
                        <a:latin typeface="Frutiger LT Std 45 Light" panose="020B0402020204020204"/>
                      </a:endParaRPr>
                    </a:p>
                  </a:txBody>
                  <a:tcPr anchor="ctr">
                    <a:solidFill>
                      <a:srgbClr val="C9DA92">
                        <a:alpha val="25000"/>
                      </a:srgbClr>
                    </a:solidFill>
                  </a:tcPr>
                </a:tc>
                <a:tc>
                  <a:txBody>
                    <a:bodyPr/>
                    <a:lstStyle/>
                    <a:p>
                      <a:pPr algn="ctr"/>
                      <a:r>
                        <a:rPr lang="en-GB" sz="1100">
                          <a:latin typeface="Frutiger LT Std 45 Light" panose="020B0402020204020204"/>
                        </a:rPr>
                        <a:t>79.32%</a:t>
                      </a:r>
                      <a:endParaRPr lang="en-GB" sz="1100" dirty="0">
                        <a:latin typeface="Frutiger LT Std 45 Light" panose="020B0402020204020204"/>
                      </a:endParaRPr>
                    </a:p>
                  </a:txBody>
                  <a:tcPr anchor="ctr">
                    <a:solidFill>
                      <a:srgbClr val="C9DA92">
                        <a:alpha val="25000"/>
                      </a:srgbClr>
                    </a:solidFill>
                  </a:tcPr>
                </a:tc>
                <a:extLst>
                  <a:ext uri="{0D108BD9-81ED-4DB2-BD59-A6C34878D82A}">
                    <a16:rowId xmlns:a16="http://schemas.microsoft.com/office/drawing/2014/main" val="758103324"/>
                  </a:ext>
                </a:extLst>
              </a:tr>
              <a:tr h="227403">
                <a:tc>
                  <a:txBody>
                    <a:bodyPr/>
                    <a:lstStyle/>
                    <a:p>
                      <a:r>
                        <a:rPr lang="en-GB" sz="1100" dirty="0">
                          <a:solidFill>
                            <a:schemeClr val="tx1"/>
                          </a:solidFill>
                          <a:latin typeface="Frutiger LT Std 45 Light" panose="020B0402020204020204"/>
                        </a:rPr>
                        <a:t>Staff with a LTC or illness: Responses</a:t>
                      </a:r>
                    </a:p>
                  </a:txBody>
                  <a:tcPr anchor="ctr">
                    <a:noFill/>
                  </a:tcPr>
                </a:tc>
                <a:tc>
                  <a:txBody>
                    <a:bodyPr/>
                    <a:lstStyle/>
                    <a:p>
                      <a:pPr algn="ctr"/>
                      <a:r>
                        <a:rPr lang="en-GB" sz="1100">
                          <a:latin typeface="Frutiger LT Std 45 Light" panose="020B0402020204020204"/>
                        </a:rPr>
                        <a:t>266</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312</a:t>
                      </a:r>
                      <a:endParaRPr lang="en-GB" sz="1100" dirty="0">
                        <a:latin typeface="Frutiger LT Std 45 Light" panose="020B0402020204020204"/>
                      </a:endParaRPr>
                    </a:p>
                  </a:txBody>
                  <a:tcPr anchor="ctr">
                    <a:noFill/>
                  </a:tcPr>
                </a:tc>
                <a:extLst>
                  <a:ext uri="{0D108BD9-81ED-4DB2-BD59-A6C34878D82A}">
                    <a16:rowId xmlns:a16="http://schemas.microsoft.com/office/drawing/2014/main" val="1612629215"/>
                  </a:ext>
                </a:extLst>
              </a:tr>
            </a:tbl>
          </a:graphicData>
        </a:graphic>
      </p:graphicFrame>
      <p:sp>
        <p:nvSpPr>
          <p:cNvPr id="7" name="Slide Number Placeholder 8">
            <a:extLst>
              <a:ext uri="{FF2B5EF4-FFF2-40B4-BE49-F238E27FC236}">
                <a16:creationId xmlns:a16="http://schemas.microsoft.com/office/drawing/2014/main" id="{3837F243-BDD6-A8CD-CFD6-8607FA6DFAA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119</a:t>
            </a:fld>
            <a:endParaRPr lang="en-GB" dirty="0"/>
          </a:p>
        </p:txBody>
      </p:sp>
      <p:sp>
        <p:nvSpPr>
          <p:cNvPr id="3" name="Footer Placeholder 2">
            <a:extLst>
              <a:ext uri="{FF2B5EF4-FFF2-40B4-BE49-F238E27FC236}">
                <a16:creationId xmlns:a16="http://schemas.microsoft.com/office/drawing/2014/main" id="{09B0CE95-9536-2F9B-8DCF-3A1CAF068023}"/>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6" name="TextBox 5">
            <a:extLst>
              <a:ext uri="{FF2B5EF4-FFF2-40B4-BE49-F238E27FC236}">
                <a16:creationId xmlns:a16="http://schemas.microsoft.com/office/drawing/2014/main" id="{7A7D9DED-E6CD-4A78-A31E-6E3FD80ABFBF}"/>
              </a:ext>
            </a:extLst>
          </p:cNvPr>
          <p:cNvSpPr txBox="1"/>
          <p:nvPr/>
        </p:nvSpPr>
        <p:spPr>
          <a:xfrm rot="16200000">
            <a:off x="81480" y="2344989"/>
            <a:ext cx="3114100" cy="938719"/>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Percentage of staff with a long lasting health condition or illness saying their employer has made reasonable adjustment(s) to enable them to carry out their work </a:t>
            </a:r>
            <a:r>
              <a:rPr lang="en-GB" sz="1100" dirty="0">
                <a:solidFill>
                  <a:srgbClr val="000000"/>
                </a:solidFill>
              </a:rPr>
              <a:t>out of those who answered the question</a:t>
            </a:r>
            <a:endParaRPr lang="en-GB" sz="1100" dirty="0">
              <a:solidFill>
                <a:srgbClr val="000000"/>
              </a:solidFill>
              <a:effectLst/>
            </a:endParaRPr>
          </a:p>
        </p:txBody>
      </p:sp>
    </p:spTree>
    <p:extLst>
      <p:ext uri="{BB962C8B-B14F-4D97-AF65-F5344CB8AC3E}">
        <p14:creationId xmlns:p14="http://schemas.microsoft.com/office/powerpoint/2010/main" val="219947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Overview</a:t>
            </a:r>
          </a:p>
        </p:txBody>
      </p:sp>
      <p:graphicFrame>
        <p:nvGraphicFramePr>
          <p:cNvPr id="7" name="pp_el_chart">
            <a:extLst>
              <a:ext uri="{FF2B5EF4-FFF2-40B4-BE49-F238E27FC236}">
                <a16:creationId xmlns:a16="http://schemas.microsoft.com/office/drawing/2014/main" id="{EC112EAE-81E8-3CB2-219D-E39B721E6F8F}"/>
              </a:ext>
            </a:extLst>
          </p:cNvPr>
          <p:cNvGraphicFramePr/>
          <p:nvPr>
            <p:extLst>
              <p:ext uri="{D42A27DB-BD31-4B8C-83A1-F6EECF244321}">
                <p14:modId xmlns:p14="http://schemas.microsoft.com/office/powerpoint/2010/main" val="3287545368"/>
              </p:ext>
            </p:extLst>
          </p:nvPr>
        </p:nvGraphicFramePr>
        <p:xfrm>
          <a:off x="600075" y="1598342"/>
          <a:ext cx="11039475" cy="3857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pp_el_table">
            <a:extLst>
              <a:ext uri="{FF2B5EF4-FFF2-40B4-BE49-F238E27FC236}">
                <a16:creationId xmlns:a16="http://schemas.microsoft.com/office/drawing/2014/main" id="{4143DAA8-B257-8212-0002-F659F12E5D9F}"/>
              </a:ext>
            </a:extLst>
          </p:cNvPr>
          <p:cNvGraphicFramePr>
            <a:graphicFrameLocks noGrp="1"/>
          </p:cNvGraphicFramePr>
          <p:nvPr>
            <p:extLst>
              <p:ext uri="{D42A27DB-BD31-4B8C-83A1-F6EECF244321}">
                <p14:modId xmlns:p14="http://schemas.microsoft.com/office/powerpoint/2010/main" val="234567998"/>
              </p:ext>
            </p:extLst>
          </p:nvPr>
        </p:nvGraphicFramePr>
        <p:xfrm>
          <a:off x="402672" y="5398510"/>
          <a:ext cx="11046380" cy="946150"/>
        </p:xfrm>
        <a:graphic>
          <a:graphicData uri="http://schemas.openxmlformats.org/drawingml/2006/table">
            <a:tbl>
              <a:tblPr>
                <a:tableStyleId>{5C22544A-7EE6-4342-B048-85BDC9FD1C3A}</a:tableStyleId>
              </a:tblPr>
              <a:tblGrid>
                <a:gridCol w="1166765">
                  <a:extLst>
                    <a:ext uri="{9D8B030D-6E8A-4147-A177-3AD203B41FA5}">
                      <a16:colId xmlns:a16="http://schemas.microsoft.com/office/drawing/2014/main" val="3310181638"/>
                    </a:ext>
                  </a:extLst>
                </a:gridCol>
                <a:gridCol w="1093509">
                  <a:extLst>
                    <a:ext uri="{9D8B030D-6E8A-4147-A177-3AD203B41FA5}">
                      <a16:colId xmlns:a16="http://schemas.microsoft.com/office/drawing/2014/main" val="303345679"/>
                    </a:ext>
                  </a:extLst>
                </a:gridCol>
                <a:gridCol w="1103018">
                  <a:extLst>
                    <a:ext uri="{9D8B030D-6E8A-4147-A177-3AD203B41FA5}">
                      <a16:colId xmlns:a16="http://schemas.microsoft.com/office/drawing/2014/main" val="2248104930"/>
                    </a:ext>
                  </a:extLst>
                </a:gridCol>
                <a:gridCol w="1093509">
                  <a:extLst>
                    <a:ext uri="{9D8B030D-6E8A-4147-A177-3AD203B41FA5}">
                      <a16:colId xmlns:a16="http://schemas.microsoft.com/office/drawing/2014/main" val="2814949835"/>
                    </a:ext>
                  </a:extLst>
                </a:gridCol>
                <a:gridCol w="1093509">
                  <a:extLst>
                    <a:ext uri="{9D8B030D-6E8A-4147-A177-3AD203B41FA5}">
                      <a16:colId xmlns:a16="http://schemas.microsoft.com/office/drawing/2014/main" val="3296823231"/>
                    </a:ext>
                  </a:extLst>
                </a:gridCol>
                <a:gridCol w="1103018">
                  <a:extLst>
                    <a:ext uri="{9D8B030D-6E8A-4147-A177-3AD203B41FA5}">
                      <a16:colId xmlns:a16="http://schemas.microsoft.com/office/drawing/2014/main" val="707784293"/>
                    </a:ext>
                  </a:extLst>
                </a:gridCol>
                <a:gridCol w="1084000">
                  <a:extLst>
                    <a:ext uri="{9D8B030D-6E8A-4147-A177-3AD203B41FA5}">
                      <a16:colId xmlns:a16="http://schemas.microsoft.com/office/drawing/2014/main" val="696754133"/>
                    </a:ext>
                  </a:extLst>
                </a:gridCol>
                <a:gridCol w="1112526">
                  <a:extLst>
                    <a:ext uri="{9D8B030D-6E8A-4147-A177-3AD203B41FA5}">
                      <a16:colId xmlns:a16="http://schemas.microsoft.com/office/drawing/2014/main" val="1449707099"/>
                    </a:ext>
                  </a:extLst>
                </a:gridCol>
                <a:gridCol w="1093509">
                  <a:extLst>
                    <a:ext uri="{9D8B030D-6E8A-4147-A177-3AD203B41FA5}">
                      <a16:colId xmlns:a16="http://schemas.microsoft.com/office/drawing/2014/main" val="3885169734"/>
                    </a:ext>
                  </a:extLst>
                </a:gridCol>
                <a:gridCol w="1103017">
                  <a:extLst>
                    <a:ext uri="{9D8B030D-6E8A-4147-A177-3AD203B41FA5}">
                      <a16:colId xmlns:a16="http://schemas.microsoft.com/office/drawing/2014/main" val="555168685"/>
                    </a:ext>
                  </a:extLst>
                </a:gridCol>
              </a:tblGrid>
              <a:tr h="188191">
                <a:tc>
                  <a:txBody>
                    <a:bodyPr/>
                    <a:lstStyle/>
                    <a:p>
                      <a:pPr algn="ctr" fontAlgn="b"/>
                      <a:r>
                        <a:rPr lang="en-GB" sz="12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7.58</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6.48</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7.07</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5.86</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7.11</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7.13</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7.12</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6.26</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88191">
                <a:tc>
                  <a:txBody>
                    <a:bodyPr/>
                    <a:lstStyle/>
                    <a:p>
                      <a:pPr algn="ctr" fontAlgn="b"/>
                      <a:r>
                        <a:rPr lang="en-GB" sz="12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7.93</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6.90</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7.34</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6.45</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7.25</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7.47</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7.45</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6.61</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191">
                <a:tc>
                  <a:txBody>
                    <a:bodyPr/>
                    <a:lstStyle/>
                    <a:p>
                      <a:pPr algn="ctr" fontAlgn="b"/>
                      <a:r>
                        <a:rPr lang="en-US" sz="1200" b="0" i="0" u="none" strike="noStrike" dirty="0">
                          <a:solidFill>
                            <a:schemeClr val="tx1"/>
                          </a:solidFill>
                          <a:effectLst/>
                          <a:latin typeface="Frutiger LT Std 45 Light" panose="020B0402020204020204"/>
                          <a:cs typeface="Arial" panose="020B0604020202020204" pitchFamily="34" charset="0"/>
                        </a:rPr>
                        <a:t>Average result</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7.58</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6.41</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7.01</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5.93</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6.84</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7.18</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7.11</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6.17</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2856886689"/>
                  </a:ext>
                </a:extLst>
              </a:tr>
              <a:tr h="188191">
                <a:tc>
                  <a:txBody>
                    <a:bodyPr/>
                    <a:lstStyle/>
                    <a:p>
                      <a:pPr algn="ctr" fontAlgn="b"/>
                      <a:r>
                        <a:rPr lang="en-US" sz="1200" b="0" i="0" u="none" strike="noStrike" dirty="0">
                          <a:solidFill>
                            <a:srgbClr val="000000"/>
                          </a:solidFill>
                          <a:effectLst/>
                          <a:latin typeface="Frutiger LT Std 45 Light" panose="020B0402020204020204"/>
                          <a:cs typeface="Arial" panose="020B0604020202020204" pitchFamily="34" charset="0"/>
                        </a:rPr>
                        <a:t>Worst result</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7.14</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6.04</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6.23</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5.17</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6.23</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6.90</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6.46</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5.21</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191">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1566</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1565</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1549</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1493</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1557</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1564</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1566</a:t>
                      </a:r>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dirty="0">
                          <a:solidFill>
                            <a:srgbClr val="000000"/>
                          </a:solidFill>
                          <a:effectLst/>
                          <a:latin typeface="Frutiger LT Std 45 Light" panose="020B0402020204020204"/>
                          <a:cs typeface="Arial" panose="020B0604020202020204" pitchFamily="34" charset="0"/>
                        </a:rPr>
                        <a:t>1566</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pic>
        <p:nvPicPr>
          <p:cNvPr id="11" name="Picture 10">
            <a:extLst>
              <a:ext uri="{FF2B5EF4-FFF2-40B4-BE49-F238E27FC236}">
                <a16:creationId xmlns:a16="http://schemas.microsoft.com/office/drawing/2014/main" id="{6EA71010-7DE8-8E67-0A35-B0B8FFC066B0}"/>
              </a:ext>
            </a:extLst>
          </p:cNvPr>
          <p:cNvPicPr>
            <a:picLocks noChangeAspect="1"/>
          </p:cNvPicPr>
          <p:nvPr/>
        </p:nvPicPr>
        <p:blipFill>
          <a:blip r:embed="rId3"/>
          <a:stretch>
            <a:fillRect/>
          </a:stretch>
        </p:blipFill>
        <p:spPr>
          <a:xfrm>
            <a:off x="1651358" y="1184962"/>
            <a:ext cx="847725" cy="465316"/>
          </a:xfrm>
          <a:prstGeom prst="rect">
            <a:avLst/>
          </a:prstGeom>
        </p:spPr>
      </p:pic>
      <p:pic>
        <p:nvPicPr>
          <p:cNvPr id="13" name="Picture 12">
            <a:extLst>
              <a:ext uri="{FF2B5EF4-FFF2-40B4-BE49-F238E27FC236}">
                <a16:creationId xmlns:a16="http://schemas.microsoft.com/office/drawing/2014/main" id="{F90E3A95-BD92-226D-317A-C237635BCB6B}"/>
              </a:ext>
            </a:extLst>
          </p:cNvPr>
          <p:cNvPicPr>
            <a:picLocks noChangeAspect="1"/>
          </p:cNvPicPr>
          <p:nvPr/>
        </p:nvPicPr>
        <p:blipFill>
          <a:blip r:embed="rId4"/>
          <a:stretch>
            <a:fillRect/>
          </a:stretch>
        </p:blipFill>
        <p:spPr>
          <a:xfrm>
            <a:off x="2877499" y="1098500"/>
            <a:ext cx="629033" cy="608927"/>
          </a:xfrm>
          <a:prstGeom prst="rect">
            <a:avLst/>
          </a:prstGeom>
        </p:spPr>
      </p:pic>
      <p:pic>
        <p:nvPicPr>
          <p:cNvPr id="15" name="Picture 14">
            <a:extLst>
              <a:ext uri="{FF2B5EF4-FFF2-40B4-BE49-F238E27FC236}">
                <a16:creationId xmlns:a16="http://schemas.microsoft.com/office/drawing/2014/main" id="{D32C5D52-0FAD-52D3-9EDC-69D6E3205D35}"/>
              </a:ext>
            </a:extLst>
          </p:cNvPr>
          <p:cNvPicPr>
            <a:picLocks noChangeAspect="1"/>
          </p:cNvPicPr>
          <p:nvPr/>
        </p:nvPicPr>
        <p:blipFill>
          <a:blip r:embed="rId5"/>
          <a:stretch>
            <a:fillRect/>
          </a:stretch>
        </p:blipFill>
        <p:spPr>
          <a:xfrm>
            <a:off x="3729713" y="1045186"/>
            <a:ext cx="1069109" cy="608927"/>
          </a:xfrm>
          <a:prstGeom prst="rect">
            <a:avLst/>
          </a:prstGeom>
        </p:spPr>
      </p:pic>
      <p:pic>
        <p:nvPicPr>
          <p:cNvPr id="17" name="Picture 16">
            <a:extLst>
              <a:ext uri="{FF2B5EF4-FFF2-40B4-BE49-F238E27FC236}">
                <a16:creationId xmlns:a16="http://schemas.microsoft.com/office/drawing/2014/main" id="{39F64BF7-F9CC-E514-DAAB-C87855ACD628}"/>
              </a:ext>
            </a:extLst>
          </p:cNvPr>
          <p:cNvPicPr>
            <a:picLocks noChangeAspect="1"/>
          </p:cNvPicPr>
          <p:nvPr/>
        </p:nvPicPr>
        <p:blipFill>
          <a:blip r:embed="rId6"/>
          <a:stretch>
            <a:fillRect/>
          </a:stretch>
        </p:blipFill>
        <p:spPr>
          <a:xfrm>
            <a:off x="5005437" y="1098500"/>
            <a:ext cx="766906" cy="638239"/>
          </a:xfrm>
          <a:prstGeom prst="rect">
            <a:avLst/>
          </a:prstGeom>
        </p:spPr>
      </p:pic>
      <p:pic>
        <p:nvPicPr>
          <p:cNvPr id="19" name="Picture 18">
            <a:extLst>
              <a:ext uri="{FF2B5EF4-FFF2-40B4-BE49-F238E27FC236}">
                <a16:creationId xmlns:a16="http://schemas.microsoft.com/office/drawing/2014/main" id="{DFA29F26-7C37-33FA-6289-4754DC42866F}"/>
              </a:ext>
            </a:extLst>
          </p:cNvPr>
          <p:cNvPicPr>
            <a:picLocks noChangeAspect="1"/>
          </p:cNvPicPr>
          <p:nvPr/>
        </p:nvPicPr>
        <p:blipFill>
          <a:blip r:embed="rId7"/>
          <a:stretch>
            <a:fillRect/>
          </a:stretch>
        </p:blipFill>
        <p:spPr>
          <a:xfrm>
            <a:off x="5825901" y="1062609"/>
            <a:ext cx="1190193" cy="680707"/>
          </a:xfrm>
          <a:prstGeom prst="rect">
            <a:avLst/>
          </a:prstGeom>
        </p:spPr>
      </p:pic>
      <p:pic>
        <p:nvPicPr>
          <p:cNvPr id="21" name="Picture 20">
            <a:extLst>
              <a:ext uri="{FF2B5EF4-FFF2-40B4-BE49-F238E27FC236}">
                <a16:creationId xmlns:a16="http://schemas.microsoft.com/office/drawing/2014/main" id="{8BEECA29-1B43-A1BE-4B1A-9F9EA41EEFB5}"/>
              </a:ext>
            </a:extLst>
          </p:cNvPr>
          <p:cNvPicPr>
            <a:picLocks noChangeAspect="1"/>
          </p:cNvPicPr>
          <p:nvPr/>
        </p:nvPicPr>
        <p:blipFill>
          <a:blip r:embed="rId8"/>
          <a:stretch>
            <a:fillRect/>
          </a:stretch>
        </p:blipFill>
        <p:spPr>
          <a:xfrm>
            <a:off x="7069652" y="1047955"/>
            <a:ext cx="964340" cy="739327"/>
          </a:xfrm>
          <a:prstGeom prst="rect">
            <a:avLst/>
          </a:prstGeom>
        </p:spPr>
      </p:pic>
      <p:pic>
        <p:nvPicPr>
          <p:cNvPr id="23" name="Picture 22">
            <a:extLst>
              <a:ext uri="{FF2B5EF4-FFF2-40B4-BE49-F238E27FC236}">
                <a16:creationId xmlns:a16="http://schemas.microsoft.com/office/drawing/2014/main" id="{9536238E-7E55-860C-C604-4D0C1DEA3FF7}"/>
              </a:ext>
            </a:extLst>
          </p:cNvPr>
          <p:cNvPicPr>
            <a:picLocks noChangeAspect="1"/>
          </p:cNvPicPr>
          <p:nvPr/>
        </p:nvPicPr>
        <p:blipFill>
          <a:blip r:embed="rId9"/>
          <a:stretch>
            <a:fillRect/>
          </a:stretch>
        </p:blipFill>
        <p:spPr>
          <a:xfrm>
            <a:off x="7953839" y="1184962"/>
            <a:ext cx="1327562" cy="631920"/>
          </a:xfrm>
          <a:prstGeom prst="rect">
            <a:avLst/>
          </a:prstGeom>
        </p:spPr>
      </p:pic>
      <p:sp>
        <p:nvSpPr>
          <p:cNvPr id="25" name="TextBox 24">
            <a:extLst>
              <a:ext uri="{FF2B5EF4-FFF2-40B4-BE49-F238E27FC236}">
                <a16:creationId xmlns:a16="http://schemas.microsoft.com/office/drawing/2014/main" id="{A2601F60-73D5-16CF-FE42-C602CC9D8616}"/>
              </a:ext>
            </a:extLst>
          </p:cNvPr>
          <p:cNvSpPr txBox="1"/>
          <p:nvPr/>
        </p:nvSpPr>
        <p:spPr>
          <a:xfrm>
            <a:off x="165924" y="810871"/>
            <a:ext cx="11907776" cy="261610"/>
          </a:xfrm>
          <a:prstGeom prst="rect">
            <a:avLst/>
          </a:prstGeom>
          <a:noFill/>
        </p:spPr>
        <p:txBody>
          <a:bodyPr wrap="square">
            <a:spAutoFit/>
          </a:bodyPr>
          <a:lstStyle/>
          <a:p>
            <a:r>
              <a:rPr lang="en-GB" sz="1050" dirty="0">
                <a:solidFill>
                  <a:srgbClr val="4D4639"/>
                </a:solidFill>
                <a:latin typeface="Arial" panose="020B0604020202020204" pitchFamily="34" charset="0"/>
                <a:cs typeface="Arial" panose="020B0604020202020204" pitchFamily="34" charset="0"/>
              </a:rPr>
              <a:t>People Promise elements, themes and sub-scores are scored on a 0-10 scale, </a:t>
            </a:r>
            <a:r>
              <a:rPr lang="en-GB" sz="1050" b="1" dirty="0">
                <a:solidFill>
                  <a:srgbClr val="4D4639"/>
                </a:solidFill>
                <a:latin typeface="Arial" panose="020B0604020202020204" pitchFamily="34" charset="0"/>
                <a:cs typeface="Arial" panose="020B0604020202020204" pitchFamily="34" charset="0"/>
              </a:rPr>
              <a:t>where a higher score is more positive than a lower score</a:t>
            </a:r>
            <a:r>
              <a:rPr lang="en-GB" sz="1050" dirty="0">
                <a:solidFill>
                  <a:srgbClr val="4D4639"/>
                </a:solidFill>
                <a:latin typeface="Arial" panose="020B0604020202020204" pitchFamily="34" charset="0"/>
                <a:cs typeface="Arial" panose="020B0604020202020204" pitchFamily="34" charset="0"/>
              </a:rPr>
              <a:t>. </a:t>
            </a:r>
            <a:endParaRPr lang="en-GB" sz="1050" dirty="0">
              <a:solidFill>
                <a:srgbClr val="4D4639"/>
              </a:solidFill>
            </a:endParaRPr>
          </a:p>
        </p:txBody>
      </p:sp>
      <p:sp>
        <p:nvSpPr>
          <p:cNvPr id="8" name="Slide Number Placeholder 8">
            <a:extLst>
              <a:ext uri="{FF2B5EF4-FFF2-40B4-BE49-F238E27FC236}">
                <a16:creationId xmlns:a16="http://schemas.microsoft.com/office/drawing/2014/main" id="{EFD607B2-11D8-5961-EAB4-B0893D1AD18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a:t>
            </a:fld>
            <a:endParaRPr lang="en-GB" dirty="0"/>
          </a:p>
        </p:txBody>
      </p:sp>
      <p:sp>
        <p:nvSpPr>
          <p:cNvPr id="3" name="Footer Placeholder 2">
            <a:extLst>
              <a:ext uri="{FF2B5EF4-FFF2-40B4-BE49-F238E27FC236}">
                <a16:creationId xmlns:a16="http://schemas.microsoft.com/office/drawing/2014/main" id="{DB5DEEC5-FCA7-CAE4-BA32-19274040054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4" name="TextBox 3">
            <a:extLst>
              <a:ext uri="{FF2B5EF4-FFF2-40B4-BE49-F238E27FC236}">
                <a16:creationId xmlns:a16="http://schemas.microsoft.com/office/drawing/2014/main" id="{D4612D96-35A7-5FAE-3066-4B83D42AED86}"/>
              </a:ext>
            </a:extLst>
          </p:cNvPr>
          <p:cNvSpPr txBox="1"/>
          <p:nvPr/>
        </p:nvSpPr>
        <p:spPr>
          <a:xfrm rot="16200000">
            <a:off x="3351661" y="3702372"/>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23285179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E116B-691A-6648-0E06-EA4B031F4272}"/>
              </a:ext>
            </a:extLst>
          </p:cNvPr>
          <p:cNvSpPr>
            <a:spLocks noGrp="1"/>
          </p:cNvSpPr>
          <p:nvPr>
            <p:ph type="title"/>
          </p:nvPr>
        </p:nvSpPr>
        <p:spPr/>
        <p:txBody>
          <a:bodyPr/>
          <a:lstStyle/>
          <a:p>
            <a:r>
              <a:rPr lang="en-GB" dirty="0"/>
              <a:t>Workforce Disability Equality Standards</a:t>
            </a:r>
          </a:p>
        </p:txBody>
      </p:sp>
      <p:sp>
        <p:nvSpPr>
          <p:cNvPr id="8" name="TextBox 7">
            <a:extLst>
              <a:ext uri="{FF2B5EF4-FFF2-40B4-BE49-F238E27FC236}">
                <a16:creationId xmlns:a16="http://schemas.microsoft.com/office/drawing/2014/main" id="{A1F49A9C-D0E4-D57C-DD19-267CF76E489F}"/>
              </a:ext>
            </a:extLst>
          </p:cNvPr>
          <p:cNvSpPr txBox="1"/>
          <p:nvPr/>
        </p:nvSpPr>
        <p:spPr>
          <a:xfrm rot="16200000">
            <a:off x="-58902" y="2543163"/>
            <a:ext cx="3394863" cy="261610"/>
          </a:xfrm>
          <a:prstGeom prst="rect">
            <a:avLst/>
          </a:prstGeom>
          <a:noFill/>
        </p:spPr>
        <p:txBody>
          <a:bodyPr wrap="square" rtlCol="0">
            <a:spAutoFit/>
          </a:bodyPr>
          <a:lstStyle/>
          <a:p>
            <a:pPr algn="ctr" rtl="0" eaLnBrk="1" fontAlgn="ctr" latinLnBrk="0" hangingPunct="1">
              <a:defRPr sz="1200" b="0" i="0" u="none" strike="noStrike" kern="1200" spc="0" baseline="0">
                <a:solidFill>
                  <a:prstClr val="black">
                    <a:lumMod val="65000"/>
                    <a:lumOff val="35000"/>
                  </a:prstClr>
                </a:solidFill>
                <a:latin typeface="Frutiger LT Std 45 Light" panose="020B0402020204020204"/>
                <a:ea typeface="+mn-ea"/>
                <a:cs typeface="+mn-cs"/>
              </a:defRPr>
            </a:pPr>
            <a:r>
              <a:rPr lang="en-GB" sz="1100" dirty="0">
                <a:solidFill>
                  <a:srgbClr val="000000"/>
                </a:solidFill>
                <a:effectLst/>
              </a:rPr>
              <a:t>Staff Engagement score (0-10)</a:t>
            </a:r>
          </a:p>
        </p:txBody>
      </p:sp>
      <p:sp>
        <p:nvSpPr>
          <p:cNvPr id="2" name="Slide Number Placeholder 8">
            <a:extLst>
              <a:ext uri="{FF2B5EF4-FFF2-40B4-BE49-F238E27FC236}">
                <a16:creationId xmlns:a16="http://schemas.microsoft.com/office/drawing/2014/main" id="{51FD29DA-1A92-FA6D-B56F-2A84284AF36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120</a:t>
            </a:fld>
            <a:endParaRPr lang="en-GB" dirty="0"/>
          </a:p>
        </p:txBody>
      </p:sp>
      <p:graphicFrame>
        <p:nvGraphicFramePr>
          <p:cNvPr id="7" name="theme_engagement_table">
            <a:extLst>
              <a:ext uri="{FF2B5EF4-FFF2-40B4-BE49-F238E27FC236}">
                <a16:creationId xmlns:a16="http://schemas.microsoft.com/office/drawing/2014/main" id="{C0024E85-78B5-5A7D-75D6-C0086FD18433}"/>
              </a:ext>
            </a:extLst>
          </p:cNvPr>
          <p:cNvGraphicFramePr>
            <a:graphicFrameLocks noGrp="1"/>
          </p:cNvGraphicFramePr>
          <p:nvPr>
            <p:extLst>
              <p:ext uri="{D42A27DB-BD31-4B8C-83A1-F6EECF244321}">
                <p14:modId xmlns:p14="http://schemas.microsoft.com/office/powerpoint/2010/main" val="1857247476"/>
              </p:ext>
            </p:extLst>
          </p:nvPr>
        </p:nvGraphicFramePr>
        <p:xfrm>
          <a:off x="256899" y="4168589"/>
          <a:ext cx="11526607" cy="2072640"/>
        </p:xfrm>
        <a:graphic>
          <a:graphicData uri="http://schemas.openxmlformats.org/drawingml/2006/table">
            <a:tbl>
              <a:tblPr firstRow="1" bandRow="1">
                <a:tableStyleId>{5C22544A-7EE6-4342-B048-85BDC9FD1C3A}</a:tableStyleId>
              </a:tblPr>
              <a:tblGrid>
                <a:gridCol w="2484747">
                  <a:extLst>
                    <a:ext uri="{9D8B030D-6E8A-4147-A177-3AD203B41FA5}">
                      <a16:colId xmlns:a16="http://schemas.microsoft.com/office/drawing/2014/main" val="3918553771"/>
                    </a:ext>
                  </a:extLst>
                </a:gridCol>
                <a:gridCol w="1808372">
                  <a:extLst>
                    <a:ext uri="{9D8B030D-6E8A-4147-A177-3AD203B41FA5}">
                      <a16:colId xmlns:a16="http://schemas.microsoft.com/office/drawing/2014/main" val="1325897192"/>
                    </a:ext>
                  </a:extLst>
                </a:gridCol>
                <a:gridCol w="1808372">
                  <a:extLst>
                    <a:ext uri="{9D8B030D-6E8A-4147-A177-3AD203B41FA5}">
                      <a16:colId xmlns:a16="http://schemas.microsoft.com/office/drawing/2014/main" val="92525492"/>
                    </a:ext>
                  </a:extLst>
                </a:gridCol>
                <a:gridCol w="1808372">
                  <a:extLst>
                    <a:ext uri="{9D8B030D-6E8A-4147-A177-3AD203B41FA5}">
                      <a16:colId xmlns:a16="http://schemas.microsoft.com/office/drawing/2014/main" val="373619570"/>
                    </a:ext>
                  </a:extLst>
                </a:gridCol>
                <a:gridCol w="1808372">
                  <a:extLst>
                    <a:ext uri="{9D8B030D-6E8A-4147-A177-3AD203B41FA5}">
                      <a16:colId xmlns:a16="http://schemas.microsoft.com/office/drawing/2014/main" val="2158587356"/>
                    </a:ext>
                  </a:extLst>
                </a:gridCol>
                <a:gridCol w="1808372">
                  <a:extLst>
                    <a:ext uri="{9D8B030D-6E8A-4147-A177-3AD203B41FA5}">
                      <a16:colId xmlns:a16="http://schemas.microsoft.com/office/drawing/2014/main" val="3569679531"/>
                    </a:ext>
                  </a:extLst>
                </a:gridCol>
              </a:tblGrid>
              <a:tr h="258856">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58856">
                <a:tc>
                  <a:txBody>
                    <a:bodyPr/>
                    <a:lstStyle/>
                    <a:p>
                      <a:r>
                        <a:rPr lang="en-GB" sz="1100" dirty="0">
                          <a:solidFill>
                            <a:schemeClr val="tx1"/>
                          </a:solidFill>
                          <a:latin typeface="Frutiger LT Std 45 Light" panose="020B0402020204020204"/>
                        </a:rPr>
                        <a:t>Organisation average</a:t>
                      </a:r>
                    </a:p>
                  </a:txBody>
                  <a:tcPr>
                    <a:solidFill>
                      <a:srgbClr val="F0BD4A"/>
                    </a:solidFill>
                  </a:tcPr>
                </a:tc>
                <a:tc>
                  <a:txBody>
                    <a:bodyPr/>
                    <a:lstStyle/>
                    <a:p>
                      <a:pPr algn="ctr"/>
                      <a:r>
                        <a:rPr lang="en-GB" sz="1100">
                          <a:latin typeface="Frutiger LT Std 45 Light" panose="020B0402020204020204"/>
                        </a:rPr>
                        <a:t>7.13</a:t>
                      </a:r>
                      <a:endParaRPr lang="en-GB" sz="1100" dirty="0">
                        <a:latin typeface="Frutiger LT Std 45 Light" panose="020B0402020204020204"/>
                      </a:endParaRPr>
                    </a:p>
                  </a:txBody>
                  <a:tcPr>
                    <a:solidFill>
                      <a:srgbClr val="F0BD4A">
                        <a:alpha val="40000"/>
                      </a:srgbClr>
                    </a:solidFill>
                  </a:tcPr>
                </a:tc>
                <a:tc>
                  <a:txBody>
                    <a:bodyPr/>
                    <a:lstStyle/>
                    <a:p>
                      <a:pPr algn="ctr"/>
                      <a:r>
                        <a:rPr lang="en-GB" sz="1100">
                          <a:latin typeface="Frutiger LT Std 45 Light" panose="020B0402020204020204"/>
                        </a:rPr>
                        <a:t>7.21</a:t>
                      </a:r>
                      <a:endParaRPr lang="en-GB" sz="1100" dirty="0">
                        <a:latin typeface="Frutiger LT Std 45 Light" panose="020B0402020204020204"/>
                      </a:endParaRPr>
                    </a:p>
                  </a:txBody>
                  <a:tcPr>
                    <a:solidFill>
                      <a:srgbClr val="F0BD4A">
                        <a:alpha val="40000"/>
                      </a:srgbClr>
                    </a:solidFill>
                  </a:tcPr>
                </a:tc>
                <a:tc>
                  <a:txBody>
                    <a:bodyPr/>
                    <a:lstStyle/>
                    <a:p>
                      <a:pPr algn="ctr"/>
                      <a:r>
                        <a:rPr lang="en-GB" sz="1100">
                          <a:latin typeface="Frutiger LT Std 45 Light" panose="020B0402020204020204"/>
                        </a:rPr>
                        <a:t>7.03</a:t>
                      </a:r>
                      <a:endParaRPr lang="en-GB" sz="1100" dirty="0">
                        <a:latin typeface="Frutiger LT Std 45 Light" panose="020B0402020204020204"/>
                      </a:endParaRPr>
                    </a:p>
                  </a:txBody>
                  <a:tcPr>
                    <a:solidFill>
                      <a:srgbClr val="F0BD4A">
                        <a:alpha val="40000"/>
                      </a:srgbClr>
                    </a:solidFill>
                  </a:tcPr>
                </a:tc>
                <a:tc>
                  <a:txBody>
                    <a:bodyPr/>
                    <a:lstStyle/>
                    <a:p>
                      <a:pPr algn="ctr"/>
                      <a:r>
                        <a:rPr lang="en-GB" sz="1100">
                          <a:latin typeface="Frutiger LT Std 45 Light" panose="020B0402020204020204"/>
                        </a:rPr>
                        <a:t>7.03</a:t>
                      </a:r>
                      <a:endParaRPr lang="en-GB" sz="1100" dirty="0">
                        <a:latin typeface="Frutiger LT Std 45 Light" panose="020B0402020204020204"/>
                      </a:endParaRPr>
                    </a:p>
                  </a:txBody>
                  <a:tcPr>
                    <a:solidFill>
                      <a:srgbClr val="F0BD4A">
                        <a:alpha val="40000"/>
                      </a:srgbClr>
                    </a:solidFill>
                  </a:tcPr>
                </a:tc>
                <a:tc>
                  <a:txBody>
                    <a:bodyPr/>
                    <a:lstStyle/>
                    <a:p>
                      <a:pPr algn="ctr"/>
                      <a:r>
                        <a:rPr lang="en-GB" sz="1100">
                          <a:latin typeface="Frutiger LT Std 45 Light" panose="020B0402020204020204"/>
                        </a:rPr>
                        <a:t>7.14</a:t>
                      </a:r>
                      <a:endParaRPr lang="en-GB" sz="1100" dirty="0">
                        <a:latin typeface="Frutiger LT Std 45 Light" panose="020B0402020204020204"/>
                      </a:endParaRPr>
                    </a:p>
                  </a:txBody>
                  <a:tcPr>
                    <a:solidFill>
                      <a:srgbClr val="F0BD4A">
                        <a:alpha val="40000"/>
                      </a:srgbClr>
                    </a:solidFill>
                  </a:tcPr>
                </a:tc>
                <a:extLst>
                  <a:ext uri="{0D108BD9-81ED-4DB2-BD59-A6C34878D82A}">
                    <a16:rowId xmlns:a16="http://schemas.microsoft.com/office/drawing/2014/main" val="1621820588"/>
                  </a:ext>
                </a:extLst>
              </a:tr>
              <a:tr h="258856">
                <a:tc>
                  <a:txBody>
                    <a:bodyPr/>
                    <a:lstStyle/>
                    <a:p>
                      <a:r>
                        <a:rPr lang="en-GB" sz="1100" dirty="0">
                          <a:solidFill>
                            <a:srgbClr val="FFFFFF"/>
                          </a:solidFill>
                          <a:latin typeface="Frutiger LT Std 45 Light" panose="020B0402020204020204"/>
                        </a:rPr>
                        <a:t>Staff with a LTC or illness: Your org</a:t>
                      </a:r>
                    </a:p>
                  </a:txBody>
                  <a:tcPr>
                    <a:solidFill>
                      <a:schemeClr val="accent6">
                        <a:lumMod val="50000"/>
                      </a:schemeClr>
                    </a:solidFill>
                  </a:tcPr>
                </a:tc>
                <a:tc>
                  <a:txBody>
                    <a:bodyPr/>
                    <a:lstStyle/>
                    <a:p>
                      <a:pPr algn="ctr"/>
                      <a:r>
                        <a:rPr lang="en-GB" sz="1100">
                          <a:latin typeface="Frutiger LT Std 45 Light" panose="020B0402020204020204"/>
                        </a:rPr>
                        <a:t>6.75</a:t>
                      </a:r>
                      <a:endParaRPr lang="en-GB" sz="1100" dirty="0">
                        <a:latin typeface="Frutiger LT Std 45 Light" panose="020B0402020204020204"/>
                      </a:endParaRPr>
                    </a:p>
                  </a:txBody>
                  <a:tcPr>
                    <a:solidFill>
                      <a:schemeClr val="accent6">
                        <a:lumMod val="50000"/>
                        <a:alpha val="40000"/>
                      </a:schemeClr>
                    </a:solidFill>
                  </a:tcPr>
                </a:tc>
                <a:tc>
                  <a:txBody>
                    <a:bodyPr/>
                    <a:lstStyle/>
                    <a:p>
                      <a:pPr algn="ctr"/>
                      <a:r>
                        <a:rPr lang="en-GB" sz="1100">
                          <a:latin typeface="Frutiger LT Std 45 Light" panose="020B0402020204020204"/>
                        </a:rPr>
                        <a:t>6.75</a:t>
                      </a:r>
                      <a:endParaRPr lang="en-GB" sz="1100" dirty="0">
                        <a:latin typeface="Frutiger LT Std 45 Light" panose="020B0402020204020204"/>
                      </a:endParaRPr>
                    </a:p>
                  </a:txBody>
                  <a:tcPr>
                    <a:solidFill>
                      <a:schemeClr val="accent6">
                        <a:lumMod val="50000"/>
                        <a:alpha val="40000"/>
                      </a:schemeClr>
                    </a:solidFill>
                  </a:tcPr>
                </a:tc>
                <a:tc>
                  <a:txBody>
                    <a:bodyPr/>
                    <a:lstStyle/>
                    <a:p>
                      <a:pPr algn="ctr"/>
                      <a:r>
                        <a:rPr lang="en-GB" sz="1100">
                          <a:latin typeface="Frutiger LT Std 45 Light" panose="020B0402020204020204"/>
                        </a:rPr>
                        <a:t>6.76</a:t>
                      </a:r>
                      <a:endParaRPr lang="en-GB" sz="1100" dirty="0">
                        <a:latin typeface="Frutiger LT Std 45 Light" panose="020B0402020204020204"/>
                      </a:endParaRPr>
                    </a:p>
                  </a:txBody>
                  <a:tcPr>
                    <a:solidFill>
                      <a:schemeClr val="accent6">
                        <a:lumMod val="50000"/>
                        <a:alpha val="40000"/>
                      </a:schemeClr>
                    </a:solidFill>
                  </a:tcPr>
                </a:tc>
                <a:tc>
                  <a:txBody>
                    <a:bodyPr/>
                    <a:lstStyle/>
                    <a:p>
                      <a:pPr algn="ctr"/>
                      <a:r>
                        <a:rPr lang="en-GB" sz="1100">
                          <a:latin typeface="Frutiger LT Std 45 Light" panose="020B0402020204020204"/>
                        </a:rPr>
                        <a:t>6.81</a:t>
                      </a:r>
                      <a:endParaRPr lang="en-GB" sz="1100" dirty="0">
                        <a:latin typeface="Frutiger LT Std 45 Light" panose="020B0402020204020204"/>
                      </a:endParaRPr>
                    </a:p>
                  </a:txBody>
                  <a:tcPr>
                    <a:solidFill>
                      <a:schemeClr val="accent6">
                        <a:lumMod val="50000"/>
                        <a:alpha val="40000"/>
                      </a:schemeClr>
                    </a:solidFill>
                  </a:tcPr>
                </a:tc>
                <a:tc>
                  <a:txBody>
                    <a:bodyPr/>
                    <a:lstStyle/>
                    <a:p>
                      <a:pPr algn="ctr"/>
                      <a:r>
                        <a:rPr lang="en-GB" sz="1100">
                          <a:latin typeface="Frutiger LT Std 45 Light" panose="020B0402020204020204"/>
                        </a:rPr>
                        <a:t>6.90</a:t>
                      </a:r>
                      <a:endParaRPr lang="en-GB" sz="1100" dirty="0">
                        <a:latin typeface="Frutiger LT Std 45 Light" panose="020B0402020204020204"/>
                      </a:endParaRPr>
                    </a:p>
                  </a:txBody>
                  <a:tcPr>
                    <a:solidFill>
                      <a:schemeClr val="accent6">
                        <a:lumMod val="50000"/>
                        <a:alpha val="40000"/>
                      </a:schemeClr>
                    </a:solidFill>
                  </a:tcPr>
                </a:tc>
                <a:extLst>
                  <a:ext uri="{0D108BD9-81ED-4DB2-BD59-A6C34878D82A}">
                    <a16:rowId xmlns:a16="http://schemas.microsoft.com/office/drawing/2014/main" val="1966432358"/>
                  </a:ext>
                </a:extLst>
              </a:tr>
              <a:tr h="258856">
                <a:tc>
                  <a:txBody>
                    <a:bodyPr/>
                    <a:lstStyle/>
                    <a:p>
                      <a:r>
                        <a:rPr lang="en-GB" sz="1100" dirty="0">
                          <a:solidFill>
                            <a:srgbClr val="FFFFFF"/>
                          </a:solidFill>
                          <a:latin typeface="Frutiger LT Std 45 Light" panose="020B0402020204020204"/>
                        </a:rPr>
                        <a:t>Staff without a LTC or illness: Your org</a:t>
                      </a:r>
                    </a:p>
                  </a:txBody>
                  <a:tcPr>
                    <a:solidFill>
                      <a:srgbClr val="0B457F"/>
                    </a:solidFill>
                  </a:tcPr>
                </a:tc>
                <a:tc>
                  <a:txBody>
                    <a:bodyPr/>
                    <a:lstStyle/>
                    <a:p>
                      <a:pPr algn="ctr"/>
                      <a:r>
                        <a:rPr lang="en-GB" sz="1100">
                          <a:latin typeface="Frutiger LT Std 45 Light" panose="020B0402020204020204"/>
                        </a:rPr>
                        <a:t>7.25</a:t>
                      </a:r>
                      <a:endParaRPr lang="en-GB" sz="1100" dirty="0">
                        <a:latin typeface="Frutiger LT Std 45 Light" panose="020B0402020204020204"/>
                      </a:endParaRPr>
                    </a:p>
                  </a:txBody>
                  <a:tcPr>
                    <a:solidFill>
                      <a:srgbClr val="0B457F">
                        <a:alpha val="20000"/>
                      </a:srgbClr>
                    </a:solidFill>
                  </a:tcPr>
                </a:tc>
                <a:tc>
                  <a:txBody>
                    <a:bodyPr/>
                    <a:lstStyle/>
                    <a:p>
                      <a:pPr algn="ctr"/>
                      <a:r>
                        <a:rPr lang="en-GB" sz="1100">
                          <a:latin typeface="Frutiger LT Std 45 Light" panose="020B0402020204020204"/>
                        </a:rPr>
                        <a:t>7.37</a:t>
                      </a:r>
                      <a:endParaRPr lang="en-GB" sz="1100" dirty="0">
                        <a:latin typeface="Frutiger LT Std 45 Light" panose="020B0402020204020204"/>
                      </a:endParaRPr>
                    </a:p>
                  </a:txBody>
                  <a:tcPr>
                    <a:solidFill>
                      <a:srgbClr val="0B457F">
                        <a:alpha val="20000"/>
                      </a:srgbClr>
                    </a:solidFill>
                  </a:tcPr>
                </a:tc>
                <a:tc>
                  <a:txBody>
                    <a:bodyPr/>
                    <a:lstStyle/>
                    <a:p>
                      <a:pPr algn="ctr"/>
                      <a:r>
                        <a:rPr lang="en-GB" sz="1100">
                          <a:latin typeface="Frutiger LT Std 45 Light" panose="020B0402020204020204"/>
                        </a:rPr>
                        <a:t>7.14</a:t>
                      </a:r>
                      <a:endParaRPr lang="en-GB" sz="1100" dirty="0">
                        <a:latin typeface="Frutiger LT Std 45 Light" panose="020B0402020204020204"/>
                      </a:endParaRPr>
                    </a:p>
                  </a:txBody>
                  <a:tcPr>
                    <a:solidFill>
                      <a:srgbClr val="0B457F">
                        <a:alpha val="20000"/>
                      </a:srgbClr>
                    </a:solidFill>
                  </a:tcPr>
                </a:tc>
                <a:tc>
                  <a:txBody>
                    <a:bodyPr/>
                    <a:lstStyle/>
                    <a:p>
                      <a:pPr algn="ctr"/>
                      <a:r>
                        <a:rPr lang="en-GB" sz="1100">
                          <a:latin typeface="Frutiger LT Std 45 Light" panose="020B0402020204020204"/>
                        </a:rPr>
                        <a:t>7.13</a:t>
                      </a:r>
                      <a:endParaRPr lang="en-GB" sz="1100" dirty="0">
                        <a:latin typeface="Frutiger LT Std 45 Light" panose="020B0402020204020204"/>
                      </a:endParaRPr>
                    </a:p>
                  </a:txBody>
                  <a:tcPr>
                    <a:solidFill>
                      <a:srgbClr val="0B457F">
                        <a:alpha val="20000"/>
                      </a:srgbClr>
                    </a:solidFill>
                  </a:tcPr>
                </a:tc>
                <a:tc>
                  <a:txBody>
                    <a:bodyPr/>
                    <a:lstStyle/>
                    <a:p>
                      <a:pPr algn="ctr"/>
                      <a:r>
                        <a:rPr lang="en-GB" sz="1100">
                          <a:latin typeface="Frutiger LT Std 45 Light" panose="020B0402020204020204"/>
                        </a:rPr>
                        <a:t>7.25</a:t>
                      </a:r>
                      <a:endParaRPr lang="en-GB" sz="1100" dirty="0">
                        <a:latin typeface="Frutiger LT Std 45 Light" panose="020B0402020204020204"/>
                      </a:endParaRPr>
                    </a:p>
                  </a:txBody>
                  <a:tcPr>
                    <a:solidFill>
                      <a:srgbClr val="0B457F">
                        <a:alpha val="20000"/>
                      </a:srgbClr>
                    </a:solidFill>
                  </a:tcPr>
                </a:tc>
                <a:extLst>
                  <a:ext uri="{0D108BD9-81ED-4DB2-BD59-A6C34878D82A}">
                    <a16:rowId xmlns:a16="http://schemas.microsoft.com/office/drawing/2014/main" val="8249572"/>
                  </a:ext>
                </a:extLst>
              </a:tr>
              <a:tr h="258856">
                <a:tc>
                  <a:txBody>
                    <a:bodyPr/>
                    <a:lstStyle/>
                    <a:p>
                      <a:r>
                        <a:rPr lang="en-GB" sz="1100" dirty="0">
                          <a:solidFill>
                            <a:schemeClr val="tx1"/>
                          </a:solidFill>
                          <a:latin typeface="Frutiger LT Std 45 Light" panose="020B0402020204020204"/>
                        </a:rPr>
                        <a:t>Staff with a LTC or illness: Average</a:t>
                      </a:r>
                    </a:p>
                  </a:txBody>
                  <a:tcPr>
                    <a:solidFill>
                      <a:schemeClr val="accent6">
                        <a:lumMod val="60000"/>
                        <a:lumOff val="40000"/>
                      </a:schemeClr>
                    </a:solidFill>
                  </a:tcPr>
                </a:tc>
                <a:tc>
                  <a:txBody>
                    <a:bodyPr/>
                    <a:lstStyle/>
                    <a:p>
                      <a:pPr algn="ctr"/>
                      <a:r>
                        <a:rPr lang="en-GB" sz="1100">
                          <a:latin typeface="Frutiger LT Std 45 Light" panose="020B0402020204020204"/>
                        </a:rPr>
                        <a:t>6.71</a:t>
                      </a:r>
                      <a:endParaRPr lang="en-GB" sz="1100" dirty="0">
                        <a:latin typeface="Frutiger LT Std 45 Light" panose="020B0402020204020204"/>
                      </a:endParaRPr>
                    </a:p>
                  </a:txBody>
                  <a:tcPr>
                    <a:solidFill>
                      <a:schemeClr val="accent6">
                        <a:lumMod val="60000"/>
                        <a:lumOff val="40000"/>
                        <a:alpha val="17000"/>
                      </a:schemeClr>
                    </a:solidFill>
                  </a:tcPr>
                </a:tc>
                <a:tc>
                  <a:txBody>
                    <a:bodyPr/>
                    <a:lstStyle/>
                    <a:p>
                      <a:pPr algn="ctr"/>
                      <a:r>
                        <a:rPr lang="en-GB" sz="1100">
                          <a:latin typeface="Frutiger LT Std 45 Light" panose="020B0402020204020204"/>
                        </a:rPr>
                        <a:t>6.85</a:t>
                      </a:r>
                      <a:endParaRPr lang="en-GB" sz="1100" dirty="0">
                        <a:latin typeface="Frutiger LT Std 45 Light" panose="020B0402020204020204"/>
                      </a:endParaRPr>
                    </a:p>
                  </a:txBody>
                  <a:tcPr>
                    <a:solidFill>
                      <a:schemeClr val="accent6">
                        <a:lumMod val="60000"/>
                        <a:lumOff val="40000"/>
                        <a:alpha val="17000"/>
                      </a:schemeClr>
                    </a:solidFill>
                  </a:tcPr>
                </a:tc>
                <a:tc>
                  <a:txBody>
                    <a:bodyPr/>
                    <a:lstStyle/>
                    <a:p>
                      <a:pPr algn="ctr"/>
                      <a:r>
                        <a:rPr lang="en-GB" sz="1100">
                          <a:latin typeface="Frutiger LT Std 45 Light" panose="020B0402020204020204"/>
                        </a:rPr>
                        <a:t>6.74</a:t>
                      </a:r>
                      <a:endParaRPr lang="en-GB" sz="1100" dirty="0">
                        <a:latin typeface="Frutiger LT Std 45 Light" panose="020B0402020204020204"/>
                      </a:endParaRPr>
                    </a:p>
                  </a:txBody>
                  <a:tcPr>
                    <a:solidFill>
                      <a:schemeClr val="accent6">
                        <a:lumMod val="60000"/>
                        <a:lumOff val="40000"/>
                        <a:alpha val="17000"/>
                      </a:schemeClr>
                    </a:solidFill>
                  </a:tcPr>
                </a:tc>
                <a:tc>
                  <a:txBody>
                    <a:bodyPr/>
                    <a:lstStyle/>
                    <a:p>
                      <a:pPr algn="ctr"/>
                      <a:r>
                        <a:rPr lang="en-GB" sz="1100">
                          <a:latin typeface="Frutiger LT Std 45 Light" panose="020B0402020204020204"/>
                        </a:rPr>
                        <a:t>6.74</a:t>
                      </a:r>
                      <a:endParaRPr lang="en-GB" sz="1100" dirty="0">
                        <a:latin typeface="Frutiger LT Std 45 Light" panose="020B0402020204020204"/>
                      </a:endParaRPr>
                    </a:p>
                  </a:txBody>
                  <a:tcPr>
                    <a:solidFill>
                      <a:schemeClr val="accent6">
                        <a:lumMod val="60000"/>
                        <a:lumOff val="40000"/>
                        <a:alpha val="17000"/>
                      </a:schemeClr>
                    </a:solidFill>
                  </a:tcPr>
                </a:tc>
                <a:tc>
                  <a:txBody>
                    <a:bodyPr/>
                    <a:lstStyle/>
                    <a:p>
                      <a:pPr algn="ctr"/>
                      <a:r>
                        <a:rPr lang="en-GB" sz="1100">
                          <a:latin typeface="Frutiger LT Std 45 Light" panose="020B0402020204020204"/>
                        </a:rPr>
                        <a:t>6.82</a:t>
                      </a:r>
                      <a:endParaRPr lang="en-GB" sz="1100" dirty="0">
                        <a:latin typeface="Frutiger LT Std 45 Light" panose="020B0402020204020204"/>
                      </a:endParaRPr>
                    </a:p>
                  </a:txBody>
                  <a:tcPr>
                    <a:solidFill>
                      <a:schemeClr val="accent6">
                        <a:lumMod val="60000"/>
                        <a:lumOff val="40000"/>
                        <a:alpha val="17000"/>
                      </a:schemeClr>
                    </a:solidFill>
                  </a:tcPr>
                </a:tc>
                <a:extLst>
                  <a:ext uri="{0D108BD9-81ED-4DB2-BD59-A6C34878D82A}">
                    <a16:rowId xmlns:a16="http://schemas.microsoft.com/office/drawing/2014/main" val="3225322291"/>
                  </a:ext>
                </a:extLst>
              </a:tr>
              <a:tr h="258856">
                <a:tc>
                  <a:txBody>
                    <a:bodyPr/>
                    <a:lstStyle/>
                    <a:p>
                      <a:r>
                        <a:rPr lang="en-GB" sz="1100" dirty="0">
                          <a:solidFill>
                            <a:schemeClr val="tx1"/>
                          </a:solidFill>
                          <a:latin typeface="Frutiger LT Std 45 Light" panose="020B0402020204020204"/>
                        </a:rPr>
                        <a:t>Staff without a LTC or illness: Average</a:t>
                      </a:r>
                    </a:p>
                  </a:txBody>
                  <a:tcPr>
                    <a:solidFill>
                      <a:srgbClr val="56B4E9"/>
                    </a:solidFill>
                  </a:tcPr>
                </a:tc>
                <a:tc>
                  <a:txBody>
                    <a:bodyPr/>
                    <a:lstStyle/>
                    <a:p>
                      <a:pPr algn="ctr"/>
                      <a:r>
                        <a:rPr lang="en-GB" sz="1100">
                          <a:latin typeface="Frutiger LT Std 45 Light" panose="020B0402020204020204"/>
                        </a:rPr>
                        <a:t>7.17</a:t>
                      </a:r>
                      <a:endParaRPr lang="en-GB" sz="1100" dirty="0">
                        <a:latin typeface="Frutiger LT Std 45 Light" panose="020B0402020204020204"/>
                      </a:endParaRPr>
                    </a:p>
                  </a:txBody>
                  <a:tcPr>
                    <a:solidFill>
                      <a:srgbClr val="56B4E9">
                        <a:alpha val="20000"/>
                      </a:srgbClr>
                    </a:solidFill>
                  </a:tcPr>
                </a:tc>
                <a:tc>
                  <a:txBody>
                    <a:bodyPr/>
                    <a:lstStyle/>
                    <a:p>
                      <a:pPr algn="ctr"/>
                      <a:r>
                        <a:rPr lang="en-GB" sz="1100">
                          <a:latin typeface="Frutiger LT Std 45 Light" panose="020B0402020204020204"/>
                        </a:rPr>
                        <a:t>7.26</a:t>
                      </a:r>
                      <a:endParaRPr lang="en-GB" sz="1100" dirty="0">
                        <a:latin typeface="Frutiger LT Std 45 Light" panose="020B0402020204020204"/>
                      </a:endParaRPr>
                    </a:p>
                  </a:txBody>
                  <a:tcPr>
                    <a:solidFill>
                      <a:srgbClr val="56B4E9">
                        <a:alpha val="20000"/>
                      </a:srgbClr>
                    </a:solidFill>
                  </a:tcPr>
                </a:tc>
                <a:tc>
                  <a:txBody>
                    <a:bodyPr/>
                    <a:lstStyle/>
                    <a:p>
                      <a:pPr algn="ctr"/>
                      <a:r>
                        <a:rPr lang="en-GB" sz="1100">
                          <a:latin typeface="Frutiger LT Std 45 Light" panose="020B0402020204020204"/>
                        </a:rPr>
                        <a:t>7.17</a:t>
                      </a:r>
                      <a:endParaRPr lang="en-GB" sz="1100" dirty="0">
                        <a:latin typeface="Frutiger LT Std 45 Light" panose="020B0402020204020204"/>
                      </a:endParaRPr>
                    </a:p>
                  </a:txBody>
                  <a:tcPr>
                    <a:solidFill>
                      <a:srgbClr val="56B4E9">
                        <a:alpha val="20000"/>
                      </a:srgbClr>
                    </a:solidFill>
                  </a:tcPr>
                </a:tc>
                <a:tc>
                  <a:txBody>
                    <a:bodyPr/>
                    <a:lstStyle/>
                    <a:p>
                      <a:pPr algn="ctr"/>
                      <a:r>
                        <a:rPr lang="en-GB" sz="1100">
                          <a:latin typeface="Frutiger LT Std 45 Light" panose="020B0402020204020204"/>
                        </a:rPr>
                        <a:t>7.18</a:t>
                      </a:r>
                      <a:endParaRPr lang="en-GB" sz="1100" dirty="0">
                        <a:latin typeface="Frutiger LT Std 45 Light" panose="020B0402020204020204"/>
                      </a:endParaRPr>
                    </a:p>
                  </a:txBody>
                  <a:tcPr>
                    <a:solidFill>
                      <a:srgbClr val="56B4E9">
                        <a:alpha val="20000"/>
                      </a:srgbClr>
                    </a:solidFill>
                  </a:tcPr>
                </a:tc>
                <a:tc>
                  <a:txBody>
                    <a:bodyPr/>
                    <a:lstStyle/>
                    <a:p>
                      <a:pPr algn="ctr"/>
                      <a:r>
                        <a:rPr lang="en-GB" sz="1100">
                          <a:latin typeface="Frutiger LT Std 45 Light" panose="020B0402020204020204"/>
                        </a:rPr>
                        <a:t>7.23</a:t>
                      </a:r>
                      <a:endParaRPr lang="en-GB" sz="1100" dirty="0">
                        <a:latin typeface="Frutiger LT Std 45 Light" panose="020B0402020204020204"/>
                      </a:endParaRPr>
                    </a:p>
                  </a:txBody>
                  <a:tcPr>
                    <a:solidFill>
                      <a:srgbClr val="56B4E9">
                        <a:alpha val="20000"/>
                      </a:srgbClr>
                    </a:solidFill>
                  </a:tcPr>
                </a:tc>
                <a:extLst>
                  <a:ext uri="{0D108BD9-81ED-4DB2-BD59-A6C34878D82A}">
                    <a16:rowId xmlns:a16="http://schemas.microsoft.com/office/drawing/2014/main" val="758103324"/>
                  </a:ext>
                </a:extLst>
              </a:tr>
              <a:tr h="258856">
                <a:tc>
                  <a:txBody>
                    <a:bodyPr/>
                    <a:lstStyle/>
                    <a:p>
                      <a:r>
                        <a:rPr lang="en-GB" sz="1100" dirty="0">
                          <a:solidFill>
                            <a:schemeClr val="tx1"/>
                          </a:solidFill>
                          <a:latin typeface="Frutiger LT Std 45 Light" panose="020B0402020204020204"/>
                        </a:rPr>
                        <a:t>Staff with a LTC or illness: Responses</a:t>
                      </a:r>
                    </a:p>
                  </a:txBody>
                  <a:tcPr>
                    <a:noFill/>
                  </a:tcPr>
                </a:tc>
                <a:tc>
                  <a:txBody>
                    <a:bodyPr/>
                    <a:lstStyle/>
                    <a:p>
                      <a:pPr algn="ctr"/>
                      <a:r>
                        <a:rPr lang="en-GB" sz="1100">
                          <a:latin typeface="Frutiger LT Std 45 Light" panose="020B0402020204020204"/>
                        </a:rPr>
                        <a:t>320</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301</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366</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404</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480</a:t>
                      </a:r>
                      <a:endParaRPr lang="en-GB" sz="1100" dirty="0">
                        <a:latin typeface="Frutiger LT Std 45 Light" panose="020B0402020204020204"/>
                      </a:endParaRPr>
                    </a:p>
                  </a:txBody>
                  <a:tcPr>
                    <a:noFill/>
                  </a:tcPr>
                </a:tc>
                <a:extLst>
                  <a:ext uri="{0D108BD9-81ED-4DB2-BD59-A6C34878D82A}">
                    <a16:rowId xmlns:a16="http://schemas.microsoft.com/office/drawing/2014/main" val="715998382"/>
                  </a:ext>
                </a:extLst>
              </a:tr>
              <a:tr h="2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Frutiger LT Std 45 Light" panose="020B0402020204020204"/>
                        </a:rPr>
                        <a:t>Staff without a LTC or illness: Responses</a:t>
                      </a:r>
                    </a:p>
                  </a:txBody>
                  <a:tcPr>
                    <a:noFill/>
                  </a:tcPr>
                </a:tc>
                <a:tc>
                  <a:txBody>
                    <a:bodyPr/>
                    <a:lstStyle/>
                    <a:p>
                      <a:pPr algn="ctr"/>
                      <a:r>
                        <a:rPr lang="en-GB" sz="1100">
                          <a:latin typeface="Frutiger LT Std 45 Light" panose="020B0402020204020204"/>
                        </a:rPr>
                        <a:t>1063</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988</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993</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901</a:t>
                      </a:r>
                      <a:endParaRPr lang="en-GB" sz="1100" dirty="0">
                        <a:latin typeface="Frutiger LT Std 45 Light" panose="020B0402020204020204"/>
                      </a:endParaRPr>
                    </a:p>
                  </a:txBody>
                  <a:tcPr>
                    <a:noFill/>
                  </a:tcPr>
                </a:tc>
                <a:tc>
                  <a:txBody>
                    <a:bodyPr/>
                    <a:lstStyle/>
                    <a:p>
                      <a:pPr algn="ctr"/>
                      <a:r>
                        <a:rPr lang="en-GB" sz="1100">
                          <a:latin typeface="Frutiger LT Std 45 Light" panose="020B0402020204020204"/>
                        </a:rPr>
                        <a:t>1065</a:t>
                      </a:r>
                      <a:endParaRPr lang="en-GB" sz="1100" dirty="0">
                        <a:latin typeface="Frutiger LT Std 45 Light" panose="020B0402020204020204"/>
                      </a:endParaRPr>
                    </a:p>
                  </a:txBody>
                  <a:tcPr>
                    <a:noFill/>
                  </a:tcPr>
                </a:tc>
                <a:extLst>
                  <a:ext uri="{0D108BD9-81ED-4DB2-BD59-A6C34878D82A}">
                    <a16:rowId xmlns:a16="http://schemas.microsoft.com/office/drawing/2014/main" val="1876846397"/>
                  </a:ext>
                </a:extLst>
              </a:tr>
            </a:tbl>
          </a:graphicData>
        </a:graphic>
      </p:graphicFrame>
      <p:graphicFrame>
        <p:nvGraphicFramePr>
          <p:cNvPr id="9" name="theme_engagement_chart">
            <a:extLst>
              <a:ext uri="{FF2B5EF4-FFF2-40B4-BE49-F238E27FC236}">
                <a16:creationId xmlns:a16="http://schemas.microsoft.com/office/drawing/2014/main" id="{830336F9-B121-10F8-E383-8FC022597F88}"/>
              </a:ext>
            </a:extLst>
          </p:cNvPr>
          <p:cNvGraphicFramePr/>
          <p:nvPr>
            <p:extLst>
              <p:ext uri="{D42A27DB-BD31-4B8C-83A1-F6EECF244321}">
                <p14:modId xmlns:p14="http://schemas.microsoft.com/office/powerpoint/2010/main" val="1506573679"/>
              </p:ext>
            </p:extLst>
          </p:nvPr>
        </p:nvGraphicFramePr>
        <p:xfrm>
          <a:off x="2217157" y="976537"/>
          <a:ext cx="9566349" cy="319205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CFE6A16-64C5-E9E8-7025-DC5A6A3D03EE}"/>
              </a:ext>
            </a:extLst>
          </p:cNvPr>
          <p:cNvSpPr txBox="1"/>
          <p:nvPr/>
        </p:nvSpPr>
        <p:spPr>
          <a:xfrm>
            <a:off x="192087" y="6235371"/>
            <a:ext cx="7502917" cy="230832"/>
          </a:xfrm>
          <a:prstGeom prst="rect">
            <a:avLst/>
          </a:prstGeom>
          <a:noFill/>
        </p:spPr>
        <p:txBody>
          <a:bodyPr wrap="square" rtlCol="0">
            <a:spAutoFit/>
          </a:bodyPr>
          <a:lstStyle/>
          <a:p>
            <a:r>
              <a:rPr lang="en-GB" sz="900" dirty="0">
                <a:latin typeface="Frutiger LT Std 45 Light" panose="020B0402020204020204"/>
              </a:rPr>
              <a:t>Note. Data shown in this chart are unweighted therefore will not match weighted staff engagement scores in other outputs.</a:t>
            </a:r>
          </a:p>
        </p:txBody>
      </p:sp>
      <p:sp>
        <p:nvSpPr>
          <p:cNvPr id="3" name="Footer Placeholder 2">
            <a:extLst>
              <a:ext uri="{FF2B5EF4-FFF2-40B4-BE49-F238E27FC236}">
                <a16:creationId xmlns:a16="http://schemas.microsoft.com/office/drawing/2014/main" id="{B47CB146-CA63-72EA-6063-EB9FA1EE1FB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1614097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p:txBody>
          <a:bodyPr/>
          <a:lstStyle/>
          <a:p>
            <a:pPr algn="l"/>
            <a:r>
              <a:rPr lang="en-GB" dirty="0"/>
              <a:t>About your respondents</a:t>
            </a:r>
          </a:p>
        </p:txBody>
      </p:sp>
      <p:sp>
        <p:nvSpPr>
          <p:cNvPr id="3" name="TextBox 2">
            <a:extLst>
              <a:ext uri="{FF2B5EF4-FFF2-40B4-BE49-F238E27FC236}">
                <a16:creationId xmlns:a16="http://schemas.microsoft.com/office/drawing/2014/main" id="{524F4108-1914-58CB-43AB-2C5CACCD4802}"/>
              </a:ext>
            </a:extLst>
          </p:cNvPr>
          <p:cNvSpPr txBox="1"/>
          <p:nvPr/>
        </p:nvSpPr>
        <p:spPr>
          <a:xfrm>
            <a:off x="214887" y="5201174"/>
            <a:ext cx="5783241" cy="307777"/>
          </a:xfrm>
          <a:prstGeom prst="rect">
            <a:avLst/>
          </a:prstGeom>
          <a:noFill/>
        </p:spPr>
        <p:txBody>
          <a:bodyPr wrap="square" rtlCol="0">
            <a:spAutoFit/>
          </a:bodyPr>
          <a:lstStyle/>
          <a:p>
            <a:r>
              <a:rPr lang="en-GB" sz="1400" dirty="0">
                <a:solidFill>
                  <a:schemeClr val="bg1"/>
                </a:solidFill>
                <a:latin typeface="Frutiger LT Std 45 Light" panose="020B0402020204020204"/>
              </a:rPr>
              <a:t>This section shows demographic and other background information for 2023.</a:t>
            </a:r>
          </a:p>
        </p:txBody>
      </p:sp>
    </p:spTree>
    <p:extLst>
      <p:ext uri="{BB962C8B-B14F-4D97-AF65-F5344CB8AC3E}">
        <p14:creationId xmlns:p14="http://schemas.microsoft.com/office/powerpoint/2010/main" val="34711862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q27a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4086353733"/>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7a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616302798"/>
              </p:ext>
            </p:extLst>
          </p:nvPr>
        </p:nvGraphicFramePr>
        <p:xfrm>
          <a:off x="255587" y="5710237"/>
          <a:ext cx="11098213" cy="502041"/>
        </p:xfrm>
        <a:graphic>
          <a:graphicData uri="http://schemas.openxmlformats.org/drawingml/2006/table">
            <a:tbl>
              <a:tblPr>
                <a:tableStyleId>{5C22544A-7EE6-4342-B048-85BDC9FD1C3A}</a:tableStyleId>
              </a:tblPr>
              <a:tblGrid>
                <a:gridCol w="1289635">
                  <a:extLst>
                    <a:ext uri="{9D8B030D-6E8A-4147-A177-3AD203B41FA5}">
                      <a16:colId xmlns:a16="http://schemas.microsoft.com/office/drawing/2014/main" val="3310181638"/>
                    </a:ext>
                  </a:extLst>
                </a:gridCol>
                <a:gridCol w="1971453">
                  <a:extLst>
                    <a:ext uri="{9D8B030D-6E8A-4147-A177-3AD203B41FA5}">
                      <a16:colId xmlns:a16="http://schemas.microsoft.com/office/drawing/2014/main" val="303345679"/>
                    </a:ext>
                  </a:extLst>
                </a:gridCol>
                <a:gridCol w="1965238">
                  <a:extLst>
                    <a:ext uri="{9D8B030D-6E8A-4147-A177-3AD203B41FA5}">
                      <a16:colId xmlns:a16="http://schemas.microsoft.com/office/drawing/2014/main" val="2248104930"/>
                    </a:ext>
                  </a:extLst>
                </a:gridCol>
                <a:gridCol w="1960058">
                  <a:extLst>
                    <a:ext uri="{9D8B030D-6E8A-4147-A177-3AD203B41FA5}">
                      <a16:colId xmlns:a16="http://schemas.microsoft.com/office/drawing/2014/main" val="2814949835"/>
                    </a:ext>
                  </a:extLst>
                </a:gridCol>
                <a:gridCol w="1960058">
                  <a:extLst>
                    <a:ext uri="{9D8B030D-6E8A-4147-A177-3AD203B41FA5}">
                      <a16:colId xmlns:a16="http://schemas.microsoft.com/office/drawing/2014/main" val="3296823231"/>
                    </a:ext>
                  </a:extLst>
                </a:gridCol>
                <a:gridCol w="1951771">
                  <a:extLst>
                    <a:ext uri="{9D8B030D-6E8A-4147-A177-3AD203B41FA5}">
                      <a16:colId xmlns:a16="http://schemas.microsoft.com/office/drawing/2014/main" val="707784293"/>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70.02%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25.88%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0.83%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0.19%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3.07%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77.30%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18.86%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0.31%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0.18%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3.02%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21100">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Gender</a:t>
            </a:r>
          </a:p>
        </p:txBody>
      </p:sp>
      <p:sp>
        <p:nvSpPr>
          <p:cNvPr id="6" name="Slide Number Placeholder 8">
            <a:extLst>
              <a:ext uri="{FF2B5EF4-FFF2-40B4-BE49-F238E27FC236}">
                <a16:creationId xmlns:a16="http://schemas.microsoft.com/office/drawing/2014/main" id="{4046FD00-F5F9-E61D-EE02-0EE81ADF754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122</a:t>
            </a:fld>
            <a:endParaRPr lang="en-GB" dirty="0"/>
          </a:p>
        </p:txBody>
      </p:sp>
      <p:sp>
        <p:nvSpPr>
          <p:cNvPr id="2" name="Footer Placeholder 2">
            <a:extLst>
              <a:ext uri="{FF2B5EF4-FFF2-40B4-BE49-F238E27FC236}">
                <a16:creationId xmlns:a16="http://schemas.microsoft.com/office/drawing/2014/main" id="{F0D36FBE-1362-9399-0A58-8983D39F9E23}"/>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3815905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7b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3665811558"/>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7b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683493738"/>
              </p:ext>
            </p:extLst>
          </p:nvPr>
        </p:nvGraphicFramePr>
        <p:xfrm>
          <a:off x="237133" y="5741988"/>
          <a:ext cx="11286793" cy="504825"/>
        </p:xfrm>
        <a:graphic>
          <a:graphicData uri="http://schemas.openxmlformats.org/drawingml/2006/table">
            <a:tbl>
              <a:tblPr>
                <a:tableStyleId>{5C22544A-7EE6-4342-B048-85BDC9FD1C3A}</a:tableStyleId>
              </a:tblPr>
              <a:tblGrid>
                <a:gridCol w="1257928">
                  <a:extLst>
                    <a:ext uri="{9D8B030D-6E8A-4147-A177-3AD203B41FA5}">
                      <a16:colId xmlns:a16="http://schemas.microsoft.com/office/drawing/2014/main" val="3310181638"/>
                    </a:ext>
                  </a:extLst>
                </a:gridCol>
                <a:gridCol w="3342955">
                  <a:extLst>
                    <a:ext uri="{9D8B030D-6E8A-4147-A177-3AD203B41FA5}">
                      <a16:colId xmlns:a16="http://schemas.microsoft.com/office/drawing/2014/main" val="303345679"/>
                    </a:ext>
                  </a:extLst>
                </a:gridCol>
                <a:gridCol w="3342955">
                  <a:extLst>
                    <a:ext uri="{9D8B030D-6E8A-4147-A177-3AD203B41FA5}">
                      <a16:colId xmlns:a16="http://schemas.microsoft.com/office/drawing/2014/main" val="2248104930"/>
                    </a:ext>
                  </a:extLst>
                </a:gridCol>
                <a:gridCol w="3342955">
                  <a:extLst>
                    <a:ext uri="{9D8B030D-6E8A-4147-A177-3AD203B41FA5}">
                      <a16:colId xmlns:a16="http://schemas.microsoft.com/office/drawing/2014/main" val="2814949835"/>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95.93%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1.08%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2.98%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96.46%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0.40%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3.09%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1476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1476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1476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a:t>
            </a:r>
            <a:r>
              <a:rPr lang="en-GB" sz="1600" dirty="0"/>
              <a:t>Is your gender identity the same as the sex you were registered at birth?</a:t>
            </a:r>
            <a:endParaRPr lang="en-GB" dirty="0"/>
          </a:p>
        </p:txBody>
      </p:sp>
      <p:sp>
        <p:nvSpPr>
          <p:cNvPr id="6" name="Slide Number Placeholder 8">
            <a:extLst>
              <a:ext uri="{FF2B5EF4-FFF2-40B4-BE49-F238E27FC236}">
                <a16:creationId xmlns:a16="http://schemas.microsoft.com/office/drawing/2014/main" id="{5DFBF735-B916-6B71-BC37-8E7BB6E69F0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123</a:t>
            </a:fld>
            <a:endParaRPr lang="en-GB" dirty="0"/>
          </a:p>
        </p:txBody>
      </p:sp>
      <p:sp>
        <p:nvSpPr>
          <p:cNvPr id="2" name="Footer Placeholder 2">
            <a:extLst>
              <a:ext uri="{FF2B5EF4-FFF2-40B4-BE49-F238E27FC236}">
                <a16:creationId xmlns:a16="http://schemas.microsoft.com/office/drawing/2014/main" id="{C670CD04-A079-4136-77A4-178D97AE944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6088061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7c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957895252"/>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7c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1123989245"/>
              </p:ext>
            </p:extLst>
          </p:nvPr>
        </p:nvGraphicFramePr>
        <p:xfrm>
          <a:off x="446567" y="5699031"/>
          <a:ext cx="10904536" cy="504825"/>
        </p:xfrm>
        <a:graphic>
          <a:graphicData uri="http://schemas.openxmlformats.org/drawingml/2006/table">
            <a:tbl>
              <a:tblPr>
                <a:tableStyleId>{5C22544A-7EE6-4342-B048-85BDC9FD1C3A}</a:tableStyleId>
              </a:tblPr>
              <a:tblGrid>
                <a:gridCol w="1105786">
                  <a:extLst>
                    <a:ext uri="{9D8B030D-6E8A-4147-A177-3AD203B41FA5}">
                      <a16:colId xmlns:a16="http://schemas.microsoft.com/office/drawing/2014/main" val="3310181638"/>
                    </a:ext>
                  </a:extLst>
                </a:gridCol>
                <a:gridCol w="1633125">
                  <a:extLst>
                    <a:ext uri="{9D8B030D-6E8A-4147-A177-3AD203B41FA5}">
                      <a16:colId xmlns:a16="http://schemas.microsoft.com/office/drawing/2014/main" val="303345679"/>
                    </a:ext>
                  </a:extLst>
                </a:gridCol>
                <a:gridCol w="1633125">
                  <a:extLst>
                    <a:ext uri="{9D8B030D-6E8A-4147-A177-3AD203B41FA5}">
                      <a16:colId xmlns:a16="http://schemas.microsoft.com/office/drawing/2014/main" val="2248104930"/>
                    </a:ext>
                  </a:extLst>
                </a:gridCol>
                <a:gridCol w="1633125">
                  <a:extLst>
                    <a:ext uri="{9D8B030D-6E8A-4147-A177-3AD203B41FA5}">
                      <a16:colId xmlns:a16="http://schemas.microsoft.com/office/drawing/2014/main" val="2814949835"/>
                    </a:ext>
                  </a:extLst>
                </a:gridCol>
                <a:gridCol w="1633125">
                  <a:extLst>
                    <a:ext uri="{9D8B030D-6E8A-4147-A177-3AD203B41FA5}">
                      <a16:colId xmlns:a16="http://schemas.microsoft.com/office/drawing/2014/main" val="3296823231"/>
                    </a:ext>
                  </a:extLst>
                </a:gridCol>
                <a:gridCol w="1633125">
                  <a:extLst>
                    <a:ext uri="{9D8B030D-6E8A-4147-A177-3AD203B41FA5}">
                      <a16:colId xmlns:a16="http://schemas.microsoft.com/office/drawing/2014/main" val="707784293"/>
                    </a:ext>
                  </a:extLst>
                </a:gridCol>
                <a:gridCol w="1633125">
                  <a:extLst>
                    <a:ext uri="{9D8B030D-6E8A-4147-A177-3AD203B41FA5}">
                      <a16:colId xmlns:a16="http://schemas.microsoft.com/office/drawing/2014/main" val="317973667"/>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0.46%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14.50%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26.46%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25.49%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31.79%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1.30%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0.26%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13.30%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23.05%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25.90%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34.91%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Age</a:t>
            </a:r>
          </a:p>
        </p:txBody>
      </p:sp>
      <p:sp>
        <p:nvSpPr>
          <p:cNvPr id="6" name="Slide Number Placeholder 8">
            <a:extLst>
              <a:ext uri="{FF2B5EF4-FFF2-40B4-BE49-F238E27FC236}">
                <a16:creationId xmlns:a16="http://schemas.microsoft.com/office/drawing/2014/main" id="{8271AC0E-D02D-BBC2-D63C-7533BCDF2EC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124</a:t>
            </a:fld>
            <a:endParaRPr lang="en-GB" dirty="0"/>
          </a:p>
        </p:txBody>
      </p:sp>
      <p:sp>
        <p:nvSpPr>
          <p:cNvPr id="2" name="Footer Placeholder 2">
            <a:extLst>
              <a:ext uri="{FF2B5EF4-FFF2-40B4-BE49-F238E27FC236}">
                <a16:creationId xmlns:a16="http://schemas.microsoft.com/office/drawing/2014/main" id="{5AEFE8A1-C7A3-DD07-7DFB-209C3B58579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1533161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Ethnicity</a:t>
            </a:r>
          </a:p>
        </p:txBody>
      </p:sp>
      <p:graphicFrame>
        <p:nvGraphicFramePr>
          <p:cNvPr id="6" name="eth_grp_sum_chart">
            <a:extLst>
              <a:ext uri="{FF2B5EF4-FFF2-40B4-BE49-F238E27FC236}">
                <a16:creationId xmlns:a16="http://schemas.microsoft.com/office/drawing/2014/main" id="{7B358588-5C7D-6E5A-7B02-7B6D4E659775}"/>
              </a:ext>
            </a:extLst>
          </p:cNvPr>
          <p:cNvGraphicFramePr/>
          <p:nvPr>
            <p:extLst>
              <p:ext uri="{D42A27DB-BD31-4B8C-83A1-F6EECF244321}">
                <p14:modId xmlns:p14="http://schemas.microsoft.com/office/powerpoint/2010/main" val="901575798"/>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eth_grp_sum_table">
            <a:extLst>
              <a:ext uri="{FF2B5EF4-FFF2-40B4-BE49-F238E27FC236}">
                <a16:creationId xmlns:a16="http://schemas.microsoft.com/office/drawing/2014/main" id="{C1478BDB-7BCA-C8A1-5300-6036904DC9AF}"/>
              </a:ext>
            </a:extLst>
          </p:cNvPr>
          <p:cNvGraphicFramePr>
            <a:graphicFrameLocks noGrp="1"/>
          </p:cNvGraphicFramePr>
          <p:nvPr>
            <p:extLst>
              <p:ext uri="{D42A27DB-BD31-4B8C-83A1-F6EECF244321}">
                <p14:modId xmlns:p14="http://schemas.microsoft.com/office/powerpoint/2010/main" val="3116606790"/>
              </p:ext>
            </p:extLst>
          </p:nvPr>
        </p:nvGraphicFramePr>
        <p:xfrm>
          <a:off x="446567" y="5699031"/>
          <a:ext cx="10904536" cy="504825"/>
        </p:xfrm>
        <a:graphic>
          <a:graphicData uri="http://schemas.openxmlformats.org/drawingml/2006/table">
            <a:tbl>
              <a:tblPr>
                <a:tableStyleId>{5C22544A-7EE6-4342-B048-85BDC9FD1C3A}</a:tableStyleId>
              </a:tblPr>
              <a:tblGrid>
                <a:gridCol w="1105786">
                  <a:extLst>
                    <a:ext uri="{9D8B030D-6E8A-4147-A177-3AD203B41FA5}">
                      <a16:colId xmlns:a16="http://schemas.microsoft.com/office/drawing/2014/main" val="3310181638"/>
                    </a:ext>
                  </a:extLst>
                </a:gridCol>
                <a:gridCol w="1633125">
                  <a:extLst>
                    <a:ext uri="{9D8B030D-6E8A-4147-A177-3AD203B41FA5}">
                      <a16:colId xmlns:a16="http://schemas.microsoft.com/office/drawing/2014/main" val="303345679"/>
                    </a:ext>
                  </a:extLst>
                </a:gridCol>
                <a:gridCol w="1633125">
                  <a:extLst>
                    <a:ext uri="{9D8B030D-6E8A-4147-A177-3AD203B41FA5}">
                      <a16:colId xmlns:a16="http://schemas.microsoft.com/office/drawing/2014/main" val="2248104930"/>
                    </a:ext>
                  </a:extLst>
                </a:gridCol>
                <a:gridCol w="1633125">
                  <a:extLst>
                    <a:ext uri="{9D8B030D-6E8A-4147-A177-3AD203B41FA5}">
                      <a16:colId xmlns:a16="http://schemas.microsoft.com/office/drawing/2014/main" val="2814949835"/>
                    </a:ext>
                  </a:extLst>
                </a:gridCol>
                <a:gridCol w="1633125">
                  <a:extLst>
                    <a:ext uri="{9D8B030D-6E8A-4147-A177-3AD203B41FA5}">
                      <a16:colId xmlns:a16="http://schemas.microsoft.com/office/drawing/2014/main" val="3296823231"/>
                    </a:ext>
                  </a:extLst>
                </a:gridCol>
                <a:gridCol w="1633125">
                  <a:extLst>
                    <a:ext uri="{9D8B030D-6E8A-4147-A177-3AD203B41FA5}">
                      <a16:colId xmlns:a16="http://schemas.microsoft.com/office/drawing/2014/main" val="707784293"/>
                    </a:ext>
                  </a:extLst>
                </a:gridCol>
                <a:gridCol w="1633125">
                  <a:extLst>
                    <a:ext uri="{9D8B030D-6E8A-4147-A177-3AD203B41FA5}">
                      <a16:colId xmlns:a16="http://schemas.microsoft.com/office/drawing/2014/main" val="317973667"/>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83.04%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6.38%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7.99%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0.26%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0.32%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85.65%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2.28%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6.19%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5.57%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0.16%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0.71%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1" name="Slide Number Placeholder 8">
            <a:extLst>
              <a:ext uri="{FF2B5EF4-FFF2-40B4-BE49-F238E27FC236}">
                <a16:creationId xmlns:a16="http://schemas.microsoft.com/office/drawing/2014/main" id="{62A62446-FDEC-7E12-FC5A-2B5B36603FF9}"/>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125</a:t>
            </a:fld>
            <a:endParaRPr lang="en-GB" dirty="0"/>
          </a:p>
        </p:txBody>
      </p:sp>
      <p:sp>
        <p:nvSpPr>
          <p:cNvPr id="2" name="Footer Placeholder 2">
            <a:extLst>
              <a:ext uri="{FF2B5EF4-FFF2-40B4-BE49-F238E27FC236}">
                <a16:creationId xmlns:a16="http://schemas.microsoft.com/office/drawing/2014/main" id="{5DA4AE51-894A-5AAF-A8E0-103EC7439F61}"/>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8996268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9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628467747"/>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9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1350659898"/>
              </p:ext>
            </p:extLst>
          </p:nvPr>
        </p:nvGraphicFramePr>
        <p:xfrm>
          <a:off x="255587" y="5710237"/>
          <a:ext cx="11098213" cy="504825"/>
        </p:xfrm>
        <a:graphic>
          <a:graphicData uri="http://schemas.openxmlformats.org/drawingml/2006/table">
            <a:tbl>
              <a:tblPr>
                <a:tableStyleId>{5C22544A-7EE6-4342-B048-85BDC9FD1C3A}</a:tableStyleId>
              </a:tblPr>
              <a:tblGrid>
                <a:gridCol w="1289635">
                  <a:extLst>
                    <a:ext uri="{9D8B030D-6E8A-4147-A177-3AD203B41FA5}">
                      <a16:colId xmlns:a16="http://schemas.microsoft.com/office/drawing/2014/main" val="3310181638"/>
                    </a:ext>
                  </a:extLst>
                </a:gridCol>
                <a:gridCol w="1971453">
                  <a:extLst>
                    <a:ext uri="{9D8B030D-6E8A-4147-A177-3AD203B41FA5}">
                      <a16:colId xmlns:a16="http://schemas.microsoft.com/office/drawing/2014/main" val="303345679"/>
                    </a:ext>
                  </a:extLst>
                </a:gridCol>
                <a:gridCol w="1965238">
                  <a:extLst>
                    <a:ext uri="{9D8B030D-6E8A-4147-A177-3AD203B41FA5}">
                      <a16:colId xmlns:a16="http://schemas.microsoft.com/office/drawing/2014/main" val="2248104930"/>
                    </a:ext>
                  </a:extLst>
                </a:gridCol>
                <a:gridCol w="1960058">
                  <a:extLst>
                    <a:ext uri="{9D8B030D-6E8A-4147-A177-3AD203B41FA5}">
                      <a16:colId xmlns:a16="http://schemas.microsoft.com/office/drawing/2014/main" val="2814949835"/>
                    </a:ext>
                  </a:extLst>
                </a:gridCol>
                <a:gridCol w="1960058">
                  <a:extLst>
                    <a:ext uri="{9D8B030D-6E8A-4147-A177-3AD203B41FA5}">
                      <a16:colId xmlns:a16="http://schemas.microsoft.com/office/drawing/2014/main" val="3296823231"/>
                    </a:ext>
                  </a:extLst>
                </a:gridCol>
                <a:gridCol w="1951771">
                  <a:extLst>
                    <a:ext uri="{9D8B030D-6E8A-4147-A177-3AD203B41FA5}">
                      <a16:colId xmlns:a16="http://schemas.microsoft.com/office/drawing/2014/main" val="707784293"/>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84.34%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4.17%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4.69%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1.35%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5.46%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88.28%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2.65%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2.60%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0.71%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6.06%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Sexual orientation</a:t>
            </a:r>
          </a:p>
        </p:txBody>
      </p:sp>
      <p:sp>
        <p:nvSpPr>
          <p:cNvPr id="6" name="Slide Number Placeholder 8">
            <a:extLst>
              <a:ext uri="{FF2B5EF4-FFF2-40B4-BE49-F238E27FC236}">
                <a16:creationId xmlns:a16="http://schemas.microsoft.com/office/drawing/2014/main" id="{05702057-F8CA-5C7F-F68E-1B8A4939D7C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126</a:t>
            </a:fld>
            <a:endParaRPr lang="en-GB" dirty="0"/>
          </a:p>
        </p:txBody>
      </p:sp>
      <p:sp>
        <p:nvSpPr>
          <p:cNvPr id="2" name="Footer Placeholder 2">
            <a:extLst>
              <a:ext uri="{FF2B5EF4-FFF2-40B4-BE49-F238E27FC236}">
                <a16:creationId xmlns:a16="http://schemas.microsoft.com/office/drawing/2014/main" id="{E6AD1808-BD5C-5F22-8C7E-0FAE0F6D91C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6005536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147738219"/>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Religion</a:t>
            </a:r>
          </a:p>
        </p:txBody>
      </p:sp>
      <p:graphicFrame>
        <p:nvGraphicFramePr>
          <p:cNvPr id="8" name="q30_table">
            <a:extLst>
              <a:ext uri="{FF2B5EF4-FFF2-40B4-BE49-F238E27FC236}">
                <a16:creationId xmlns:a16="http://schemas.microsoft.com/office/drawing/2014/main" id="{5B345757-F394-0F80-65DB-4E4FBD638D3E}"/>
              </a:ext>
            </a:extLst>
          </p:cNvPr>
          <p:cNvGraphicFramePr>
            <a:graphicFrameLocks noGrp="1"/>
          </p:cNvGraphicFramePr>
          <p:nvPr>
            <p:extLst>
              <p:ext uri="{D42A27DB-BD31-4B8C-83A1-F6EECF244321}">
                <p14:modId xmlns:p14="http://schemas.microsoft.com/office/powerpoint/2010/main" val="1372683898"/>
              </p:ext>
            </p:extLst>
          </p:nvPr>
        </p:nvGraphicFramePr>
        <p:xfrm>
          <a:off x="577488" y="5632451"/>
          <a:ext cx="10810951" cy="504825"/>
        </p:xfrm>
        <a:graphic>
          <a:graphicData uri="http://schemas.openxmlformats.org/drawingml/2006/table">
            <a:tbl>
              <a:tblPr>
                <a:tableStyleId>{5C22544A-7EE6-4342-B048-85BDC9FD1C3A}</a:tableStyleId>
              </a:tblPr>
              <a:tblGrid>
                <a:gridCol w="1027546">
                  <a:extLst>
                    <a:ext uri="{9D8B030D-6E8A-4147-A177-3AD203B41FA5}">
                      <a16:colId xmlns:a16="http://schemas.microsoft.com/office/drawing/2014/main" val="3310181638"/>
                    </a:ext>
                  </a:extLst>
                </a:gridCol>
                <a:gridCol w="1087045">
                  <a:extLst>
                    <a:ext uri="{9D8B030D-6E8A-4147-A177-3AD203B41FA5}">
                      <a16:colId xmlns:a16="http://schemas.microsoft.com/office/drawing/2014/main" val="303345679"/>
                    </a:ext>
                  </a:extLst>
                </a:gridCol>
                <a:gridCol w="1087045">
                  <a:extLst>
                    <a:ext uri="{9D8B030D-6E8A-4147-A177-3AD203B41FA5}">
                      <a16:colId xmlns:a16="http://schemas.microsoft.com/office/drawing/2014/main" val="2248104930"/>
                    </a:ext>
                  </a:extLst>
                </a:gridCol>
                <a:gridCol w="1087045">
                  <a:extLst>
                    <a:ext uri="{9D8B030D-6E8A-4147-A177-3AD203B41FA5}">
                      <a16:colId xmlns:a16="http://schemas.microsoft.com/office/drawing/2014/main" val="2814949835"/>
                    </a:ext>
                  </a:extLst>
                </a:gridCol>
                <a:gridCol w="1087045">
                  <a:extLst>
                    <a:ext uri="{9D8B030D-6E8A-4147-A177-3AD203B41FA5}">
                      <a16:colId xmlns:a16="http://schemas.microsoft.com/office/drawing/2014/main" val="3296823231"/>
                    </a:ext>
                  </a:extLst>
                </a:gridCol>
                <a:gridCol w="1087045">
                  <a:extLst>
                    <a:ext uri="{9D8B030D-6E8A-4147-A177-3AD203B41FA5}">
                      <a16:colId xmlns:a16="http://schemas.microsoft.com/office/drawing/2014/main" val="707784293"/>
                    </a:ext>
                  </a:extLst>
                </a:gridCol>
                <a:gridCol w="1087045">
                  <a:extLst>
                    <a:ext uri="{9D8B030D-6E8A-4147-A177-3AD203B41FA5}">
                      <a16:colId xmlns:a16="http://schemas.microsoft.com/office/drawing/2014/main" val="317973667"/>
                    </a:ext>
                  </a:extLst>
                </a:gridCol>
                <a:gridCol w="1087045">
                  <a:extLst>
                    <a:ext uri="{9D8B030D-6E8A-4147-A177-3AD203B41FA5}">
                      <a16:colId xmlns:a16="http://schemas.microsoft.com/office/drawing/2014/main" val="1147500086"/>
                    </a:ext>
                  </a:extLst>
                </a:gridCol>
                <a:gridCol w="1087045">
                  <a:extLst>
                    <a:ext uri="{9D8B030D-6E8A-4147-A177-3AD203B41FA5}">
                      <a16:colId xmlns:a16="http://schemas.microsoft.com/office/drawing/2014/main" val="3451930150"/>
                    </a:ext>
                  </a:extLst>
                </a:gridCol>
                <a:gridCol w="1087045">
                  <a:extLst>
                    <a:ext uri="{9D8B030D-6E8A-4147-A177-3AD203B41FA5}">
                      <a16:colId xmlns:a16="http://schemas.microsoft.com/office/drawing/2014/main" val="4075225155"/>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51.67%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34.30%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0.39%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1.29%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0.45%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2.64%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1.22%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6.44%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44.37%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42.38%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0.72%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1.27%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0.20%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2.17%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0.33%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6.60%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1554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6" name="Slide Number Placeholder 8">
            <a:extLst>
              <a:ext uri="{FF2B5EF4-FFF2-40B4-BE49-F238E27FC236}">
                <a16:creationId xmlns:a16="http://schemas.microsoft.com/office/drawing/2014/main" id="{8DB56AEB-62D0-F2EC-4896-FAC2E9DB99F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127</a:t>
            </a:fld>
            <a:endParaRPr lang="en-GB" dirty="0"/>
          </a:p>
        </p:txBody>
      </p:sp>
      <p:sp>
        <p:nvSpPr>
          <p:cNvPr id="2" name="Footer Placeholder 2">
            <a:extLst>
              <a:ext uri="{FF2B5EF4-FFF2-40B4-BE49-F238E27FC236}">
                <a16:creationId xmlns:a16="http://schemas.microsoft.com/office/drawing/2014/main" id="{045EDFBB-F52B-F70C-26B1-16111990CF9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75362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1a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2809126914"/>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1a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2771742205"/>
              </p:ext>
            </p:extLst>
          </p:nvPr>
        </p:nvGraphicFramePr>
        <p:xfrm>
          <a:off x="237133" y="5741988"/>
          <a:ext cx="11286793" cy="504825"/>
        </p:xfrm>
        <a:graphic>
          <a:graphicData uri="http://schemas.openxmlformats.org/drawingml/2006/table">
            <a:tbl>
              <a:tblPr>
                <a:tableStyleId>{5C22544A-7EE6-4342-B048-85BDC9FD1C3A}</a:tableStyleId>
              </a:tblPr>
              <a:tblGrid>
                <a:gridCol w="1257928">
                  <a:extLst>
                    <a:ext uri="{9D8B030D-6E8A-4147-A177-3AD203B41FA5}">
                      <a16:colId xmlns:a16="http://schemas.microsoft.com/office/drawing/2014/main" val="3310181638"/>
                    </a:ext>
                  </a:extLst>
                </a:gridCol>
                <a:gridCol w="10028865">
                  <a:extLst>
                    <a:ext uri="{9D8B030D-6E8A-4147-A177-3AD203B41FA5}">
                      <a16:colId xmlns:a16="http://schemas.microsoft.com/office/drawing/2014/main" val="303345679"/>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31.01%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30.18%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1548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a:t>
            </a:r>
            <a:r>
              <a:rPr lang="en-GB" sz="1600" dirty="0"/>
              <a:t>Long lasting health condition or illness</a:t>
            </a:r>
            <a:endParaRPr lang="en-GB" dirty="0"/>
          </a:p>
        </p:txBody>
      </p:sp>
      <p:sp>
        <p:nvSpPr>
          <p:cNvPr id="6" name="Slide Number Placeholder 8">
            <a:extLst>
              <a:ext uri="{FF2B5EF4-FFF2-40B4-BE49-F238E27FC236}">
                <a16:creationId xmlns:a16="http://schemas.microsoft.com/office/drawing/2014/main" id="{5642F25F-CCF0-4DE6-33F2-8BBED64E479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128</a:t>
            </a:fld>
            <a:endParaRPr lang="en-GB" dirty="0"/>
          </a:p>
        </p:txBody>
      </p:sp>
      <p:sp>
        <p:nvSpPr>
          <p:cNvPr id="2" name="Footer Placeholder 2">
            <a:extLst>
              <a:ext uri="{FF2B5EF4-FFF2-40B4-BE49-F238E27FC236}">
                <a16:creationId xmlns:a16="http://schemas.microsoft.com/office/drawing/2014/main" id="{D22A6A1F-34DD-6464-61A5-9AC88A60A7BC}"/>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6829485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2a_q32b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2503726770"/>
              </p:ext>
            </p:extLst>
          </p:nvPr>
        </p:nvGraphicFramePr>
        <p:xfrm>
          <a:off x="642938" y="999460"/>
          <a:ext cx="10904538" cy="46329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2a_q32b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2129630578"/>
              </p:ext>
            </p:extLst>
          </p:nvPr>
        </p:nvGraphicFramePr>
        <p:xfrm>
          <a:off x="237133" y="5741988"/>
          <a:ext cx="11096395" cy="504825"/>
        </p:xfrm>
        <a:graphic>
          <a:graphicData uri="http://schemas.openxmlformats.org/drawingml/2006/table">
            <a:tbl>
              <a:tblPr>
                <a:tableStyleId>{5C22544A-7EE6-4342-B048-85BDC9FD1C3A}</a:tableStyleId>
              </a:tblPr>
              <a:tblGrid>
                <a:gridCol w="1356775">
                  <a:extLst>
                    <a:ext uri="{9D8B030D-6E8A-4147-A177-3AD203B41FA5}">
                      <a16:colId xmlns:a16="http://schemas.microsoft.com/office/drawing/2014/main" val="3310181638"/>
                    </a:ext>
                  </a:extLst>
                </a:gridCol>
                <a:gridCol w="4869810">
                  <a:extLst>
                    <a:ext uri="{9D8B030D-6E8A-4147-A177-3AD203B41FA5}">
                      <a16:colId xmlns:a16="http://schemas.microsoft.com/office/drawing/2014/main" val="303345679"/>
                    </a:ext>
                  </a:extLst>
                </a:gridCol>
                <a:gridCol w="4869810">
                  <a:extLst>
                    <a:ext uri="{9D8B030D-6E8A-4147-A177-3AD203B41FA5}">
                      <a16:colId xmlns:a16="http://schemas.microsoft.com/office/drawing/2014/main" val="2814949835"/>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39.53%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32.30%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40.58%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36.02%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1543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1545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a:t>
            </a:r>
            <a:r>
              <a:rPr lang="en-GB" sz="1600" dirty="0"/>
              <a:t>Parental / caring responsibilities</a:t>
            </a:r>
            <a:endParaRPr lang="en-GB" dirty="0"/>
          </a:p>
        </p:txBody>
      </p:sp>
      <p:sp>
        <p:nvSpPr>
          <p:cNvPr id="6" name="Slide Number Placeholder 8">
            <a:extLst>
              <a:ext uri="{FF2B5EF4-FFF2-40B4-BE49-F238E27FC236}">
                <a16:creationId xmlns:a16="http://schemas.microsoft.com/office/drawing/2014/main" id="{D8C50860-9ADB-97E3-B6A5-0A737327D56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129</a:t>
            </a:fld>
            <a:endParaRPr lang="en-GB" dirty="0"/>
          </a:p>
        </p:txBody>
      </p:sp>
      <p:sp>
        <p:nvSpPr>
          <p:cNvPr id="2" name="Footer Placeholder 2">
            <a:extLst>
              <a:ext uri="{FF2B5EF4-FFF2-40B4-BE49-F238E27FC236}">
                <a16:creationId xmlns:a16="http://schemas.microsoft.com/office/drawing/2014/main" id="{B5FD2AF1-4FE0-BD4A-A7B1-06E69AA99AFC}"/>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99520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overview</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76999"/>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a:t>
            </a:r>
            <a:r>
              <a:rPr lang="en-GB" sz="1200" dirty="0">
                <a:solidFill>
                  <a:srgbClr val="4D4639"/>
                </a:solidFill>
                <a:latin typeface="Frutiger LT Std 45 Light" panose="020B0402020204020204"/>
                <a:cs typeface="Arial" panose="020B0604020202020204" pitchFamily="34" charset="0"/>
              </a:rPr>
              <a:t>on</a:t>
            </a:r>
            <a:r>
              <a:rPr lang="en-GB" sz="1100" dirty="0">
                <a:solidFill>
                  <a:srgbClr val="4D4639"/>
                </a:solidFill>
                <a:latin typeface="Frutiger LT Std 45 Light" panose="020B0402020204020204"/>
                <a:cs typeface="Arial" panose="020B0604020202020204" pitchFamily="34" charset="0"/>
              </a:rPr>
              <a:t>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8" name="PP1_chart">
            <a:extLst>
              <a:ext uri="{FF2B5EF4-FFF2-40B4-BE49-F238E27FC236}">
                <a16:creationId xmlns:a16="http://schemas.microsoft.com/office/drawing/2014/main" id="{E38E89BB-8DEA-C238-165E-A841FF6C16E6}"/>
              </a:ext>
            </a:extLst>
          </p:cNvPr>
          <p:cNvGraphicFramePr/>
          <p:nvPr>
            <p:extLst>
              <p:ext uri="{D42A27DB-BD31-4B8C-83A1-F6EECF244321}">
                <p14:modId xmlns:p14="http://schemas.microsoft.com/office/powerpoint/2010/main" val="426029691"/>
              </p:ext>
            </p:extLst>
          </p:nvPr>
        </p:nvGraphicFramePr>
        <p:xfrm>
          <a:off x="108774" y="1287230"/>
          <a:ext cx="5726876" cy="4037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PP1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2778189248"/>
              </p:ext>
            </p:extLst>
          </p:nvPr>
        </p:nvGraphicFramePr>
        <p:xfrm>
          <a:off x="68138" y="5343117"/>
          <a:ext cx="5732852" cy="946149"/>
        </p:xfrm>
        <a:graphic>
          <a:graphicData uri="http://schemas.openxmlformats.org/drawingml/2006/table">
            <a:tbl>
              <a:tblPr>
                <a:tableStyleId>{5C22544A-7EE6-4342-B048-85BDC9FD1C3A}</a:tableStyleId>
              </a:tblPr>
              <a:tblGrid>
                <a:gridCol w="939131">
                  <a:extLst>
                    <a:ext uri="{9D8B030D-6E8A-4147-A177-3AD203B41FA5}">
                      <a16:colId xmlns:a16="http://schemas.microsoft.com/office/drawing/2014/main" val="3310181638"/>
                    </a:ext>
                  </a:extLst>
                </a:gridCol>
                <a:gridCol w="1093694">
                  <a:extLst>
                    <a:ext uri="{9D8B030D-6E8A-4147-A177-3AD203B41FA5}">
                      <a16:colId xmlns:a16="http://schemas.microsoft.com/office/drawing/2014/main" val="303345679"/>
                    </a:ext>
                  </a:extLst>
                </a:gridCol>
                <a:gridCol w="1201271">
                  <a:extLst>
                    <a:ext uri="{9D8B030D-6E8A-4147-A177-3AD203B41FA5}">
                      <a16:colId xmlns:a16="http://schemas.microsoft.com/office/drawing/2014/main" val="2248104930"/>
                    </a:ext>
                  </a:extLst>
                </a:gridCol>
                <a:gridCol w="1219200">
                  <a:extLst>
                    <a:ext uri="{9D8B030D-6E8A-4147-A177-3AD203B41FA5}">
                      <a16:colId xmlns:a16="http://schemas.microsoft.com/office/drawing/2014/main" val="2814949835"/>
                    </a:ext>
                  </a:extLst>
                </a:gridCol>
                <a:gridCol w="1279556">
                  <a:extLst>
                    <a:ext uri="{9D8B030D-6E8A-4147-A177-3AD203B41FA5}">
                      <a16:colId xmlns:a16="http://schemas.microsoft.com/office/drawing/2014/main" val="3296823231"/>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20" name="TextBox 19">
            <a:extLst>
              <a:ext uri="{FF2B5EF4-FFF2-40B4-BE49-F238E27FC236}">
                <a16:creationId xmlns:a16="http://schemas.microsoft.com/office/drawing/2014/main" id="{F135719F-1FB4-DA19-C542-0FB09D1157E6}"/>
              </a:ext>
            </a:extLst>
          </p:cNvPr>
          <p:cNvSpPr txBox="1"/>
          <p:nvPr/>
        </p:nvSpPr>
        <p:spPr>
          <a:xfrm>
            <a:off x="953516" y="1187044"/>
            <a:ext cx="60960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1: We are compassionate and inclusive</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3"/>
          <a:stretch>
            <a:fillRect/>
          </a:stretch>
        </p:blipFill>
        <p:spPr>
          <a:xfrm>
            <a:off x="311720" y="1186193"/>
            <a:ext cx="557093" cy="305788"/>
          </a:xfrm>
          <a:prstGeom prst="rect">
            <a:avLst/>
          </a:prstGeom>
        </p:spPr>
      </p:pic>
      <p:sp>
        <p:nvSpPr>
          <p:cNvPr id="10" name="TextBox 9">
            <a:extLst>
              <a:ext uri="{FF2B5EF4-FFF2-40B4-BE49-F238E27FC236}">
                <a16:creationId xmlns:a16="http://schemas.microsoft.com/office/drawing/2014/main" id="{5CA00A28-7004-E61A-6AA8-3FD80003A60C}"/>
              </a:ext>
            </a:extLst>
          </p:cNvPr>
          <p:cNvSpPr txBox="1"/>
          <p:nvPr/>
        </p:nvSpPr>
        <p:spPr>
          <a:xfrm>
            <a:off x="7110121" y="1169306"/>
            <a:ext cx="48006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3: We each have a voice that counts</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pic>
        <p:nvPicPr>
          <p:cNvPr id="11" name="Picture 10">
            <a:extLst>
              <a:ext uri="{FF2B5EF4-FFF2-40B4-BE49-F238E27FC236}">
                <a16:creationId xmlns:a16="http://schemas.microsoft.com/office/drawing/2014/main" id="{DF0C97A5-900C-8D9C-B3F5-F0C5B835BD8D}"/>
              </a:ext>
            </a:extLst>
          </p:cNvPr>
          <p:cNvPicPr>
            <a:picLocks noChangeAspect="1"/>
          </p:cNvPicPr>
          <p:nvPr/>
        </p:nvPicPr>
        <p:blipFill>
          <a:blip r:embed="rId4"/>
          <a:stretch>
            <a:fillRect/>
          </a:stretch>
        </p:blipFill>
        <p:spPr>
          <a:xfrm>
            <a:off x="6530928" y="1174143"/>
            <a:ext cx="579193" cy="329888"/>
          </a:xfrm>
          <a:prstGeom prst="rect">
            <a:avLst/>
          </a:prstGeom>
        </p:spPr>
      </p:pic>
      <p:graphicFrame>
        <p:nvGraphicFramePr>
          <p:cNvPr id="4" name="PP3_table">
            <a:extLst>
              <a:ext uri="{FF2B5EF4-FFF2-40B4-BE49-F238E27FC236}">
                <a16:creationId xmlns:a16="http://schemas.microsoft.com/office/drawing/2014/main" id="{2CE22F64-FA5B-2D65-E532-00E2A76A2728}"/>
              </a:ext>
            </a:extLst>
          </p:cNvPr>
          <p:cNvGraphicFramePr>
            <a:graphicFrameLocks noGrp="1"/>
          </p:cNvGraphicFramePr>
          <p:nvPr>
            <p:extLst>
              <p:ext uri="{D42A27DB-BD31-4B8C-83A1-F6EECF244321}">
                <p14:modId xmlns:p14="http://schemas.microsoft.com/office/powerpoint/2010/main" val="1358863935"/>
              </p:ext>
            </p:extLst>
          </p:nvPr>
        </p:nvGraphicFramePr>
        <p:xfrm>
          <a:off x="6275857" y="5343117"/>
          <a:ext cx="5607155" cy="946149"/>
        </p:xfrm>
        <a:graphic>
          <a:graphicData uri="http://schemas.openxmlformats.org/drawingml/2006/table">
            <a:tbl>
              <a:tblPr>
                <a:tableStyleId>{5C22544A-7EE6-4342-B048-85BDC9FD1C3A}</a:tableStyleId>
              </a:tblPr>
              <a:tblGrid>
                <a:gridCol w="994652">
                  <a:extLst>
                    <a:ext uri="{9D8B030D-6E8A-4147-A177-3AD203B41FA5}">
                      <a16:colId xmlns:a16="http://schemas.microsoft.com/office/drawing/2014/main" val="3310181638"/>
                    </a:ext>
                  </a:extLst>
                </a:gridCol>
                <a:gridCol w="2212881">
                  <a:extLst>
                    <a:ext uri="{9D8B030D-6E8A-4147-A177-3AD203B41FA5}">
                      <a16:colId xmlns:a16="http://schemas.microsoft.com/office/drawing/2014/main" val="303345679"/>
                    </a:ext>
                  </a:extLst>
                </a:gridCol>
                <a:gridCol w="2399622">
                  <a:extLst>
                    <a:ext uri="{9D8B030D-6E8A-4147-A177-3AD203B41FA5}">
                      <a16:colId xmlns:a16="http://schemas.microsoft.com/office/drawing/2014/main" val="2248104930"/>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9" name="PP3_chart">
            <a:extLst>
              <a:ext uri="{FF2B5EF4-FFF2-40B4-BE49-F238E27FC236}">
                <a16:creationId xmlns:a16="http://schemas.microsoft.com/office/drawing/2014/main" id="{40416AE6-4918-3FB0-0911-39725B5347AE}"/>
              </a:ext>
            </a:extLst>
          </p:cNvPr>
          <p:cNvGraphicFramePr/>
          <p:nvPr>
            <p:extLst>
              <p:ext uri="{D42A27DB-BD31-4B8C-83A1-F6EECF244321}">
                <p14:modId xmlns:p14="http://schemas.microsoft.com/office/powerpoint/2010/main" val="4154571414"/>
              </p:ext>
            </p:extLst>
          </p:nvPr>
        </p:nvGraphicFramePr>
        <p:xfrm>
          <a:off x="6069001" y="1342965"/>
          <a:ext cx="5902325" cy="3948421"/>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A13FBF85-FCC3-12C1-C097-88B025DC2F11}"/>
              </a:ext>
            </a:extLst>
          </p:cNvPr>
          <p:cNvSpPr txBox="1"/>
          <p:nvPr/>
        </p:nvSpPr>
        <p:spPr>
          <a:xfrm>
            <a:off x="2945" y="6301181"/>
            <a:ext cx="11907776" cy="230832"/>
          </a:xfrm>
          <a:prstGeom prst="rect">
            <a:avLst/>
          </a:prstGeom>
          <a:noFill/>
        </p:spPr>
        <p:txBody>
          <a:bodyPr wrap="square">
            <a:spAutoFit/>
          </a:bodyPr>
          <a:lstStyle/>
          <a:p>
            <a:r>
              <a:rPr lang="en-GB" sz="900" dirty="0">
                <a:solidFill>
                  <a:srgbClr val="4D4639"/>
                </a:solidFill>
                <a:latin typeface="Frutiger LT Std 45 Light" panose="020B0402020204020204"/>
                <a:cs typeface="Arial" panose="020B0604020202020204" pitchFamily="34" charset="0"/>
              </a:rPr>
              <a:t>Note. People Promise element 2 ‘We are recognised and rewarded’ does not have any sub-scores. Overall trend score data for this element is reported on slide 21.</a:t>
            </a:r>
            <a:endParaRPr lang="en-GB" sz="900" dirty="0">
              <a:solidFill>
                <a:srgbClr val="4D4639"/>
              </a:solidFill>
              <a:latin typeface="Frutiger LT Std 45 Light" panose="020B0402020204020204"/>
            </a:endParaRPr>
          </a:p>
        </p:txBody>
      </p:sp>
      <p:sp>
        <p:nvSpPr>
          <p:cNvPr id="13" name="Slide Number Placeholder 8">
            <a:extLst>
              <a:ext uri="{FF2B5EF4-FFF2-40B4-BE49-F238E27FC236}">
                <a16:creationId xmlns:a16="http://schemas.microsoft.com/office/drawing/2014/main" id="{8C93C558-D3DE-849A-287F-60DB984369B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a:t>
            </a:fld>
            <a:endParaRPr lang="en-GB" dirty="0"/>
          </a:p>
        </p:txBody>
      </p:sp>
      <p:sp>
        <p:nvSpPr>
          <p:cNvPr id="2" name="Footer Placeholder 2">
            <a:extLst>
              <a:ext uri="{FF2B5EF4-FFF2-40B4-BE49-F238E27FC236}">
                <a16:creationId xmlns:a16="http://schemas.microsoft.com/office/drawing/2014/main" id="{66AD3F0B-E51A-D47D-0C6E-0CB96293870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9480994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3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2649867284"/>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3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1648879101"/>
              </p:ext>
            </p:extLst>
          </p:nvPr>
        </p:nvGraphicFramePr>
        <p:xfrm>
          <a:off x="255587" y="5710237"/>
          <a:ext cx="11098213" cy="504825"/>
        </p:xfrm>
        <a:graphic>
          <a:graphicData uri="http://schemas.openxmlformats.org/drawingml/2006/table">
            <a:tbl>
              <a:tblPr>
                <a:tableStyleId>{5C22544A-7EE6-4342-B048-85BDC9FD1C3A}</a:tableStyleId>
              </a:tblPr>
              <a:tblGrid>
                <a:gridCol w="1289635">
                  <a:extLst>
                    <a:ext uri="{9D8B030D-6E8A-4147-A177-3AD203B41FA5}">
                      <a16:colId xmlns:a16="http://schemas.microsoft.com/office/drawing/2014/main" val="3310181638"/>
                    </a:ext>
                  </a:extLst>
                </a:gridCol>
                <a:gridCol w="1971453">
                  <a:extLst>
                    <a:ext uri="{9D8B030D-6E8A-4147-A177-3AD203B41FA5}">
                      <a16:colId xmlns:a16="http://schemas.microsoft.com/office/drawing/2014/main" val="303345679"/>
                    </a:ext>
                  </a:extLst>
                </a:gridCol>
                <a:gridCol w="1965238">
                  <a:extLst>
                    <a:ext uri="{9D8B030D-6E8A-4147-A177-3AD203B41FA5}">
                      <a16:colId xmlns:a16="http://schemas.microsoft.com/office/drawing/2014/main" val="2248104930"/>
                    </a:ext>
                  </a:extLst>
                </a:gridCol>
                <a:gridCol w="1960058">
                  <a:extLst>
                    <a:ext uri="{9D8B030D-6E8A-4147-A177-3AD203B41FA5}">
                      <a16:colId xmlns:a16="http://schemas.microsoft.com/office/drawing/2014/main" val="2814949835"/>
                    </a:ext>
                  </a:extLst>
                </a:gridCol>
                <a:gridCol w="1960058">
                  <a:extLst>
                    <a:ext uri="{9D8B030D-6E8A-4147-A177-3AD203B41FA5}">
                      <a16:colId xmlns:a16="http://schemas.microsoft.com/office/drawing/2014/main" val="3296823231"/>
                    </a:ext>
                  </a:extLst>
                </a:gridCol>
                <a:gridCol w="1951771">
                  <a:extLst>
                    <a:ext uri="{9D8B030D-6E8A-4147-A177-3AD203B41FA5}">
                      <a16:colId xmlns:a16="http://schemas.microsoft.com/office/drawing/2014/main" val="707784293"/>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23.35%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14.08%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21.31%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31.67%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9.60%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23.35%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16.14%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25.79%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27.90%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4.52%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How often do you work at/from home?</a:t>
            </a:r>
          </a:p>
        </p:txBody>
      </p:sp>
      <p:sp>
        <p:nvSpPr>
          <p:cNvPr id="6" name="Slide Number Placeholder 8">
            <a:extLst>
              <a:ext uri="{FF2B5EF4-FFF2-40B4-BE49-F238E27FC236}">
                <a16:creationId xmlns:a16="http://schemas.microsoft.com/office/drawing/2014/main" id="{05702057-F8CA-5C7F-F68E-1B8A4939D7C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130</a:t>
            </a:fld>
            <a:endParaRPr lang="en-GB" dirty="0"/>
          </a:p>
        </p:txBody>
      </p:sp>
      <p:sp>
        <p:nvSpPr>
          <p:cNvPr id="2" name="Footer Placeholder 2">
            <a:extLst>
              <a:ext uri="{FF2B5EF4-FFF2-40B4-BE49-F238E27FC236}">
                <a16:creationId xmlns:a16="http://schemas.microsoft.com/office/drawing/2014/main" id="{E6AD1808-BD5C-5F22-8C7E-0FAE0F6D91C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2772432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4a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911667428"/>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4a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1853845243"/>
              </p:ext>
            </p:extLst>
          </p:nvPr>
        </p:nvGraphicFramePr>
        <p:xfrm>
          <a:off x="446567" y="5699031"/>
          <a:ext cx="10904536" cy="504825"/>
        </p:xfrm>
        <a:graphic>
          <a:graphicData uri="http://schemas.openxmlformats.org/drawingml/2006/table">
            <a:tbl>
              <a:tblPr>
                <a:tableStyleId>{5C22544A-7EE6-4342-B048-85BDC9FD1C3A}</a:tableStyleId>
              </a:tblPr>
              <a:tblGrid>
                <a:gridCol w="1105786">
                  <a:extLst>
                    <a:ext uri="{9D8B030D-6E8A-4147-A177-3AD203B41FA5}">
                      <a16:colId xmlns:a16="http://schemas.microsoft.com/office/drawing/2014/main" val="3310181638"/>
                    </a:ext>
                  </a:extLst>
                </a:gridCol>
                <a:gridCol w="1633125">
                  <a:extLst>
                    <a:ext uri="{9D8B030D-6E8A-4147-A177-3AD203B41FA5}">
                      <a16:colId xmlns:a16="http://schemas.microsoft.com/office/drawing/2014/main" val="303345679"/>
                    </a:ext>
                  </a:extLst>
                </a:gridCol>
                <a:gridCol w="1633125">
                  <a:extLst>
                    <a:ext uri="{9D8B030D-6E8A-4147-A177-3AD203B41FA5}">
                      <a16:colId xmlns:a16="http://schemas.microsoft.com/office/drawing/2014/main" val="2248104930"/>
                    </a:ext>
                  </a:extLst>
                </a:gridCol>
                <a:gridCol w="1633125">
                  <a:extLst>
                    <a:ext uri="{9D8B030D-6E8A-4147-A177-3AD203B41FA5}">
                      <a16:colId xmlns:a16="http://schemas.microsoft.com/office/drawing/2014/main" val="2814949835"/>
                    </a:ext>
                  </a:extLst>
                </a:gridCol>
                <a:gridCol w="1633125">
                  <a:extLst>
                    <a:ext uri="{9D8B030D-6E8A-4147-A177-3AD203B41FA5}">
                      <a16:colId xmlns:a16="http://schemas.microsoft.com/office/drawing/2014/main" val="3296823231"/>
                    </a:ext>
                  </a:extLst>
                </a:gridCol>
                <a:gridCol w="1633125">
                  <a:extLst>
                    <a:ext uri="{9D8B030D-6E8A-4147-A177-3AD203B41FA5}">
                      <a16:colId xmlns:a16="http://schemas.microsoft.com/office/drawing/2014/main" val="707784293"/>
                    </a:ext>
                  </a:extLst>
                </a:gridCol>
                <a:gridCol w="1633125">
                  <a:extLst>
                    <a:ext uri="{9D8B030D-6E8A-4147-A177-3AD203B41FA5}">
                      <a16:colId xmlns:a16="http://schemas.microsoft.com/office/drawing/2014/main" val="317973667"/>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11.79%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16.02%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22.29%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16.46%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9.48%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23.96%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11.39%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18.32%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19.57%</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17.52%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10.13%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22.92%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1561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Length of service</a:t>
            </a:r>
          </a:p>
        </p:txBody>
      </p:sp>
      <p:sp>
        <p:nvSpPr>
          <p:cNvPr id="6" name="Slide Number Placeholder 8">
            <a:extLst>
              <a:ext uri="{FF2B5EF4-FFF2-40B4-BE49-F238E27FC236}">
                <a16:creationId xmlns:a16="http://schemas.microsoft.com/office/drawing/2014/main" id="{48962033-D60C-ABEC-481A-9EF46AFE5CF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131</a:t>
            </a:fld>
            <a:endParaRPr lang="en-GB" dirty="0"/>
          </a:p>
        </p:txBody>
      </p:sp>
      <p:sp>
        <p:nvSpPr>
          <p:cNvPr id="2" name="Footer Placeholder 2">
            <a:extLst>
              <a:ext uri="{FF2B5EF4-FFF2-40B4-BE49-F238E27FC236}">
                <a16:creationId xmlns:a16="http://schemas.microsoft.com/office/drawing/2014/main" id="{F6ACE649-3A4E-7213-5600-74189D89A91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5712725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4b_chart">
            <a:extLst>
              <a:ext uri="{FF2B5EF4-FFF2-40B4-BE49-F238E27FC236}">
                <a16:creationId xmlns:a16="http://schemas.microsoft.com/office/drawing/2014/main" id="{84E76E0A-CEC4-5238-ED68-F3A1906A29EC}"/>
              </a:ext>
            </a:extLst>
          </p:cNvPr>
          <p:cNvGraphicFramePr/>
          <p:nvPr>
            <p:extLst>
              <p:ext uri="{D42A27DB-BD31-4B8C-83A1-F6EECF244321}">
                <p14:modId xmlns:p14="http://schemas.microsoft.com/office/powerpoint/2010/main" val="3886884404"/>
              </p:ext>
            </p:extLst>
          </p:nvPr>
        </p:nvGraphicFramePr>
        <p:xfrm>
          <a:off x="642938" y="642938"/>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4b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4181798685"/>
              </p:ext>
            </p:extLst>
          </p:nvPr>
        </p:nvGraphicFramePr>
        <p:xfrm>
          <a:off x="237133" y="5741988"/>
          <a:ext cx="11286793" cy="504825"/>
        </p:xfrm>
        <a:graphic>
          <a:graphicData uri="http://schemas.openxmlformats.org/drawingml/2006/table">
            <a:tbl>
              <a:tblPr>
                <a:tableStyleId>{5C22544A-7EE6-4342-B048-85BDC9FD1C3A}</a:tableStyleId>
              </a:tblPr>
              <a:tblGrid>
                <a:gridCol w="1257928">
                  <a:extLst>
                    <a:ext uri="{9D8B030D-6E8A-4147-A177-3AD203B41FA5}">
                      <a16:colId xmlns:a16="http://schemas.microsoft.com/office/drawing/2014/main" val="3310181638"/>
                    </a:ext>
                  </a:extLst>
                </a:gridCol>
                <a:gridCol w="3342955">
                  <a:extLst>
                    <a:ext uri="{9D8B030D-6E8A-4147-A177-3AD203B41FA5}">
                      <a16:colId xmlns:a16="http://schemas.microsoft.com/office/drawing/2014/main" val="303345679"/>
                    </a:ext>
                  </a:extLst>
                </a:gridCol>
                <a:gridCol w="3342955">
                  <a:extLst>
                    <a:ext uri="{9D8B030D-6E8A-4147-A177-3AD203B41FA5}">
                      <a16:colId xmlns:a16="http://schemas.microsoft.com/office/drawing/2014/main" val="2248104930"/>
                    </a:ext>
                  </a:extLst>
                </a:gridCol>
                <a:gridCol w="3342955">
                  <a:extLst>
                    <a:ext uri="{9D8B030D-6E8A-4147-A177-3AD203B41FA5}">
                      <a16:colId xmlns:a16="http://schemas.microsoft.com/office/drawing/2014/main" val="2814949835"/>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99.01%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0.33%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1.96%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97.21%</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0.72%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1512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1512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1512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a:t>
            </a:r>
            <a:r>
              <a:rPr lang="en-GB" sz="1400" dirty="0"/>
              <a:t>When you joined this organisation were you recruited from outside of the UK?</a:t>
            </a:r>
            <a:endParaRPr lang="en-GB" dirty="0"/>
          </a:p>
        </p:txBody>
      </p:sp>
      <p:sp>
        <p:nvSpPr>
          <p:cNvPr id="6" name="Slide Number Placeholder 8">
            <a:extLst>
              <a:ext uri="{FF2B5EF4-FFF2-40B4-BE49-F238E27FC236}">
                <a16:creationId xmlns:a16="http://schemas.microsoft.com/office/drawing/2014/main" id="{02A359A3-D325-5A3B-C4CB-71B9884D2C6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132</a:t>
            </a:fld>
            <a:endParaRPr lang="en-GB" dirty="0"/>
          </a:p>
        </p:txBody>
      </p:sp>
      <p:sp>
        <p:nvSpPr>
          <p:cNvPr id="2" name="Footer Placeholder 2">
            <a:extLst>
              <a:ext uri="{FF2B5EF4-FFF2-40B4-BE49-F238E27FC236}">
                <a16:creationId xmlns:a16="http://schemas.microsoft.com/office/drawing/2014/main" id="{3A06A410-2413-D544-16F0-BDDA2BB216C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128009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Occupational group</a:t>
            </a:r>
          </a:p>
        </p:txBody>
      </p:sp>
      <p:graphicFrame>
        <p:nvGraphicFramePr>
          <p:cNvPr id="5" name="occ_subgroup_chart">
            <a:extLst>
              <a:ext uri="{FF2B5EF4-FFF2-40B4-BE49-F238E27FC236}">
                <a16:creationId xmlns:a16="http://schemas.microsoft.com/office/drawing/2014/main" id="{BBC25464-9911-71C8-0333-0296537D150C}"/>
              </a:ext>
            </a:extLst>
          </p:cNvPr>
          <p:cNvGraphicFramePr/>
          <p:nvPr>
            <p:extLst>
              <p:ext uri="{D42A27DB-BD31-4B8C-83A1-F6EECF244321}">
                <p14:modId xmlns:p14="http://schemas.microsoft.com/office/powerpoint/2010/main" val="150618643"/>
              </p:ext>
            </p:extLst>
          </p:nvPr>
        </p:nvGraphicFramePr>
        <p:xfrm>
          <a:off x="643731" y="795432"/>
          <a:ext cx="10904538" cy="4989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cc_subgroup_table">
            <a:extLst>
              <a:ext uri="{FF2B5EF4-FFF2-40B4-BE49-F238E27FC236}">
                <a16:creationId xmlns:a16="http://schemas.microsoft.com/office/drawing/2014/main" id="{C1CEDCE9-E0D3-2DD3-1E33-A91BCBF40DDC}"/>
              </a:ext>
            </a:extLst>
          </p:cNvPr>
          <p:cNvGraphicFramePr>
            <a:graphicFrameLocks noGrp="1"/>
          </p:cNvGraphicFramePr>
          <p:nvPr>
            <p:extLst>
              <p:ext uri="{D42A27DB-BD31-4B8C-83A1-F6EECF244321}">
                <p14:modId xmlns:p14="http://schemas.microsoft.com/office/powerpoint/2010/main" val="2702932430"/>
              </p:ext>
            </p:extLst>
          </p:nvPr>
        </p:nvGraphicFramePr>
        <p:xfrm>
          <a:off x="537883" y="5784945"/>
          <a:ext cx="10836700" cy="504825"/>
        </p:xfrm>
        <a:graphic>
          <a:graphicData uri="http://schemas.openxmlformats.org/drawingml/2006/table">
            <a:tbl>
              <a:tblPr>
                <a:tableStyleId>{5C22544A-7EE6-4342-B048-85BDC9FD1C3A}</a:tableStyleId>
              </a:tblPr>
              <a:tblGrid>
                <a:gridCol w="1075764">
                  <a:extLst>
                    <a:ext uri="{9D8B030D-6E8A-4147-A177-3AD203B41FA5}">
                      <a16:colId xmlns:a16="http://schemas.microsoft.com/office/drawing/2014/main" val="3310181638"/>
                    </a:ext>
                  </a:extLst>
                </a:gridCol>
                <a:gridCol w="959224">
                  <a:extLst>
                    <a:ext uri="{9D8B030D-6E8A-4147-A177-3AD203B41FA5}">
                      <a16:colId xmlns:a16="http://schemas.microsoft.com/office/drawing/2014/main" val="303345679"/>
                    </a:ext>
                  </a:extLst>
                </a:gridCol>
                <a:gridCol w="977153">
                  <a:extLst>
                    <a:ext uri="{9D8B030D-6E8A-4147-A177-3AD203B41FA5}">
                      <a16:colId xmlns:a16="http://schemas.microsoft.com/office/drawing/2014/main" val="2248104930"/>
                    </a:ext>
                  </a:extLst>
                </a:gridCol>
                <a:gridCol w="968188">
                  <a:extLst>
                    <a:ext uri="{9D8B030D-6E8A-4147-A177-3AD203B41FA5}">
                      <a16:colId xmlns:a16="http://schemas.microsoft.com/office/drawing/2014/main" val="2814949835"/>
                    </a:ext>
                  </a:extLst>
                </a:gridCol>
                <a:gridCol w="968188">
                  <a:extLst>
                    <a:ext uri="{9D8B030D-6E8A-4147-A177-3AD203B41FA5}">
                      <a16:colId xmlns:a16="http://schemas.microsoft.com/office/drawing/2014/main" val="3296823231"/>
                    </a:ext>
                  </a:extLst>
                </a:gridCol>
                <a:gridCol w="977153">
                  <a:extLst>
                    <a:ext uri="{9D8B030D-6E8A-4147-A177-3AD203B41FA5}">
                      <a16:colId xmlns:a16="http://schemas.microsoft.com/office/drawing/2014/main" val="707784293"/>
                    </a:ext>
                  </a:extLst>
                </a:gridCol>
                <a:gridCol w="986118">
                  <a:extLst>
                    <a:ext uri="{9D8B030D-6E8A-4147-A177-3AD203B41FA5}">
                      <a16:colId xmlns:a16="http://schemas.microsoft.com/office/drawing/2014/main" val="317973667"/>
                    </a:ext>
                  </a:extLst>
                </a:gridCol>
                <a:gridCol w="977153">
                  <a:extLst>
                    <a:ext uri="{9D8B030D-6E8A-4147-A177-3AD203B41FA5}">
                      <a16:colId xmlns:a16="http://schemas.microsoft.com/office/drawing/2014/main" val="920420255"/>
                    </a:ext>
                  </a:extLst>
                </a:gridCol>
                <a:gridCol w="968188">
                  <a:extLst>
                    <a:ext uri="{9D8B030D-6E8A-4147-A177-3AD203B41FA5}">
                      <a16:colId xmlns:a16="http://schemas.microsoft.com/office/drawing/2014/main" val="546252781"/>
                    </a:ext>
                  </a:extLst>
                </a:gridCol>
                <a:gridCol w="977153">
                  <a:extLst>
                    <a:ext uri="{9D8B030D-6E8A-4147-A177-3AD203B41FA5}">
                      <a16:colId xmlns:a16="http://schemas.microsoft.com/office/drawing/2014/main" val="4074671825"/>
                    </a:ext>
                  </a:extLst>
                </a:gridCol>
                <a:gridCol w="1002418">
                  <a:extLst>
                    <a:ext uri="{9D8B030D-6E8A-4147-A177-3AD203B41FA5}">
                      <a16:colId xmlns:a16="http://schemas.microsoft.com/office/drawing/2014/main" val="1771106977"/>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28.58%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6.18%</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5.86%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18.75%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3.52%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0.39%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0.33%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12.63%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10.94%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29.06%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6.92%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3.64%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24.65%</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2.04%</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0.40%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0.13%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14.89%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6.62%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8" name="Slide Number Placeholder 8">
            <a:extLst>
              <a:ext uri="{FF2B5EF4-FFF2-40B4-BE49-F238E27FC236}">
                <a16:creationId xmlns:a16="http://schemas.microsoft.com/office/drawing/2014/main" id="{9AFFA120-971D-69D9-15AA-AE7259B040E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133</a:t>
            </a:fld>
            <a:endParaRPr lang="en-GB" dirty="0"/>
          </a:p>
        </p:txBody>
      </p:sp>
      <p:sp>
        <p:nvSpPr>
          <p:cNvPr id="2" name="Footer Placeholder 2">
            <a:extLst>
              <a:ext uri="{FF2B5EF4-FFF2-40B4-BE49-F238E27FC236}">
                <a16:creationId xmlns:a16="http://schemas.microsoft.com/office/drawing/2014/main" id="{81881E4F-DDC3-7357-D4B3-40C13A1904A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1946403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cc_subgroup_table">
            <a:extLst>
              <a:ext uri="{FF2B5EF4-FFF2-40B4-BE49-F238E27FC236}">
                <a16:creationId xmlns:a16="http://schemas.microsoft.com/office/drawing/2014/main" id="{E4C2A6E4-900C-7920-DFFD-E7590B26556F}"/>
              </a:ext>
            </a:extLst>
          </p:cNvPr>
          <p:cNvGraphicFramePr>
            <a:graphicFrameLocks noGrp="1"/>
          </p:cNvGraphicFramePr>
          <p:nvPr>
            <p:extLst>
              <p:ext uri="{D42A27DB-BD31-4B8C-83A1-F6EECF244321}">
                <p14:modId xmlns:p14="http://schemas.microsoft.com/office/powerpoint/2010/main" val="1429548926"/>
              </p:ext>
            </p:extLst>
          </p:nvPr>
        </p:nvGraphicFramePr>
        <p:xfrm>
          <a:off x="643731" y="5784945"/>
          <a:ext cx="10700829" cy="504825"/>
        </p:xfrm>
        <a:graphic>
          <a:graphicData uri="http://schemas.openxmlformats.org/drawingml/2006/table">
            <a:tbl>
              <a:tblPr>
                <a:tableStyleId>{5C22544A-7EE6-4342-B048-85BDC9FD1C3A}</a:tableStyleId>
              </a:tblPr>
              <a:tblGrid>
                <a:gridCol w="951987">
                  <a:extLst>
                    <a:ext uri="{9D8B030D-6E8A-4147-A177-3AD203B41FA5}">
                      <a16:colId xmlns:a16="http://schemas.microsoft.com/office/drawing/2014/main" val="3310181638"/>
                    </a:ext>
                  </a:extLst>
                </a:gridCol>
                <a:gridCol w="1066800">
                  <a:extLst>
                    <a:ext uri="{9D8B030D-6E8A-4147-A177-3AD203B41FA5}">
                      <a16:colId xmlns:a16="http://schemas.microsoft.com/office/drawing/2014/main" val="303345679"/>
                    </a:ext>
                  </a:extLst>
                </a:gridCol>
                <a:gridCol w="1093694">
                  <a:extLst>
                    <a:ext uri="{9D8B030D-6E8A-4147-A177-3AD203B41FA5}">
                      <a16:colId xmlns:a16="http://schemas.microsoft.com/office/drawing/2014/main" val="2248104930"/>
                    </a:ext>
                  </a:extLst>
                </a:gridCol>
                <a:gridCol w="1084729">
                  <a:extLst>
                    <a:ext uri="{9D8B030D-6E8A-4147-A177-3AD203B41FA5}">
                      <a16:colId xmlns:a16="http://schemas.microsoft.com/office/drawing/2014/main" val="2814949835"/>
                    </a:ext>
                  </a:extLst>
                </a:gridCol>
                <a:gridCol w="1084730">
                  <a:extLst>
                    <a:ext uri="{9D8B030D-6E8A-4147-A177-3AD203B41FA5}">
                      <a16:colId xmlns:a16="http://schemas.microsoft.com/office/drawing/2014/main" val="3296823231"/>
                    </a:ext>
                  </a:extLst>
                </a:gridCol>
                <a:gridCol w="1093694">
                  <a:extLst>
                    <a:ext uri="{9D8B030D-6E8A-4147-A177-3AD203B41FA5}">
                      <a16:colId xmlns:a16="http://schemas.microsoft.com/office/drawing/2014/main" val="707784293"/>
                    </a:ext>
                  </a:extLst>
                </a:gridCol>
                <a:gridCol w="1066800">
                  <a:extLst>
                    <a:ext uri="{9D8B030D-6E8A-4147-A177-3AD203B41FA5}">
                      <a16:colId xmlns:a16="http://schemas.microsoft.com/office/drawing/2014/main" val="317973667"/>
                    </a:ext>
                  </a:extLst>
                </a:gridCol>
                <a:gridCol w="1084729">
                  <a:extLst>
                    <a:ext uri="{9D8B030D-6E8A-4147-A177-3AD203B41FA5}">
                      <a16:colId xmlns:a16="http://schemas.microsoft.com/office/drawing/2014/main" val="920420255"/>
                    </a:ext>
                  </a:extLst>
                </a:gridCol>
                <a:gridCol w="1093694">
                  <a:extLst>
                    <a:ext uri="{9D8B030D-6E8A-4147-A177-3AD203B41FA5}">
                      <a16:colId xmlns:a16="http://schemas.microsoft.com/office/drawing/2014/main" val="546252781"/>
                    </a:ext>
                  </a:extLst>
                </a:gridCol>
                <a:gridCol w="1079972">
                  <a:extLst>
                    <a:ext uri="{9D8B030D-6E8A-4147-A177-3AD203B41FA5}">
                      <a16:colId xmlns:a16="http://schemas.microsoft.com/office/drawing/2014/main" val="4074671825"/>
                    </a:ext>
                  </a:extLst>
                </a:gridCol>
              </a:tblGrid>
              <a:tr h="168275">
                <a:tc>
                  <a:txBody>
                    <a:bodyPr/>
                    <a:lstStyle/>
                    <a:p>
                      <a:pPr algn="ctr" fontAlgn="b"/>
                      <a:r>
                        <a:rPr lang="en-GB" sz="1050" b="1" i="0" u="none" strike="noStrike" dirty="0">
                          <a:solidFill>
                            <a:schemeClr val="bg1"/>
                          </a:solidFill>
                          <a:effectLst/>
                          <a:latin typeface="Frutiger LT Std 45 Light" panose="020B0402020204020204"/>
                          <a:cs typeface="Arial" panose="020B0604020202020204" pitchFamily="34" charset="0"/>
                        </a:rPr>
                        <a:t>Your org</a:t>
                      </a:r>
                    </a:p>
                  </a:txBody>
                  <a:tcPr marL="5471" marR="5471" marT="5471" marB="0" anchor="ctr">
                    <a:solidFill>
                      <a:srgbClr val="0B457F"/>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1.63%</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3.39%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5.79%</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B457F">
                        <a:alpha val="25000"/>
                      </a:srgbClr>
                    </a:solidFill>
                  </a:tcPr>
                </a:tc>
                <a:extLst>
                  <a:ext uri="{0D108BD9-81ED-4DB2-BD59-A6C34878D82A}">
                    <a16:rowId xmlns:a16="http://schemas.microsoft.com/office/drawing/2014/main" val="1738374529"/>
                  </a:ext>
                </a:extLst>
              </a:tr>
              <a:tr h="168275">
                <a:tc>
                  <a:txBody>
                    <a:bodyPr/>
                    <a:lstStyle/>
                    <a:p>
                      <a:pPr algn="ctr" fontAlgn="b"/>
                      <a:r>
                        <a:rPr lang="en-GB" sz="1050" b="1" i="0" u="none" strike="noStrike" dirty="0">
                          <a:solidFill>
                            <a:srgbClr val="000000"/>
                          </a:solidFill>
                          <a:effectLst/>
                          <a:latin typeface="Frutiger LT Std 45 Light" panose="020B0402020204020204"/>
                          <a:cs typeface="Arial" panose="020B0604020202020204" pitchFamily="34" charset="0"/>
                        </a:rPr>
                        <a:t>Average</a:t>
                      </a:r>
                    </a:p>
                  </a:txBody>
                  <a:tcPr marL="5471" marR="5471" marT="5471" marB="0" anchor="ctr">
                    <a:solidFill>
                      <a:srgbClr val="00A5CC"/>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2.12%</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2.60%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0.00%</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3.66%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rgbClr val="00A5CC">
                        <a:alpha val="25000"/>
                      </a:srgbClr>
                    </a:solidFill>
                  </a:tcPr>
                </a:tc>
                <a:extLst>
                  <a:ext uri="{0D108BD9-81ED-4DB2-BD59-A6C34878D82A}">
                    <a16:rowId xmlns:a16="http://schemas.microsoft.com/office/drawing/2014/main" val="1694237072"/>
                  </a:ext>
                </a:extLst>
              </a:tr>
              <a:tr h="168275">
                <a:tc>
                  <a:txBody>
                    <a:bodyPr/>
                    <a:lstStyle/>
                    <a:p>
                      <a:pPr algn="ctr" fontAlgn="b"/>
                      <a:r>
                        <a:rPr lang="en-GB" sz="1050" b="1" i="0" u="none" strike="noStrike" dirty="0">
                          <a:solidFill>
                            <a:schemeClr val="tx1"/>
                          </a:solidFill>
                          <a:effectLst/>
                          <a:latin typeface="Frutiger LT Std 45 Light" panose="020B0402020204020204"/>
                          <a:cs typeface="Arial" panose="020B0604020202020204" pitchFamily="34" charset="0"/>
                        </a:rPr>
                        <a:t>Responses</a:t>
                      </a:r>
                    </a:p>
                  </a:txBody>
                  <a:tcPr marL="5471" marR="5471" marT="5471" marB="0" anchor="ctr">
                    <a:solidFill>
                      <a:schemeClr val="bg1"/>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tc>
                  <a:txBody>
                    <a:bodyPr/>
                    <a:lstStyle/>
                    <a:p>
                      <a:pPr algn="ctr" fontAlgn="b"/>
                      <a:r>
                        <a:rPr lang="en-GB" sz="1050" b="0" i="0" u="none" strike="noStrike">
                          <a:solidFill>
                            <a:srgbClr val="000000"/>
                          </a:solidFill>
                          <a:effectLst/>
                          <a:latin typeface="Frutiger LT Std 45 Light" panose="020B0402020204020204"/>
                          <a:cs typeface="Arial" panose="020B0604020202020204" pitchFamily="34" charset="0"/>
                        </a:rPr>
                        <a:t>1536</a:t>
                      </a:r>
                      <a:endParaRPr lang="en-GB" sz="1050" b="0" i="0" u="none" strike="noStrike" dirty="0">
                        <a:solidFill>
                          <a:srgbClr val="000000"/>
                        </a:solidFill>
                        <a:effectLst/>
                        <a:latin typeface="Frutiger LT Std 45 Light" panose="020B0402020204020204"/>
                        <a:cs typeface="Arial" panose="020B0604020202020204" pitchFamily="34" charset="0"/>
                      </a:endParaRPr>
                    </a:p>
                  </a:txBody>
                  <a:tcPr marL="5471" marR="5471" marT="5471" marB="0" anchor="ctr">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10" name="Title 4">
            <a:extLst>
              <a:ext uri="{FF2B5EF4-FFF2-40B4-BE49-F238E27FC236}">
                <a16:creationId xmlns:a16="http://schemas.microsoft.com/office/drawing/2014/main" id="{0A18A459-7813-38F2-5E3D-17C89DE41495}"/>
              </a:ext>
            </a:extLst>
          </p:cNvPr>
          <p:cNvSpPr>
            <a:spLocks noGrp="1"/>
          </p:cNvSpPr>
          <p:nvPr>
            <p:ph type="title"/>
          </p:nvPr>
        </p:nvSpPr>
        <p:spPr>
          <a:xfrm>
            <a:off x="743579" y="323945"/>
            <a:ext cx="8783790" cy="406400"/>
          </a:xfrm>
        </p:spPr>
        <p:txBody>
          <a:bodyPr/>
          <a:lstStyle/>
          <a:p>
            <a:r>
              <a:rPr lang="en-GB" dirty="0"/>
              <a:t>Background details – Occupational group</a:t>
            </a:r>
          </a:p>
        </p:txBody>
      </p:sp>
      <p:graphicFrame>
        <p:nvGraphicFramePr>
          <p:cNvPr id="5" name="occ_subgroup_chart">
            <a:extLst>
              <a:ext uri="{FF2B5EF4-FFF2-40B4-BE49-F238E27FC236}">
                <a16:creationId xmlns:a16="http://schemas.microsoft.com/office/drawing/2014/main" id="{BBC25464-9911-71C8-0333-0296537D150C}"/>
              </a:ext>
            </a:extLst>
          </p:cNvPr>
          <p:cNvGraphicFramePr/>
          <p:nvPr>
            <p:extLst>
              <p:ext uri="{D42A27DB-BD31-4B8C-83A1-F6EECF244321}">
                <p14:modId xmlns:p14="http://schemas.microsoft.com/office/powerpoint/2010/main" val="277903310"/>
              </p:ext>
            </p:extLst>
          </p:nvPr>
        </p:nvGraphicFramePr>
        <p:xfrm>
          <a:off x="643731" y="795432"/>
          <a:ext cx="10904538" cy="4989513"/>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8">
            <a:extLst>
              <a:ext uri="{FF2B5EF4-FFF2-40B4-BE49-F238E27FC236}">
                <a16:creationId xmlns:a16="http://schemas.microsoft.com/office/drawing/2014/main" id="{F24FBE5E-0B00-79E2-E841-2C55A54D5F2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134</a:t>
            </a:fld>
            <a:endParaRPr lang="en-GB" dirty="0"/>
          </a:p>
        </p:txBody>
      </p:sp>
      <p:sp>
        <p:nvSpPr>
          <p:cNvPr id="2" name="Footer Placeholder 2">
            <a:extLst>
              <a:ext uri="{FF2B5EF4-FFF2-40B4-BE49-F238E27FC236}">
                <a16:creationId xmlns:a16="http://schemas.microsoft.com/office/drawing/2014/main" id="{7546647D-3DB5-7B3A-A0F6-2C3B576AD43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979536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p:txBody>
          <a:bodyPr/>
          <a:lstStyle/>
          <a:p>
            <a:r>
              <a:rPr lang="en-GB" dirty="0"/>
              <a:t>Appendices</a:t>
            </a:r>
          </a:p>
        </p:txBody>
      </p:sp>
      <p:sp>
        <p:nvSpPr>
          <p:cNvPr id="4" name="Rectangle 3">
            <a:extLst>
              <a:ext uri="{FF2B5EF4-FFF2-40B4-BE49-F238E27FC236}">
                <a16:creationId xmlns:a16="http://schemas.microsoft.com/office/drawing/2014/main" id="{14AAFC6C-973F-1821-8AB0-695BC08B0164}"/>
              </a:ext>
            </a:extLst>
          </p:cNvPr>
          <p:cNvSpPr/>
          <p:nvPr/>
        </p:nvSpPr>
        <p:spPr>
          <a:xfrm>
            <a:off x="214887" y="6358855"/>
            <a:ext cx="10271351" cy="276837"/>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79328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p:txBody>
          <a:bodyPr/>
          <a:lstStyle/>
          <a:p>
            <a:r>
              <a:rPr lang="en-GB" dirty="0"/>
              <a:t>Appendix A: Response rate</a:t>
            </a:r>
          </a:p>
        </p:txBody>
      </p:sp>
      <p:sp>
        <p:nvSpPr>
          <p:cNvPr id="4" name="Rectangle 3">
            <a:extLst>
              <a:ext uri="{FF2B5EF4-FFF2-40B4-BE49-F238E27FC236}">
                <a16:creationId xmlns:a16="http://schemas.microsoft.com/office/drawing/2014/main" id="{A5A9CD93-4821-BB21-BE6D-6850384BD3D5}"/>
              </a:ext>
            </a:extLst>
          </p:cNvPr>
          <p:cNvSpPr/>
          <p:nvPr/>
        </p:nvSpPr>
        <p:spPr>
          <a:xfrm>
            <a:off x="214887" y="6350466"/>
            <a:ext cx="10271351" cy="276837"/>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423725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4E2FEA-C657-6055-C38D-0CFDF1B01AF5}"/>
              </a:ext>
            </a:extLst>
          </p:cNvPr>
          <p:cNvSpPr>
            <a:spLocks noGrp="1"/>
          </p:cNvSpPr>
          <p:nvPr>
            <p:ph type="title"/>
          </p:nvPr>
        </p:nvSpPr>
        <p:spPr/>
        <p:txBody>
          <a:bodyPr/>
          <a:lstStyle/>
          <a:p>
            <a:r>
              <a:rPr lang="en-GB" dirty="0"/>
              <a:t>Appendix A: Response rate</a:t>
            </a:r>
          </a:p>
        </p:txBody>
      </p:sp>
      <p:graphicFrame>
        <p:nvGraphicFramePr>
          <p:cNvPr id="11" name="response_rate_chart">
            <a:extLst>
              <a:ext uri="{FF2B5EF4-FFF2-40B4-BE49-F238E27FC236}">
                <a16:creationId xmlns:a16="http://schemas.microsoft.com/office/drawing/2014/main" id="{C3165F22-83DE-3AE3-2560-F0E1D0A37FC6}"/>
              </a:ext>
            </a:extLst>
          </p:cNvPr>
          <p:cNvGraphicFramePr/>
          <p:nvPr>
            <p:extLst>
              <p:ext uri="{D42A27DB-BD31-4B8C-83A1-F6EECF244321}">
                <p14:modId xmlns:p14="http://schemas.microsoft.com/office/powerpoint/2010/main" val="2035786105"/>
              </p:ext>
            </p:extLst>
          </p:nvPr>
        </p:nvGraphicFramePr>
        <p:xfrm>
          <a:off x="522530" y="1046706"/>
          <a:ext cx="11156439" cy="39219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response_rate_table">
            <a:extLst>
              <a:ext uri="{FF2B5EF4-FFF2-40B4-BE49-F238E27FC236}">
                <a16:creationId xmlns:a16="http://schemas.microsoft.com/office/drawing/2014/main" id="{68E00216-1201-8EFB-DD7E-0C9BE899DD3C}"/>
              </a:ext>
            </a:extLst>
          </p:cNvPr>
          <p:cNvGraphicFramePr>
            <a:graphicFrameLocks noGrp="1"/>
          </p:cNvGraphicFramePr>
          <p:nvPr>
            <p:extLst>
              <p:ext uri="{D42A27DB-BD31-4B8C-83A1-F6EECF244321}">
                <p14:modId xmlns:p14="http://schemas.microsoft.com/office/powerpoint/2010/main" val="1395536805"/>
              </p:ext>
            </p:extLst>
          </p:nvPr>
        </p:nvGraphicFramePr>
        <p:xfrm>
          <a:off x="752021" y="4808662"/>
          <a:ext cx="10293205" cy="1554480"/>
        </p:xfrm>
        <a:graphic>
          <a:graphicData uri="http://schemas.openxmlformats.org/drawingml/2006/table">
            <a:tbl>
              <a:tblPr firstRow="1" bandRow="1">
                <a:tableStyleId>{5C22544A-7EE6-4342-B048-85BDC9FD1C3A}</a:tableStyleId>
              </a:tblPr>
              <a:tblGrid>
                <a:gridCol w="1157540">
                  <a:extLst>
                    <a:ext uri="{9D8B030D-6E8A-4147-A177-3AD203B41FA5}">
                      <a16:colId xmlns:a16="http://schemas.microsoft.com/office/drawing/2014/main" val="3918553771"/>
                    </a:ext>
                  </a:extLst>
                </a:gridCol>
                <a:gridCol w="1827133">
                  <a:extLst>
                    <a:ext uri="{9D8B030D-6E8A-4147-A177-3AD203B41FA5}">
                      <a16:colId xmlns:a16="http://schemas.microsoft.com/office/drawing/2014/main" val="1325897192"/>
                    </a:ext>
                  </a:extLst>
                </a:gridCol>
                <a:gridCol w="1827133">
                  <a:extLst>
                    <a:ext uri="{9D8B030D-6E8A-4147-A177-3AD203B41FA5}">
                      <a16:colId xmlns:a16="http://schemas.microsoft.com/office/drawing/2014/main" val="92525492"/>
                    </a:ext>
                  </a:extLst>
                </a:gridCol>
                <a:gridCol w="1827133">
                  <a:extLst>
                    <a:ext uri="{9D8B030D-6E8A-4147-A177-3AD203B41FA5}">
                      <a16:colId xmlns:a16="http://schemas.microsoft.com/office/drawing/2014/main" val="373619570"/>
                    </a:ext>
                  </a:extLst>
                </a:gridCol>
                <a:gridCol w="1827133">
                  <a:extLst>
                    <a:ext uri="{9D8B030D-6E8A-4147-A177-3AD203B41FA5}">
                      <a16:colId xmlns:a16="http://schemas.microsoft.com/office/drawing/2014/main" val="2158587356"/>
                    </a:ext>
                  </a:extLst>
                </a:gridCol>
                <a:gridCol w="1827133">
                  <a:extLst>
                    <a:ext uri="{9D8B030D-6E8A-4147-A177-3AD203B41FA5}">
                      <a16:colId xmlns:a16="http://schemas.microsoft.com/office/drawing/2014/main" val="3569679531"/>
                    </a:ext>
                  </a:extLst>
                </a:gridCol>
              </a:tblGrid>
              <a:tr h="246604">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46604">
                <a:tc>
                  <a:txBody>
                    <a:bodyPr/>
                    <a:lstStyle/>
                    <a:p>
                      <a:pPr algn="ctr"/>
                      <a:r>
                        <a:rPr lang="en-GB" sz="1100" dirty="0">
                          <a:solidFill>
                            <a:schemeClr val="bg1"/>
                          </a:solidFill>
                          <a:latin typeface="Frutiger LT Std 45 Light" panose="020B0402020204020204"/>
                        </a:rPr>
                        <a:t>Your org</a:t>
                      </a:r>
                    </a:p>
                  </a:txBody>
                  <a:tcPr>
                    <a:solidFill>
                      <a:srgbClr val="0B457F"/>
                    </a:solidFill>
                  </a:tcPr>
                </a:tc>
                <a:tc>
                  <a:txBody>
                    <a:bodyPr/>
                    <a:lstStyle/>
                    <a:p>
                      <a:pPr algn="ctr"/>
                      <a:r>
                        <a:rPr lang="en-GB" sz="1100">
                          <a:latin typeface="Frutiger LT Std 45 Light" panose="020B0402020204020204"/>
                        </a:rPr>
                        <a:t>54.48%</a:t>
                      </a:r>
                      <a:endParaRPr lang="en-GB" sz="1100" dirty="0">
                        <a:latin typeface="Frutiger LT Std 45 Light" panose="020B0402020204020204"/>
                      </a:endParaRPr>
                    </a:p>
                  </a:txBody>
                  <a:tcPr anchor="ctr">
                    <a:solidFill>
                      <a:srgbClr val="0B457F">
                        <a:alpha val="18000"/>
                      </a:srgbClr>
                    </a:solidFill>
                  </a:tcPr>
                </a:tc>
                <a:tc>
                  <a:txBody>
                    <a:bodyPr/>
                    <a:lstStyle/>
                    <a:p>
                      <a:pPr algn="ctr"/>
                      <a:r>
                        <a:rPr lang="en-GB" sz="1100">
                          <a:latin typeface="Frutiger LT Std 45 Light" panose="020B0402020204020204"/>
                        </a:rPr>
                        <a:t>47.04%</a:t>
                      </a:r>
                      <a:endParaRPr lang="en-GB" sz="1100" dirty="0">
                        <a:latin typeface="Frutiger LT Std 45 Light" panose="020B0402020204020204"/>
                      </a:endParaRPr>
                    </a:p>
                  </a:txBody>
                  <a:tcPr anchor="ctr">
                    <a:solidFill>
                      <a:srgbClr val="0B457F">
                        <a:alpha val="18000"/>
                      </a:srgbClr>
                    </a:solidFill>
                  </a:tcPr>
                </a:tc>
                <a:tc>
                  <a:txBody>
                    <a:bodyPr/>
                    <a:lstStyle/>
                    <a:p>
                      <a:pPr algn="ctr"/>
                      <a:r>
                        <a:rPr lang="en-GB" sz="1100">
                          <a:latin typeface="Frutiger LT Std 45 Light" panose="020B0402020204020204"/>
                        </a:rPr>
                        <a:t>47.16%</a:t>
                      </a:r>
                      <a:endParaRPr lang="en-GB" sz="1100" dirty="0">
                        <a:latin typeface="Frutiger LT Std 45 Light" panose="020B0402020204020204"/>
                      </a:endParaRPr>
                    </a:p>
                  </a:txBody>
                  <a:tcPr anchor="ctr">
                    <a:solidFill>
                      <a:srgbClr val="0B457F">
                        <a:alpha val="18000"/>
                      </a:srgbClr>
                    </a:solidFill>
                  </a:tcPr>
                </a:tc>
                <a:tc>
                  <a:txBody>
                    <a:bodyPr/>
                    <a:lstStyle/>
                    <a:p>
                      <a:pPr algn="ctr"/>
                      <a:r>
                        <a:rPr lang="en-GB" sz="1100">
                          <a:latin typeface="Frutiger LT Std 45 Light" panose="020B0402020204020204"/>
                        </a:rPr>
                        <a:t>43.88%</a:t>
                      </a:r>
                      <a:endParaRPr lang="en-GB" sz="1100" dirty="0">
                        <a:latin typeface="Frutiger LT Std 45 Light" panose="020B0402020204020204"/>
                      </a:endParaRPr>
                    </a:p>
                  </a:txBody>
                  <a:tcPr anchor="ctr">
                    <a:solidFill>
                      <a:srgbClr val="0B457F">
                        <a:alpha val="18000"/>
                      </a:srgbClr>
                    </a:solidFill>
                  </a:tcPr>
                </a:tc>
                <a:tc>
                  <a:txBody>
                    <a:bodyPr/>
                    <a:lstStyle/>
                    <a:p>
                      <a:pPr algn="ctr"/>
                      <a:r>
                        <a:rPr lang="en-GB" sz="1100">
                          <a:latin typeface="Frutiger LT Std 45 Light" panose="020B0402020204020204"/>
                        </a:rPr>
                        <a:t>50.19%</a:t>
                      </a:r>
                      <a:endParaRPr lang="en-GB" sz="1100" dirty="0">
                        <a:latin typeface="Frutiger LT Std 45 Light" panose="020B0402020204020204"/>
                      </a:endParaRPr>
                    </a:p>
                  </a:txBody>
                  <a:tcPr anchor="ctr">
                    <a:solidFill>
                      <a:srgbClr val="0B457F">
                        <a:alpha val="18000"/>
                      </a:srgbClr>
                    </a:solidFill>
                  </a:tcPr>
                </a:tc>
                <a:extLst>
                  <a:ext uri="{0D108BD9-81ED-4DB2-BD59-A6C34878D82A}">
                    <a16:rowId xmlns:a16="http://schemas.microsoft.com/office/drawing/2014/main" val="1621820588"/>
                  </a:ext>
                </a:extLst>
              </a:tr>
              <a:tr h="246604">
                <a:tc>
                  <a:txBody>
                    <a:bodyPr/>
                    <a:lstStyle/>
                    <a:p>
                      <a:pPr algn="ctr"/>
                      <a:r>
                        <a:rPr lang="en-GB" sz="1100" dirty="0">
                          <a:latin typeface="Frutiger LT Std 45 Light" panose="020B0402020204020204"/>
                        </a:rPr>
                        <a:t>Highest</a:t>
                      </a:r>
                    </a:p>
                  </a:txBody>
                  <a:tcPr>
                    <a:solidFill>
                      <a:srgbClr val="00B050"/>
                    </a:solidFill>
                  </a:tcPr>
                </a:tc>
                <a:tc>
                  <a:txBody>
                    <a:bodyPr/>
                    <a:lstStyle/>
                    <a:p>
                      <a:pPr algn="ctr"/>
                      <a:r>
                        <a:rPr lang="en-GB" sz="1100">
                          <a:latin typeface="Frutiger LT Std 45 Light" panose="020B0402020204020204"/>
                        </a:rPr>
                        <a:t>65.71%</a:t>
                      </a:r>
                      <a:endParaRPr lang="en-GB" sz="1100" dirty="0">
                        <a:latin typeface="Frutiger LT Std 45 Light" panose="020B0402020204020204"/>
                      </a:endParaRPr>
                    </a:p>
                  </a:txBody>
                  <a:tcPr anchor="ctr">
                    <a:solidFill>
                      <a:srgbClr val="00B050">
                        <a:alpha val="20000"/>
                      </a:srgbClr>
                    </a:solidFill>
                  </a:tcPr>
                </a:tc>
                <a:tc>
                  <a:txBody>
                    <a:bodyPr/>
                    <a:lstStyle/>
                    <a:p>
                      <a:pPr algn="ctr"/>
                      <a:r>
                        <a:rPr lang="en-GB" sz="1100">
                          <a:latin typeface="Frutiger LT Std 45 Light" panose="020B0402020204020204"/>
                        </a:rPr>
                        <a:t>66.02%</a:t>
                      </a:r>
                      <a:endParaRPr lang="en-GB" sz="1100" dirty="0">
                        <a:latin typeface="Frutiger LT Std 45 Light" panose="020B0402020204020204"/>
                      </a:endParaRPr>
                    </a:p>
                  </a:txBody>
                  <a:tcPr anchor="ctr">
                    <a:solidFill>
                      <a:srgbClr val="00B050">
                        <a:alpha val="20000"/>
                      </a:srgbClr>
                    </a:solidFill>
                  </a:tcPr>
                </a:tc>
                <a:tc>
                  <a:txBody>
                    <a:bodyPr/>
                    <a:lstStyle/>
                    <a:p>
                      <a:pPr algn="ctr"/>
                      <a:r>
                        <a:rPr lang="en-GB" sz="1100">
                          <a:latin typeface="Frutiger LT Std 45 Light" panose="020B0402020204020204"/>
                        </a:rPr>
                        <a:t>67.86%</a:t>
                      </a:r>
                      <a:endParaRPr lang="en-GB" sz="1100" dirty="0">
                        <a:latin typeface="Frutiger LT Std 45 Light" panose="020B0402020204020204"/>
                      </a:endParaRPr>
                    </a:p>
                  </a:txBody>
                  <a:tcPr anchor="ctr">
                    <a:solidFill>
                      <a:srgbClr val="00B050">
                        <a:alpha val="20000"/>
                      </a:srgbClr>
                    </a:solidFill>
                  </a:tcPr>
                </a:tc>
                <a:tc>
                  <a:txBody>
                    <a:bodyPr/>
                    <a:lstStyle/>
                    <a:p>
                      <a:pPr algn="ctr"/>
                      <a:r>
                        <a:rPr lang="en-GB" sz="1100">
                          <a:latin typeface="Frutiger LT Std 45 Light" panose="020B0402020204020204"/>
                        </a:rPr>
                        <a:t>69.24%</a:t>
                      </a:r>
                      <a:endParaRPr lang="en-GB" sz="1100" dirty="0">
                        <a:latin typeface="Frutiger LT Std 45 Light" panose="020B0402020204020204"/>
                      </a:endParaRPr>
                    </a:p>
                  </a:txBody>
                  <a:tcPr anchor="ctr">
                    <a:solidFill>
                      <a:srgbClr val="00B050">
                        <a:alpha val="20000"/>
                      </a:srgbClr>
                    </a:solidFill>
                  </a:tcPr>
                </a:tc>
                <a:tc>
                  <a:txBody>
                    <a:bodyPr/>
                    <a:lstStyle/>
                    <a:p>
                      <a:pPr algn="ctr"/>
                      <a:r>
                        <a:rPr lang="en-GB" sz="1100">
                          <a:latin typeface="Frutiger LT Std 45 Light" panose="020B0402020204020204"/>
                        </a:rPr>
                        <a:t>68.76%</a:t>
                      </a:r>
                      <a:endParaRPr lang="en-GB" sz="1100" dirty="0">
                        <a:latin typeface="Frutiger LT Std 45 Light" panose="020B0402020204020204"/>
                      </a:endParaRPr>
                    </a:p>
                  </a:txBody>
                  <a:tcPr anchor="ctr">
                    <a:solidFill>
                      <a:srgbClr val="00B050">
                        <a:alpha val="20000"/>
                      </a:srgbClr>
                    </a:solidFill>
                  </a:tcPr>
                </a:tc>
                <a:extLst>
                  <a:ext uri="{0D108BD9-81ED-4DB2-BD59-A6C34878D82A}">
                    <a16:rowId xmlns:a16="http://schemas.microsoft.com/office/drawing/2014/main" val="8249572"/>
                  </a:ext>
                </a:extLst>
              </a:tr>
              <a:tr h="246604">
                <a:tc>
                  <a:txBody>
                    <a:bodyPr/>
                    <a:lstStyle/>
                    <a:p>
                      <a:pPr algn="ctr"/>
                      <a:r>
                        <a:rPr lang="en-GB" sz="1100" dirty="0">
                          <a:solidFill>
                            <a:schemeClr val="bg1"/>
                          </a:solidFill>
                          <a:latin typeface="Frutiger LT Std 45 Light" panose="020B0402020204020204"/>
                        </a:rPr>
                        <a:t>Average </a:t>
                      </a:r>
                    </a:p>
                  </a:txBody>
                  <a:tcPr>
                    <a:solidFill>
                      <a:srgbClr val="00A5CC"/>
                    </a:solidFill>
                  </a:tcPr>
                </a:tc>
                <a:tc>
                  <a:txBody>
                    <a:bodyPr/>
                    <a:lstStyle/>
                    <a:p>
                      <a:pPr algn="ctr"/>
                      <a:r>
                        <a:rPr lang="en-GB" sz="1100">
                          <a:latin typeface="Frutiger LT Std 45 Light" panose="020B0402020204020204"/>
                        </a:rPr>
                        <a:t>51.77%</a:t>
                      </a:r>
                      <a:endParaRPr lang="en-GB" sz="1100" dirty="0">
                        <a:latin typeface="Frutiger LT Std 45 Light" panose="020B0402020204020204"/>
                      </a:endParaRPr>
                    </a:p>
                  </a:txBody>
                  <a:tcPr anchor="ctr">
                    <a:solidFill>
                      <a:srgbClr val="00A5CC">
                        <a:alpha val="20000"/>
                      </a:srgbClr>
                    </a:solidFill>
                  </a:tcPr>
                </a:tc>
                <a:tc>
                  <a:txBody>
                    <a:bodyPr/>
                    <a:lstStyle/>
                    <a:p>
                      <a:pPr algn="ctr"/>
                      <a:r>
                        <a:rPr lang="en-GB" sz="1100">
                          <a:latin typeface="Frutiger LT Std 45 Light" panose="020B0402020204020204"/>
                        </a:rPr>
                        <a:t>49.31%</a:t>
                      </a:r>
                      <a:endParaRPr lang="en-GB" sz="1100" dirty="0">
                        <a:latin typeface="Frutiger LT Std 45 Light" panose="020B0402020204020204"/>
                      </a:endParaRPr>
                    </a:p>
                  </a:txBody>
                  <a:tcPr anchor="ctr">
                    <a:solidFill>
                      <a:srgbClr val="00A5CC">
                        <a:alpha val="20000"/>
                      </a:srgbClr>
                    </a:solidFill>
                  </a:tcPr>
                </a:tc>
                <a:tc>
                  <a:txBody>
                    <a:bodyPr/>
                    <a:lstStyle/>
                    <a:p>
                      <a:pPr algn="ctr"/>
                      <a:r>
                        <a:rPr lang="en-GB" sz="1100">
                          <a:latin typeface="Frutiger LT Std 45 Light" panose="020B0402020204020204"/>
                        </a:rPr>
                        <a:t>52.40%</a:t>
                      </a:r>
                      <a:endParaRPr lang="en-GB" sz="1100" dirty="0">
                        <a:latin typeface="Frutiger LT Std 45 Light" panose="020B0402020204020204"/>
                      </a:endParaRPr>
                    </a:p>
                  </a:txBody>
                  <a:tcPr anchor="ctr">
                    <a:solidFill>
                      <a:srgbClr val="00A5CC">
                        <a:alpha val="20000"/>
                      </a:srgbClr>
                    </a:solidFill>
                  </a:tcPr>
                </a:tc>
                <a:tc>
                  <a:txBody>
                    <a:bodyPr/>
                    <a:lstStyle/>
                    <a:p>
                      <a:pPr algn="ctr"/>
                      <a:r>
                        <a:rPr lang="en-GB" sz="1100">
                          <a:latin typeface="Frutiger LT Std 45 Light" panose="020B0402020204020204"/>
                        </a:rPr>
                        <a:t>50.26%</a:t>
                      </a:r>
                      <a:endParaRPr lang="en-GB" sz="1100" dirty="0">
                        <a:latin typeface="Frutiger LT Std 45 Light" panose="020B0402020204020204"/>
                      </a:endParaRPr>
                    </a:p>
                  </a:txBody>
                  <a:tcPr anchor="ctr">
                    <a:solidFill>
                      <a:srgbClr val="00A5CC">
                        <a:alpha val="20000"/>
                      </a:srgbClr>
                    </a:solidFill>
                  </a:tcPr>
                </a:tc>
                <a:tc>
                  <a:txBody>
                    <a:bodyPr/>
                    <a:lstStyle/>
                    <a:p>
                      <a:pPr algn="ctr"/>
                      <a:r>
                        <a:rPr lang="en-GB" sz="1100">
                          <a:latin typeface="Frutiger LT Std 45 Light" panose="020B0402020204020204"/>
                        </a:rPr>
                        <a:t>51.76%</a:t>
                      </a:r>
                      <a:endParaRPr lang="en-GB" sz="1100" dirty="0">
                        <a:latin typeface="Frutiger LT Std 45 Light" panose="020B0402020204020204"/>
                      </a:endParaRPr>
                    </a:p>
                  </a:txBody>
                  <a:tcPr anchor="ctr">
                    <a:solidFill>
                      <a:srgbClr val="00A5CC">
                        <a:alpha val="20000"/>
                      </a:srgbClr>
                    </a:solidFill>
                  </a:tcPr>
                </a:tc>
                <a:extLst>
                  <a:ext uri="{0D108BD9-81ED-4DB2-BD59-A6C34878D82A}">
                    <a16:rowId xmlns:a16="http://schemas.microsoft.com/office/drawing/2014/main" val="3225322291"/>
                  </a:ext>
                </a:extLst>
              </a:tr>
              <a:tr h="246604">
                <a:tc>
                  <a:txBody>
                    <a:bodyPr/>
                    <a:lstStyle/>
                    <a:p>
                      <a:pPr algn="ctr"/>
                      <a:r>
                        <a:rPr lang="en-GB" sz="1100" dirty="0">
                          <a:latin typeface="Frutiger LT Std 45 Light" panose="020B0402020204020204"/>
                        </a:rPr>
                        <a:t>Lowest</a:t>
                      </a:r>
                    </a:p>
                  </a:txBody>
                  <a:tcPr>
                    <a:solidFill>
                      <a:srgbClr val="FF9900"/>
                    </a:solidFill>
                  </a:tcPr>
                </a:tc>
                <a:tc>
                  <a:txBody>
                    <a:bodyPr/>
                    <a:lstStyle/>
                    <a:p>
                      <a:pPr algn="ctr"/>
                      <a:r>
                        <a:rPr lang="en-GB" sz="1100">
                          <a:latin typeface="Frutiger LT Std 45 Light" panose="020B0402020204020204"/>
                        </a:rPr>
                        <a:t>31.57%</a:t>
                      </a:r>
                      <a:endParaRPr lang="en-GB" sz="1100" dirty="0">
                        <a:latin typeface="Frutiger LT Std 45 Light" panose="020B0402020204020204"/>
                      </a:endParaRPr>
                    </a:p>
                  </a:txBody>
                  <a:tcPr anchor="ctr">
                    <a:solidFill>
                      <a:srgbClr val="FF9900">
                        <a:alpha val="20000"/>
                      </a:srgbClr>
                    </a:solidFill>
                  </a:tcPr>
                </a:tc>
                <a:tc>
                  <a:txBody>
                    <a:bodyPr/>
                    <a:lstStyle/>
                    <a:p>
                      <a:pPr algn="ctr"/>
                      <a:r>
                        <a:rPr lang="en-GB" sz="1100">
                          <a:latin typeface="Frutiger LT Std 45 Light" panose="020B0402020204020204"/>
                        </a:rPr>
                        <a:t>35.56%</a:t>
                      </a:r>
                      <a:endParaRPr lang="en-GB" sz="1100" dirty="0">
                        <a:latin typeface="Frutiger LT Std 45 Light" panose="020B0402020204020204"/>
                      </a:endParaRPr>
                    </a:p>
                  </a:txBody>
                  <a:tcPr anchor="ctr">
                    <a:solidFill>
                      <a:srgbClr val="FF9900">
                        <a:alpha val="20000"/>
                      </a:srgbClr>
                    </a:solidFill>
                  </a:tcPr>
                </a:tc>
                <a:tc>
                  <a:txBody>
                    <a:bodyPr/>
                    <a:lstStyle/>
                    <a:p>
                      <a:pPr algn="ctr"/>
                      <a:r>
                        <a:rPr lang="en-GB" sz="1100">
                          <a:latin typeface="Frutiger LT Std 45 Light" panose="020B0402020204020204"/>
                        </a:rPr>
                        <a:t>32.27%</a:t>
                      </a:r>
                      <a:endParaRPr lang="en-GB" sz="1100" dirty="0">
                        <a:latin typeface="Frutiger LT Std 45 Light" panose="020B0402020204020204"/>
                      </a:endParaRPr>
                    </a:p>
                  </a:txBody>
                  <a:tcPr anchor="ctr">
                    <a:solidFill>
                      <a:srgbClr val="FF9900">
                        <a:alpha val="20000"/>
                      </a:srgbClr>
                    </a:solidFill>
                  </a:tcPr>
                </a:tc>
                <a:tc>
                  <a:txBody>
                    <a:bodyPr/>
                    <a:lstStyle/>
                    <a:p>
                      <a:pPr algn="ctr"/>
                      <a:r>
                        <a:rPr lang="en-GB" sz="1100">
                          <a:latin typeface="Frutiger LT Std 45 Light" panose="020B0402020204020204"/>
                        </a:rPr>
                        <a:t>33.04%</a:t>
                      </a:r>
                      <a:endParaRPr lang="en-GB" sz="1100" dirty="0">
                        <a:latin typeface="Frutiger LT Std 45 Light" panose="020B0402020204020204"/>
                      </a:endParaRPr>
                    </a:p>
                  </a:txBody>
                  <a:tcPr anchor="ctr">
                    <a:solidFill>
                      <a:srgbClr val="FF9900">
                        <a:alpha val="20000"/>
                      </a:srgbClr>
                    </a:solidFill>
                  </a:tcPr>
                </a:tc>
                <a:tc>
                  <a:txBody>
                    <a:bodyPr/>
                    <a:lstStyle/>
                    <a:p>
                      <a:pPr algn="ctr"/>
                      <a:r>
                        <a:rPr lang="en-GB" sz="1100">
                          <a:latin typeface="Frutiger LT Std 45 Light" panose="020B0402020204020204"/>
                        </a:rPr>
                        <a:t>36.86%</a:t>
                      </a:r>
                      <a:endParaRPr lang="en-GB" sz="1100" dirty="0">
                        <a:latin typeface="Frutiger LT Std 45 Light" panose="020B0402020204020204"/>
                      </a:endParaRPr>
                    </a:p>
                  </a:txBody>
                  <a:tcPr anchor="ctr">
                    <a:solidFill>
                      <a:srgbClr val="FF9900">
                        <a:alpha val="20000"/>
                      </a:srgbClr>
                    </a:solidFill>
                  </a:tcPr>
                </a:tc>
                <a:extLst>
                  <a:ext uri="{0D108BD9-81ED-4DB2-BD59-A6C34878D82A}">
                    <a16:rowId xmlns:a16="http://schemas.microsoft.com/office/drawing/2014/main" val="758103324"/>
                  </a:ext>
                </a:extLst>
              </a:tr>
              <a:tr h="246604">
                <a:tc>
                  <a:txBody>
                    <a:bodyPr/>
                    <a:lstStyle/>
                    <a:p>
                      <a:pPr algn="ctr"/>
                      <a:r>
                        <a:rPr lang="en-GB" sz="1100" dirty="0">
                          <a:solidFill>
                            <a:schemeClr val="tx1"/>
                          </a:solidFill>
                          <a:latin typeface="Frutiger LT Std 45 Light" panose="020B0402020204020204"/>
                        </a:rPr>
                        <a:t>Responses</a:t>
                      </a:r>
                    </a:p>
                  </a:txBody>
                  <a:tcPr>
                    <a:noFill/>
                  </a:tcPr>
                </a:tc>
                <a:tc>
                  <a:txBody>
                    <a:bodyPr/>
                    <a:lstStyle/>
                    <a:p>
                      <a:pPr algn="ctr"/>
                      <a:r>
                        <a:rPr lang="en-GB" sz="1100">
                          <a:latin typeface="Frutiger LT Std 45 Light" panose="020B0402020204020204"/>
                        </a:rPr>
                        <a:t>1410</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1384</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1322</a:t>
                      </a:r>
                      <a:endParaRPr lang="en-GB" sz="1100" dirty="0">
                        <a:latin typeface="Frutiger LT Std 45 Light" panose="020B0402020204020204"/>
                      </a:endParaRPr>
                    </a:p>
                  </a:txBody>
                  <a:tcPr anchor="ctr">
                    <a:noFill/>
                  </a:tcPr>
                </a:tc>
                <a:tc>
                  <a:txBody>
                    <a:bodyPr/>
                    <a:lstStyle/>
                    <a:p>
                      <a:pPr algn="ctr"/>
                      <a:r>
                        <a:rPr lang="en-GB" sz="1100">
                          <a:latin typeface="Frutiger LT Std 45 Light" panose="020B0402020204020204"/>
                        </a:rPr>
                        <a:t>1569</a:t>
                      </a:r>
                      <a:endParaRPr lang="en-GB" sz="1100" dirty="0">
                        <a:latin typeface="Frutiger LT Std 45 Light" panose="020B0402020204020204"/>
                      </a:endParaRPr>
                    </a:p>
                  </a:txBody>
                  <a:tcPr anchor="c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0B4CA7BE-72CF-5608-14B2-1EA0DE9B46C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137</a:t>
            </a:fld>
            <a:endParaRPr lang="en-GB" dirty="0"/>
          </a:p>
        </p:txBody>
      </p:sp>
      <p:sp>
        <p:nvSpPr>
          <p:cNvPr id="2" name="Footer Placeholder 2">
            <a:extLst>
              <a:ext uri="{FF2B5EF4-FFF2-40B4-BE49-F238E27FC236}">
                <a16:creationId xmlns:a16="http://schemas.microsoft.com/office/drawing/2014/main" id="{DC922C04-7E1A-ABA2-CF85-662C183306E5}"/>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7017625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a:xfrm>
            <a:off x="214887" y="3920067"/>
            <a:ext cx="4925004" cy="1126917"/>
          </a:xfrm>
        </p:spPr>
        <p:txBody>
          <a:bodyPr/>
          <a:lstStyle/>
          <a:p>
            <a:r>
              <a:rPr lang="en-GB" dirty="0"/>
              <a:t>Appendix B: Significance testing</a:t>
            </a:r>
            <a:br>
              <a:rPr lang="en-GB" dirty="0"/>
            </a:br>
            <a:r>
              <a:rPr lang="en-GB" dirty="0"/>
              <a:t>2022 vs 2023</a:t>
            </a:r>
          </a:p>
        </p:txBody>
      </p:sp>
      <p:sp>
        <p:nvSpPr>
          <p:cNvPr id="4" name="Rectangle 3">
            <a:extLst>
              <a:ext uri="{FF2B5EF4-FFF2-40B4-BE49-F238E27FC236}">
                <a16:creationId xmlns:a16="http://schemas.microsoft.com/office/drawing/2014/main" id="{42DC0C23-AA5F-D3BC-D006-F29271D4CB9D}"/>
              </a:ext>
            </a:extLst>
          </p:cNvPr>
          <p:cNvSpPr/>
          <p:nvPr/>
        </p:nvSpPr>
        <p:spPr>
          <a:xfrm>
            <a:off x="214887" y="6358855"/>
            <a:ext cx="10271351" cy="276837"/>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056883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B: Significance testing – 2022 vs 2023</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80" y="821505"/>
            <a:ext cx="11841019" cy="523220"/>
          </a:xfrm>
          <a:prstGeom prst="rect">
            <a:avLst/>
          </a:prstGeom>
          <a:noFill/>
        </p:spPr>
        <p:txBody>
          <a:bodyPr wrap="square">
            <a:spAutoFit/>
          </a:bodyPr>
          <a:lstStyle/>
          <a:p>
            <a:r>
              <a:rPr lang="en-GB" sz="1400" dirty="0">
                <a:effectLst/>
                <a:latin typeface="Frutiger LT Std 45 Light" panose="020B0402020204020204"/>
              </a:rPr>
              <a:t>Statistical significance helps quantify whether a result is likely due to chance or to some factor of interest.</a:t>
            </a:r>
            <a:r>
              <a:rPr lang="en-GB" sz="1400" dirty="0">
                <a:effectLst/>
                <a:latin typeface="Frutiger LT Std 45 Light" panose="020B0402020204020204"/>
                <a:cs typeface="Arial" panose="020B0604020202020204" pitchFamily="34" charset="0"/>
              </a:rPr>
              <a:t> </a:t>
            </a:r>
            <a:r>
              <a:rPr lang="en-GB" sz="1400" b="0" i="0" u="none" strike="noStrike" baseline="0" dirty="0">
                <a:latin typeface="Frutiger LT Std 45 Light" panose="020B0402020204020204"/>
                <a:cs typeface="Arial" panose="020B0604020202020204" pitchFamily="34" charset="0"/>
              </a:rPr>
              <a:t>The table below presents the results of significance testing conducted on the theme scores calculated in both 2022 and 2023*. For more details please see the </a:t>
            </a:r>
            <a:r>
              <a:rPr lang="en-GB" sz="1400" b="0" i="0" u="sng" strike="noStrike" baseline="0" dirty="0">
                <a:solidFill>
                  <a:srgbClr val="0B457F"/>
                </a:solidFill>
                <a:latin typeface="Frutiger LT Std 45 Light" panose="020B0402020204020204"/>
                <a:cs typeface="Arial" panose="020B0604020202020204" pitchFamily="34" charset="0"/>
                <a:hlinkClick r:id="rId2">
                  <a:extLst>
                    <a:ext uri="{A12FA001-AC4F-418D-AE19-62706E023703}">
                      <ahyp:hlinkClr xmlns:ahyp="http://schemas.microsoft.com/office/drawing/2018/hyperlinkcolor" val="tx"/>
                    </a:ext>
                  </a:extLst>
                </a:hlinkClick>
              </a:rPr>
              <a:t>technical document</a:t>
            </a:r>
            <a:r>
              <a:rPr lang="en-GB" sz="1400" b="0" i="0" u="sng" strike="noStrike" baseline="0" dirty="0">
                <a:solidFill>
                  <a:srgbClr val="0072B2"/>
                </a:solidFill>
                <a:latin typeface="Frutiger LT Std 45 Light" panose="020B0402020204020204"/>
                <a:cs typeface="Arial" panose="020B0604020202020204" pitchFamily="34" charset="0"/>
              </a:rPr>
              <a:t>.</a:t>
            </a:r>
            <a:endParaRPr lang="en-GB" sz="1400" dirty="0">
              <a:highlight>
                <a:srgbClr val="FFFF00"/>
              </a:highlight>
              <a:latin typeface="Frutiger LT Std 45 Light" panose="020B0402020204020204"/>
              <a:cs typeface="Arial" panose="020B0604020202020204" pitchFamily="34" charset="0"/>
            </a:endParaRPr>
          </a:p>
        </p:txBody>
      </p:sp>
      <p:graphicFrame>
        <p:nvGraphicFramePr>
          <p:cNvPr id="6" name="sig_table">
            <a:extLst>
              <a:ext uri="{FF2B5EF4-FFF2-40B4-BE49-F238E27FC236}">
                <a16:creationId xmlns:a16="http://schemas.microsoft.com/office/drawing/2014/main" id="{A92AEE1E-C152-34AF-59B2-AEF52A914E02}"/>
              </a:ext>
            </a:extLst>
          </p:cNvPr>
          <p:cNvGraphicFramePr>
            <a:graphicFrameLocks noGrp="1"/>
          </p:cNvGraphicFramePr>
          <p:nvPr>
            <p:extLst>
              <p:ext uri="{D42A27DB-BD31-4B8C-83A1-F6EECF244321}">
                <p14:modId xmlns:p14="http://schemas.microsoft.com/office/powerpoint/2010/main" val="48358875"/>
              </p:ext>
            </p:extLst>
          </p:nvPr>
        </p:nvGraphicFramePr>
        <p:xfrm>
          <a:off x="254000" y="1438531"/>
          <a:ext cx="11734799" cy="4822570"/>
        </p:xfrm>
        <a:graphic>
          <a:graphicData uri="http://schemas.openxmlformats.org/drawingml/2006/table">
            <a:tbl>
              <a:tblPr firstRow="1" bandRow="1">
                <a:tableStyleId>{5C22544A-7EE6-4342-B048-85BDC9FD1C3A}</a:tableStyleId>
              </a:tblPr>
              <a:tblGrid>
                <a:gridCol w="3234999">
                  <a:extLst>
                    <a:ext uri="{9D8B030D-6E8A-4147-A177-3AD203B41FA5}">
                      <a16:colId xmlns:a16="http://schemas.microsoft.com/office/drawing/2014/main" val="1349243750"/>
                    </a:ext>
                  </a:extLst>
                </a:gridCol>
                <a:gridCol w="1699960">
                  <a:extLst>
                    <a:ext uri="{9D8B030D-6E8A-4147-A177-3AD203B41FA5}">
                      <a16:colId xmlns:a16="http://schemas.microsoft.com/office/drawing/2014/main" val="3699456748"/>
                    </a:ext>
                  </a:extLst>
                </a:gridCol>
                <a:gridCol w="1699960">
                  <a:extLst>
                    <a:ext uri="{9D8B030D-6E8A-4147-A177-3AD203B41FA5}">
                      <a16:colId xmlns:a16="http://schemas.microsoft.com/office/drawing/2014/main" val="786626123"/>
                    </a:ext>
                  </a:extLst>
                </a:gridCol>
                <a:gridCol w="1699960">
                  <a:extLst>
                    <a:ext uri="{9D8B030D-6E8A-4147-A177-3AD203B41FA5}">
                      <a16:colId xmlns:a16="http://schemas.microsoft.com/office/drawing/2014/main" val="41575821"/>
                    </a:ext>
                  </a:extLst>
                </a:gridCol>
                <a:gridCol w="1699960">
                  <a:extLst>
                    <a:ext uri="{9D8B030D-6E8A-4147-A177-3AD203B41FA5}">
                      <a16:colId xmlns:a16="http://schemas.microsoft.com/office/drawing/2014/main" val="2319186492"/>
                    </a:ext>
                  </a:extLst>
                </a:gridCol>
                <a:gridCol w="1699960">
                  <a:extLst>
                    <a:ext uri="{9D8B030D-6E8A-4147-A177-3AD203B41FA5}">
                      <a16:colId xmlns:a16="http://schemas.microsoft.com/office/drawing/2014/main" val="908086617"/>
                    </a:ext>
                  </a:extLst>
                </a:gridCol>
              </a:tblGrid>
              <a:tr h="845709">
                <a:tc>
                  <a:txBody>
                    <a:bodyPr/>
                    <a:lstStyle/>
                    <a:p>
                      <a:r>
                        <a:rPr lang="en-GB" dirty="0">
                          <a:latin typeface="Frutiger LT Std 45 Light" panose="020B0402020204020204"/>
                        </a:rPr>
                        <a:t>People Promise elements</a:t>
                      </a:r>
                    </a:p>
                  </a:txBody>
                  <a:tcPr anchor="ctr"/>
                </a:tc>
                <a:tc>
                  <a:txBody>
                    <a:bodyPr/>
                    <a:lstStyle/>
                    <a:p>
                      <a:pPr algn="ctr"/>
                      <a:r>
                        <a:rPr lang="en-GB" sz="1600" dirty="0">
                          <a:latin typeface="Frutiger LT Std 45 Light" panose="020B0402020204020204"/>
                        </a:rPr>
                        <a:t>2022 score</a:t>
                      </a:r>
                    </a:p>
                  </a:txBody>
                  <a:tcPr anchor="ctr"/>
                </a:tc>
                <a:tc>
                  <a:txBody>
                    <a:bodyPr/>
                    <a:lstStyle/>
                    <a:p>
                      <a:pPr algn="ctr"/>
                      <a:r>
                        <a:rPr lang="en-GB" sz="1600" dirty="0">
                          <a:latin typeface="Frutiger LT Std 45 Light" panose="020B0402020204020204"/>
                        </a:rPr>
                        <a:t>2022 respondents</a:t>
                      </a:r>
                    </a:p>
                  </a:txBody>
                  <a:tcPr anchor="ctr"/>
                </a:tc>
                <a:tc>
                  <a:txBody>
                    <a:bodyPr/>
                    <a:lstStyle/>
                    <a:p>
                      <a:pPr algn="ctr"/>
                      <a:r>
                        <a:rPr lang="en-GB" sz="1600" dirty="0">
                          <a:latin typeface="Frutiger LT Std 45 Light" panose="020B0402020204020204"/>
                        </a:rPr>
                        <a:t>2023 score</a:t>
                      </a:r>
                    </a:p>
                  </a:txBody>
                  <a:tcPr anchor="ctr"/>
                </a:tc>
                <a:tc>
                  <a:txBody>
                    <a:bodyPr/>
                    <a:lstStyle/>
                    <a:p>
                      <a:pPr algn="ctr"/>
                      <a:r>
                        <a:rPr lang="en-GB" sz="1600" dirty="0">
                          <a:latin typeface="Frutiger LT Std 45 Light" panose="020B0402020204020204"/>
                        </a:rPr>
                        <a:t>2023 respondents</a:t>
                      </a:r>
                    </a:p>
                  </a:txBody>
                  <a:tcPr anchor="ctr"/>
                </a:tc>
                <a:tc>
                  <a:txBody>
                    <a:bodyPr/>
                    <a:lstStyle/>
                    <a:p>
                      <a:pPr algn="ctr"/>
                      <a:r>
                        <a:rPr lang="en-GB" sz="1600" dirty="0">
                          <a:latin typeface="Frutiger LT Std 45 Light" panose="020B0402020204020204"/>
                        </a:rPr>
                        <a:t>Statistically significant change?</a:t>
                      </a:r>
                    </a:p>
                  </a:txBody>
                  <a:tcPr anchor="ctr"/>
                </a:tc>
                <a:extLst>
                  <a:ext uri="{0D108BD9-81ED-4DB2-BD59-A6C34878D82A}">
                    <a16:rowId xmlns:a16="http://schemas.microsoft.com/office/drawing/2014/main" val="2256514622"/>
                  </a:ext>
                </a:extLst>
              </a:tr>
              <a:tr h="407060">
                <a:tc>
                  <a:txBody>
                    <a:bodyPr/>
                    <a:lstStyle/>
                    <a:p>
                      <a:r>
                        <a:rPr lang="en-GB" sz="1300" dirty="0">
                          <a:latin typeface="Frutiger LT Std 45 Light" panose="020B0402020204020204"/>
                        </a:rPr>
                        <a:t>We are compassionate and inclusive</a:t>
                      </a:r>
                    </a:p>
                  </a:txBody>
                  <a:tcPr anchor="ctr"/>
                </a:tc>
                <a:tc>
                  <a:txBody>
                    <a:bodyPr/>
                    <a:lstStyle/>
                    <a:p>
                      <a:pPr algn="ctr"/>
                      <a:r>
                        <a:rPr lang="en-GB" sz="1300">
                          <a:latin typeface="Frutiger LT Std 45 Light" panose="020B0402020204020204"/>
                        </a:rPr>
                        <a:t>7.56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1319</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7.58</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1566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3560539687"/>
                  </a:ext>
                </a:extLst>
              </a:tr>
              <a:tr h="407060">
                <a:tc>
                  <a:txBody>
                    <a:bodyPr/>
                    <a:lstStyle/>
                    <a:p>
                      <a:r>
                        <a:rPr lang="en-GB" sz="1300" dirty="0">
                          <a:latin typeface="Frutiger LT Std 45 Light" panose="020B0402020204020204"/>
                        </a:rPr>
                        <a:t>We are recognised and rewarded</a:t>
                      </a:r>
                    </a:p>
                  </a:txBody>
                  <a:tcPr anchor="ctr"/>
                </a:tc>
                <a:tc>
                  <a:txBody>
                    <a:bodyPr/>
                    <a:lstStyle/>
                    <a:p>
                      <a:pPr algn="ctr"/>
                      <a:r>
                        <a:rPr lang="en-GB" sz="1300">
                          <a:latin typeface="Frutiger LT Std 45 Light" panose="020B0402020204020204"/>
                        </a:rPr>
                        <a:t>6.36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1314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6.48</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1565</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1933334193"/>
                  </a:ext>
                </a:extLst>
              </a:tr>
              <a:tr h="407060">
                <a:tc>
                  <a:txBody>
                    <a:bodyPr/>
                    <a:lstStyle/>
                    <a:p>
                      <a:r>
                        <a:rPr lang="en-GB" sz="1300" dirty="0">
                          <a:latin typeface="Frutiger LT Std 45 Light" panose="020B0402020204020204"/>
                        </a:rPr>
                        <a:t>We each have a voice that counts</a:t>
                      </a:r>
                    </a:p>
                  </a:txBody>
                  <a:tcPr anchor="ctr"/>
                </a:tc>
                <a:tc>
                  <a:txBody>
                    <a:bodyPr/>
                    <a:lstStyle/>
                    <a:p>
                      <a:pPr algn="ctr"/>
                      <a:r>
                        <a:rPr lang="en-GB" sz="1300">
                          <a:latin typeface="Frutiger LT Std 45 Light" panose="020B0402020204020204"/>
                        </a:rPr>
                        <a:t>7.03</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1293</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7.07</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1549</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238856065"/>
                  </a:ext>
                </a:extLst>
              </a:tr>
              <a:tr h="407060">
                <a:tc>
                  <a:txBody>
                    <a:bodyPr/>
                    <a:lstStyle/>
                    <a:p>
                      <a:r>
                        <a:rPr lang="en-GB" sz="1300" dirty="0">
                          <a:latin typeface="Frutiger LT Std 45 Light" panose="020B0402020204020204"/>
                        </a:rPr>
                        <a:t>We are safe and healthy</a:t>
                      </a:r>
                    </a:p>
                  </a:txBody>
                  <a:tcPr anchor="ctr"/>
                </a:tc>
                <a:tc>
                  <a:txBody>
                    <a:bodyPr/>
                    <a:lstStyle/>
                    <a:p>
                      <a:pPr algn="ctr"/>
                      <a:r>
                        <a:rPr lang="en-GB" sz="1300">
                          <a:latin typeface="Frutiger LT Std 45 Light" panose="020B0402020204020204"/>
                        </a:rPr>
                        <a:t>6.20</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1305</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6.46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1546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Significantly higher</a:t>
                      </a:r>
                      <a:endParaRPr lang="en-GB" sz="1300" dirty="0">
                        <a:latin typeface="Frutiger LT Std 45 Light" panose="020B0402020204020204"/>
                      </a:endParaRPr>
                    </a:p>
                  </a:txBody>
                  <a:tcPr anchor="ctr">
                    <a:solidFill>
                      <a:srgbClr val="00B050"/>
                    </a:solidFill>
                  </a:tcPr>
                </a:tc>
                <a:extLst>
                  <a:ext uri="{0D108BD9-81ED-4DB2-BD59-A6C34878D82A}">
                    <a16:rowId xmlns:a16="http://schemas.microsoft.com/office/drawing/2014/main" val="1933403069"/>
                  </a:ext>
                </a:extLst>
              </a:tr>
              <a:tr h="407060">
                <a:tc>
                  <a:txBody>
                    <a:bodyPr/>
                    <a:lstStyle/>
                    <a:p>
                      <a:r>
                        <a:rPr lang="en-GB" sz="1300" dirty="0">
                          <a:latin typeface="Frutiger LT Std 45 Light" panose="020B0402020204020204"/>
                        </a:rPr>
                        <a:t>We are always learning</a:t>
                      </a:r>
                    </a:p>
                  </a:txBody>
                  <a:tcPr anchor="ctr"/>
                </a:tc>
                <a:tc>
                  <a:txBody>
                    <a:bodyPr/>
                    <a:lstStyle/>
                    <a:p>
                      <a:pPr algn="ctr"/>
                      <a:r>
                        <a:rPr lang="en-GB" sz="1300">
                          <a:latin typeface="Frutiger LT Std 45 Light" panose="020B0402020204020204"/>
                        </a:rPr>
                        <a:t>5.54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1250</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5.86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1493</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Significantly higher</a:t>
                      </a:r>
                      <a:endParaRPr lang="en-GB" sz="1300" dirty="0">
                        <a:latin typeface="Frutiger LT Std 45 Light" panose="020B0402020204020204"/>
                      </a:endParaRPr>
                    </a:p>
                  </a:txBody>
                  <a:tcPr anchor="ctr">
                    <a:solidFill>
                      <a:srgbClr val="00B050"/>
                    </a:solidFill>
                  </a:tcPr>
                </a:tc>
                <a:extLst>
                  <a:ext uri="{0D108BD9-81ED-4DB2-BD59-A6C34878D82A}">
                    <a16:rowId xmlns:a16="http://schemas.microsoft.com/office/drawing/2014/main" val="990553146"/>
                  </a:ext>
                </a:extLst>
              </a:tr>
              <a:tr h="407060">
                <a:tc>
                  <a:txBody>
                    <a:bodyPr/>
                    <a:lstStyle/>
                    <a:p>
                      <a:r>
                        <a:rPr lang="en-GB" sz="1300" dirty="0">
                          <a:latin typeface="Frutiger LT Std 45 Light" panose="020B0402020204020204"/>
                        </a:rPr>
                        <a:t>We work flexibly</a:t>
                      </a:r>
                    </a:p>
                  </a:txBody>
                  <a:tcPr anchor="ctr"/>
                </a:tc>
                <a:tc>
                  <a:txBody>
                    <a:bodyPr/>
                    <a:lstStyle/>
                    <a:p>
                      <a:pPr algn="ctr"/>
                      <a:r>
                        <a:rPr lang="en-GB" sz="1300">
                          <a:latin typeface="Frutiger LT Std 45 Light" panose="020B0402020204020204"/>
                        </a:rPr>
                        <a:t>6.98</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1309</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7.11</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1557</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3291023946"/>
                  </a:ext>
                </a:extLst>
              </a:tr>
              <a:tr h="407060">
                <a:tc>
                  <a:txBody>
                    <a:bodyPr/>
                    <a:lstStyle/>
                    <a:p>
                      <a:r>
                        <a:rPr lang="en-GB" sz="1300" dirty="0">
                          <a:latin typeface="Frutiger LT Std 45 Light" panose="020B0402020204020204"/>
                        </a:rPr>
                        <a:t>We are a team</a:t>
                      </a:r>
                    </a:p>
                  </a:txBody>
                  <a:tcPr anchor="ctr"/>
                </a:tc>
                <a:tc>
                  <a:txBody>
                    <a:bodyPr/>
                    <a:lstStyle/>
                    <a:p>
                      <a:pPr algn="ctr"/>
                      <a:r>
                        <a:rPr lang="en-GB" sz="1300">
                          <a:latin typeface="Frutiger LT Std 45 Light" panose="020B0402020204020204"/>
                        </a:rPr>
                        <a:t>7.15</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1315</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7.13</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1564</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3397933388"/>
                  </a:ext>
                </a:extLst>
              </a:tr>
              <a:tr h="375871">
                <a:tc>
                  <a:txBody>
                    <a:bodyPr/>
                    <a:lstStyle/>
                    <a:p>
                      <a:r>
                        <a:rPr lang="en-GB" b="1" dirty="0">
                          <a:solidFill>
                            <a:srgbClr val="FFFFFF"/>
                          </a:solidFill>
                          <a:latin typeface="Frutiger LT Std 45 Light" panose="020B0402020204020204"/>
                        </a:rPr>
                        <a:t>Themes</a:t>
                      </a:r>
                    </a:p>
                  </a:txBody>
                  <a:tcPr anchor="ctr">
                    <a:solidFill>
                      <a:srgbClr val="0F6FC6"/>
                    </a:solidFill>
                  </a:tcPr>
                </a:tc>
                <a:tc>
                  <a:txBody>
                    <a:bodyPr/>
                    <a:lstStyle/>
                    <a:p>
                      <a:pPr algn="ctr"/>
                      <a:endParaRPr lang="en-GB" dirty="0">
                        <a:latin typeface="Frutiger LT Std 45 Light" panose="020B0402020204020204"/>
                      </a:endParaRPr>
                    </a:p>
                  </a:txBody>
                  <a:tcPr anchor="ctr">
                    <a:solidFill>
                      <a:srgbClr val="0F6FC6"/>
                    </a:solidFill>
                  </a:tcPr>
                </a:tc>
                <a:tc>
                  <a:txBody>
                    <a:bodyPr/>
                    <a:lstStyle/>
                    <a:p>
                      <a:pPr algn="ctr"/>
                      <a:endParaRPr lang="en-GB" dirty="0">
                        <a:latin typeface="Frutiger LT Std 45 Light" panose="020B0402020204020204"/>
                      </a:endParaRPr>
                    </a:p>
                  </a:txBody>
                  <a:tcPr anchor="ctr">
                    <a:solidFill>
                      <a:srgbClr val="0F6FC6"/>
                    </a:solidFill>
                  </a:tcPr>
                </a:tc>
                <a:tc>
                  <a:txBody>
                    <a:bodyPr/>
                    <a:lstStyle/>
                    <a:p>
                      <a:pPr algn="ctr"/>
                      <a:endParaRPr lang="en-GB" dirty="0">
                        <a:latin typeface="Frutiger LT Std 45 Light" panose="020B0402020204020204"/>
                      </a:endParaRPr>
                    </a:p>
                  </a:txBody>
                  <a:tcPr anchor="ctr">
                    <a:solidFill>
                      <a:srgbClr val="0F6FC6"/>
                    </a:solidFill>
                  </a:tcPr>
                </a:tc>
                <a:tc>
                  <a:txBody>
                    <a:bodyPr/>
                    <a:lstStyle/>
                    <a:p>
                      <a:pPr algn="ctr"/>
                      <a:endParaRPr lang="en-GB" dirty="0">
                        <a:latin typeface="Frutiger LT Std 45 Light" panose="020B0402020204020204"/>
                      </a:endParaRPr>
                    </a:p>
                  </a:txBody>
                  <a:tcPr anchor="ctr">
                    <a:solidFill>
                      <a:srgbClr val="0F6FC6"/>
                    </a:solidFill>
                  </a:tcPr>
                </a:tc>
                <a:tc>
                  <a:txBody>
                    <a:bodyPr/>
                    <a:lstStyle/>
                    <a:p>
                      <a:pPr algn="ctr"/>
                      <a:endParaRPr lang="en-GB" dirty="0">
                        <a:latin typeface="Frutiger LT Std 45 Light" panose="020B0402020204020204"/>
                      </a:endParaRPr>
                    </a:p>
                  </a:txBody>
                  <a:tcPr anchor="ctr">
                    <a:solidFill>
                      <a:srgbClr val="0F6FC6"/>
                    </a:solidFill>
                  </a:tcPr>
                </a:tc>
                <a:extLst>
                  <a:ext uri="{0D108BD9-81ED-4DB2-BD59-A6C34878D82A}">
                    <a16:rowId xmlns:a16="http://schemas.microsoft.com/office/drawing/2014/main" val="844341016"/>
                  </a:ext>
                </a:extLst>
              </a:tr>
              <a:tr h="375785">
                <a:tc>
                  <a:txBody>
                    <a:bodyPr/>
                    <a:lstStyle/>
                    <a:p>
                      <a:r>
                        <a:rPr lang="en-GB" sz="1300" dirty="0">
                          <a:latin typeface="Frutiger LT Std 45 Light" panose="020B0402020204020204"/>
                        </a:rPr>
                        <a:t>Staff Engagement</a:t>
                      </a:r>
                    </a:p>
                  </a:txBody>
                  <a:tcPr anchor="ctr"/>
                </a:tc>
                <a:tc>
                  <a:txBody>
                    <a:bodyPr/>
                    <a:lstStyle/>
                    <a:p>
                      <a:pPr algn="ctr"/>
                      <a:r>
                        <a:rPr lang="en-GB" sz="1300">
                          <a:latin typeface="Frutiger LT Std 45 Light" panose="020B0402020204020204"/>
                        </a:rPr>
                        <a:t>7.00</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1319</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7.12</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1566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Not significant</a:t>
                      </a:r>
                      <a:endParaRPr lang="en-GB" sz="1300" dirty="0">
                        <a:latin typeface="Frutiger LT Std 45 Light" panose="020B0402020204020204"/>
                      </a:endParaRPr>
                    </a:p>
                  </a:txBody>
                  <a:tcPr anchor="ctr">
                    <a:solidFill>
                      <a:srgbClr val="FFFFFF"/>
                    </a:solidFill>
                  </a:tcPr>
                </a:tc>
                <a:extLst>
                  <a:ext uri="{0D108BD9-81ED-4DB2-BD59-A6C34878D82A}">
                    <a16:rowId xmlns:a16="http://schemas.microsoft.com/office/drawing/2014/main" val="3134351538"/>
                  </a:ext>
                </a:extLst>
              </a:tr>
              <a:tr h="375785">
                <a:tc>
                  <a:txBody>
                    <a:bodyPr/>
                    <a:lstStyle/>
                    <a:p>
                      <a:r>
                        <a:rPr lang="en-GB" sz="1300" dirty="0">
                          <a:latin typeface="Frutiger LT Std 45 Light" panose="020B0402020204020204"/>
                        </a:rPr>
                        <a:t>Morale</a:t>
                      </a:r>
                    </a:p>
                  </a:txBody>
                  <a:tcPr anchor="ctr"/>
                </a:tc>
                <a:tc>
                  <a:txBody>
                    <a:bodyPr/>
                    <a:lstStyle/>
                    <a:p>
                      <a:pPr algn="ctr"/>
                      <a:r>
                        <a:rPr lang="en-GB" sz="1300">
                          <a:latin typeface="Frutiger LT Std 45 Light" panose="020B0402020204020204"/>
                        </a:rPr>
                        <a:t>6.02</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1319</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6.26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1566</a:t>
                      </a:r>
                      <a:endParaRPr lang="en-GB" sz="1300" dirty="0">
                        <a:latin typeface="Frutiger LT Std 45 Light" panose="020B0402020204020204"/>
                      </a:endParaRPr>
                    </a:p>
                  </a:txBody>
                  <a:tcPr anchor="ctr"/>
                </a:tc>
                <a:tc>
                  <a:txBody>
                    <a:bodyPr/>
                    <a:lstStyle/>
                    <a:p>
                      <a:pPr algn="ctr"/>
                      <a:r>
                        <a:rPr lang="en-GB" sz="1300">
                          <a:latin typeface="Frutiger LT Std 45 Light" panose="020B0402020204020204"/>
                        </a:rPr>
                        <a:t>Significantly higher</a:t>
                      </a:r>
                      <a:endParaRPr lang="en-GB" sz="1300" dirty="0">
                        <a:latin typeface="Frutiger LT Std 45 Light" panose="020B0402020204020204"/>
                      </a:endParaRPr>
                    </a:p>
                  </a:txBody>
                  <a:tcPr anchor="ctr">
                    <a:solidFill>
                      <a:srgbClr val="00B050"/>
                    </a:solidFill>
                  </a:tcPr>
                </a:tc>
                <a:extLst>
                  <a:ext uri="{0D108BD9-81ED-4DB2-BD59-A6C34878D82A}">
                    <a16:rowId xmlns:a16="http://schemas.microsoft.com/office/drawing/2014/main" val="4145573128"/>
                  </a:ext>
                </a:extLst>
              </a:tr>
            </a:tbl>
          </a:graphicData>
        </a:graphic>
      </p:graphicFrame>
      <p:sp>
        <p:nvSpPr>
          <p:cNvPr id="8" name="Slide Number Placeholder 8">
            <a:extLst>
              <a:ext uri="{FF2B5EF4-FFF2-40B4-BE49-F238E27FC236}">
                <a16:creationId xmlns:a16="http://schemas.microsoft.com/office/drawing/2014/main" id="{22CFEBED-3DF9-3BC3-B61F-5E49FBA4059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139</a:t>
            </a:fld>
            <a:endParaRPr lang="en-GB" dirty="0"/>
          </a:p>
        </p:txBody>
      </p:sp>
      <p:sp>
        <p:nvSpPr>
          <p:cNvPr id="2" name="TextBox 1">
            <a:extLst>
              <a:ext uri="{FF2B5EF4-FFF2-40B4-BE49-F238E27FC236}">
                <a16:creationId xmlns:a16="http://schemas.microsoft.com/office/drawing/2014/main" id="{DF726E84-15AC-362D-B147-ED379CFB0A5E}"/>
              </a:ext>
            </a:extLst>
          </p:cNvPr>
          <p:cNvSpPr txBox="1"/>
          <p:nvPr/>
        </p:nvSpPr>
        <p:spPr>
          <a:xfrm>
            <a:off x="73937" y="6547945"/>
            <a:ext cx="11841019" cy="230832"/>
          </a:xfrm>
          <a:prstGeom prst="rect">
            <a:avLst/>
          </a:prstGeom>
          <a:noFill/>
        </p:spPr>
        <p:txBody>
          <a:bodyPr wrap="square">
            <a:spAutoFit/>
          </a:bodyPr>
          <a:lstStyle/>
          <a:p>
            <a:r>
              <a:rPr lang="en-GB" sz="900" b="0" i="0" u="none" strike="noStrike" baseline="0" dirty="0">
                <a:latin typeface="Frutiger LT Std 45 Light" panose="020B0402020204020204"/>
                <a:cs typeface="Arial" panose="020B0604020202020204" pitchFamily="34" charset="0"/>
              </a:rPr>
              <a:t>* Statistical significance is tested using a two-tailed t-test with a 95% level of confidence.</a:t>
            </a:r>
            <a:endParaRPr lang="en-GB" sz="900" u="sng" dirty="0">
              <a:solidFill>
                <a:srgbClr val="0072B2"/>
              </a:solidFill>
              <a:highlight>
                <a:srgbClr val="FFFF00"/>
              </a:highlight>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377712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overview</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76999"/>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a:t>
            </a:r>
            <a:r>
              <a:rPr lang="en-GB" sz="1200" dirty="0">
                <a:solidFill>
                  <a:srgbClr val="4D4639"/>
                </a:solidFill>
                <a:latin typeface="Frutiger LT Std 45 Light" panose="020B0402020204020204"/>
                <a:cs typeface="Arial" panose="020B0604020202020204" pitchFamily="34" charset="0"/>
              </a:rPr>
              <a:t>on</a:t>
            </a:r>
            <a:r>
              <a:rPr lang="en-GB" sz="1100" dirty="0">
                <a:solidFill>
                  <a:srgbClr val="4D4639"/>
                </a:solidFill>
                <a:latin typeface="Frutiger LT Std 45 Light" panose="020B0402020204020204"/>
                <a:cs typeface="Arial" panose="020B0604020202020204" pitchFamily="34" charset="0"/>
              </a:rPr>
              <a:t>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0" name="TextBox 19">
            <a:extLst>
              <a:ext uri="{FF2B5EF4-FFF2-40B4-BE49-F238E27FC236}">
                <a16:creationId xmlns:a16="http://schemas.microsoft.com/office/drawing/2014/main" id="{F135719F-1FB4-DA19-C542-0FB09D1157E6}"/>
              </a:ext>
            </a:extLst>
          </p:cNvPr>
          <p:cNvSpPr txBox="1"/>
          <p:nvPr/>
        </p:nvSpPr>
        <p:spPr>
          <a:xfrm>
            <a:off x="941467" y="1189076"/>
            <a:ext cx="60960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4: We are safe and healthy</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sp>
        <p:nvSpPr>
          <p:cNvPr id="10" name="TextBox 9">
            <a:extLst>
              <a:ext uri="{FF2B5EF4-FFF2-40B4-BE49-F238E27FC236}">
                <a16:creationId xmlns:a16="http://schemas.microsoft.com/office/drawing/2014/main" id="{5CA00A28-7004-E61A-6AA8-3FD80003A60C}"/>
              </a:ext>
            </a:extLst>
          </p:cNvPr>
          <p:cNvSpPr txBox="1"/>
          <p:nvPr/>
        </p:nvSpPr>
        <p:spPr>
          <a:xfrm>
            <a:off x="7110121" y="1169306"/>
            <a:ext cx="48006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5: We are always learning</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pic>
        <p:nvPicPr>
          <p:cNvPr id="4" name="Picture 3">
            <a:extLst>
              <a:ext uri="{FF2B5EF4-FFF2-40B4-BE49-F238E27FC236}">
                <a16:creationId xmlns:a16="http://schemas.microsoft.com/office/drawing/2014/main" id="{664E5024-A6D6-8CED-5BF7-71699C05CE69}"/>
              </a:ext>
            </a:extLst>
          </p:cNvPr>
          <p:cNvPicPr>
            <a:picLocks noChangeAspect="1"/>
          </p:cNvPicPr>
          <p:nvPr/>
        </p:nvPicPr>
        <p:blipFill>
          <a:blip r:embed="rId2"/>
          <a:stretch>
            <a:fillRect/>
          </a:stretch>
        </p:blipFill>
        <p:spPr>
          <a:xfrm>
            <a:off x="406826" y="1146262"/>
            <a:ext cx="461987" cy="384478"/>
          </a:xfrm>
          <a:prstGeom prst="rect">
            <a:avLst/>
          </a:prstGeom>
        </p:spPr>
      </p:pic>
      <p:pic>
        <p:nvPicPr>
          <p:cNvPr id="7" name="Picture 6">
            <a:extLst>
              <a:ext uri="{FF2B5EF4-FFF2-40B4-BE49-F238E27FC236}">
                <a16:creationId xmlns:a16="http://schemas.microsoft.com/office/drawing/2014/main" id="{BDC1CAC3-FA6F-2C3A-85CF-A6A5D29DCCE2}"/>
              </a:ext>
            </a:extLst>
          </p:cNvPr>
          <p:cNvPicPr>
            <a:picLocks noChangeAspect="1"/>
          </p:cNvPicPr>
          <p:nvPr/>
        </p:nvPicPr>
        <p:blipFill>
          <a:blip r:embed="rId3"/>
          <a:stretch>
            <a:fillRect/>
          </a:stretch>
        </p:blipFill>
        <p:spPr>
          <a:xfrm>
            <a:off x="6501368" y="1163581"/>
            <a:ext cx="661812" cy="378510"/>
          </a:xfrm>
          <a:prstGeom prst="rect">
            <a:avLst/>
          </a:prstGeom>
        </p:spPr>
      </p:pic>
      <p:graphicFrame>
        <p:nvGraphicFramePr>
          <p:cNvPr id="15" name="PP5_table">
            <a:extLst>
              <a:ext uri="{FF2B5EF4-FFF2-40B4-BE49-F238E27FC236}">
                <a16:creationId xmlns:a16="http://schemas.microsoft.com/office/drawing/2014/main" id="{D36DB6E4-373D-8D10-DFD1-B5E7C19F0A16}"/>
              </a:ext>
            </a:extLst>
          </p:cNvPr>
          <p:cNvGraphicFramePr>
            <a:graphicFrameLocks noGrp="1"/>
          </p:cNvGraphicFramePr>
          <p:nvPr>
            <p:extLst>
              <p:ext uri="{D42A27DB-BD31-4B8C-83A1-F6EECF244321}">
                <p14:modId xmlns:p14="http://schemas.microsoft.com/office/powerpoint/2010/main" val="1297955264"/>
              </p:ext>
            </p:extLst>
          </p:nvPr>
        </p:nvGraphicFramePr>
        <p:xfrm>
          <a:off x="6275857" y="5343117"/>
          <a:ext cx="5607155" cy="946149"/>
        </p:xfrm>
        <a:graphic>
          <a:graphicData uri="http://schemas.openxmlformats.org/drawingml/2006/table">
            <a:tbl>
              <a:tblPr>
                <a:tableStyleId>{5C22544A-7EE6-4342-B048-85BDC9FD1C3A}</a:tableStyleId>
              </a:tblPr>
              <a:tblGrid>
                <a:gridCol w="994652">
                  <a:extLst>
                    <a:ext uri="{9D8B030D-6E8A-4147-A177-3AD203B41FA5}">
                      <a16:colId xmlns:a16="http://schemas.microsoft.com/office/drawing/2014/main" val="3310181638"/>
                    </a:ext>
                  </a:extLst>
                </a:gridCol>
                <a:gridCol w="2212881">
                  <a:extLst>
                    <a:ext uri="{9D8B030D-6E8A-4147-A177-3AD203B41FA5}">
                      <a16:colId xmlns:a16="http://schemas.microsoft.com/office/drawing/2014/main" val="303345679"/>
                    </a:ext>
                  </a:extLst>
                </a:gridCol>
                <a:gridCol w="2399622">
                  <a:extLst>
                    <a:ext uri="{9D8B030D-6E8A-4147-A177-3AD203B41FA5}">
                      <a16:colId xmlns:a16="http://schemas.microsoft.com/office/drawing/2014/main" val="2248104930"/>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6" name="PP5_chart">
            <a:extLst>
              <a:ext uri="{FF2B5EF4-FFF2-40B4-BE49-F238E27FC236}">
                <a16:creationId xmlns:a16="http://schemas.microsoft.com/office/drawing/2014/main" id="{17676F19-3FF5-7EF0-E7E1-99DE36EBC456}"/>
              </a:ext>
            </a:extLst>
          </p:cNvPr>
          <p:cNvGraphicFramePr/>
          <p:nvPr>
            <p:extLst>
              <p:ext uri="{D42A27DB-BD31-4B8C-83A1-F6EECF244321}">
                <p14:modId xmlns:p14="http://schemas.microsoft.com/office/powerpoint/2010/main" val="3882370687"/>
              </p:ext>
            </p:extLst>
          </p:nvPr>
        </p:nvGraphicFramePr>
        <p:xfrm>
          <a:off x="6069001" y="1342965"/>
          <a:ext cx="5902325" cy="3948421"/>
        </p:xfrm>
        <a:graphic>
          <a:graphicData uri="http://schemas.openxmlformats.org/drawingml/2006/chart">
            <c:chart xmlns:c="http://schemas.openxmlformats.org/drawingml/2006/chart" xmlns:r="http://schemas.openxmlformats.org/officeDocument/2006/relationships" r:id="rId4"/>
          </a:graphicData>
        </a:graphic>
      </p:graphicFrame>
      <p:sp>
        <p:nvSpPr>
          <p:cNvPr id="11" name="Slide Number Placeholder 8">
            <a:extLst>
              <a:ext uri="{FF2B5EF4-FFF2-40B4-BE49-F238E27FC236}">
                <a16:creationId xmlns:a16="http://schemas.microsoft.com/office/drawing/2014/main" id="{F46171BF-E9A3-81E9-D77E-E1F7A81EBC9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a:t>
            </a:fld>
            <a:endParaRPr lang="en-GB" dirty="0"/>
          </a:p>
        </p:txBody>
      </p:sp>
      <p:sp>
        <p:nvSpPr>
          <p:cNvPr id="3" name="Footer Placeholder 2">
            <a:extLst>
              <a:ext uri="{FF2B5EF4-FFF2-40B4-BE49-F238E27FC236}">
                <a16:creationId xmlns:a16="http://schemas.microsoft.com/office/drawing/2014/main" id="{8C6A1BBC-CF8F-EA7B-DAC5-75E01F78E37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2" name="TextBox 1">
            <a:extLst>
              <a:ext uri="{FF2B5EF4-FFF2-40B4-BE49-F238E27FC236}">
                <a16:creationId xmlns:a16="http://schemas.microsoft.com/office/drawing/2014/main" id="{F39EEF95-BACA-1C5C-5BD2-53D7F8220EC4}"/>
              </a:ext>
            </a:extLst>
          </p:cNvPr>
          <p:cNvSpPr txBox="1"/>
          <p:nvPr/>
        </p:nvSpPr>
        <p:spPr>
          <a:xfrm>
            <a:off x="1378259" y="2452084"/>
            <a:ext cx="3468950" cy="1200329"/>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34582480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a:xfrm>
            <a:off x="214887" y="3920067"/>
            <a:ext cx="4925004" cy="1126917"/>
          </a:xfrm>
        </p:spPr>
        <p:txBody>
          <a:bodyPr/>
          <a:lstStyle/>
          <a:p>
            <a:r>
              <a:rPr lang="en-GB" dirty="0"/>
              <a:t>Appendix C: Tips on using your benchmark report</a:t>
            </a:r>
          </a:p>
        </p:txBody>
      </p:sp>
      <p:sp>
        <p:nvSpPr>
          <p:cNvPr id="3" name="Rectangle 2">
            <a:extLst>
              <a:ext uri="{FF2B5EF4-FFF2-40B4-BE49-F238E27FC236}">
                <a16:creationId xmlns:a16="http://schemas.microsoft.com/office/drawing/2014/main" id="{8742B755-3EE0-7F9D-77DE-C48336156877}"/>
              </a:ext>
            </a:extLst>
          </p:cNvPr>
          <p:cNvSpPr/>
          <p:nvPr/>
        </p:nvSpPr>
        <p:spPr>
          <a:xfrm>
            <a:off x="214887" y="6358855"/>
            <a:ext cx="10271351" cy="276837"/>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761457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C: Data in the benchmark reports</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80" y="843755"/>
            <a:ext cx="11841019" cy="523220"/>
          </a:xfrm>
          <a:prstGeom prst="rect">
            <a:avLst/>
          </a:prstGeom>
          <a:noFill/>
        </p:spPr>
        <p:txBody>
          <a:bodyPr wrap="square">
            <a:spAutoFit/>
          </a:bodyPr>
          <a:lstStyle/>
          <a:p>
            <a:r>
              <a:rPr lang="en-GB" sz="1400" b="0" i="0" u="none" strike="noStrike" baseline="0" dirty="0">
                <a:latin typeface="Frutiger LT Std 45 Light" panose="020B0402020204020204"/>
                <a:cs typeface="Arial" panose="020B0604020202020204" pitchFamily="34" charset="0"/>
              </a:rPr>
              <a:t>The following pages include tips on how to read, interpret and use the data in this report. The </a:t>
            </a:r>
            <a:r>
              <a:rPr lang="en-GB" sz="1400" b="1" i="0" u="none" strike="noStrike" baseline="0" dirty="0">
                <a:solidFill>
                  <a:srgbClr val="0B457F"/>
                </a:solidFill>
                <a:latin typeface="Frutiger LT Std 45 Light" panose="020B0402020204020204"/>
                <a:cs typeface="Arial" panose="020B0604020202020204" pitchFamily="34" charset="0"/>
              </a:rPr>
              <a:t>suggestions are aimed at users who would like some guidance on how to understand the data </a:t>
            </a:r>
            <a:r>
              <a:rPr lang="en-GB" sz="1400" b="0" i="0" u="none" strike="noStrike" baseline="0" dirty="0">
                <a:latin typeface="Frutiger LT Std 45 Light" panose="020B0402020204020204"/>
                <a:cs typeface="Arial" panose="020B0604020202020204" pitchFamily="34" charset="0"/>
              </a:rPr>
              <a:t>in this report. These suggestions are by no means the only way to analyse or use the data, but have been included to aid users.</a:t>
            </a:r>
            <a:endParaRPr lang="en-GB" sz="1400" dirty="0">
              <a:latin typeface="Frutiger LT Std 45 Light" panose="020B0402020204020204"/>
              <a:cs typeface="Arial" panose="020B0604020202020204" pitchFamily="34" charset="0"/>
            </a:endParaRPr>
          </a:p>
        </p:txBody>
      </p:sp>
      <p:sp>
        <p:nvSpPr>
          <p:cNvPr id="9" name="Arrow: Pentagon 8">
            <a:extLst>
              <a:ext uri="{FF2B5EF4-FFF2-40B4-BE49-F238E27FC236}">
                <a16:creationId xmlns:a16="http://schemas.microsoft.com/office/drawing/2014/main" id="{03FB39CA-87F4-06D2-28A3-F3C2AA869A88}"/>
              </a:ext>
            </a:extLst>
          </p:cNvPr>
          <p:cNvSpPr/>
          <p:nvPr/>
        </p:nvSpPr>
        <p:spPr>
          <a:xfrm>
            <a:off x="233505" y="1392197"/>
            <a:ext cx="2444499" cy="323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Key points to note</a:t>
            </a:r>
          </a:p>
        </p:txBody>
      </p:sp>
      <p:sp>
        <p:nvSpPr>
          <p:cNvPr id="11" name="TextBox 10">
            <a:extLst>
              <a:ext uri="{FF2B5EF4-FFF2-40B4-BE49-F238E27FC236}">
                <a16:creationId xmlns:a16="http://schemas.microsoft.com/office/drawing/2014/main" id="{913879DB-AB9A-D13F-656A-EDBD81FE7C72}"/>
              </a:ext>
            </a:extLst>
          </p:cNvPr>
          <p:cNvSpPr txBox="1"/>
          <p:nvPr/>
        </p:nvSpPr>
        <p:spPr>
          <a:xfrm>
            <a:off x="1254512" y="1901414"/>
            <a:ext cx="10317017" cy="3539430"/>
          </a:xfrm>
          <a:prstGeom prst="rect">
            <a:avLst/>
          </a:prstGeom>
          <a:noFill/>
        </p:spPr>
        <p:txBody>
          <a:bodyPr wrap="square">
            <a:spAutoFit/>
          </a:bodyPr>
          <a:lstStyle/>
          <a:p>
            <a:r>
              <a:rPr lang="en-GB" sz="1400" b="0" i="0" u="none" strike="noStrike" baseline="0" dirty="0">
                <a:latin typeface="Frutiger LT Std 45 Light" panose="020B0402020204020204"/>
                <a:cs typeface="Arial" panose="020B0604020202020204" pitchFamily="34" charset="0"/>
              </a:rPr>
              <a:t>The seven People Promise elements, the two themes and the sub-scores that feed into them cover key areas of staff experience and present results in these areas in a clear and consistent way. All of the People Promise elements, themes and sub-scores are scored on a 0-10 scale, where a higher result is more positive than a lower result. These results are created by scoring questions linked to these areas of experience and grouping these results together. Details of how the results are calculated can be found in the technical document available on the </a:t>
            </a:r>
            <a:r>
              <a:rPr lang="en-GB" sz="1400" u="sng" dirty="0">
                <a:latin typeface="Frutiger LT Std 45 Light" panose="020B0402020204020204"/>
                <a:cs typeface="Arial" panose="020B0604020202020204" pitchFamily="34" charset="0"/>
                <a:hlinkClick r:id="rId2"/>
              </a:rPr>
              <a:t>S</a:t>
            </a:r>
            <a:r>
              <a:rPr lang="en-GB" sz="1400" b="0" i="0" u="sng" strike="noStrike" baseline="0" dirty="0">
                <a:latin typeface="Frutiger LT Std 45 Light" panose="020B0402020204020204"/>
                <a:cs typeface="Arial" panose="020B0604020202020204" pitchFamily="34" charset="0"/>
                <a:hlinkClick r:id="rId2"/>
              </a:rPr>
              <a:t>taff </a:t>
            </a:r>
            <a:r>
              <a:rPr lang="en-GB" sz="1400" u="sng" dirty="0">
                <a:latin typeface="Frutiger LT Std 45 Light" panose="020B0402020204020204"/>
                <a:cs typeface="Arial" panose="020B0604020202020204" pitchFamily="34" charset="0"/>
                <a:hlinkClick r:id="rId2"/>
              </a:rPr>
              <a:t>S</a:t>
            </a:r>
            <a:r>
              <a:rPr lang="en-GB" sz="1400" b="0" i="0" u="sng" strike="noStrike" baseline="0" dirty="0">
                <a:latin typeface="Frutiger LT Std 45 Light" panose="020B0402020204020204"/>
                <a:cs typeface="Arial" panose="020B0604020202020204" pitchFamily="34" charset="0"/>
                <a:hlinkClick r:id="rId2"/>
              </a:rPr>
              <a:t>urvey website</a:t>
            </a:r>
            <a:r>
              <a:rPr lang="en-GB" sz="1400" b="0" i="0" u="none" strike="noStrike" baseline="0" dirty="0">
                <a:latin typeface="Frutiger LT Std 45 Light" panose="020B0402020204020204"/>
                <a:cs typeface="Arial" panose="020B0604020202020204" pitchFamily="34" charset="0"/>
              </a:rPr>
              <a:t>.</a:t>
            </a:r>
          </a:p>
          <a:p>
            <a:endParaRPr lang="en-GB" sz="1400" dirty="0">
              <a:latin typeface="Frutiger LT Std 45 Light" panose="020B0402020204020204"/>
              <a:cs typeface="Arial" panose="020B0604020202020204" pitchFamily="34" charset="0"/>
            </a:endParaRPr>
          </a:p>
          <a:p>
            <a:r>
              <a:rPr lang="en-GB" sz="1400" dirty="0">
                <a:latin typeface="Frutiger LT Std 45 Light" panose="020B0402020204020204"/>
                <a:cs typeface="Arial" panose="020B0604020202020204" pitchFamily="34" charset="0"/>
              </a:rPr>
              <a:t>A key feature of the reports is that they </a:t>
            </a:r>
            <a:r>
              <a:rPr lang="en-GB" sz="1400" b="1" dirty="0">
                <a:solidFill>
                  <a:schemeClr val="tx2"/>
                </a:solidFill>
                <a:latin typeface="Frutiger LT Std 45 Light" panose="020B0402020204020204"/>
                <a:cs typeface="Arial" panose="020B0604020202020204" pitchFamily="34" charset="0"/>
              </a:rPr>
              <a:t>provide organisations with up to five years of trend data</a:t>
            </a:r>
            <a:r>
              <a:rPr lang="en-GB" sz="1400" dirty="0">
                <a:latin typeface="Frutiger LT Std 45 Light" panose="020B0402020204020204"/>
                <a:cs typeface="Arial" panose="020B0604020202020204" pitchFamily="34" charset="0"/>
              </a:rPr>
              <a:t>. Trend data provides a much more reliable indication of whether the most recent results represent a change from the norm for an organisation than comparing the most recent results only to those from the previous year. Taking a longer term view will help organisations to identify trends over several years that may have been missed when comparisons are drawn solely between the current and previous year.</a:t>
            </a:r>
          </a:p>
          <a:p>
            <a:endParaRPr lang="en-GB" sz="1400" dirty="0">
              <a:latin typeface="Frutiger LT Std 45 Light" panose="020B0402020204020204"/>
              <a:cs typeface="Arial" panose="020B0604020202020204" pitchFamily="34" charset="0"/>
            </a:endParaRPr>
          </a:p>
          <a:p>
            <a:endParaRPr lang="en-GB" sz="1400" dirty="0">
              <a:latin typeface="Frutiger LT Std 45 Light" panose="020B0402020204020204"/>
              <a:cs typeface="Arial" panose="020B0604020202020204" pitchFamily="34" charset="0"/>
            </a:endParaRPr>
          </a:p>
          <a:p>
            <a:r>
              <a:rPr lang="en-GB" sz="1400" dirty="0">
                <a:latin typeface="Frutiger LT Std 45 Light" panose="020B0402020204020204"/>
                <a:cs typeface="Arial" panose="020B0604020202020204" pitchFamily="34" charset="0"/>
              </a:rPr>
              <a:t>People Promise elements, themes and sub-scores are benchmarked so that organisations can make comparisons to their peers on specific areas of staff experience. Question results provide organisations with more granular data that will help them to identify particular areas of concern. The trend data are benchmarked so that organisations can identify how results on each question have changed for themselves and their peers over time by looking at a single chart.</a:t>
            </a:r>
          </a:p>
        </p:txBody>
      </p:sp>
      <p:pic>
        <p:nvPicPr>
          <p:cNvPr id="13" name="Picture 12">
            <a:extLst>
              <a:ext uri="{FF2B5EF4-FFF2-40B4-BE49-F238E27FC236}">
                <a16:creationId xmlns:a16="http://schemas.microsoft.com/office/drawing/2014/main" id="{3FF5D820-87C6-F841-612E-93F4016C2CE8}"/>
              </a:ext>
            </a:extLst>
          </p:cNvPr>
          <p:cNvPicPr>
            <a:picLocks noChangeAspect="1"/>
          </p:cNvPicPr>
          <p:nvPr/>
        </p:nvPicPr>
        <p:blipFill>
          <a:blip r:embed="rId3"/>
          <a:stretch>
            <a:fillRect/>
          </a:stretch>
        </p:blipFill>
        <p:spPr>
          <a:xfrm>
            <a:off x="562711" y="1900806"/>
            <a:ext cx="781825" cy="716673"/>
          </a:xfrm>
          <a:prstGeom prst="rect">
            <a:avLst/>
          </a:prstGeom>
        </p:spPr>
      </p:pic>
      <p:pic>
        <p:nvPicPr>
          <p:cNvPr id="15" name="Picture 14">
            <a:extLst>
              <a:ext uri="{FF2B5EF4-FFF2-40B4-BE49-F238E27FC236}">
                <a16:creationId xmlns:a16="http://schemas.microsoft.com/office/drawing/2014/main" id="{FC9A805F-DA47-8566-E4D3-41974BFEF82A}"/>
              </a:ext>
            </a:extLst>
          </p:cNvPr>
          <p:cNvPicPr>
            <a:picLocks noChangeAspect="1"/>
          </p:cNvPicPr>
          <p:nvPr/>
        </p:nvPicPr>
        <p:blipFill>
          <a:blip r:embed="rId4"/>
          <a:stretch>
            <a:fillRect/>
          </a:stretch>
        </p:blipFill>
        <p:spPr>
          <a:xfrm>
            <a:off x="598245" y="3187807"/>
            <a:ext cx="700329" cy="716807"/>
          </a:xfrm>
          <a:prstGeom prst="rect">
            <a:avLst/>
          </a:prstGeom>
        </p:spPr>
      </p:pic>
      <p:pic>
        <p:nvPicPr>
          <p:cNvPr id="17" name="Picture 16" descr="Icon&#10;&#10;Description automatically generated">
            <a:extLst>
              <a:ext uri="{FF2B5EF4-FFF2-40B4-BE49-F238E27FC236}">
                <a16:creationId xmlns:a16="http://schemas.microsoft.com/office/drawing/2014/main" id="{271AA8C2-D165-AB3A-4D54-FA0C9F798E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511" y="4693088"/>
            <a:ext cx="438785" cy="441960"/>
          </a:xfrm>
          <a:prstGeom prst="rect">
            <a:avLst/>
          </a:prstGeom>
          <a:noFill/>
        </p:spPr>
      </p:pic>
      <p:sp>
        <p:nvSpPr>
          <p:cNvPr id="8" name="Slide Number Placeholder 8">
            <a:extLst>
              <a:ext uri="{FF2B5EF4-FFF2-40B4-BE49-F238E27FC236}">
                <a16:creationId xmlns:a16="http://schemas.microsoft.com/office/drawing/2014/main" id="{8BDE16EB-8251-E94A-6868-94B7466C046B}"/>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141</a:t>
            </a:fld>
            <a:endParaRPr lang="en-GB" dirty="0"/>
          </a:p>
        </p:txBody>
      </p:sp>
      <p:sp>
        <p:nvSpPr>
          <p:cNvPr id="2" name="Footer Placeholder 2">
            <a:extLst>
              <a:ext uri="{FF2B5EF4-FFF2-40B4-BE49-F238E27FC236}">
                <a16:creationId xmlns:a16="http://schemas.microsoft.com/office/drawing/2014/main" id="{FE45254D-509A-F7C2-A2E7-E38FB0B28C2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AC14F3D5-B0F9-4314-6DC1-38394FCDBFF7}"/>
              </a:ext>
            </a:extLst>
          </p:cNvPr>
          <p:cNvSpPr txBox="1"/>
          <p:nvPr/>
        </p:nvSpPr>
        <p:spPr>
          <a:xfrm>
            <a:off x="233505" y="5566142"/>
            <a:ext cx="11536000" cy="560795"/>
          </a:xfrm>
          <a:prstGeom prst="rect">
            <a:avLst/>
          </a:prstGeom>
          <a:noFill/>
        </p:spPr>
        <p:txBody>
          <a:bodyPr wrap="square" rtlCol="0">
            <a:spAutoFit/>
          </a:bodyPr>
          <a:lstStyle/>
          <a:p>
            <a:pPr>
              <a:lnSpc>
                <a:spcPct val="115000"/>
              </a:lnSpc>
              <a:spcAft>
                <a:spcPts val="800"/>
              </a:spcAft>
            </a:pPr>
            <a:r>
              <a:rPr lang="en-GB" sz="900" dirty="0">
                <a:solidFill>
                  <a:srgbClr val="4D4639"/>
                </a:solidFill>
                <a:effectLst/>
                <a:latin typeface="Frutiger LT Std 45 Light" panose="020B0402020204020204"/>
                <a:ea typeface="MS Mincho" panose="02020609040205080304" pitchFamily="49" charset="-128"/>
              </a:rPr>
              <a:t>Note. Historical benchmarking data for 2019 has been revised for the Mental Health &amp; Learning Disability and Mental Health, Learning Disability &amp; Community Trusts, and Community Trusts benchmarking groups. This is due to a revision in the occupation group weighting to correctly reflect historical benchmarking group changes. Historical data is reweighted each year according to the latest results and so historical figures change with each new year of data; however it is advised to keep the above in mind when viewing historical results released in 2023.</a:t>
            </a:r>
          </a:p>
        </p:txBody>
      </p:sp>
    </p:spTree>
    <p:extLst>
      <p:ext uri="{BB962C8B-B14F-4D97-AF65-F5344CB8AC3E}">
        <p14:creationId xmlns:p14="http://schemas.microsoft.com/office/powerpoint/2010/main" val="12903784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39A4FF-10BD-8E5D-0E00-D99F156CC75B}"/>
              </a:ext>
            </a:extLst>
          </p:cNvPr>
          <p:cNvPicPr>
            <a:picLocks noChangeAspect="1"/>
          </p:cNvPicPr>
          <p:nvPr/>
        </p:nvPicPr>
        <p:blipFill>
          <a:blip r:embed="rId2"/>
          <a:stretch>
            <a:fillRect/>
          </a:stretch>
        </p:blipFill>
        <p:spPr>
          <a:xfrm>
            <a:off x="4863229" y="2562374"/>
            <a:ext cx="7125570" cy="3326448"/>
          </a:xfrm>
          <a:prstGeom prst="rect">
            <a:avLst/>
          </a:prstGeom>
        </p:spPr>
      </p:pic>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C: 1. Reviewing People Promise and theme results</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80" y="889020"/>
            <a:ext cx="11841019" cy="1231106"/>
          </a:xfrm>
          <a:prstGeom prst="rect">
            <a:avLst/>
          </a:prstGeom>
          <a:noFill/>
        </p:spPr>
        <p:txBody>
          <a:bodyPr wrap="square">
            <a:spAutoFit/>
          </a:bodyPr>
          <a:lstStyle/>
          <a:p>
            <a:r>
              <a:rPr lang="en-GB" sz="1400" dirty="0">
                <a:latin typeface="Frutiger LT Std 45 Light" panose="020B0402020204020204"/>
              </a:rPr>
              <a:t>When analysing People Promise element and theme results, it is easiest to start with the </a:t>
            </a:r>
            <a:r>
              <a:rPr lang="en-GB" sz="1400" b="1" dirty="0">
                <a:solidFill>
                  <a:srgbClr val="0B457F"/>
                </a:solidFill>
                <a:latin typeface="Frutiger LT Std 45 Light" panose="020B0402020204020204"/>
              </a:rPr>
              <a:t>overview</a:t>
            </a:r>
            <a:r>
              <a:rPr lang="en-GB" sz="1400" dirty="0">
                <a:latin typeface="Frutiger LT Std 45 Light" panose="020B0402020204020204"/>
              </a:rPr>
              <a:t> page to quickly identify areas of interest which can then be</a:t>
            </a:r>
            <a:r>
              <a:rPr lang="en-GB" sz="1800" dirty="0">
                <a:effectLst/>
                <a:latin typeface="Segoe UI" panose="020B0502040204020203" pitchFamily="34" charset="0"/>
              </a:rPr>
              <a:t> </a:t>
            </a:r>
            <a:r>
              <a:rPr lang="en-GB" sz="1400" dirty="0">
                <a:latin typeface="Frutiger LT Std 45 Light" panose="020B0402020204020204"/>
              </a:rPr>
              <a:t>compared to the best, average, and worst result in the benchmarking group.</a:t>
            </a:r>
          </a:p>
          <a:p>
            <a:endParaRPr lang="en-GB" sz="1400" dirty="0">
              <a:latin typeface="Frutiger LT Std 45 Light" panose="020B0402020204020204"/>
            </a:endParaRPr>
          </a:p>
          <a:p>
            <a:r>
              <a:rPr lang="en-GB" sz="1400" dirty="0">
                <a:latin typeface="Frutiger LT Std 45 Light" panose="020B0402020204020204"/>
              </a:rPr>
              <a:t>It is important to </a:t>
            </a:r>
            <a:r>
              <a:rPr lang="en-GB" sz="1400" b="1" dirty="0">
                <a:solidFill>
                  <a:srgbClr val="0B457F"/>
                </a:solidFill>
                <a:latin typeface="Frutiger LT Std 45 Light" panose="020B0402020204020204"/>
              </a:rPr>
              <a:t>consider each result within the range of its benchmarking group ‘Best result’ and ‘Worst result’</a:t>
            </a:r>
            <a:r>
              <a:rPr lang="en-GB" sz="1400" dirty="0">
                <a:latin typeface="Frutiger LT Std 45 Light" panose="020B0402020204020204"/>
              </a:rPr>
              <a:t>, rather than comparing People Promise element and theme results to one another. Comparing organisation results to the benchmarking group average is another important point of reference. </a:t>
            </a:r>
            <a:endParaRPr lang="en-GB" sz="1400" dirty="0">
              <a:latin typeface="Frutiger LT Std 45 Light" panose="020B0402020204020204"/>
              <a:cs typeface="Arial" panose="020B0604020202020204" pitchFamily="34" charset="0"/>
            </a:endParaRPr>
          </a:p>
        </p:txBody>
      </p:sp>
      <p:sp>
        <p:nvSpPr>
          <p:cNvPr id="8" name="Arrow: Pentagon 7">
            <a:extLst>
              <a:ext uri="{FF2B5EF4-FFF2-40B4-BE49-F238E27FC236}">
                <a16:creationId xmlns:a16="http://schemas.microsoft.com/office/drawing/2014/main" id="{21715903-9646-57EF-47E1-782F8428FE03}"/>
              </a:ext>
            </a:extLst>
          </p:cNvPr>
          <p:cNvSpPr/>
          <p:nvPr/>
        </p:nvSpPr>
        <p:spPr>
          <a:xfrm>
            <a:off x="223345" y="2100579"/>
            <a:ext cx="2444499" cy="323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Areas to improve</a:t>
            </a:r>
          </a:p>
        </p:txBody>
      </p:sp>
      <p:sp>
        <p:nvSpPr>
          <p:cNvPr id="10" name="Arrow: Pentagon 9">
            <a:extLst>
              <a:ext uri="{FF2B5EF4-FFF2-40B4-BE49-F238E27FC236}">
                <a16:creationId xmlns:a16="http://schemas.microsoft.com/office/drawing/2014/main" id="{0397BD10-CC65-34A1-76E5-B4403ED4C96C}"/>
              </a:ext>
            </a:extLst>
          </p:cNvPr>
          <p:cNvSpPr/>
          <p:nvPr/>
        </p:nvSpPr>
        <p:spPr>
          <a:xfrm>
            <a:off x="223345" y="4582477"/>
            <a:ext cx="2444499" cy="323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Positive outcomes</a:t>
            </a:r>
          </a:p>
        </p:txBody>
      </p:sp>
      <p:sp>
        <p:nvSpPr>
          <p:cNvPr id="12" name="TextBox 11">
            <a:extLst>
              <a:ext uri="{FF2B5EF4-FFF2-40B4-BE49-F238E27FC236}">
                <a16:creationId xmlns:a16="http://schemas.microsoft.com/office/drawing/2014/main" id="{44E9FAF2-5FED-F230-953C-F84F3482C657}"/>
              </a:ext>
            </a:extLst>
          </p:cNvPr>
          <p:cNvSpPr txBox="1"/>
          <p:nvPr/>
        </p:nvSpPr>
        <p:spPr>
          <a:xfrm>
            <a:off x="147779" y="2435646"/>
            <a:ext cx="5177255" cy="1892826"/>
          </a:xfrm>
          <a:prstGeom prst="rect">
            <a:avLst/>
          </a:prstGeom>
          <a:noFill/>
        </p:spPr>
        <p:txBody>
          <a:bodyPr wrap="square">
            <a:spAutoFit/>
          </a:bodyPr>
          <a:lstStyle/>
          <a:p>
            <a:pPr marL="285750" indent="-285750">
              <a:buFont typeface="Wingdings" panose="05000000000000000000" pitchFamily="2" charset="2"/>
              <a:buChar char="Ø"/>
            </a:pPr>
            <a:r>
              <a:rPr lang="en-GB" sz="1300" dirty="0">
                <a:latin typeface="Frutiger LT Std 45 Light" panose="020B0402020204020204"/>
              </a:rPr>
              <a:t>By checking where the ‘Your org’ column/value is lower than the benchmarking group ‘Average result’ you can quickly identify areas for improvement.</a:t>
            </a:r>
          </a:p>
          <a:p>
            <a:pPr marL="285750" indent="-285750">
              <a:buFont typeface="Wingdings" panose="05000000000000000000" pitchFamily="2" charset="2"/>
              <a:buChar char="Ø"/>
            </a:pPr>
            <a:r>
              <a:rPr lang="en-GB" sz="1300" dirty="0">
                <a:latin typeface="Frutiger LT Std 45 Light" panose="020B0402020204020204"/>
              </a:rPr>
              <a:t>It is worth looking at the difference between the ‘Your org’ result and the benchmarking group ‘Worst result’. The closer your organisation’s result is to the worst result, the more concerning the result. </a:t>
            </a:r>
          </a:p>
          <a:p>
            <a:pPr marL="285750" indent="-285750">
              <a:buFont typeface="Wingdings" panose="05000000000000000000" pitchFamily="2" charset="2"/>
              <a:buChar char="Ø"/>
            </a:pPr>
            <a:r>
              <a:rPr lang="en-GB" sz="1300" dirty="0">
                <a:latin typeface="Frutiger LT Std 45 Light" panose="020B0402020204020204"/>
              </a:rPr>
              <a:t>Results where your organisation’s result is only marginally better than the ‘Average result’, but still lags behind the ‘Best result’ by a notable margin, could also be considered as areas for further improvement. </a:t>
            </a:r>
            <a:endParaRPr lang="en-GB" sz="1300" dirty="0">
              <a:latin typeface="Frutiger LT Std 45 Light" panose="020B0402020204020204"/>
              <a:cs typeface="Arial" panose="020B0604020202020204" pitchFamily="34" charset="0"/>
            </a:endParaRPr>
          </a:p>
        </p:txBody>
      </p:sp>
      <p:sp>
        <p:nvSpPr>
          <p:cNvPr id="14" name="TextBox 13">
            <a:extLst>
              <a:ext uri="{FF2B5EF4-FFF2-40B4-BE49-F238E27FC236}">
                <a16:creationId xmlns:a16="http://schemas.microsoft.com/office/drawing/2014/main" id="{BDBFA06B-5434-D4FE-FD6E-3F62924137A6}"/>
              </a:ext>
            </a:extLst>
          </p:cNvPr>
          <p:cNvSpPr txBox="1"/>
          <p:nvPr/>
        </p:nvSpPr>
        <p:spPr>
          <a:xfrm>
            <a:off x="136985" y="5018295"/>
            <a:ext cx="4856655" cy="1292662"/>
          </a:xfrm>
          <a:prstGeom prst="rect">
            <a:avLst/>
          </a:prstGeom>
          <a:noFill/>
        </p:spPr>
        <p:txBody>
          <a:bodyPr wrap="square">
            <a:spAutoFit/>
          </a:bodyPr>
          <a:lstStyle/>
          <a:p>
            <a:pPr marL="285750" indent="-285750">
              <a:buFont typeface="Wingdings" panose="05000000000000000000" pitchFamily="2" charset="2"/>
              <a:buChar char="Ø"/>
            </a:pPr>
            <a:r>
              <a:rPr lang="en-GB" sz="1300" dirty="0">
                <a:latin typeface="Frutiger LT Std 45 Light" panose="020B0402020204020204"/>
              </a:rPr>
              <a:t>Similarly, using the overview page it is easy to identify People Promise elements and themes which show a positive outcome for your organisation, where ‘Your org’ results are distinctly higher than the benchmarking group ‘Average result’. </a:t>
            </a:r>
            <a:endParaRPr lang="en-GB" sz="1300" dirty="0">
              <a:latin typeface="Frutiger LT Std 45 Light" panose="020B0402020204020204"/>
              <a:cs typeface="Arial" panose="020B0604020202020204" pitchFamily="34" charset="0"/>
            </a:endParaRPr>
          </a:p>
          <a:p>
            <a:pPr marL="285750" indent="-285750">
              <a:buFont typeface="Wingdings" panose="05000000000000000000" pitchFamily="2" charset="2"/>
              <a:buChar char="Ø"/>
            </a:pPr>
            <a:r>
              <a:rPr lang="en-GB" sz="1300" dirty="0">
                <a:latin typeface="Frutiger LT Std 45 Light" panose="020B0402020204020204"/>
                <a:cs typeface="Arial" panose="020B0604020202020204" pitchFamily="34" charset="0"/>
              </a:rPr>
              <a:t>P</a:t>
            </a:r>
            <a:r>
              <a:rPr lang="en-GB" sz="1300" dirty="0">
                <a:latin typeface="Frutiger LT Std 45 Light" panose="020B0402020204020204"/>
              </a:rPr>
              <a:t>ositive stories to report could be ones where your organisation approaches or matches the benchmarking group’s ‘Best result’. </a:t>
            </a:r>
            <a:endParaRPr lang="en-GB" sz="1300" dirty="0">
              <a:latin typeface="Frutiger LT Std 45 Light" panose="020B0402020204020204"/>
              <a:cs typeface="Arial" panose="020B0604020202020204" pitchFamily="34" charset="0"/>
            </a:endParaRPr>
          </a:p>
        </p:txBody>
      </p:sp>
      <p:sp>
        <p:nvSpPr>
          <p:cNvPr id="9" name="Slide Number Placeholder 8">
            <a:extLst>
              <a:ext uri="{FF2B5EF4-FFF2-40B4-BE49-F238E27FC236}">
                <a16:creationId xmlns:a16="http://schemas.microsoft.com/office/drawing/2014/main" id="{8B2E99BF-A65E-3DBF-601F-79A71D9D3E5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142</a:t>
            </a:fld>
            <a:endParaRPr lang="en-GB" dirty="0"/>
          </a:p>
        </p:txBody>
      </p:sp>
      <p:sp>
        <p:nvSpPr>
          <p:cNvPr id="2" name="Footer Placeholder 2">
            <a:extLst>
              <a:ext uri="{FF2B5EF4-FFF2-40B4-BE49-F238E27FC236}">
                <a16:creationId xmlns:a16="http://schemas.microsoft.com/office/drawing/2014/main" id="{12134F0E-6773-EC4F-B379-95AAA398CA0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cxnSp>
        <p:nvCxnSpPr>
          <p:cNvPr id="11" name="Straight Arrow Connector 10">
            <a:extLst>
              <a:ext uri="{FF2B5EF4-FFF2-40B4-BE49-F238E27FC236}">
                <a16:creationId xmlns:a16="http://schemas.microsoft.com/office/drawing/2014/main" id="{512C69BA-407B-F994-D98C-7D41CEBB8FA3}"/>
              </a:ext>
            </a:extLst>
          </p:cNvPr>
          <p:cNvCxnSpPr/>
          <p:nvPr/>
        </p:nvCxnSpPr>
        <p:spPr>
          <a:xfrm>
            <a:off x="4863229" y="2785145"/>
            <a:ext cx="3735487" cy="1174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291BA35C-1531-2154-5AD2-7564A8615571}"/>
              </a:ext>
            </a:extLst>
          </p:cNvPr>
          <p:cNvSpPr/>
          <p:nvPr/>
        </p:nvSpPr>
        <p:spPr>
          <a:xfrm>
            <a:off x="8417625" y="3960946"/>
            <a:ext cx="684430" cy="5033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0C4AB2C-8EF9-C61B-B9C1-21D95F47E816}"/>
              </a:ext>
            </a:extLst>
          </p:cNvPr>
          <p:cNvSpPr/>
          <p:nvPr/>
        </p:nvSpPr>
        <p:spPr>
          <a:xfrm>
            <a:off x="8410175" y="5358176"/>
            <a:ext cx="684430" cy="34633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8B767ED-94A9-6FBB-8A7B-64831E509A3E}"/>
              </a:ext>
            </a:extLst>
          </p:cNvPr>
          <p:cNvSpPr/>
          <p:nvPr/>
        </p:nvSpPr>
        <p:spPr>
          <a:xfrm>
            <a:off x="5692518" y="3657600"/>
            <a:ext cx="684430" cy="369116"/>
          </a:xfrm>
          <a:prstGeom prst="rect">
            <a:avLst/>
          </a:prstGeom>
          <a:noFill/>
          <a:ln w="19050">
            <a:solidFill>
              <a:srgbClr val="FF9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35D5CFA1-B6AD-43EC-9F7C-5D1A3CF811F5}"/>
              </a:ext>
            </a:extLst>
          </p:cNvPr>
          <p:cNvSpPr/>
          <p:nvPr/>
        </p:nvSpPr>
        <p:spPr>
          <a:xfrm>
            <a:off x="6375168" y="3910421"/>
            <a:ext cx="684430" cy="36911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7D0BA430-DE6C-136A-8B7D-352488919586}"/>
              </a:ext>
            </a:extLst>
          </p:cNvPr>
          <p:cNvCxnSpPr>
            <a:cxnSpLocks/>
          </p:cNvCxnSpPr>
          <p:nvPr/>
        </p:nvCxnSpPr>
        <p:spPr>
          <a:xfrm>
            <a:off x="4662343" y="3568451"/>
            <a:ext cx="1259336" cy="322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011A5B76-2C01-D451-A903-5509EEFDB30C}"/>
              </a:ext>
            </a:extLst>
          </p:cNvPr>
          <p:cNvCxnSpPr>
            <a:cxnSpLocks/>
          </p:cNvCxnSpPr>
          <p:nvPr/>
        </p:nvCxnSpPr>
        <p:spPr>
          <a:xfrm flipV="1">
            <a:off x="4575458" y="4017331"/>
            <a:ext cx="1926010" cy="1022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461F8376-3B08-8A4F-BAEA-93FE9AD7F1AA}"/>
              </a:ext>
            </a:extLst>
          </p:cNvPr>
          <p:cNvSpPr/>
          <p:nvPr/>
        </p:nvSpPr>
        <p:spPr>
          <a:xfrm>
            <a:off x="5692518" y="5235554"/>
            <a:ext cx="684430" cy="369116"/>
          </a:xfrm>
          <a:prstGeom prst="rect">
            <a:avLst/>
          </a:prstGeom>
          <a:noFill/>
          <a:ln w="19050">
            <a:solidFill>
              <a:srgbClr val="FF9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9783A734-5F31-245A-DA5A-A86C80958573}"/>
              </a:ext>
            </a:extLst>
          </p:cNvPr>
          <p:cNvSpPr/>
          <p:nvPr/>
        </p:nvSpPr>
        <p:spPr>
          <a:xfrm>
            <a:off x="6393344" y="5237281"/>
            <a:ext cx="684430" cy="36911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E34FE7C1-6AE8-4D98-694C-80AB834F0FCA}"/>
              </a:ext>
            </a:extLst>
          </p:cNvPr>
          <p:cNvSpPr txBox="1"/>
          <p:nvPr/>
        </p:nvSpPr>
        <p:spPr>
          <a:xfrm>
            <a:off x="7578915" y="5865372"/>
            <a:ext cx="4387442" cy="215444"/>
          </a:xfrm>
          <a:prstGeom prst="rect">
            <a:avLst/>
          </a:prstGeom>
          <a:noFill/>
        </p:spPr>
        <p:txBody>
          <a:bodyPr wrap="square" rtlCol="0">
            <a:spAutoFit/>
          </a:bodyPr>
          <a:lstStyle/>
          <a:p>
            <a:r>
              <a:rPr lang="en-GB" sz="800" b="1" i="1" dirty="0">
                <a:latin typeface="Frutiger LT Std 45 Light" panose="020B0402020204020204"/>
              </a:rPr>
              <a:t>Only one example is highlighted for each point</a:t>
            </a:r>
          </a:p>
        </p:txBody>
      </p:sp>
    </p:spTree>
    <p:extLst>
      <p:ext uri="{BB962C8B-B14F-4D97-AF65-F5344CB8AC3E}">
        <p14:creationId xmlns:p14="http://schemas.microsoft.com/office/powerpoint/2010/main" val="15547642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E49AB1-31BD-04DB-872B-DC7D20A35EE0}"/>
              </a:ext>
            </a:extLst>
          </p:cNvPr>
          <p:cNvPicPr>
            <a:picLocks noChangeAspect="1"/>
          </p:cNvPicPr>
          <p:nvPr/>
        </p:nvPicPr>
        <p:blipFill>
          <a:blip r:embed="rId2"/>
          <a:stretch>
            <a:fillRect/>
          </a:stretch>
        </p:blipFill>
        <p:spPr>
          <a:xfrm>
            <a:off x="4287329" y="1759789"/>
            <a:ext cx="3571336" cy="1867880"/>
          </a:xfrm>
          <a:prstGeom prst="rect">
            <a:avLst/>
          </a:prstGeom>
        </p:spPr>
      </p:pic>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C: 2. Reviewing results in more detail</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80" y="1123220"/>
            <a:ext cx="11841019" cy="669414"/>
          </a:xfrm>
          <a:prstGeom prst="rect">
            <a:avLst/>
          </a:prstGeom>
          <a:noFill/>
        </p:spPr>
        <p:txBody>
          <a:bodyPr wrap="square">
            <a:spAutoFit/>
          </a:bodyPr>
          <a:lstStyle/>
          <a:p>
            <a:r>
              <a:rPr lang="en-GB" sz="1250" dirty="0">
                <a:latin typeface="Frutiger LT Std 45 Light" panose="020B0402020204020204"/>
              </a:rPr>
              <a:t>Trend data can be used to identify measures which have been consistently improving for your organisation (i.e. showing an upward trend) over the past years and ones which have been declining over time. These charts can </a:t>
            </a:r>
            <a:r>
              <a:rPr lang="en-GB" sz="1250" b="1" dirty="0">
                <a:solidFill>
                  <a:srgbClr val="0F6FC6"/>
                </a:solidFill>
                <a:latin typeface="Frutiger LT Std 45 Light" panose="020B0402020204020204"/>
              </a:rPr>
              <a:t>help establish if there is genuine change in the results </a:t>
            </a:r>
            <a:r>
              <a:rPr lang="en-GB" sz="1250" dirty="0">
                <a:latin typeface="Frutiger LT Std 45 Light" panose="020B0402020204020204"/>
              </a:rPr>
              <a:t>(if the results are consistently improving or declining over time), or whether a change between years is just a minor </a:t>
            </a:r>
            <a:r>
              <a:rPr lang="en-GB" sz="1250" b="1" dirty="0">
                <a:solidFill>
                  <a:srgbClr val="0F6FC6"/>
                </a:solidFill>
                <a:latin typeface="Frutiger LT Std 45 Light" panose="020B0402020204020204"/>
              </a:rPr>
              <a:t>year-on-year</a:t>
            </a:r>
            <a:r>
              <a:rPr lang="en-GB" sz="1250" dirty="0">
                <a:latin typeface="Frutiger LT Std 45 Light" panose="020B0402020204020204"/>
              </a:rPr>
              <a:t> fluctuation. </a:t>
            </a:r>
            <a:endParaRPr lang="en-GB" sz="1250" dirty="0">
              <a:latin typeface="Frutiger LT Std 45 Light" panose="020B0402020204020204"/>
              <a:cs typeface="Arial" panose="020B0604020202020204" pitchFamily="34" charset="0"/>
            </a:endParaRPr>
          </a:p>
        </p:txBody>
      </p:sp>
      <p:sp>
        <p:nvSpPr>
          <p:cNvPr id="8" name="Arrow: Pentagon 7">
            <a:extLst>
              <a:ext uri="{FF2B5EF4-FFF2-40B4-BE49-F238E27FC236}">
                <a16:creationId xmlns:a16="http://schemas.microsoft.com/office/drawing/2014/main" id="{21715903-9646-57EF-47E1-782F8428FE03}"/>
              </a:ext>
            </a:extLst>
          </p:cNvPr>
          <p:cNvSpPr/>
          <p:nvPr/>
        </p:nvSpPr>
        <p:spPr>
          <a:xfrm>
            <a:off x="223345" y="822188"/>
            <a:ext cx="2444499" cy="323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Review trend data</a:t>
            </a:r>
          </a:p>
        </p:txBody>
      </p:sp>
      <p:sp>
        <p:nvSpPr>
          <p:cNvPr id="10" name="Arrow: Pentagon 9">
            <a:extLst>
              <a:ext uri="{FF2B5EF4-FFF2-40B4-BE49-F238E27FC236}">
                <a16:creationId xmlns:a16="http://schemas.microsoft.com/office/drawing/2014/main" id="{0397BD10-CC65-34A1-76E5-B4403ED4C96C}"/>
              </a:ext>
            </a:extLst>
          </p:cNvPr>
          <p:cNvSpPr/>
          <p:nvPr/>
        </p:nvSpPr>
        <p:spPr>
          <a:xfrm>
            <a:off x="223345" y="4114648"/>
            <a:ext cx="9642015" cy="365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Review the sub-scores and questions feeding into the People Promise elements and themes</a:t>
            </a:r>
          </a:p>
        </p:txBody>
      </p:sp>
      <p:sp>
        <p:nvSpPr>
          <p:cNvPr id="14" name="TextBox 13">
            <a:extLst>
              <a:ext uri="{FF2B5EF4-FFF2-40B4-BE49-F238E27FC236}">
                <a16:creationId xmlns:a16="http://schemas.microsoft.com/office/drawing/2014/main" id="{BDBFA06B-5434-D4FE-FD6E-3F62924137A6}"/>
              </a:ext>
            </a:extLst>
          </p:cNvPr>
          <p:cNvSpPr txBox="1"/>
          <p:nvPr/>
        </p:nvSpPr>
        <p:spPr>
          <a:xfrm>
            <a:off x="223345" y="4651516"/>
            <a:ext cx="7376971" cy="1938992"/>
          </a:xfrm>
          <a:prstGeom prst="rect">
            <a:avLst/>
          </a:prstGeom>
          <a:noFill/>
        </p:spPr>
        <p:txBody>
          <a:bodyPr wrap="square">
            <a:spAutoFit/>
          </a:bodyPr>
          <a:lstStyle/>
          <a:p>
            <a:r>
              <a:rPr lang="en-GB" sz="1200" dirty="0">
                <a:latin typeface="Frutiger LT Std 45 Light" panose="020B0402020204020204"/>
              </a:rPr>
              <a:t>In order to understand exactly which factors are driving your organisation’s People Promise element and theme results, you should review the sub-scores and questions feeding into these results. The </a:t>
            </a:r>
            <a:r>
              <a:rPr lang="en-GB" sz="1200" b="1" dirty="0">
                <a:solidFill>
                  <a:srgbClr val="0B457F"/>
                </a:solidFill>
                <a:latin typeface="Frutiger LT Std 45 Light" panose="020B0402020204020204"/>
              </a:rPr>
              <a:t>sub-score results </a:t>
            </a:r>
            <a:r>
              <a:rPr lang="en-GB" sz="1200" dirty="0">
                <a:latin typeface="Frutiger LT Std 45 Light" panose="020B0402020204020204"/>
              </a:rPr>
              <a:t>and the ‘</a:t>
            </a:r>
            <a:r>
              <a:rPr lang="en-GB" sz="1200" b="1" dirty="0">
                <a:solidFill>
                  <a:srgbClr val="0B457F"/>
                </a:solidFill>
                <a:latin typeface="Frutiger LT Std 45 Light" panose="020B0402020204020204"/>
              </a:rPr>
              <a:t>Question results</a:t>
            </a:r>
            <a:r>
              <a:rPr lang="en-GB" sz="1200" dirty="0">
                <a:latin typeface="Frutiger LT Std 45 Light" panose="020B0402020204020204"/>
              </a:rPr>
              <a:t>’ section contain the sub-scores and questions contributing to each People Promise element and theme, grouped together. By comparing ‘Your org’ results to the benchmarking group ‘Average’, ‘Best’ and ‘Worst’ results for each question, the </a:t>
            </a:r>
            <a:r>
              <a:rPr lang="en-GB" sz="1200" b="1" dirty="0">
                <a:solidFill>
                  <a:srgbClr val="0B457F"/>
                </a:solidFill>
                <a:latin typeface="Frutiger LT Std 45 Light" panose="020B0402020204020204"/>
              </a:rPr>
              <a:t>questions which are driving your organisation’s People Promise element and theme results can be identified</a:t>
            </a:r>
            <a:r>
              <a:rPr lang="en-GB" sz="1200" dirty="0">
                <a:solidFill>
                  <a:srgbClr val="0F6FC6"/>
                </a:solidFill>
                <a:latin typeface="Frutiger LT Std 45 Light" panose="020B0402020204020204"/>
              </a:rPr>
              <a:t>.</a:t>
            </a:r>
            <a:endParaRPr lang="en-GB" sz="1200" dirty="0">
              <a:latin typeface="Frutiger LT Std 45 Light" panose="020B0402020204020204"/>
            </a:endParaRPr>
          </a:p>
          <a:p>
            <a:r>
              <a:rPr lang="en-GB" sz="1200" dirty="0">
                <a:latin typeface="Frutiger LT Std 45 Light" panose="020B0402020204020204"/>
              </a:rPr>
              <a:t>For areas of experience where results need improvement, action plans can be formulated to </a:t>
            </a:r>
            <a:r>
              <a:rPr lang="en-GB" sz="1200" b="1" dirty="0">
                <a:solidFill>
                  <a:srgbClr val="0B457F"/>
                </a:solidFill>
                <a:latin typeface="Frutiger LT Std 45 Light" panose="020B0402020204020204"/>
              </a:rPr>
              <a:t>focus on the questions where the organisation’s results fall between the benchmarking group average and worst results.</a:t>
            </a:r>
            <a:r>
              <a:rPr lang="en-GB" sz="1200" dirty="0">
                <a:latin typeface="Frutiger LT Std 45 Light" panose="020B0402020204020204"/>
              </a:rPr>
              <a:t> Remember to keep an eye out for questions where a lower percentage is a better outcome – such as questions on violence or harassment, bullying and abuse.</a:t>
            </a:r>
            <a:endParaRPr lang="en-GB" sz="1200" dirty="0">
              <a:latin typeface="Frutiger LT Std 45 Light" panose="020B0402020204020204"/>
              <a:cs typeface="Arial" panose="020B0604020202020204" pitchFamily="34" charset="0"/>
            </a:endParaRPr>
          </a:p>
        </p:txBody>
      </p:sp>
      <p:sp>
        <p:nvSpPr>
          <p:cNvPr id="9" name="TextBox 8">
            <a:extLst>
              <a:ext uri="{FF2B5EF4-FFF2-40B4-BE49-F238E27FC236}">
                <a16:creationId xmlns:a16="http://schemas.microsoft.com/office/drawing/2014/main" id="{7F441D72-5EBD-6A90-03CB-5E3A2CAAA8CD}"/>
              </a:ext>
            </a:extLst>
          </p:cNvPr>
          <p:cNvSpPr txBox="1"/>
          <p:nvPr/>
        </p:nvSpPr>
        <p:spPr>
          <a:xfrm>
            <a:off x="147779" y="3590567"/>
            <a:ext cx="11841019" cy="477054"/>
          </a:xfrm>
          <a:prstGeom prst="rect">
            <a:avLst/>
          </a:prstGeom>
          <a:noFill/>
        </p:spPr>
        <p:txBody>
          <a:bodyPr wrap="square">
            <a:spAutoFit/>
          </a:bodyPr>
          <a:lstStyle/>
          <a:p>
            <a:r>
              <a:rPr lang="en-GB" sz="1250" dirty="0">
                <a:latin typeface="Frutiger LT Std 45 Light" panose="020B0402020204020204"/>
              </a:rPr>
              <a:t>Benchmarked trend data also allows you to review local changes and benchmark comparisons at the same time, allowing for various types of questions to be considered: e.g. how have the results for my organisation changed over time? Is my organisation improving faster than our peers? </a:t>
            </a:r>
            <a:endParaRPr lang="en-GB" sz="1250" dirty="0">
              <a:latin typeface="Frutiger LT Std 45 Light" panose="020B0402020204020204"/>
              <a:cs typeface="Arial" panose="020B0604020202020204" pitchFamily="34" charset="0"/>
            </a:endParaRPr>
          </a:p>
        </p:txBody>
      </p:sp>
      <p:sp>
        <p:nvSpPr>
          <p:cNvPr id="12" name="Slide Number Placeholder 8">
            <a:extLst>
              <a:ext uri="{FF2B5EF4-FFF2-40B4-BE49-F238E27FC236}">
                <a16:creationId xmlns:a16="http://schemas.microsoft.com/office/drawing/2014/main" id="{30D4D791-0DA6-B9AC-29A7-892F987BE39B}"/>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143</a:t>
            </a:fld>
            <a:endParaRPr lang="en-GB" dirty="0"/>
          </a:p>
        </p:txBody>
      </p:sp>
      <p:sp>
        <p:nvSpPr>
          <p:cNvPr id="2" name="Footer Placeholder 2">
            <a:extLst>
              <a:ext uri="{FF2B5EF4-FFF2-40B4-BE49-F238E27FC236}">
                <a16:creationId xmlns:a16="http://schemas.microsoft.com/office/drawing/2014/main" id="{B6DDCEEF-81C1-D570-10AF-B2C60314DAE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21" name="Rectangle 20">
            <a:extLst>
              <a:ext uri="{FF2B5EF4-FFF2-40B4-BE49-F238E27FC236}">
                <a16:creationId xmlns:a16="http://schemas.microsoft.com/office/drawing/2014/main" id="{C08D5BA6-2CB9-C36B-4F04-F43DA4FAAF47}"/>
              </a:ext>
            </a:extLst>
          </p:cNvPr>
          <p:cNvSpPr/>
          <p:nvPr/>
        </p:nvSpPr>
        <p:spPr>
          <a:xfrm>
            <a:off x="4339087" y="2812211"/>
            <a:ext cx="3491362" cy="16390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19036998-A739-8C29-B76F-774287CE846F}"/>
              </a:ext>
            </a:extLst>
          </p:cNvPr>
          <p:cNvSpPr/>
          <p:nvPr/>
        </p:nvSpPr>
        <p:spPr>
          <a:xfrm>
            <a:off x="6427219" y="2071643"/>
            <a:ext cx="123825" cy="910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9756BB2B-C18E-67B4-470B-AF7456607462}"/>
              </a:ext>
            </a:extLst>
          </p:cNvPr>
          <p:cNvSpPr/>
          <p:nvPr/>
        </p:nvSpPr>
        <p:spPr>
          <a:xfrm>
            <a:off x="6939275" y="2041849"/>
            <a:ext cx="123825" cy="910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E8875058-7EEA-08E6-FD4C-8FBBDCE04981}"/>
              </a:ext>
            </a:extLst>
          </p:cNvPr>
          <p:cNvSpPr/>
          <p:nvPr/>
        </p:nvSpPr>
        <p:spPr>
          <a:xfrm>
            <a:off x="7469490" y="1982047"/>
            <a:ext cx="123825" cy="910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Arrow Connector 24">
            <a:extLst>
              <a:ext uri="{FF2B5EF4-FFF2-40B4-BE49-F238E27FC236}">
                <a16:creationId xmlns:a16="http://schemas.microsoft.com/office/drawing/2014/main" id="{13A11A34-FC9B-406D-2DC4-8D88520D6E0C}"/>
              </a:ext>
            </a:extLst>
          </p:cNvPr>
          <p:cNvCxnSpPr>
            <a:cxnSpLocks/>
          </p:cNvCxnSpPr>
          <p:nvPr/>
        </p:nvCxnSpPr>
        <p:spPr>
          <a:xfrm flipV="1">
            <a:off x="6021238" y="1975449"/>
            <a:ext cx="1423358" cy="146649"/>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pic>
        <p:nvPicPr>
          <p:cNvPr id="41" name="Picture 40">
            <a:extLst>
              <a:ext uri="{FF2B5EF4-FFF2-40B4-BE49-F238E27FC236}">
                <a16:creationId xmlns:a16="http://schemas.microsoft.com/office/drawing/2014/main" id="{A3F09C6E-2312-2C4D-9855-981C22395957}"/>
              </a:ext>
            </a:extLst>
          </p:cNvPr>
          <p:cNvPicPr>
            <a:picLocks noChangeAspect="1"/>
          </p:cNvPicPr>
          <p:nvPr/>
        </p:nvPicPr>
        <p:blipFill>
          <a:blip r:embed="rId3"/>
          <a:stretch>
            <a:fillRect/>
          </a:stretch>
        </p:blipFill>
        <p:spPr>
          <a:xfrm>
            <a:off x="7720713" y="4636524"/>
            <a:ext cx="2160000" cy="718176"/>
          </a:xfrm>
          <a:prstGeom prst="rect">
            <a:avLst/>
          </a:prstGeom>
          <a:ln>
            <a:noFill/>
          </a:ln>
        </p:spPr>
      </p:pic>
      <p:pic>
        <p:nvPicPr>
          <p:cNvPr id="45" name="Picture 44">
            <a:extLst>
              <a:ext uri="{FF2B5EF4-FFF2-40B4-BE49-F238E27FC236}">
                <a16:creationId xmlns:a16="http://schemas.microsoft.com/office/drawing/2014/main" id="{A6693C44-DEA2-794E-1163-0D97FEB51BF3}"/>
              </a:ext>
            </a:extLst>
          </p:cNvPr>
          <p:cNvPicPr>
            <a:picLocks noChangeAspect="1"/>
          </p:cNvPicPr>
          <p:nvPr/>
        </p:nvPicPr>
        <p:blipFill>
          <a:blip r:embed="rId4"/>
          <a:stretch>
            <a:fillRect/>
          </a:stretch>
        </p:blipFill>
        <p:spPr>
          <a:xfrm>
            <a:off x="9880713" y="4674789"/>
            <a:ext cx="2160000" cy="713580"/>
          </a:xfrm>
          <a:prstGeom prst="rect">
            <a:avLst/>
          </a:prstGeom>
          <a:ln>
            <a:noFill/>
          </a:ln>
        </p:spPr>
      </p:pic>
      <p:pic>
        <p:nvPicPr>
          <p:cNvPr id="47" name="Picture 46">
            <a:extLst>
              <a:ext uri="{FF2B5EF4-FFF2-40B4-BE49-F238E27FC236}">
                <a16:creationId xmlns:a16="http://schemas.microsoft.com/office/drawing/2014/main" id="{91A0339C-1063-BCCE-D0E9-EA211C89803E}"/>
              </a:ext>
            </a:extLst>
          </p:cNvPr>
          <p:cNvPicPr>
            <a:picLocks noChangeAspect="1"/>
          </p:cNvPicPr>
          <p:nvPr/>
        </p:nvPicPr>
        <p:blipFill>
          <a:blip r:embed="rId5"/>
          <a:stretch>
            <a:fillRect/>
          </a:stretch>
        </p:blipFill>
        <p:spPr>
          <a:xfrm>
            <a:off x="7695918" y="5529864"/>
            <a:ext cx="2160000" cy="718176"/>
          </a:xfrm>
          <a:prstGeom prst="rect">
            <a:avLst/>
          </a:prstGeom>
          <a:ln>
            <a:noFill/>
          </a:ln>
        </p:spPr>
      </p:pic>
      <p:pic>
        <p:nvPicPr>
          <p:cNvPr id="43" name="Picture 42">
            <a:extLst>
              <a:ext uri="{FF2B5EF4-FFF2-40B4-BE49-F238E27FC236}">
                <a16:creationId xmlns:a16="http://schemas.microsoft.com/office/drawing/2014/main" id="{E6261DBF-F0CC-2DF6-7922-AF14A77AB3F8}"/>
              </a:ext>
            </a:extLst>
          </p:cNvPr>
          <p:cNvPicPr>
            <a:picLocks noChangeAspect="1"/>
          </p:cNvPicPr>
          <p:nvPr/>
        </p:nvPicPr>
        <p:blipFill>
          <a:blip r:embed="rId6"/>
          <a:stretch>
            <a:fillRect/>
          </a:stretch>
        </p:blipFill>
        <p:spPr>
          <a:xfrm>
            <a:off x="9868970" y="5475548"/>
            <a:ext cx="2160000" cy="722376"/>
          </a:xfrm>
          <a:prstGeom prst="rect">
            <a:avLst/>
          </a:prstGeom>
          <a:ln>
            <a:noFill/>
          </a:ln>
        </p:spPr>
      </p:pic>
      <p:sp>
        <p:nvSpPr>
          <p:cNvPr id="48" name="Rectangle 47">
            <a:extLst>
              <a:ext uri="{FF2B5EF4-FFF2-40B4-BE49-F238E27FC236}">
                <a16:creationId xmlns:a16="http://schemas.microsoft.com/office/drawing/2014/main" id="{93FA0275-FEA0-38CA-F1B0-96301E3C5CC4}"/>
              </a:ext>
            </a:extLst>
          </p:cNvPr>
          <p:cNvSpPr/>
          <p:nvPr/>
        </p:nvSpPr>
        <p:spPr>
          <a:xfrm>
            <a:off x="9527369" y="4881899"/>
            <a:ext cx="229000" cy="43171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4865BACE-0812-4FC9-E1AC-018161B7F4B6}"/>
              </a:ext>
            </a:extLst>
          </p:cNvPr>
          <p:cNvSpPr/>
          <p:nvPr/>
        </p:nvSpPr>
        <p:spPr>
          <a:xfrm>
            <a:off x="11723374" y="5516634"/>
            <a:ext cx="229000" cy="43171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B90B47A5-15A5-3B85-CFFF-0643CE1FC723}"/>
              </a:ext>
            </a:extLst>
          </p:cNvPr>
          <p:cNvSpPr/>
          <p:nvPr/>
        </p:nvSpPr>
        <p:spPr>
          <a:xfrm>
            <a:off x="9525387" y="5516634"/>
            <a:ext cx="229000" cy="431715"/>
          </a:xfrm>
          <a:prstGeom prst="rect">
            <a:avLst/>
          </a:prstGeom>
          <a:noFill/>
          <a:ln w="19050">
            <a:solidFill>
              <a:srgbClr val="FF9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B5E4BD42-6DA1-21D4-663A-E9A177902CBD}"/>
              </a:ext>
            </a:extLst>
          </p:cNvPr>
          <p:cNvSpPr/>
          <p:nvPr/>
        </p:nvSpPr>
        <p:spPr>
          <a:xfrm>
            <a:off x="11713839" y="4896076"/>
            <a:ext cx="229000" cy="328382"/>
          </a:xfrm>
          <a:prstGeom prst="rect">
            <a:avLst/>
          </a:prstGeom>
          <a:noFill/>
          <a:ln w="19050">
            <a:solidFill>
              <a:srgbClr val="FF9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Cross 52">
            <a:extLst>
              <a:ext uri="{FF2B5EF4-FFF2-40B4-BE49-F238E27FC236}">
                <a16:creationId xmlns:a16="http://schemas.microsoft.com/office/drawing/2014/main" id="{E220BD6E-0ACE-A2A3-D4E6-B2F620F4DC9E}"/>
              </a:ext>
            </a:extLst>
          </p:cNvPr>
          <p:cNvSpPr/>
          <p:nvPr/>
        </p:nvSpPr>
        <p:spPr>
          <a:xfrm rot="2675776">
            <a:off x="7652323" y="6280476"/>
            <a:ext cx="149218" cy="156618"/>
          </a:xfrm>
          <a:prstGeom prst="plus">
            <a:avLst>
              <a:gd name="adj" fmla="val 438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Cross 53">
            <a:extLst>
              <a:ext uri="{FF2B5EF4-FFF2-40B4-BE49-F238E27FC236}">
                <a16:creationId xmlns:a16="http://schemas.microsoft.com/office/drawing/2014/main" id="{564CB0E7-C172-05A6-D4A8-4A956E003FF1}"/>
              </a:ext>
            </a:extLst>
          </p:cNvPr>
          <p:cNvSpPr/>
          <p:nvPr/>
        </p:nvSpPr>
        <p:spPr>
          <a:xfrm rot="2675776">
            <a:off x="9358833" y="5237121"/>
            <a:ext cx="149218" cy="156618"/>
          </a:xfrm>
          <a:prstGeom prst="plus">
            <a:avLst>
              <a:gd name="adj" fmla="val 438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Cross 54">
            <a:extLst>
              <a:ext uri="{FF2B5EF4-FFF2-40B4-BE49-F238E27FC236}">
                <a16:creationId xmlns:a16="http://schemas.microsoft.com/office/drawing/2014/main" id="{0F0A9EAF-5BE9-61C3-C107-9BAF79C1F5EB}"/>
              </a:ext>
            </a:extLst>
          </p:cNvPr>
          <p:cNvSpPr/>
          <p:nvPr/>
        </p:nvSpPr>
        <p:spPr>
          <a:xfrm rot="2675776">
            <a:off x="11597209" y="6051229"/>
            <a:ext cx="149218" cy="156618"/>
          </a:xfrm>
          <a:prstGeom prst="plus">
            <a:avLst>
              <a:gd name="adj" fmla="val 438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a:extLst>
              <a:ext uri="{FF2B5EF4-FFF2-40B4-BE49-F238E27FC236}">
                <a16:creationId xmlns:a16="http://schemas.microsoft.com/office/drawing/2014/main" id="{9FD5FD9F-6371-09EA-A4A7-F3EC86EDAFBD}"/>
              </a:ext>
            </a:extLst>
          </p:cNvPr>
          <p:cNvSpPr txBox="1"/>
          <p:nvPr/>
        </p:nvSpPr>
        <p:spPr>
          <a:xfrm>
            <a:off x="7839075" y="6229236"/>
            <a:ext cx="3035460" cy="415498"/>
          </a:xfrm>
          <a:prstGeom prst="rect">
            <a:avLst/>
          </a:prstGeom>
          <a:noFill/>
        </p:spPr>
        <p:txBody>
          <a:bodyPr wrap="square">
            <a:spAutoFit/>
          </a:bodyPr>
          <a:lstStyle/>
          <a:p>
            <a:r>
              <a:rPr lang="en-GB" sz="1000" dirty="0">
                <a:latin typeface="Frutiger LT Std 45 Light" panose="020B0402020204020204"/>
                <a:cs typeface="Arial" panose="020B0604020202020204" pitchFamily="34" charset="0"/>
              </a:rPr>
              <a:t>= Negative driver, org result falls between average and worst benchmarking group result for question</a:t>
            </a:r>
          </a:p>
        </p:txBody>
      </p:sp>
    </p:spTree>
    <p:extLst>
      <p:ext uri="{BB962C8B-B14F-4D97-AF65-F5344CB8AC3E}">
        <p14:creationId xmlns:p14="http://schemas.microsoft.com/office/powerpoint/2010/main" val="27527497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C: 3. Reviewing question results</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78" y="852281"/>
            <a:ext cx="11841019" cy="738664"/>
          </a:xfrm>
          <a:prstGeom prst="rect">
            <a:avLst/>
          </a:prstGeom>
          <a:noFill/>
        </p:spPr>
        <p:txBody>
          <a:bodyPr wrap="square">
            <a:spAutoFit/>
          </a:bodyPr>
          <a:lstStyle/>
          <a:p>
            <a:r>
              <a:rPr lang="en-GB" sz="1400" dirty="0">
                <a:latin typeface="Frutiger LT Std 45 Light" panose="020B0402020204020204"/>
              </a:rPr>
              <a:t>This benchmark report displays results for all questions in the questionnaire, including benchmarked trend data wherever available. While this a key feature of the report, at first glance the amount of information contained on more than 140 pages might appear daunting. The below suggestions aim to provide some guidance on how to get started with navigating through this set of data. </a:t>
            </a:r>
            <a:endParaRPr lang="en-GB" sz="1400" dirty="0">
              <a:latin typeface="Frutiger LT Std 45 Light" panose="020B0402020204020204"/>
              <a:cs typeface="Arial" panose="020B0604020202020204" pitchFamily="34" charset="0"/>
            </a:endParaRPr>
          </a:p>
        </p:txBody>
      </p:sp>
      <p:sp>
        <p:nvSpPr>
          <p:cNvPr id="10" name="Arrow: Pentagon 9">
            <a:extLst>
              <a:ext uri="{FF2B5EF4-FFF2-40B4-BE49-F238E27FC236}">
                <a16:creationId xmlns:a16="http://schemas.microsoft.com/office/drawing/2014/main" id="{0397BD10-CC65-34A1-76E5-B4403ED4C96C}"/>
              </a:ext>
            </a:extLst>
          </p:cNvPr>
          <p:cNvSpPr/>
          <p:nvPr/>
        </p:nvSpPr>
        <p:spPr>
          <a:xfrm>
            <a:off x="242049" y="1703848"/>
            <a:ext cx="3890822" cy="341837"/>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Frutiger LT Std 45 Light" panose="020B0402020204020204"/>
                <a:cs typeface="Arial" panose="020B0604020202020204" pitchFamily="34" charset="0"/>
              </a:rPr>
              <a:t>Identifying questions of interest</a:t>
            </a:r>
          </a:p>
        </p:txBody>
      </p:sp>
      <p:sp>
        <p:nvSpPr>
          <p:cNvPr id="14" name="TextBox 13">
            <a:extLst>
              <a:ext uri="{FF2B5EF4-FFF2-40B4-BE49-F238E27FC236}">
                <a16:creationId xmlns:a16="http://schemas.microsoft.com/office/drawing/2014/main" id="{BDBFA06B-5434-D4FE-FD6E-3F62924137A6}"/>
              </a:ext>
            </a:extLst>
          </p:cNvPr>
          <p:cNvSpPr txBox="1"/>
          <p:nvPr/>
        </p:nvSpPr>
        <p:spPr>
          <a:xfrm>
            <a:off x="147778" y="2097385"/>
            <a:ext cx="11699603" cy="2031325"/>
          </a:xfrm>
          <a:prstGeom prst="rect">
            <a:avLst/>
          </a:prstGeom>
          <a:noFill/>
        </p:spPr>
        <p:txBody>
          <a:bodyPr wrap="square">
            <a:spAutoFit/>
          </a:bodyPr>
          <a:lstStyle/>
          <a:p>
            <a:pPr marL="285750" indent="-285750">
              <a:buFont typeface="Wingdings" panose="05000000000000000000" pitchFamily="2" charset="2"/>
              <a:buChar char="Ø"/>
            </a:pPr>
            <a:r>
              <a:rPr lang="en-GB" sz="1400" b="1" dirty="0">
                <a:latin typeface="Frutiger LT Std 45 Light" panose="020B0402020204020204"/>
              </a:rPr>
              <a:t>Pre-defined questions of interest – key questions for your organisation </a:t>
            </a:r>
          </a:p>
          <a:p>
            <a:r>
              <a:rPr lang="en-GB" sz="1400" dirty="0">
                <a:latin typeface="Frutiger LT Std 45 Light" panose="020B0402020204020204"/>
              </a:rPr>
              <a:t>Most organisations will have questions which have traditionally been a focus for them - questions which have been targeted with internal policies or programmes, or whose results are of heightened importance due to organisation values or because they are considered a proxy for key issues. Outcomes for these questions can be assessed on the backdrop of benchmark and historical trend data. </a:t>
            </a:r>
          </a:p>
          <a:p>
            <a:endParaRPr lang="en-GB" sz="1400" b="1" dirty="0">
              <a:latin typeface="Frutiger LT Std 45 Light" panose="020B0402020204020204"/>
            </a:endParaRPr>
          </a:p>
          <a:p>
            <a:pPr marL="285750" indent="-285750">
              <a:buFont typeface="Wingdings" panose="05000000000000000000" pitchFamily="2" charset="2"/>
              <a:buChar char="Ø"/>
            </a:pPr>
            <a:r>
              <a:rPr lang="en-GB" sz="1400" b="1" dirty="0">
                <a:latin typeface="Frutiger LT Std 45 Light" panose="020B0402020204020204"/>
              </a:rPr>
              <a:t>Identifying questions of interest based on the results in this report </a:t>
            </a:r>
          </a:p>
          <a:p>
            <a:r>
              <a:rPr lang="en-GB" sz="1400" dirty="0">
                <a:latin typeface="Frutiger LT Std 45 Light" panose="020B0402020204020204"/>
              </a:rPr>
              <a:t>The methods recommended to review your People Promise and theme results can also be applied to pick out question level results of interest. However</a:t>
            </a:r>
            <a:r>
              <a:rPr lang="en-GB" sz="1400" dirty="0">
                <a:solidFill>
                  <a:srgbClr val="0B457F"/>
                </a:solidFill>
                <a:latin typeface="Frutiger LT Std 45 Light" panose="020B0402020204020204"/>
              </a:rPr>
              <a:t>, </a:t>
            </a:r>
            <a:r>
              <a:rPr lang="en-GB" sz="1400" b="1" dirty="0">
                <a:solidFill>
                  <a:srgbClr val="0B457F"/>
                </a:solidFill>
                <a:latin typeface="Frutiger LT Std 45 Light" panose="020B0402020204020204"/>
              </a:rPr>
              <a:t>unlike People Promise elements, themes and sub-scores where a higher result always indicates a better result, it is important to keep an eye out for questions where a lower percentage relates to a better outcome </a:t>
            </a:r>
            <a:r>
              <a:rPr lang="en-GB" sz="1400" dirty="0">
                <a:latin typeface="Frutiger LT Std 45 Light" panose="020B0402020204020204"/>
              </a:rPr>
              <a:t>(see details on the ‘Using the report’ page in the ‘Introduction’ section).</a:t>
            </a:r>
            <a:endParaRPr lang="en-GB" sz="1400" dirty="0">
              <a:latin typeface="Frutiger LT Std 45 Light" panose="020B0402020204020204"/>
              <a:cs typeface="Arial" panose="020B0604020202020204" pitchFamily="34" charset="0"/>
            </a:endParaRPr>
          </a:p>
        </p:txBody>
      </p:sp>
      <p:sp>
        <p:nvSpPr>
          <p:cNvPr id="11" name="TextBox 10">
            <a:extLst>
              <a:ext uri="{FF2B5EF4-FFF2-40B4-BE49-F238E27FC236}">
                <a16:creationId xmlns:a16="http://schemas.microsoft.com/office/drawing/2014/main" id="{CC770605-E1B5-F1E8-30DC-AD1734FA97FE}"/>
              </a:ext>
            </a:extLst>
          </p:cNvPr>
          <p:cNvSpPr txBox="1"/>
          <p:nvPr/>
        </p:nvSpPr>
        <p:spPr>
          <a:xfrm>
            <a:off x="4185942" y="4128710"/>
            <a:ext cx="7934915" cy="2462213"/>
          </a:xfrm>
          <a:prstGeom prst="rect">
            <a:avLst/>
          </a:prstGeom>
          <a:noFill/>
        </p:spPr>
        <p:txBody>
          <a:bodyPr wrap="square">
            <a:spAutoFit/>
          </a:bodyPr>
          <a:lstStyle/>
          <a:p>
            <a:pPr marL="285750" indent="-285750">
              <a:buFont typeface="Wingdings" panose="05000000000000000000" pitchFamily="2" charset="2"/>
              <a:buChar char="Ø"/>
            </a:pPr>
            <a:r>
              <a:rPr lang="en-GB" sz="1400" b="1" u="sng" dirty="0">
                <a:solidFill>
                  <a:srgbClr val="0B457F"/>
                </a:solidFill>
                <a:latin typeface="Frutiger LT Std 45 Light" panose="020B0402020204020204"/>
              </a:rPr>
              <a:t>To identify areas of concern: </a:t>
            </a:r>
            <a:r>
              <a:rPr lang="en-GB" sz="1400" dirty="0">
                <a:latin typeface="Frutiger LT Std 45 Light" panose="020B0402020204020204"/>
              </a:rPr>
              <a:t>look for questions where the organisation value falls between the benchmarking group average and the worst result, particularly questions where your organisation result is very close to the worst result. Review changes in the trend data to establish if there has been a decline or stagnation in results across multiple years, but consider the context of how the organisation has performed in comparison to its benchmarking group over this period. A positive trend for a question that is still below the average result can be seen as good progress to build on further in the future.</a:t>
            </a:r>
          </a:p>
          <a:p>
            <a:pPr marL="285750" indent="-285750">
              <a:buFont typeface="Wingdings" panose="05000000000000000000" pitchFamily="2" charset="2"/>
              <a:buChar char="Ø"/>
            </a:pPr>
            <a:endParaRPr lang="en-GB" sz="1400" dirty="0">
              <a:latin typeface="Frutiger LT Std 45 Light" panose="020B0402020204020204"/>
            </a:endParaRPr>
          </a:p>
          <a:p>
            <a:pPr marL="285750" indent="-285750">
              <a:buFont typeface="Wingdings" panose="05000000000000000000" pitchFamily="2" charset="2"/>
              <a:buChar char="Ø"/>
            </a:pPr>
            <a:r>
              <a:rPr lang="en-GB" sz="1400" b="1" u="sng" dirty="0">
                <a:solidFill>
                  <a:srgbClr val="0B457F"/>
                </a:solidFill>
                <a:latin typeface="Frutiger LT Std 45 Light" panose="020B0402020204020204"/>
              </a:rPr>
              <a:t>When looking for positive outcomes: </a:t>
            </a:r>
            <a:r>
              <a:rPr lang="en-GB" sz="1400" dirty="0">
                <a:latin typeface="Frutiger LT Std 45 Light" panose="020B0402020204020204"/>
              </a:rPr>
              <a:t>search for results where your organisation is closest to the benchmarking group best result (but remember to consider results for previous years), or ones where there is a clear trend of continued improvement over multiple years. </a:t>
            </a:r>
            <a:endParaRPr lang="en-GB" sz="1400" dirty="0">
              <a:latin typeface="Frutiger LT Std 45 Light" panose="020B0402020204020204"/>
              <a:cs typeface="Arial" panose="020B0604020202020204" pitchFamily="34" charset="0"/>
            </a:endParaRPr>
          </a:p>
        </p:txBody>
      </p:sp>
      <p:sp>
        <p:nvSpPr>
          <p:cNvPr id="9" name="Slide Number Placeholder 8">
            <a:extLst>
              <a:ext uri="{FF2B5EF4-FFF2-40B4-BE49-F238E27FC236}">
                <a16:creationId xmlns:a16="http://schemas.microsoft.com/office/drawing/2014/main" id="{9777945D-1288-85CF-9892-CE531D9884D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144</a:t>
            </a:fld>
            <a:endParaRPr lang="en-GB" dirty="0"/>
          </a:p>
        </p:txBody>
      </p:sp>
      <p:sp>
        <p:nvSpPr>
          <p:cNvPr id="2" name="Footer Placeholder 2">
            <a:extLst>
              <a:ext uri="{FF2B5EF4-FFF2-40B4-BE49-F238E27FC236}">
                <a16:creationId xmlns:a16="http://schemas.microsoft.com/office/drawing/2014/main" id="{A27628B6-0C56-9EFA-95D9-19B432536AC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pic>
        <p:nvPicPr>
          <p:cNvPr id="3" name="Picture 2">
            <a:extLst>
              <a:ext uri="{FF2B5EF4-FFF2-40B4-BE49-F238E27FC236}">
                <a16:creationId xmlns:a16="http://schemas.microsoft.com/office/drawing/2014/main" id="{344E23AF-1580-7195-5C7C-9DCCAE7A56CD}"/>
              </a:ext>
            </a:extLst>
          </p:cNvPr>
          <p:cNvPicPr>
            <a:picLocks noChangeAspect="1"/>
          </p:cNvPicPr>
          <p:nvPr/>
        </p:nvPicPr>
        <p:blipFill>
          <a:blip r:embed="rId2"/>
          <a:stretch>
            <a:fillRect/>
          </a:stretch>
        </p:blipFill>
        <p:spPr>
          <a:xfrm>
            <a:off x="242049" y="4128709"/>
            <a:ext cx="3552284" cy="1181095"/>
          </a:xfrm>
          <a:prstGeom prst="rect">
            <a:avLst/>
          </a:prstGeom>
          <a:ln>
            <a:noFill/>
          </a:ln>
        </p:spPr>
      </p:pic>
      <p:sp>
        <p:nvSpPr>
          <p:cNvPr id="6" name="Rectangle 5">
            <a:extLst>
              <a:ext uri="{FF2B5EF4-FFF2-40B4-BE49-F238E27FC236}">
                <a16:creationId xmlns:a16="http://schemas.microsoft.com/office/drawing/2014/main" id="{85B78117-DE4E-9B42-AD1C-5C69A80801A1}"/>
              </a:ext>
            </a:extLst>
          </p:cNvPr>
          <p:cNvSpPr/>
          <p:nvPr/>
        </p:nvSpPr>
        <p:spPr>
          <a:xfrm>
            <a:off x="3210933" y="4584926"/>
            <a:ext cx="376608" cy="66716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511554C5-E145-9D10-3066-2A58EE0AC588}"/>
              </a:ext>
            </a:extLst>
          </p:cNvPr>
          <p:cNvPicPr>
            <a:picLocks noChangeAspect="1"/>
          </p:cNvPicPr>
          <p:nvPr/>
        </p:nvPicPr>
        <p:blipFill>
          <a:blip r:embed="rId3"/>
          <a:stretch>
            <a:fillRect/>
          </a:stretch>
        </p:blipFill>
        <p:spPr>
          <a:xfrm>
            <a:off x="298957" y="5383039"/>
            <a:ext cx="3438467" cy="1065675"/>
          </a:xfrm>
          <a:prstGeom prst="rect">
            <a:avLst/>
          </a:prstGeom>
        </p:spPr>
      </p:pic>
      <p:sp>
        <p:nvSpPr>
          <p:cNvPr id="13" name="Rectangle 12">
            <a:extLst>
              <a:ext uri="{FF2B5EF4-FFF2-40B4-BE49-F238E27FC236}">
                <a16:creationId xmlns:a16="http://schemas.microsoft.com/office/drawing/2014/main" id="{8E7120B5-AA29-53DB-03A0-60A7426B1333}"/>
              </a:ext>
            </a:extLst>
          </p:cNvPr>
          <p:cNvSpPr/>
          <p:nvPr/>
        </p:nvSpPr>
        <p:spPr>
          <a:xfrm>
            <a:off x="3221345" y="5638469"/>
            <a:ext cx="376608" cy="80157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49308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EA3-119A-C9BD-4730-96D8C21E115A}"/>
              </a:ext>
            </a:extLst>
          </p:cNvPr>
          <p:cNvSpPr>
            <a:spLocks noGrp="1"/>
          </p:cNvSpPr>
          <p:nvPr>
            <p:ph type="title"/>
          </p:nvPr>
        </p:nvSpPr>
        <p:spPr>
          <a:xfrm>
            <a:off x="214887" y="3920067"/>
            <a:ext cx="4925004" cy="1126917"/>
          </a:xfrm>
        </p:spPr>
        <p:txBody>
          <a:bodyPr/>
          <a:lstStyle/>
          <a:p>
            <a:r>
              <a:rPr lang="en-GB" dirty="0"/>
              <a:t>Appendix D: Additional reporting outputs</a:t>
            </a:r>
          </a:p>
        </p:txBody>
      </p:sp>
    </p:spTree>
    <p:extLst>
      <p:ext uri="{BB962C8B-B14F-4D97-AF65-F5344CB8AC3E}">
        <p14:creationId xmlns:p14="http://schemas.microsoft.com/office/powerpoint/2010/main" val="27814654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1D1179-B418-4AB9-F5AC-48478F0A88F6}"/>
              </a:ext>
            </a:extLst>
          </p:cNvPr>
          <p:cNvSpPr>
            <a:spLocks noGrp="1"/>
          </p:cNvSpPr>
          <p:nvPr>
            <p:ph type="title"/>
          </p:nvPr>
        </p:nvSpPr>
        <p:spPr/>
        <p:txBody>
          <a:bodyPr/>
          <a:lstStyle/>
          <a:p>
            <a:r>
              <a:rPr lang="en-GB" dirty="0"/>
              <a:t>Appendix D: Additional reporting outputs</a:t>
            </a:r>
          </a:p>
        </p:txBody>
      </p:sp>
      <p:sp>
        <p:nvSpPr>
          <p:cNvPr id="7" name="TextBox 6">
            <a:extLst>
              <a:ext uri="{FF2B5EF4-FFF2-40B4-BE49-F238E27FC236}">
                <a16:creationId xmlns:a16="http://schemas.microsoft.com/office/drawing/2014/main" id="{B67C4491-7663-2F1E-1169-0B15521AFAC8}"/>
              </a:ext>
            </a:extLst>
          </p:cNvPr>
          <p:cNvSpPr txBox="1"/>
          <p:nvPr/>
        </p:nvSpPr>
        <p:spPr>
          <a:xfrm>
            <a:off x="147780" y="889020"/>
            <a:ext cx="11841019" cy="523220"/>
          </a:xfrm>
          <a:prstGeom prst="rect">
            <a:avLst/>
          </a:prstGeom>
          <a:noFill/>
        </p:spPr>
        <p:txBody>
          <a:bodyPr wrap="square">
            <a:spAutoFit/>
          </a:bodyPr>
          <a:lstStyle/>
          <a:p>
            <a:r>
              <a:rPr lang="en-GB" sz="1400" b="0" i="0" u="none" strike="noStrike" baseline="0" dirty="0">
                <a:latin typeface="Frutiger LT Std 45 Light" panose="020B0402020204020204"/>
                <a:cs typeface="Arial" panose="020B0604020202020204" pitchFamily="34" charset="0"/>
              </a:rPr>
              <a:t>B</a:t>
            </a:r>
            <a:r>
              <a:rPr lang="en-GB" sz="1400" dirty="0">
                <a:latin typeface="Frutiger LT Std 45 Light" panose="020B0402020204020204"/>
              </a:rPr>
              <a:t>elow are links to other key reporting outputs that complement this report. A full list and more detailed explanation of the reporting outputs is included in the Technical Document.</a:t>
            </a:r>
            <a:endParaRPr lang="en-GB" sz="1400" dirty="0">
              <a:latin typeface="Frutiger LT Std 45 Light" panose="020B0402020204020204"/>
              <a:cs typeface="Arial" panose="020B0604020202020204" pitchFamily="34" charset="0"/>
            </a:endParaRPr>
          </a:p>
        </p:txBody>
      </p:sp>
      <p:sp>
        <p:nvSpPr>
          <p:cNvPr id="9" name="Arrow: Pentagon 8">
            <a:extLst>
              <a:ext uri="{FF2B5EF4-FFF2-40B4-BE49-F238E27FC236}">
                <a16:creationId xmlns:a16="http://schemas.microsoft.com/office/drawing/2014/main" id="{03FB39CA-87F4-06D2-28A3-F3C2AA869A88}"/>
              </a:ext>
            </a:extLst>
          </p:cNvPr>
          <p:cNvSpPr/>
          <p:nvPr/>
        </p:nvSpPr>
        <p:spPr>
          <a:xfrm>
            <a:off x="233504" y="1534067"/>
            <a:ext cx="2742779" cy="365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Supporting documents</a:t>
            </a:r>
          </a:p>
        </p:txBody>
      </p:sp>
      <p:sp>
        <p:nvSpPr>
          <p:cNvPr id="12" name="Arrow: Pentagon 11">
            <a:extLst>
              <a:ext uri="{FF2B5EF4-FFF2-40B4-BE49-F238E27FC236}">
                <a16:creationId xmlns:a16="http://schemas.microsoft.com/office/drawing/2014/main" id="{F0F4907E-A29F-8EBC-6F79-FCAA4CF9D56B}"/>
              </a:ext>
            </a:extLst>
          </p:cNvPr>
          <p:cNvSpPr/>
          <p:nvPr/>
        </p:nvSpPr>
        <p:spPr>
          <a:xfrm>
            <a:off x="233504" y="3426306"/>
            <a:ext cx="2742778" cy="365125"/>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Other reporting outputs</a:t>
            </a:r>
          </a:p>
        </p:txBody>
      </p:sp>
      <p:sp>
        <p:nvSpPr>
          <p:cNvPr id="19" name="TextBox 18">
            <a:extLst>
              <a:ext uri="{FF2B5EF4-FFF2-40B4-BE49-F238E27FC236}">
                <a16:creationId xmlns:a16="http://schemas.microsoft.com/office/drawing/2014/main" id="{C7F24B7C-A8BA-BC3E-BE2E-2D2AA7D44740}"/>
              </a:ext>
            </a:extLst>
          </p:cNvPr>
          <p:cNvSpPr txBox="1"/>
          <p:nvPr/>
        </p:nvSpPr>
        <p:spPr>
          <a:xfrm>
            <a:off x="967968" y="2120273"/>
            <a:ext cx="10888749" cy="307777"/>
          </a:xfrm>
          <a:prstGeom prst="rect">
            <a:avLst/>
          </a:prstGeom>
          <a:noFill/>
        </p:spPr>
        <p:txBody>
          <a:bodyPr wrap="square">
            <a:spAutoFit/>
          </a:bodyPr>
          <a:lstStyle/>
          <a:p>
            <a:r>
              <a:rPr lang="en-GB" sz="1400" b="1" i="0" u="sng" strike="noStrike" baseline="0" dirty="0">
                <a:solidFill>
                  <a:srgbClr val="0B457F"/>
                </a:solidFill>
                <a:latin typeface="Frutiger LT Std 45 Light" panose="020B0402020204020204"/>
                <a:cs typeface="Arial" panose="020B0604020202020204" pitchFamily="34" charset="0"/>
                <a:hlinkClick r:id="rId2">
                  <a:extLst>
                    <a:ext uri="{A12FA001-AC4F-418D-AE19-62706E023703}">
                      <ahyp:hlinkClr xmlns:ahyp="http://schemas.microsoft.com/office/drawing/2018/hyperlinkcolor" val="tx"/>
                    </a:ext>
                  </a:extLst>
                </a:hlinkClick>
              </a:rPr>
              <a:t>Basic Guide: </a:t>
            </a:r>
            <a:r>
              <a:rPr lang="en-GB" sz="1400" b="0" i="0" u="none" strike="noStrike" baseline="0" dirty="0">
                <a:latin typeface="Frutiger LT Std 45 Light" panose="020B0402020204020204"/>
                <a:cs typeface="Arial" panose="020B0604020202020204" pitchFamily="34" charset="0"/>
              </a:rPr>
              <a:t>Provides a brief overview of the NHS Staff Survey data and details on what is contained in each of the reporting outputs.</a:t>
            </a:r>
            <a:endParaRPr lang="en-GB" sz="1400" dirty="0">
              <a:latin typeface="Frutiger LT Std 45 Light" panose="020B0402020204020204"/>
              <a:cs typeface="Arial" panose="020B0604020202020204" pitchFamily="34" charset="0"/>
            </a:endParaRPr>
          </a:p>
        </p:txBody>
      </p:sp>
      <p:sp>
        <p:nvSpPr>
          <p:cNvPr id="21" name="TextBox 20">
            <a:extLst>
              <a:ext uri="{FF2B5EF4-FFF2-40B4-BE49-F238E27FC236}">
                <a16:creationId xmlns:a16="http://schemas.microsoft.com/office/drawing/2014/main" id="{96E955C4-C04A-59A7-94F0-65BE51C573DB}"/>
              </a:ext>
            </a:extLst>
          </p:cNvPr>
          <p:cNvSpPr txBox="1"/>
          <p:nvPr/>
        </p:nvSpPr>
        <p:spPr>
          <a:xfrm>
            <a:off x="967968" y="2661509"/>
            <a:ext cx="10888749" cy="523220"/>
          </a:xfrm>
          <a:prstGeom prst="rect">
            <a:avLst/>
          </a:prstGeom>
          <a:noFill/>
        </p:spPr>
        <p:txBody>
          <a:bodyPr wrap="square">
            <a:spAutoFit/>
          </a:bodyPr>
          <a:lstStyle/>
          <a:p>
            <a:r>
              <a:rPr lang="en-GB" sz="1400" b="1" i="0" u="sng" strike="noStrike" baseline="0" dirty="0">
                <a:solidFill>
                  <a:srgbClr val="0B457F"/>
                </a:solidFill>
                <a:latin typeface="Frutiger LT Std 45 Light" panose="020B0402020204020204"/>
                <a:cs typeface="Arial" panose="020B0604020202020204" pitchFamily="34" charset="0"/>
                <a:hlinkClick r:id="rId2">
                  <a:extLst>
                    <a:ext uri="{A12FA001-AC4F-418D-AE19-62706E023703}">
                      <ahyp:hlinkClr xmlns:ahyp="http://schemas.microsoft.com/office/drawing/2018/hyperlinkcolor" val="tx"/>
                    </a:ext>
                  </a:extLst>
                </a:hlinkClick>
              </a:rPr>
              <a:t>Technical Document: </a:t>
            </a:r>
            <a:r>
              <a:rPr lang="en-GB" sz="1400" b="0" i="0" u="none" strike="noStrike" baseline="0" dirty="0">
                <a:latin typeface="Frutiger LT Std 45 Light" panose="020B0402020204020204"/>
                <a:cs typeface="Arial" panose="020B0604020202020204" pitchFamily="34" charset="0"/>
              </a:rPr>
              <a:t>Contains technical details about the NHS Staff Survey data, including: data cleaning, weighting, benchmarking, People Promise, historical comparability of organisations and questions in the survey.</a:t>
            </a:r>
            <a:endParaRPr lang="en-GB" sz="1400" dirty="0">
              <a:latin typeface="Frutiger LT Std 45 Light" panose="020B0402020204020204"/>
              <a:cs typeface="Arial" panose="020B0604020202020204" pitchFamily="34" charset="0"/>
            </a:endParaRPr>
          </a:p>
        </p:txBody>
      </p:sp>
      <p:sp>
        <p:nvSpPr>
          <p:cNvPr id="29" name="TextBox 28">
            <a:extLst>
              <a:ext uri="{FF2B5EF4-FFF2-40B4-BE49-F238E27FC236}">
                <a16:creationId xmlns:a16="http://schemas.microsoft.com/office/drawing/2014/main" id="{A3394B14-810C-0F9C-115B-5918233BC460}"/>
              </a:ext>
            </a:extLst>
          </p:cNvPr>
          <p:cNvSpPr txBox="1"/>
          <p:nvPr/>
        </p:nvSpPr>
        <p:spPr>
          <a:xfrm>
            <a:off x="967968" y="4030398"/>
            <a:ext cx="10888749" cy="523220"/>
          </a:xfrm>
          <a:prstGeom prst="rect">
            <a:avLst/>
          </a:prstGeom>
          <a:noFill/>
        </p:spPr>
        <p:txBody>
          <a:bodyPr wrap="square">
            <a:spAutoFit/>
          </a:bodyPr>
          <a:lstStyle/>
          <a:p>
            <a:r>
              <a:rPr lang="en-GB" sz="1400" b="1" u="sng" dirty="0">
                <a:solidFill>
                  <a:srgbClr val="0B457F"/>
                </a:solidFill>
                <a:latin typeface="Frutiger LT Std 45 Light" panose="020B0402020204020204"/>
                <a:cs typeface="Arial" panose="020B0604020202020204" pitchFamily="34" charset="0"/>
                <a:hlinkClick r:id="rId3">
                  <a:extLst>
                    <a:ext uri="{A12FA001-AC4F-418D-AE19-62706E023703}">
                      <ahyp:hlinkClr xmlns:ahyp="http://schemas.microsoft.com/office/drawing/2018/hyperlinkcolor" val="tx"/>
                    </a:ext>
                  </a:extLst>
                </a:hlinkClick>
              </a:rPr>
              <a:t>Online Dashboards</a:t>
            </a:r>
            <a:r>
              <a:rPr lang="en-GB" sz="1400" b="1" i="0" u="sng" strike="noStrike" baseline="0" dirty="0">
                <a:solidFill>
                  <a:srgbClr val="0B457F"/>
                </a:solidFill>
                <a:latin typeface="Frutiger LT Std 45 Light" panose="020B0402020204020204"/>
                <a:cs typeface="Arial" panose="020B0604020202020204" pitchFamily="34" charset="0"/>
                <a:hlinkClick r:id="rId3">
                  <a:extLst>
                    <a:ext uri="{A12FA001-AC4F-418D-AE19-62706E023703}">
                      <ahyp:hlinkClr xmlns:ahyp="http://schemas.microsoft.com/office/drawing/2018/hyperlinkcolor" val="tx"/>
                    </a:ext>
                  </a:extLst>
                </a:hlinkClick>
              </a:rPr>
              <a:t>: </a:t>
            </a:r>
            <a:r>
              <a:rPr lang="en-GB" sz="1400" dirty="0">
                <a:latin typeface="Frutiger LT Std 45 Light" panose="020B0402020204020204"/>
              </a:rPr>
              <a:t>Interactive dashboards containing results for all trusts nationally, each participating organisation (local), and for each region and ICS. Results are shown with trend data for up to five years where possible and show the full breakdown of response options for each question.</a:t>
            </a:r>
          </a:p>
        </p:txBody>
      </p:sp>
      <p:sp>
        <p:nvSpPr>
          <p:cNvPr id="31" name="trust_name">
            <a:extLst>
              <a:ext uri="{FF2B5EF4-FFF2-40B4-BE49-F238E27FC236}">
                <a16:creationId xmlns:a16="http://schemas.microsoft.com/office/drawing/2014/main" id="{4F568F7A-1541-5289-E677-BD0F7CE9FE84}"/>
              </a:ext>
            </a:extLst>
          </p:cNvPr>
          <p:cNvSpPr txBox="1"/>
          <p:nvPr/>
        </p:nvSpPr>
        <p:spPr>
          <a:xfrm>
            <a:off x="967968" y="4765337"/>
            <a:ext cx="10888749" cy="523220"/>
          </a:xfrm>
          <a:prstGeom prst="rect">
            <a:avLst/>
          </a:prstGeom>
          <a:noFill/>
        </p:spPr>
        <p:txBody>
          <a:bodyPr wrap="square">
            <a:spAutoFit/>
          </a:bodyPr>
          <a:lstStyle/>
          <a:p>
            <a:r>
              <a:rPr lang="en-GB" sz="1400" b="1" u="sng" dirty="0">
                <a:solidFill>
                  <a:srgbClr val="0B457F"/>
                </a:solidFill>
                <a:latin typeface="Frutiger LT Std 45 Light" panose="020B0402020204020204"/>
                <a:cs typeface="Arial" panose="020B0604020202020204" pitchFamily="34" charset="0"/>
                <a:hlinkClick r:id="rId4">
                  <a:extLst>
                    <a:ext uri="{A12FA001-AC4F-418D-AE19-62706E023703}">
                      <ahyp:hlinkClr xmlns:ahyp="http://schemas.microsoft.com/office/drawing/2018/hyperlinkcolor" val="tx"/>
                    </a:ext>
                  </a:extLst>
                </a:hlinkClick>
              </a:rPr>
              <a:t>Breakdown reports</a:t>
            </a:r>
            <a:r>
              <a:rPr lang="en-GB" sz="1400" b="1" i="0" u="sng" strike="noStrike" baseline="0" dirty="0">
                <a:solidFill>
                  <a:srgbClr val="0B457F"/>
                </a:solidFill>
                <a:latin typeface="Frutiger LT Std 45 Light" panose="020B0402020204020204"/>
                <a:cs typeface="Arial" panose="020B0604020202020204" pitchFamily="34" charset="0"/>
                <a:hlinkClick r:id="rId4">
                  <a:extLst>
                    <a:ext uri="{A12FA001-AC4F-418D-AE19-62706E023703}">
                      <ahyp:hlinkClr xmlns:ahyp="http://schemas.microsoft.com/office/drawing/2018/hyperlinkcolor" val="tx"/>
                    </a:ext>
                  </a:extLst>
                </a:hlinkClick>
              </a:rPr>
              <a:t>: </a:t>
            </a:r>
            <a:r>
              <a:rPr lang="en-GB" sz="1400" dirty="0">
                <a:latin typeface="Frutiger LT Std 45 Light" panose="020B0402020204020204"/>
              </a:rPr>
              <a:t>Reports containing People Promise and theme results split by breakdown (locality) </a:t>
            </a:r>
            <a:r>
              <a:rPr lang="en-GB" sz="1400">
                <a:latin typeface="Frutiger LT Std 45 Light" panose="020B0402020204020204"/>
              </a:rPr>
              <a:t>for </a:t>
            </a:r>
            <a:r>
              <a:rPr lang="en-GB" sz="1400">
                <a:latin typeface="Frutiger LT Std 45 Light" panose="020B0402020204020204"/>
                <a:cs typeface="Arial" panose="020B0604020202020204" pitchFamily="34" charset="0"/>
              </a:rPr>
              <a:t>Leeds and York Partnership NHS Foundation Trust. </a:t>
            </a:r>
            <a:endParaRPr lang="en-GB" sz="1400" dirty="0">
              <a:latin typeface="Frutiger LT Std 45 Light" panose="020B0402020204020204"/>
              <a:cs typeface="Arial" panose="020B0604020202020204" pitchFamily="34" charset="0"/>
            </a:endParaRPr>
          </a:p>
        </p:txBody>
      </p:sp>
      <p:pic>
        <p:nvPicPr>
          <p:cNvPr id="8" name="Picture 7" descr="Text, icon&#10;&#10;Description automatically generated">
            <a:extLst>
              <a:ext uri="{FF2B5EF4-FFF2-40B4-BE49-F238E27FC236}">
                <a16:creationId xmlns:a16="http://schemas.microsoft.com/office/drawing/2014/main" id="{5DE61267-F1EE-11CE-F9FE-D18BBC064E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91" y="4073038"/>
            <a:ext cx="455805" cy="455805"/>
          </a:xfrm>
          <a:prstGeom prst="rect">
            <a:avLst/>
          </a:prstGeom>
        </p:spPr>
      </p:pic>
      <p:pic>
        <p:nvPicPr>
          <p:cNvPr id="14" name="Picture 13">
            <a:extLst>
              <a:ext uri="{FF2B5EF4-FFF2-40B4-BE49-F238E27FC236}">
                <a16:creationId xmlns:a16="http://schemas.microsoft.com/office/drawing/2014/main" id="{AE66D9FD-ABA9-8192-AB85-9D0731E3F61F}"/>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471646" y="2093175"/>
            <a:ext cx="357180" cy="357180"/>
          </a:xfrm>
          <a:prstGeom prst="rect">
            <a:avLst/>
          </a:prstGeom>
        </p:spPr>
      </p:pic>
      <p:pic>
        <p:nvPicPr>
          <p:cNvPr id="18" name="Picture 17">
            <a:extLst>
              <a:ext uri="{FF2B5EF4-FFF2-40B4-BE49-F238E27FC236}">
                <a16:creationId xmlns:a16="http://schemas.microsoft.com/office/drawing/2014/main" id="{FB99A76E-94C8-C03F-0F79-AE1463CE060E}"/>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471646" y="2749733"/>
            <a:ext cx="357180" cy="357180"/>
          </a:xfrm>
          <a:prstGeom prst="rect">
            <a:avLst/>
          </a:prstGeom>
        </p:spPr>
      </p:pic>
      <p:pic>
        <p:nvPicPr>
          <p:cNvPr id="20" name="Picture 19">
            <a:extLst>
              <a:ext uri="{FF2B5EF4-FFF2-40B4-BE49-F238E27FC236}">
                <a16:creationId xmlns:a16="http://schemas.microsoft.com/office/drawing/2014/main" id="{4F1F0D6B-06A1-C520-3BEF-4CF574314253}"/>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471646" y="4740635"/>
            <a:ext cx="357180" cy="357180"/>
          </a:xfrm>
          <a:prstGeom prst="rect">
            <a:avLst/>
          </a:prstGeom>
        </p:spPr>
      </p:pic>
      <p:pic>
        <p:nvPicPr>
          <p:cNvPr id="13" name="Picture 12">
            <a:extLst>
              <a:ext uri="{FF2B5EF4-FFF2-40B4-BE49-F238E27FC236}">
                <a16:creationId xmlns:a16="http://schemas.microsoft.com/office/drawing/2014/main" id="{B2E7E07C-1315-D79A-3D3F-2E7E4BBB33CC}"/>
              </a:ext>
            </a:extLst>
          </p:cNvPr>
          <p:cNvPicPr>
            <a:picLocks noChangeAspect="1"/>
          </p:cNvPicPr>
          <p:nvPr/>
        </p:nvPicPr>
        <p:blipFill>
          <a:blip r:embed="rId8"/>
          <a:stretch>
            <a:fillRect/>
          </a:stretch>
        </p:blipFill>
        <p:spPr>
          <a:xfrm>
            <a:off x="399530" y="5931340"/>
            <a:ext cx="552528" cy="462699"/>
          </a:xfrm>
          <a:prstGeom prst="rect">
            <a:avLst/>
          </a:prstGeom>
        </p:spPr>
      </p:pic>
      <p:sp>
        <p:nvSpPr>
          <p:cNvPr id="22" name="TextBox 21">
            <a:extLst>
              <a:ext uri="{FF2B5EF4-FFF2-40B4-BE49-F238E27FC236}">
                <a16:creationId xmlns:a16="http://schemas.microsoft.com/office/drawing/2014/main" id="{0B16038C-9651-9B54-7602-785CE57A27D3}"/>
              </a:ext>
            </a:extLst>
          </p:cNvPr>
          <p:cNvSpPr txBox="1"/>
          <p:nvPr/>
        </p:nvSpPr>
        <p:spPr>
          <a:xfrm>
            <a:off x="967968" y="6008802"/>
            <a:ext cx="10888749" cy="307777"/>
          </a:xfrm>
          <a:prstGeom prst="rect">
            <a:avLst/>
          </a:prstGeom>
          <a:noFill/>
        </p:spPr>
        <p:txBody>
          <a:bodyPr wrap="square">
            <a:spAutoFit/>
          </a:bodyPr>
          <a:lstStyle/>
          <a:p>
            <a:r>
              <a:rPr lang="en-GB" sz="1400" b="1" i="0" u="sng" strike="noStrike" baseline="0" dirty="0">
                <a:solidFill>
                  <a:srgbClr val="0B457F"/>
                </a:solidFill>
                <a:latin typeface="Frutiger LT Std 45 Light" panose="020B0402020204020204"/>
                <a:cs typeface="Arial" panose="020B0604020202020204" pitchFamily="34" charset="0"/>
                <a:hlinkClick r:id="rId9">
                  <a:extLst>
                    <a:ext uri="{A12FA001-AC4F-418D-AE19-62706E023703}">
                      <ahyp:hlinkClr xmlns:ahyp="http://schemas.microsoft.com/office/drawing/2018/hyperlinkcolor" val="tx"/>
                    </a:ext>
                  </a:extLst>
                </a:hlinkClick>
              </a:rPr>
              <a:t>Detailed spreadsheets </a:t>
            </a:r>
            <a:r>
              <a:rPr lang="en-GB" sz="1400" i="0" strike="noStrike" baseline="0" dirty="0">
                <a:latin typeface="Frutiger LT Std 45 Light" panose="020B0402020204020204"/>
                <a:cs typeface="Arial" panose="020B0604020202020204" pitchFamily="34" charset="0"/>
              </a:rPr>
              <a:t>Contain detailed weighted results </a:t>
            </a:r>
            <a:r>
              <a:rPr lang="en-GB" sz="1400" dirty="0">
                <a:latin typeface="Frutiger LT Std 45 Light" panose="020B0402020204020204"/>
                <a:cs typeface="Arial" panose="020B0604020202020204" pitchFamily="34" charset="0"/>
              </a:rPr>
              <a:t>for all participating organisations, all trusts nationally, and for each</a:t>
            </a:r>
            <a:r>
              <a:rPr lang="en-GB" sz="1400" i="0" strike="noStrike" baseline="0" dirty="0">
                <a:latin typeface="Frutiger LT Std 45 Light" panose="020B0402020204020204"/>
                <a:cs typeface="Arial" panose="020B0604020202020204" pitchFamily="34" charset="0"/>
              </a:rPr>
              <a:t> region and ICS.</a:t>
            </a:r>
            <a:r>
              <a:rPr lang="en-GB" sz="1400" b="1" i="0" u="sng" strike="noStrike" baseline="0" dirty="0">
                <a:solidFill>
                  <a:srgbClr val="0F6FC6"/>
                </a:solidFill>
                <a:latin typeface="Frutiger LT Std 45 Light" panose="020B0402020204020204"/>
                <a:cs typeface="Arial" panose="020B0604020202020204" pitchFamily="34" charset="0"/>
              </a:rPr>
              <a:t>  </a:t>
            </a:r>
            <a:endParaRPr lang="en-GB" sz="1400" dirty="0">
              <a:latin typeface="Frutiger LT Std 45 Light" panose="020B0402020204020204"/>
              <a:cs typeface="Arial" panose="020B0604020202020204" pitchFamily="34" charset="0"/>
            </a:endParaRPr>
          </a:p>
        </p:txBody>
      </p:sp>
      <p:sp>
        <p:nvSpPr>
          <p:cNvPr id="10" name="Slide Number Placeholder 8">
            <a:extLst>
              <a:ext uri="{FF2B5EF4-FFF2-40B4-BE49-F238E27FC236}">
                <a16:creationId xmlns:a16="http://schemas.microsoft.com/office/drawing/2014/main" id="{7A5472BE-E4F2-E6E7-321B-AD2856204A70}"/>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146</a:t>
            </a:fld>
            <a:endParaRPr lang="en-GB" dirty="0"/>
          </a:p>
        </p:txBody>
      </p:sp>
      <p:sp>
        <p:nvSpPr>
          <p:cNvPr id="2" name="Footer Placeholder 2">
            <a:extLst>
              <a:ext uri="{FF2B5EF4-FFF2-40B4-BE49-F238E27FC236}">
                <a16:creationId xmlns:a16="http://schemas.microsoft.com/office/drawing/2014/main" id="{C9E4936F-3A1D-B712-544A-FA43C2491AC1}"/>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pic>
        <p:nvPicPr>
          <p:cNvPr id="3" name="Picture 2">
            <a:extLst>
              <a:ext uri="{FF2B5EF4-FFF2-40B4-BE49-F238E27FC236}">
                <a16:creationId xmlns:a16="http://schemas.microsoft.com/office/drawing/2014/main" id="{8048C1F2-A7B3-D490-7A6C-5730E388F039}"/>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471646" y="5362368"/>
            <a:ext cx="357180" cy="357180"/>
          </a:xfrm>
          <a:prstGeom prst="rect">
            <a:avLst/>
          </a:prstGeom>
        </p:spPr>
      </p:pic>
      <p:sp>
        <p:nvSpPr>
          <p:cNvPr id="4" name="TextBox 29">
            <a:extLst>
              <a:ext uri="{FF2B5EF4-FFF2-40B4-BE49-F238E27FC236}">
                <a16:creationId xmlns:a16="http://schemas.microsoft.com/office/drawing/2014/main" id="{298A3686-8ADF-23E2-FA2F-CBAD2368A0CD}"/>
              </a:ext>
            </a:extLst>
          </p:cNvPr>
          <p:cNvSpPr txBox="1">
            <a:spLocks/>
          </p:cNvSpPr>
          <p:nvPr/>
        </p:nvSpPr>
        <p:spPr>
          <a:xfrm>
            <a:off x="967968" y="5279348"/>
            <a:ext cx="10888749" cy="523220"/>
          </a:xfrm>
          <a:prstGeom prst="rect">
            <a:avLst/>
          </a:prstGeom>
          <a:noFill/>
        </p:spPr>
        <p:txBody>
          <a:bodyPr wrap="square">
            <a:spAutoFit/>
          </a:bodyPr>
          <a:lstStyle/>
          <a:p>
            <a:r>
              <a:rPr lang="en-GB" sz="1400" b="1" u="sng" dirty="0">
                <a:solidFill>
                  <a:srgbClr val="0B457F"/>
                </a:solidFill>
                <a:latin typeface="Frutiger LT Std 45 Light" panose="020B0402020204020204"/>
                <a:cs typeface="Arial" panose="020B0604020202020204" pitchFamily="34" charset="0"/>
                <a:hlinkClick r:id="rId10">
                  <a:extLst>
                    <a:ext uri="{A12FA001-AC4F-418D-AE19-62706E023703}">
                      <ahyp:hlinkClr xmlns:ahyp="http://schemas.microsoft.com/office/drawing/2018/hyperlinkcolor" val="tx"/>
                    </a:ext>
                  </a:extLst>
                </a:hlinkClick>
              </a:rPr>
              <a:t>National Briefing Document</a:t>
            </a:r>
            <a:r>
              <a:rPr lang="en-GB" sz="1400" b="1" i="0" u="sng" strike="noStrike" baseline="0" dirty="0">
                <a:solidFill>
                  <a:srgbClr val="0B457F"/>
                </a:solidFill>
                <a:latin typeface="Frutiger LT Std 45 Light" panose="020B0402020204020204"/>
                <a:cs typeface="Arial" panose="020B0604020202020204" pitchFamily="34" charset="0"/>
                <a:hlinkClick r:id="rId10">
                  <a:extLst>
                    <a:ext uri="{A12FA001-AC4F-418D-AE19-62706E023703}">
                      <ahyp:hlinkClr xmlns:ahyp="http://schemas.microsoft.com/office/drawing/2018/hyperlinkcolor" val="tx"/>
                    </a:ext>
                  </a:extLst>
                </a:hlinkClick>
              </a:rPr>
              <a:t>: </a:t>
            </a:r>
            <a:r>
              <a:rPr lang="en-GB" sz="1400" dirty="0">
                <a:latin typeface="Frutiger LT Std 45 Light" panose="020B0402020204020204"/>
              </a:rPr>
              <a:t>Report containing the national results for the People Promise elements, themes and sub-scores. Results are shown with trend data for up to five years where possible. </a:t>
            </a:r>
            <a:endParaRPr lang="en-GB" sz="1400" dirty="0">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418292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overview</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76999"/>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a:t>
            </a:r>
            <a:r>
              <a:rPr lang="en-GB" sz="1200" dirty="0">
                <a:solidFill>
                  <a:srgbClr val="4D4639"/>
                </a:solidFill>
                <a:latin typeface="Frutiger LT Std 45 Light" panose="020B0402020204020204"/>
                <a:cs typeface="Arial" panose="020B0604020202020204" pitchFamily="34" charset="0"/>
              </a:rPr>
              <a:t>on</a:t>
            </a:r>
            <a:r>
              <a:rPr lang="en-GB" sz="1100" dirty="0">
                <a:solidFill>
                  <a:srgbClr val="4D4639"/>
                </a:solidFill>
                <a:latin typeface="Frutiger LT Std 45 Light" panose="020B0402020204020204"/>
                <a:cs typeface="Arial" panose="020B0604020202020204" pitchFamily="34" charset="0"/>
              </a:rPr>
              <a:t>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0" name="TextBox 19">
            <a:extLst>
              <a:ext uri="{FF2B5EF4-FFF2-40B4-BE49-F238E27FC236}">
                <a16:creationId xmlns:a16="http://schemas.microsoft.com/office/drawing/2014/main" id="{F135719F-1FB4-DA19-C542-0FB09D1157E6}"/>
              </a:ext>
            </a:extLst>
          </p:cNvPr>
          <p:cNvSpPr txBox="1"/>
          <p:nvPr/>
        </p:nvSpPr>
        <p:spPr>
          <a:xfrm>
            <a:off x="941467" y="1189076"/>
            <a:ext cx="60960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a:t>
            </a:r>
            <a:r>
              <a:rPr lang="en-US" sz="1400" b="1" dirty="0">
                <a:solidFill>
                  <a:srgbClr val="000000"/>
                </a:solidFill>
                <a:latin typeface="Frutiger LT Std 45 Light" panose="020B0402020204020204"/>
                <a:cs typeface="Arial" panose="020B0604020202020204" pitchFamily="34" charset="0"/>
              </a:rPr>
              <a:t>6</a:t>
            </a:r>
            <a:r>
              <a:rPr lang="en-US" sz="1400" b="1" i="0" u="none" strike="noStrike" baseline="0" dirty="0">
                <a:solidFill>
                  <a:srgbClr val="000000"/>
                </a:solidFill>
                <a:latin typeface="Frutiger LT Std 45 Light" panose="020B0402020204020204"/>
                <a:cs typeface="Arial" panose="020B0604020202020204" pitchFamily="34" charset="0"/>
              </a:rPr>
              <a:t>: We </a:t>
            </a:r>
            <a:r>
              <a:rPr lang="en-US" sz="1400" b="1" dirty="0">
                <a:solidFill>
                  <a:srgbClr val="000000"/>
                </a:solidFill>
                <a:latin typeface="Frutiger LT Std 45 Light" panose="020B0402020204020204"/>
                <a:cs typeface="Arial" panose="020B0604020202020204" pitchFamily="34" charset="0"/>
              </a:rPr>
              <a:t>work flexibly</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sp>
        <p:nvSpPr>
          <p:cNvPr id="10" name="TextBox 9">
            <a:extLst>
              <a:ext uri="{FF2B5EF4-FFF2-40B4-BE49-F238E27FC236}">
                <a16:creationId xmlns:a16="http://schemas.microsoft.com/office/drawing/2014/main" id="{5CA00A28-7004-E61A-6AA8-3FD80003A60C}"/>
              </a:ext>
            </a:extLst>
          </p:cNvPr>
          <p:cNvSpPr txBox="1"/>
          <p:nvPr/>
        </p:nvSpPr>
        <p:spPr>
          <a:xfrm>
            <a:off x="7110121" y="1169306"/>
            <a:ext cx="48006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Promise element 7: We are a team</a:t>
            </a:r>
            <a:r>
              <a:rPr lang="en-US" sz="1400" b="0" i="0" u="none" strike="noStrike" baseline="0" dirty="0">
                <a:solidFill>
                  <a:srgbClr val="000000"/>
                </a:solidFill>
                <a:latin typeface="Frutiger LT Std 45 Light" panose="020B0402020204020204"/>
                <a:cs typeface="Arial" panose="020B0604020202020204" pitchFamily="34" charset="0"/>
              </a:rPr>
              <a:t>	</a:t>
            </a:r>
          </a:p>
        </p:txBody>
      </p:sp>
      <p:pic>
        <p:nvPicPr>
          <p:cNvPr id="6" name="Picture 5">
            <a:extLst>
              <a:ext uri="{FF2B5EF4-FFF2-40B4-BE49-F238E27FC236}">
                <a16:creationId xmlns:a16="http://schemas.microsoft.com/office/drawing/2014/main" id="{354C53B2-5763-54C5-1AA7-7AEC06D419C0}"/>
              </a:ext>
            </a:extLst>
          </p:cNvPr>
          <p:cNvPicPr>
            <a:picLocks noChangeAspect="1"/>
          </p:cNvPicPr>
          <p:nvPr/>
        </p:nvPicPr>
        <p:blipFill>
          <a:blip r:embed="rId2"/>
          <a:stretch>
            <a:fillRect/>
          </a:stretch>
        </p:blipFill>
        <p:spPr>
          <a:xfrm>
            <a:off x="457561" y="1120824"/>
            <a:ext cx="543791" cy="416906"/>
          </a:xfrm>
          <a:prstGeom prst="rect">
            <a:avLst/>
          </a:prstGeom>
        </p:spPr>
      </p:pic>
      <p:pic>
        <p:nvPicPr>
          <p:cNvPr id="9" name="Picture 8">
            <a:extLst>
              <a:ext uri="{FF2B5EF4-FFF2-40B4-BE49-F238E27FC236}">
                <a16:creationId xmlns:a16="http://schemas.microsoft.com/office/drawing/2014/main" id="{0C1A78C9-DF6D-F4F8-651C-775CB41606BF}"/>
              </a:ext>
            </a:extLst>
          </p:cNvPr>
          <p:cNvPicPr>
            <a:picLocks noChangeAspect="1"/>
          </p:cNvPicPr>
          <p:nvPr/>
        </p:nvPicPr>
        <p:blipFill>
          <a:blip r:embed="rId3"/>
          <a:stretch>
            <a:fillRect/>
          </a:stretch>
        </p:blipFill>
        <p:spPr>
          <a:xfrm>
            <a:off x="6329819" y="1135315"/>
            <a:ext cx="789407" cy="375758"/>
          </a:xfrm>
          <a:prstGeom prst="rect">
            <a:avLst/>
          </a:prstGeom>
        </p:spPr>
      </p:pic>
      <p:graphicFrame>
        <p:nvGraphicFramePr>
          <p:cNvPr id="13" name="PP6_table">
            <a:extLst>
              <a:ext uri="{FF2B5EF4-FFF2-40B4-BE49-F238E27FC236}">
                <a16:creationId xmlns:a16="http://schemas.microsoft.com/office/drawing/2014/main" id="{D4190675-C134-EAD9-8EE4-FEE4039BBBE8}"/>
              </a:ext>
            </a:extLst>
          </p:cNvPr>
          <p:cNvGraphicFramePr>
            <a:graphicFrameLocks noGrp="1"/>
          </p:cNvGraphicFramePr>
          <p:nvPr>
            <p:extLst>
              <p:ext uri="{D42A27DB-BD31-4B8C-83A1-F6EECF244321}">
                <p14:modId xmlns:p14="http://schemas.microsoft.com/office/powerpoint/2010/main" val="2494062345"/>
              </p:ext>
            </p:extLst>
          </p:nvPr>
        </p:nvGraphicFramePr>
        <p:xfrm>
          <a:off x="173451" y="5324815"/>
          <a:ext cx="5607155" cy="946149"/>
        </p:xfrm>
        <a:graphic>
          <a:graphicData uri="http://schemas.openxmlformats.org/drawingml/2006/table">
            <a:tbl>
              <a:tblPr>
                <a:tableStyleId>{5C22544A-7EE6-4342-B048-85BDC9FD1C3A}</a:tableStyleId>
              </a:tblPr>
              <a:tblGrid>
                <a:gridCol w="994652">
                  <a:extLst>
                    <a:ext uri="{9D8B030D-6E8A-4147-A177-3AD203B41FA5}">
                      <a16:colId xmlns:a16="http://schemas.microsoft.com/office/drawing/2014/main" val="3310181638"/>
                    </a:ext>
                  </a:extLst>
                </a:gridCol>
                <a:gridCol w="2212881">
                  <a:extLst>
                    <a:ext uri="{9D8B030D-6E8A-4147-A177-3AD203B41FA5}">
                      <a16:colId xmlns:a16="http://schemas.microsoft.com/office/drawing/2014/main" val="303345679"/>
                    </a:ext>
                  </a:extLst>
                </a:gridCol>
                <a:gridCol w="2399622">
                  <a:extLst>
                    <a:ext uri="{9D8B030D-6E8A-4147-A177-3AD203B41FA5}">
                      <a16:colId xmlns:a16="http://schemas.microsoft.com/office/drawing/2014/main" val="2248104930"/>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1559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4" name="PP6_chart">
            <a:extLst>
              <a:ext uri="{FF2B5EF4-FFF2-40B4-BE49-F238E27FC236}">
                <a16:creationId xmlns:a16="http://schemas.microsoft.com/office/drawing/2014/main" id="{321C42FB-39F0-9BE4-C99D-370AB15C92E1}"/>
              </a:ext>
            </a:extLst>
          </p:cNvPr>
          <p:cNvGraphicFramePr/>
          <p:nvPr>
            <p:extLst>
              <p:ext uri="{D42A27DB-BD31-4B8C-83A1-F6EECF244321}">
                <p14:modId xmlns:p14="http://schemas.microsoft.com/office/powerpoint/2010/main" val="873097562"/>
              </p:ext>
            </p:extLst>
          </p:nvPr>
        </p:nvGraphicFramePr>
        <p:xfrm>
          <a:off x="-42114" y="1324664"/>
          <a:ext cx="5902325" cy="3948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PP7_table">
            <a:extLst>
              <a:ext uri="{FF2B5EF4-FFF2-40B4-BE49-F238E27FC236}">
                <a16:creationId xmlns:a16="http://schemas.microsoft.com/office/drawing/2014/main" id="{25E5E7A7-425B-DE47-5E68-C4CC8C3EE0C0}"/>
              </a:ext>
            </a:extLst>
          </p:cNvPr>
          <p:cNvGraphicFramePr>
            <a:graphicFrameLocks noGrp="1"/>
          </p:cNvGraphicFramePr>
          <p:nvPr>
            <p:extLst>
              <p:ext uri="{D42A27DB-BD31-4B8C-83A1-F6EECF244321}">
                <p14:modId xmlns:p14="http://schemas.microsoft.com/office/powerpoint/2010/main" val="2125103472"/>
              </p:ext>
            </p:extLst>
          </p:nvPr>
        </p:nvGraphicFramePr>
        <p:xfrm>
          <a:off x="6234422" y="5324816"/>
          <a:ext cx="5607155" cy="946149"/>
        </p:xfrm>
        <a:graphic>
          <a:graphicData uri="http://schemas.openxmlformats.org/drawingml/2006/table">
            <a:tbl>
              <a:tblPr>
                <a:tableStyleId>{5C22544A-7EE6-4342-B048-85BDC9FD1C3A}</a:tableStyleId>
              </a:tblPr>
              <a:tblGrid>
                <a:gridCol w="994652">
                  <a:extLst>
                    <a:ext uri="{9D8B030D-6E8A-4147-A177-3AD203B41FA5}">
                      <a16:colId xmlns:a16="http://schemas.microsoft.com/office/drawing/2014/main" val="3310181638"/>
                    </a:ext>
                  </a:extLst>
                </a:gridCol>
                <a:gridCol w="2212881">
                  <a:extLst>
                    <a:ext uri="{9D8B030D-6E8A-4147-A177-3AD203B41FA5}">
                      <a16:colId xmlns:a16="http://schemas.microsoft.com/office/drawing/2014/main" val="303345679"/>
                    </a:ext>
                  </a:extLst>
                </a:gridCol>
                <a:gridCol w="2399622">
                  <a:extLst>
                    <a:ext uri="{9D8B030D-6E8A-4147-A177-3AD203B41FA5}">
                      <a16:colId xmlns:a16="http://schemas.microsoft.com/office/drawing/2014/main" val="2248104930"/>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6" name="PP7_chart">
            <a:extLst>
              <a:ext uri="{FF2B5EF4-FFF2-40B4-BE49-F238E27FC236}">
                <a16:creationId xmlns:a16="http://schemas.microsoft.com/office/drawing/2014/main" id="{481D9131-80A4-80D6-961F-EBF38CCA4578}"/>
              </a:ext>
            </a:extLst>
          </p:cNvPr>
          <p:cNvGraphicFramePr/>
          <p:nvPr>
            <p:extLst>
              <p:ext uri="{D42A27DB-BD31-4B8C-83A1-F6EECF244321}">
                <p14:modId xmlns:p14="http://schemas.microsoft.com/office/powerpoint/2010/main" val="190726268"/>
              </p:ext>
            </p:extLst>
          </p:nvPr>
        </p:nvGraphicFramePr>
        <p:xfrm>
          <a:off x="6027566" y="1324664"/>
          <a:ext cx="5902325" cy="3948421"/>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8">
            <a:extLst>
              <a:ext uri="{FF2B5EF4-FFF2-40B4-BE49-F238E27FC236}">
                <a16:creationId xmlns:a16="http://schemas.microsoft.com/office/drawing/2014/main" id="{550D2F94-FA41-FF68-226C-FC12651238D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15</a:t>
            </a:fld>
            <a:endParaRPr lang="en-GB" dirty="0"/>
          </a:p>
        </p:txBody>
      </p:sp>
      <p:sp>
        <p:nvSpPr>
          <p:cNvPr id="3" name="Footer Placeholder 2">
            <a:extLst>
              <a:ext uri="{FF2B5EF4-FFF2-40B4-BE49-F238E27FC236}">
                <a16:creationId xmlns:a16="http://schemas.microsoft.com/office/drawing/2014/main" id="{125412BC-7FF3-8391-A315-B895C60C96A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11612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overview</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76999"/>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a:t>
            </a:r>
            <a:r>
              <a:rPr lang="en-GB" sz="1200" dirty="0">
                <a:solidFill>
                  <a:srgbClr val="4D4639"/>
                </a:solidFill>
                <a:latin typeface="Frutiger LT Std 45 Light" panose="020B0402020204020204"/>
                <a:cs typeface="Arial" panose="020B0604020202020204" pitchFamily="34" charset="0"/>
              </a:rPr>
              <a:t>on</a:t>
            </a:r>
            <a:r>
              <a:rPr lang="en-GB" sz="1100" dirty="0">
                <a:solidFill>
                  <a:srgbClr val="4D4639"/>
                </a:solidFill>
                <a:latin typeface="Frutiger LT Std 45 Light" panose="020B0402020204020204"/>
                <a:cs typeface="Arial" panose="020B0604020202020204" pitchFamily="34" charset="0"/>
              </a:rPr>
              <a:t>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0" name="TextBox 19">
            <a:extLst>
              <a:ext uri="{FF2B5EF4-FFF2-40B4-BE49-F238E27FC236}">
                <a16:creationId xmlns:a16="http://schemas.microsoft.com/office/drawing/2014/main" id="{F135719F-1FB4-DA19-C542-0FB09D1157E6}"/>
              </a:ext>
            </a:extLst>
          </p:cNvPr>
          <p:cNvSpPr txBox="1"/>
          <p:nvPr/>
        </p:nvSpPr>
        <p:spPr>
          <a:xfrm>
            <a:off x="941467" y="1189076"/>
            <a:ext cx="60960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Theme: Staff engagement</a:t>
            </a:r>
            <a:endParaRPr lang="en-US" sz="1400" b="0" i="0" u="none" strike="noStrike" baseline="0" dirty="0">
              <a:solidFill>
                <a:srgbClr val="000000"/>
              </a:solidFill>
              <a:latin typeface="Frutiger LT Std 45 Light" panose="020B0402020204020204"/>
              <a:cs typeface="Arial" panose="020B0604020202020204" pitchFamily="34" charset="0"/>
            </a:endParaRPr>
          </a:p>
        </p:txBody>
      </p:sp>
      <p:sp>
        <p:nvSpPr>
          <p:cNvPr id="10" name="TextBox 9">
            <a:extLst>
              <a:ext uri="{FF2B5EF4-FFF2-40B4-BE49-F238E27FC236}">
                <a16:creationId xmlns:a16="http://schemas.microsoft.com/office/drawing/2014/main" id="{5CA00A28-7004-E61A-6AA8-3FD80003A60C}"/>
              </a:ext>
            </a:extLst>
          </p:cNvPr>
          <p:cNvSpPr txBox="1"/>
          <p:nvPr/>
        </p:nvSpPr>
        <p:spPr>
          <a:xfrm>
            <a:off x="7110121" y="1169306"/>
            <a:ext cx="4800600" cy="307777"/>
          </a:xfrm>
          <a:prstGeom prst="rect">
            <a:avLst/>
          </a:prstGeom>
          <a:noFill/>
        </p:spPr>
        <p:txBody>
          <a:bodyPr wrap="square">
            <a:spAutoFit/>
          </a:bodyPr>
          <a:lstStyle/>
          <a:p>
            <a:r>
              <a:rPr lang="en-US" sz="1400" b="1" i="0" u="none" strike="noStrike" baseline="0" dirty="0">
                <a:solidFill>
                  <a:srgbClr val="000000"/>
                </a:solidFill>
                <a:latin typeface="Frutiger LT Std 45 Light" panose="020B0402020204020204"/>
                <a:cs typeface="Arial" panose="020B0604020202020204" pitchFamily="34" charset="0"/>
              </a:rPr>
              <a:t>Theme: Morale</a:t>
            </a:r>
            <a:endParaRPr lang="en-US" sz="1400" b="0" i="0" u="none" strike="noStrike" baseline="0" dirty="0">
              <a:solidFill>
                <a:srgbClr val="000000"/>
              </a:solidFill>
              <a:latin typeface="Frutiger LT Std 45 Light" panose="020B0402020204020204"/>
              <a:cs typeface="Arial" panose="020B0604020202020204" pitchFamily="34" charset="0"/>
            </a:endParaRPr>
          </a:p>
        </p:txBody>
      </p:sp>
      <p:graphicFrame>
        <p:nvGraphicFramePr>
          <p:cNvPr id="15" name="engagement_table">
            <a:extLst>
              <a:ext uri="{FF2B5EF4-FFF2-40B4-BE49-F238E27FC236}">
                <a16:creationId xmlns:a16="http://schemas.microsoft.com/office/drawing/2014/main" id="{39D2DBDB-4DDA-F307-A54E-EEAF16560848}"/>
              </a:ext>
            </a:extLst>
          </p:cNvPr>
          <p:cNvGraphicFramePr>
            <a:graphicFrameLocks noGrp="1"/>
          </p:cNvGraphicFramePr>
          <p:nvPr>
            <p:extLst>
              <p:ext uri="{D42A27DB-BD31-4B8C-83A1-F6EECF244321}">
                <p14:modId xmlns:p14="http://schemas.microsoft.com/office/powerpoint/2010/main" val="1008899175"/>
              </p:ext>
            </p:extLst>
          </p:nvPr>
        </p:nvGraphicFramePr>
        <p:xfrm>
          <a:off x="165924" y="5343117"/>
          <a:ext cx="5680872" cy="946149"/>
        </p:xfrm>
        <a:graphic>
          <a:graphicData uri="http://schemas.openxmlformats.org/drawingml/2006/table">
            <a:tbl>
              <a:tblPr>
                <a:tableStyleId>{5C22544A-7EE6-4342-B048-85BDC9FD1C3A}</a:tableStyleId>
              </a:tblPr>
              <a:tblGrid>
                <a:gridCol w="942839">
                  <a:extLst>
                    <a:ext uri="{9D8B030D-6E8A-4147-A177-3AD203B41FA5}">
                      <a16:colId xmlns:a16="http://schemas.microsoft.com/office/drawing/2014/main" val="3310181638"/>
                    </a:ext>
                  </a:extLst>
                </a:gridCol>
                <a:gridCol w="1496291">
                  <a:extLst>
                    <a:ext uri="{9D8B030D-6E8A-4147-A177-3AD203B41FA5}">
                      <a16:colId xmlns:a16="http://schemas.microsoft.com/office/drawing/2014/main" val="303345679"/>
                    </a:ext>
                  </a:extLst>
                </a:gridCol>
                <a:gridCol w="1644073">
                  <a:extLst>
                    <a:ext uri="{9D8B030D-6E8A-4147-A177-3AD203B41FA5}">
                      <a16:colId xmlns:a16="http://schemas.microsoft.com/office/drawing/2014/main" val="2248104930"/>
                    </a:ext>
                  </a:extLst>
                </a:gridCol>
                <a:gridCol w="1597669">
                  <a:extLst>
                    <a:ext uri="{9D8B030D-6E8A-4147-A177-3AD203B41FA5}">
                      <a16:colId xmlns:a16="http://schemas.microsoft.com/office/drawing/2014/main" val="2814949835"/>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1552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16" name="engagement_chart">
            <a:extLst>
              <a:ext uri="{FF2B5EF4-FFF2-40B4-BE49-F238E27FC236}">
                <a16:creationId xmlns:a16="http://schemas.microsoft.com/office/drawing/2014/main" id="{7280F409-1F93-BA47-E2D7-9355B4F78FE1}"/>
              </a:ext>
            </a:extLst>
          </p:cNvPr>
          <p:cNvGraphicFramePr/>
          <p:nvPr>
            <p:extLst>
              <p:ext uri="{D42A27DB-BD31-4B8C-83A1-F6EECF244321}">
                <p14:modId xmlns:p14="http://schemas.microsoft.com/office/powerpoint/2010/main" val="3894142071"/>
              </p:ext>
            </p:extLst>
          </p:nvPr>
        </p:nvGraphicFramePr>
        <p:xfrm>
          <a:off x="23148" y="1342965"/>
          <a:ext cx="5902325" cy="3948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morale_table">
            <a:extLst>
              <a:ext uri="{FF2B5EF4-FFF2-40B4-BE49-F238E27FC236}">
                <a16:creationId xmlns:a16="http://schemas.microsoft.com/office/drawing/2014/main" id="{4AC3F0EA-837B-FFA0-7394-CBF5E342B693}"/>
              </a:ext>
            </a:extLst>
          </p:cNvPr>
          <p:cNvGraphicFramePr>
            <a:graphicFrameLocks noGrp="1"/>
          </p:cNvGraphicFramePr>
          <p:nvPr>
            <p:extLst>
              <p:ext uri="{D42A27DB-BD31-4B8C-83A1-F6EECF244321}">
                <p14:modId xmlns:p14="http://schemas.microsoft.com/office/powerpoint/2010/main" val="2671415659"/>
              </p:ext>
            </p:extLst>
          </p:nvPr>
        </p:nvGraphicFramePr>
        <p:xfrm>
          <a:off x="6062226" y="5343116"/>
          <a:ext cx="5680872" cy="946149"/>
        </p:xfrm>
        <a:graphic>
          <a:graphicData uri="http://schemas.openxmlformats.org/drawingml/2006/table">
            <a:tbl>
              <a:tblPr>
                <a:tableStyleId>{5C22544A-7EE6-4342-B048-85BDC9FD1C3A}</a:tableStyleId>
              </a:tblPr>
              <a:tblGrid>
                <a:gridCol w="942839">
                  <a:extLst>
                    <a:ext uri="{9D8B030D-6E8A-4147-A177-3AD203B41FA5}">
                      <a16:colId xmlns:a16="http://schemas.microsoft.com/office/drawing/2014/main" val="3310181638"/>
                    </a:ext>
                  </a:extLst>
                </a:gridCol>
                <a:gridCol w="1496291">
                  <a:extLst>
                    <a:ext uri="{9D8B030D-6E8A-4147-A177-3AD203B41FA5}">
                      <a16:colId xmlns:a16="http://schemas.microsoft.com/office/drawing/2014/main" val="303345679"/>
                    </a:ext>
                  </a:extLst>
                </a:gridCol>
                <a:gridCol w="1644073">
                  <a:extLst>
                    <a:ext uri="{9D8B030D-6E8A-4147-A177-3AD203B41FA5}">
                      <a16:colId xmlns:a16="http://schemas.microsoft.com/office/drawing/2014/main" val="2248104930"/>
                    </a:ext>
                  </a:extLst>
                </a:gridCol>
                <a:gridCol w="1597669">
                  <a:extLst>
                    <a:ext uri="{9D8B030D-6E8A-4147-A177-3AD203B41FA5}">
                      <a16:colId xmlns:a16="http://schemas.microsoft.com/office/drawing/2014/main" val="2814949835"/>
                    </a:ext>
                  </a:extLst>
                </a:gridCol>
              </a:tblGrid>
              <a:tr h="18805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19394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18805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18805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18805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19" name="morale_chart">
            <a:extLst>
              <a:ext uri="{FF2B5EF4-FFF2-40B4-BE49-F238E27FC236}">
                <a16:creationId xmlns:a16="http://schemas.microsoft.com/office/drawing/2014/main" id="{4A0A8EA7-57CB-80FF-27A6-A24F651B17F7}"/>
              </a:ext>
            </a:extLst>
          </p:cNvPr>
          <p:cNvGraphicFramePr/>
          <p:nvPr>
            <p:extLst>
              <p:ext uri="{D42A27DB-BD31-4B8C-83A1-F6EECF244321}">
                <p14:modId xmlns:p14="http://schemas.microsoft.com/office/powerpoint/2010/main" val="3521568480"/>
              </p:ext>
            </p:extLst>
          </p:nvPr>
        </p:nvGraphicFramePr>
        <p:xfrm>
          <a:off x="5919450" y="1342965"/>
          <a:ext cx="5902325" cy="3948421"/>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8">
            <a:extLst>
              <a:ext uri="{FF2B5EF4-FFF2-40B4-BE49-F238E27FC236}">
                <a16:creationId xmlns:a16="http://schemas.microsoft.com/office/drawing/2014/main" id="{E93BB523-6FFA-B19D-F743-57C394634CD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16</a:t>
            </a:fld>
            <a:endParaRPr lang="en-GB" dirty="0"/>
          </a:p>
        </p:txBody>
      </p:sp>
      <p:sp>
        <p:nvSpPr>
          <p:cNvPr id="3" name="Footer Placeholder 2">
            <a:extLst>
              <a:ext uri="{FF2B5EF4-FFF2-40B4-BE49-F238E27FC236}">
                <a16:creationId xmlns:a16="http://schemas.microsoft.com/office/drawing/2014/main" id="{2B90C190-1C0F-8D37-1AE0-A4EADA2F861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27786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62B7-544E-0DCA-F793-21268A743F61}"/>
              </a:ext>
            </a:extLst>
          </p:cNvPr>
          <p:cNvSpPr>
            <a:spLocks noGrp="1"/>
          </p:cNvSpPr>
          <p:nvPr>
            <p:ph type="title"/>
          </p:nvPr>
        </p:nvSpPr>
        <p:spPr>
          <a:xfrm>
            <a:off x="130996" y="3844566"/>
            <a:ext cx="5170845" cy="1297885"/>
          </a:xfrm>
        </p:spPr>
        <p:txBody>
          <a:bodyPr>
            <a:normAutofit/>
          </a:bodyPr>
          <a:lstStyle/>
          <a:p>
            <a:pPr algn="l"/>
            <a:r>
              <a:rPr lang="en-GB" dirty="0">
                <a:solidFill>
                  <a:srgbClr val="0B457F"/>
                </a:solidFill>
              </a:rPr>
              <a:t>People </a:t>
            </a:r>
            <a:r>
              <a:rPr lang="en-GB" sz="2750" dirty="0">
                <a:solidFill>
                  <a:srgbClr val="0B457F"/>
                </a:solidFill>
              </a:rPr>
              <a:t>Promise</a:t>
            </a:r>
            <a:r>
              <a:rPr lang="en-GB" dirty="0">
                <a:solidFill>
                  <a:srgbClr val="0B457F"/>
                </a:solidFill>
              </a:rPr>
              <a:t> elements, themes and sub-scores: Trends</a:t>
            </a:r>
          </a:p>
        </p:txBody>
      </p:sp>
    </p:spTree>
    <p:extLst>
      <p:ext uri="{BB962C8B-B14F-4D97-AF65-F5344CB8AC3E}">
        <p14:creationId xmlns:p14="http://schemas.microsoft.com/office/powerpoint/2010/main" val="2225032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1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663365670"/>
              </p:ext>
            </p:extLst>
          </p:nvPr>
        </p:nvGraphicFramePr>
        <p:xfrm>
          <a:off x="321244" y="4958224"/>
          <a:ext cx="11168791" cy="1290177"/>
        </p:xfrm>
        <a:graphic>
          <a:graphicData uri="http://schemas.openxmlformats.org/drawingml/2006/table">
            <a:tbl>
              <a:tblPr>
                <a:tableStyleId>{5C22544A-7EE6-4342-B048-85BDC9FD1C3A}</a:tableStyleId>
              </a:tblPr>
              <a:tblGrid>
                <a:gridCol w="933815">
                  <a:extLst>
                    <a:ext uri="{9D8B030D-6E8A-4147-A177-3AD203B41FA5}">
                      <a16:colId xmlns:a16="http://schemas.microsoft.com/office/drawing/2014/main" val="3310181638"/>
                    </a:ext>
                  </a:extLst>
                </a:gridCol>
                <a:gridCol w="3276698">
                  <a:extLst>
                    <a:ext uri="{9D8B030D-6E8A-4147-A177-3AD203B41FA5}">
                      <a16:colId xmlns:a16="http://schemas.microsoft.com/office/drawing/2014/main" val="303345679"/>
                    </a:ext>
                  </a:extLst>
                </a:gridCol>
                <a:gridCol w="3479139">
                  <a:extLst>
                    <a:ext uri="{9D8B030D-6E8A-4147-A177-3AD203B41FA5}">
                      <a16:colId xmlns:a16="http://schemas.microsoft.com/office/drawing/2014/main" val="2248104930"/>
                    </a:ext>
                  </a:extLst>
                </a:gridCol>
                <a:gridCol w="3479139">
                  <a:extLst>
                    <a:ext uri="{9D8B030D-6E8A-4147-A177-3AD203B41FA5}">
                      <a16:colId xmlns:a16="http://schemas.microsoft.com/office/drawing/2014/main" val="4209483927"/>
                    </a:ext>
                  </a:extLst>
                </a:gridCol>
              </a:tblGrid>
              <a:tr h="214014">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1401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07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3395">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4014">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4014">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sp>
        <p:nvSpPr>
          <p:cNvPr id="20" name="TextBox 19">
            <a:extLst>
              <a:ext uri="{FF2B5EF4-FFF2-40B4-BE49-F238E27FC236}">
                <a16:creationId xmlns:a16="http://schemas.microsoft.com/office/drawing/2014/main" id="{F135719F-1FB4-DA19-C542-0FB09D1157E6}"/>
              </a:ext>
            </a:extLst>
          </p:cNvPr>
          <p:cNvSpPr txBox="1"/>
          <p:nvPr/>
        </p:nvSpPr>
        <p:spPr>
          <a:xfrm>
            <a:off x="917249" y="1133342"/>
            <a:ext cx="6096000" cy="369332"/>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1: We are compassionate and inclusive</a:t>
            </a:r>
            <a:r>
              <a:rPr lang="en-US" b="0" i="0" u="none" strike="noStrike" baseline="0" dirty="0">
                <a:solidFill>
                  <a:srgbClr val="000000"/>
                </a:solidFill>
                <a:latin typeface="Frutiger LT Std 45 Light" panose="020B0402020204020204"/>
                <a:cs typeface="Arial" panose="020B0604020202020204" pitchFamily="34" charset="0"/>
              </a:rPr>
              <a:t>	</a:t>
            </a:r>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311720" y="1186193"/>
            <a:ext cx="557093" cy="305788"/>
          </a:xfrm>
          <a:prstGeom prst="rect">
            <a:avLst/>
          </a:prstGeom>
        </p:spPr>
      </p:pic>
      <p:graphicFrame>
        <p:nvGraphicFramePr>
          <p:cNvPr id="4" name="PP1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510260630"/>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8">
            <a:extLst>
              <a:ext uri="{FF2B5EF4-FFF2-40B4-BE49-F238E27FC236}">
                <a16:creationId xmlns:a16="http://schemas.microsoft.com/office/drawing/2014/main" id="{438D2F61-390B-D94F-7442-CFA3E85F3F8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18</a:t>
            </a:fld>
            <a:endParaRPr lang="en-GB" dirty="0"/>
          </a:p>
        </p:txBody>
      </p:sp>
      <p:sp>
        <p:nvSpPr>
          <p:cNvPr id="3" name="Footer Placeholder 2">
            <a:extLst>
              <a:ext uri="{FF2B5EF4-FFF2-40B4-BE49-F238E27FC236}">
                <a16:creationId xmlns:a16="http://schemas.microsoft.com/office/drawing/2014/main" id="{AF9795F8-6A70-CC11-174D-27302086768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8783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0" name="TextBox 19">
            <a:extLst>
              <a:ext uri="{FF2B5EF4-FFF2-40B4-BE49-F238E27FC236}">
                <a16:creationId xmlns:a16="http://schemas.microsoft.com/office/drawing/2014/main" id="{F135719F-1FB4-DA19-C542-0FB09D1157E6}"/>
              </a:ext>
            </a:extLst>
          </p:cNvPr>
          <p:cNvSpPr txBox="1"/>
          <p:nvPr/>
        </p:nvSpPr>
        <p:spPr>
          <a:xfrm>
            <a:off x="917249" y="1133342"/>
            <a:ext cx="6096000" cy="369332"/>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1: We are compassionate and inclusive (1)</a:t>
            </a:r>
            <a:r>
              <a:rPr lang="en-US" b="0" i="0" u="none" strike="noStrike" baseline="0" dirty="0">
                <a:solidFill>
                  <a:srgbClr val="000000"/>
                </a:solidFill>
                <a:latin typeface="Frutiger LT Std 45 Light" panose="020B0402020204020204"/>
                <a:cs typeface="Arial" panose="020B0604020202020204" pitchFamily="34" charset="0"/>
              </a:rPr>
              <a:t>	</a:t>
            </a:r>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311720" y="1186193"/>
            <a:ext cx="557093" cy="305788"/>
          </a:xfrm>
          <a:prstGeom prst="rect">
            <a:avLst/>
          </a:prstGeom>
        </p:spPr>
      </p:pic>
      <p:graphicFrame>
        <p:nvGraphicFramePr>
          <p:cNvPr id="28" name="PP1_2_table">
            <a:extLst>
              <a:ext uri="{FF2B5EF4-FFF2-40B4-BE49-F238E27FC236}">
                <a16:creationId xmlns:a16="http://schemas.microsoft.com/office/drawing/2014/main" id="{7F31C1A7-63D5-43AF-194B-A25251477C69}"/>
              </a:ext>
            </a:extLst>
          </p:cNvPr>
          <p:cNvGraphicFramePr>
            <a:graphicFrameLocks noGrp="1"/>
          </p:cNvGraphicFramePr>
          <p:nvPr>
            <p:extLst>
              <p:ext uri="{D42A27DB-BD31-4B8C-83A1-F6EECF244321}">
                <p14:modId xmlns:p14="http://schemas.microsoft.com/office/powerpoint/2010/main" val="2536332330"/>
              </p:ext>
            </p:extLst>
          </p:nvPr>
        </p:nvGraphicFramePr>
        <p:xfrm>
          <a:off x="6369601" y="5058233"/>
          <a:ext cx="4934310" cy="1297741"/>
        </p:xfrm>
        <a:graphic>
          <a:graphicData uri="http://schemas.openxmlformats.org/drawingml/2006/table">
            <a:tbl>
              <a:tblPr>
                <a:tableStyleId>{5C22544A-7EE6-4342-B048-85BDC9FD1C3A}</a:tableStyleId>
              </a:tblPr>
              <a:tblGrid>
                <a:gridCol w="1063224">
                  <a:extLst>
                    <a:ext uri="{9D8B030D-6E8A-4147-A177-3AD203B41FA5}">
                      <a16:colId xmlns:a16="http://schemas.microsoft.com/office/drawing/2014/main" val="3310181638"/>
                    </a:ext>
                  </a:extLst>
                </a:gridCol>
                <a:gridCol w="1234860">
                  <a:extLst>
                    <a:ext uri="{9D8B030D-6E8A-4147-A177-3AD203B41FA5}">
                      <a16:colId xmlns:a16="http://schemas.microsoft.com/office/drawing/2014/main" val="4034641792"/>
                    </a:ext>
                  </a:extLst>
                </a:gridCol>
                <a:gridCol w="1318113">
                  <a:extLst>
                    <a:ext uri="{9D8B030D-6E8A-4147-A177-3AD203B41FA5}">
                      <a16:colId xmlns:a16="http://schemas.microsoft.com/office/drawing/2014/main" val="303345679"/>
                    </a:ext>
                  </a:extLst>
                </a:gridCol>
                <a:gridCol w="1318113">
                  <a:extLst>
                    <a:ext uri="{9D8B030D-6E8A-4147-A177-3AD203B41FA5}">
                      <a16:colId xmlns:a16="http://schemas.microsoft.com/office/drawing/2014/main" val="2300417219"/>
                    </a:ext>
                  </a:extLst>
                </a:gridCol>
              </a:tblGrid>
              <a:tr h="232045">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3204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327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06791">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06791">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06791">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4" name="PP1_1_chart">
            <a:extLst>
              <a:ext uri="{FF2B5EF4-FFF2-40B4-BE49-F238E27FC236}">
                <a16:creationId xmlns:a16="http://schemas.microsoft.com/office/drawing/2014/main" id="{4D14D3D5-FB63-927F-3FAF-3D80AEFF5DC6}"/>
              </a:ext>
            </a:extLst>
          </p:cNvPr>
          <p:cNvGraphicFramePr/>
          <p:nvPr>
            <p:extLst>
              <p:ext uri="{D42A27DB-BD31-4B8C-83A1-F6EECF244321}">
                <p14:modId xmlns:p14="http://schemas.microsoft.com/office/powerpoint/2010/main" val="1069647433"/>
              </p:ext>
            </p:extLst>
          </p:nvPr>
        </p:nvGraphicFramePr>
        <p:xfrm>
          <a:off x="657479" y="1491590"/>
          <a:ext cx="4934310" cy="3416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P1_1_table">
            <a:extLst>
              <a:ext uri="{FF2B5EF4-FFF2-40B4-BE49-F238E27FC236}">
                <a16:creationId xmlns:a16="http://schemas.microsoft.com/office/drawing/2014/main" id="{1AF2E327-4A2E-0458-2ABC-6F3E7E549C27}"/>
              </a:ext>
            </a:extLst>
          </p:cNvPr>
          <p:cNvGraphicFramePr>
            <a:graphicFrameLocks noGrp="1"/>
          </p:cNvGraphicFramePr>
          <p:nvPr>
            <p:extLst>
              <p:ext uri="{D42A27DB-BD31-4B8C-83A1-F6EECF244321}">
                <p14:modId xmlns:p14="http://schemas.microsoft.com/office/powerpoint/2010/main" val="2427766789"/>
              </p:ext>
            </p:extLst>
          </p:nvPr>
        </p:nvGraphicFramePr>
        <p:xfrm>
          <a:off x="510551" y="5058232"/>
          <a:ext cx="4777442" cy="1297741"/>
        </p:xfrm>
        <a:graphic>
          <a:graphicData uri="http://schemas.openxmlformats.org/drawingml/2006/table">
            <a:tbl>
              <a:tblPr>
                <a:tableStyleId>{5C22544A-7EE6-4342-B048-85BDC9FD1C3A}</a:tableStyleId>
              </a:tblPr>
              <a:tblGrid>
                <a:gridCol w="1029423">
                  <a:extLst>
                    <a:ext uri="{9D8B030D-6E8A-4147-A177-3AD203B41FA5}">
                      <a16:colId xmlns:a16="http://schemas.microsoft.com/office/drawing/2014/main" val="3310181638"/>
                    </a:ext>
                  </a:extLst>
                </a:gridCol>
                <a:gridCol w="1195603">
                  <a:extLst>
                    <a:ext uri="{9D8B030D-6E8A-4147-A177-3AD203B41FA5}">
                      <a16:colId xmlns:a16="http://schemas.microsoft.com/office/drawing/2014/main" val="4034641792"/>
                    </a:ext>
                  </a:extLst>
                </a:gridCol>
                <a:gridCol w="1276208">
                  <a:extLst>
                    <a:ext uri="{9D8B030D-6E8A-4147-A177-3AD203B41FA5}">
                      <a16:colId xmlns:a16="http://schemas.microsoft.com/office/drawing/2014/main" val="303345679"/>
                    </a:ext>
                  </a:extLst>
                </a:gridCol>
                <a:gridCol w="1276208">
                  <a:extLst>
                    <a:ext uri="{9D8B030D-6E8A-4147-A177-3AD203B41FA5}">
                      <a16:colId xmlns:a16="http://schemas.microsoft.com/office/drawing/2014/main" val="2940942389"/>
                    </a:ext>
                  </a:extLst>
                </a:gridCol>
              </a:tblGrid>
              <a:tr h="232045">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3204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327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06791">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06791">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06791">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8" name="PP1_2_chart">
            <a:extLst>
              <a:ext uri="{FF2B5EF4-FFF2-40B4-BE49-F238E27FC236}">
                <a16:creationId xmlns:a16="http://schemas.microsoft.com/office/drawing/2014/main" id="{B626666C-FB70-33F9-C218-D91BB25F3CC2}"/>
              </a:ext>
            </a:extLst>
          </p:cNvPr>
          <p:cNvGraphicFramePr/>
          <p:nvPr>
            <p:extLst>
              <p:ext uri="{D42A27DB-BD31-4B8C-83A1-F6EECF244321}">
                <p14:modId xmlns:p14="http://schemas.microsoft.com/office/powerpoint/2010/main" val="4117319233"/>
              </p:ext>
            </p:extLst>
          </p:nvPr>
        </p:nvGraphicFramePr>
        <p:xfrm>
          <a:off x="6590581" y="1491980"/>
          <a:ext cx="4934310" cy="3416717"/>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BA30FA5B-2498-87FF-8EDA-233794FAF74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19</a:t>
            </a:fld>
            <a:endParaRPr lang="en-GB" dirty="0"/>
          </a:p>
        </p:txBody>
      </p:sp>
      <p:sp>
        <p:nvSpPr>
          <p:cNvPr id="3" name="Footer Placeholder 2">
            <a:extLst>
              <a:ext uri="{FF2B5EF4-FFF2-40B4-BE49-F238E27FC236}">
                <a16:creationId xmlns:a16="http://schemas.microsoft.com/office/drawing/2014/main" id="{56DA5C7C-FB45-B54D-5D1B-FE88EE92435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864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53DD-7445-80E7-94CB-1B6020E2A260}"/>
              </a:ext>
            </a:extLst>
          </p:cNvPr>
          <p:cNvSpPr>
            <a:spLocks noGrp="1"/>
          </p:cNvSpPr>
          <p:nvPr>
            <p:ph type="title"/>
          </p:nvPr>
        </p:nvSpPr>
        <p:spPr/>
        <p:txBody>
          <a:bodyPr/>
          <a:lstStyle/>
          <a:p>
            <a:r>
              <a:rPr lang="en-GB" sz="2000" dirty="0">
                <a:latin typeface="Frutiger LT Std 45 Light" panose="020B0402020204020204"/>
              </a:rPr>
              <a:t>Contents</a:t>
            </a:r>
          </a:p>
        </p:txBody>
      </p:sp>
      <p:sp>
        <p:nvSpPr>
          <p:cNvPr id="3" name="Rectangle 2">
            <a:hlinkClick r:id="rId2" action="ppaction://hlinksldjump"/>
            <a:extLst>
              <a:ext uri="{FF2B5EF4-FFF2-40B4-BE49-F238E27FC236}">
                <a16:creationId xmlns:a16="http://schemas.microsoft.com/office/drawing/2014/main" id="{7FE5597D-65AD-184D-F9ED-99A25E2D1C99}"/>
              </a:ext>
            </a:extLst>
          </p:cNvPr>
          <p:cNvSpPr/>
          <p:nvPr/>
        </p:nvSpPr>
        <p:spPr>
          <a:xfrm>
            <a:off x="215998" y="942761"/>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Introduction					                   3</a:t>
            </a:r>
          </a:p>
        </p:txBody>
      </p:sp>
      <p:sp>
        <p:nvSpPr>
          <p:cNvPr id="16" name="Rectangle 15">
            <a:hlinkClick r:id="rId3" action="ppaction://hlinksldjump"/>
            <a:extLst>
              <a:ext uri="{FF2B5EF4-FFF2-40B4-BE49-F238E27FC236}">
                <a16:creationId xmlns:a16="http://schemas.microsoft.com/office/drawing/2014/main" id="{EC33E9AE-FBD2-01F7-DDB5-82012A7A3F9C}"/>
              </a:ext>
            </a:extLst>
          </p:cNvPr>
          <p:cNvSpPr/>
          <p:nvPr/>
        </p:nvSpPr>
        <p:spPr>
          <a:xfrm>
            <a:off x="215999" y="1624040"/>
            <a:ext cx="5605102"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People Promise element, theme and sub-score results	                                            10</a:t>
            </a:r>
          </a:p>
        </p:txBody>
      </p:sp>
      <p:sp>
        <p:nvSpPr>
          <p:cNvPr id="17" name="TextBox 16">
            <a:extLst>
              <a:ext uri="{FF2B5EF4-FFF2-40B4-BE49-F238E27FC236}">
                <a16:creationId xmlns:a16="http://schemas.microsoft.com/office/drawing/2014/main" id="{0900A12C-B66F-A626-EB01-809F0FF14DE3}"/>
              </a:ext>
            </a:extLst>
          </p:cNvPr>
          <p:cNvSpPr txBox="1"/>
          <p:nvPr/>
        </p:nvSpPr>
        <p:spPr>
          <a:xfrm>
            <a:off x="192082" y="1957781"/>
            <a:ext cx="547887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sng" strike="noStrike" kern="1200" cap="none" spc="0" normalizeH="0" baseline="0" noProof="0" dirty="0">
                <a:ln>
                  <a:noFill/>
                </a:ln>
                <a:effectLst/>
                <a:uLnTx/>
                <a:uFillTx/>
                <a:latin typeface="Frutiger LT Std 45 Light" panose="020B0402020204020204"/>
                <a:ea typeface="+mn-ea"/>
                <a:cs typeface="+mn-cs"/>
                <a:hlinkClick r:id="rId4" action="ppaction://hlinksldjump">
                  <a:extLst>
                    <a:ext uri="{A12FA001-AC4F-418D-AE19-62706E023703}">
                      <ahyp:hlinkClr xmlns:ahyp="http://schemas.microsoft.com/office/drawing/2018/hyperlinkcolor" val="tx"/>
                    </a:ext>
                  </a:extLst>
                </a:hlinkClick>
              </a:rPr>
              <a:t>Overview </a:t>
            </a:r>
            <a:r>
              <a:rPr kumimoji="0" lang="en-GB" sz="1200" i="0" u="sng" strike="noStrike" kern="1200" cap="none" spc="0" normalizeH="0" baseline="0" noProof="0" dirty="0">
                <a:ln>
                  <a:noFill/>
                </a:ln>
                <a:effectLst/>
                <a:uLnTx/>
                <a:uFillTx/>
                <a:latin typeface="Frutiger LT Std 45 Light" panose="020B0402020204020204"/>
                <a:ea typeface="+mn-ea"/>
                <a:cs typeface="+mn-cs"/>
              </a:rPr>
              <a:t>        </a:t>
            </a:r>
            <a:r>
              <a:rPr lang="en-GB" sz="1200" u="sng" dirty="0">
                <a:latin typeface="Frutiger LT Std 45 Light" panose="020B0402020204020204"/>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5" action="ppaction://hlinksldjump">
                  <a:extLst>
                    <a:ext uri="{A12FA001-AC4F-418D-AE19-62706E023703}">
                      <ahyp:hlinkClr xmlns:ahyp="http://schemas.microsoft.com/office/drawing/2018/hyperlinkcolor" val="tx"/>
                    </a:ext>
                  </a:extLst>
                </a:hlinkClick>
              </a:rPr>
              <a:t>Sub-score overview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6" action="ppaction://hlinksldjump">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5"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7" action="ppaction://hlinksldjump">
                  <a:extLst>
                    <a:ext uri="{A12FA001-AC4F-418D-AE19-62706E023703}">
                      <ahyp:hlinkClr xmlns:ahyp="http://schemas.microsoft.com/office/drawing/2018/hyperlinkcolor" val="tx"/>
                    </a:ext>
                  </a:extLst>
                </a:hlinkClick>
              </a:rPr>
              <a:t>Trends                                                                                                                                       </a:t>
            </a:r>
            <a:r>
              <a:rPr lang="en-GB" sz="1200" u="sng" dirty="0">
                <a:latin typeface="Frutiger LT Std 45 Light" panose="020B0402020204020204"/>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7" action="ppaction://hlinksldjump">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8" action="ppaction://hlinksldjump">
                  <a:extLst>
                    <a:ext uri="{A12FA001-AC4F-418D-AE19-62706E023703}">
                      <ahyp:hlinkClr xmlns:ahyp="http://schemas.microsoft.com/office/drawing/2018/hyperlinkcolor" val="tx"/>
                    </a:ext>
                  </a:extLst>
                </a:hlinkClick>
              </a:rPr>
              <a:t>We are compassionate and inclusiv</a:t>
            </a: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8" action="ppaction://hlinksldjump">
                  <a:extLst>
                    <a:ext uri="{A12FA001-AC4F-418D-AE19-62706E023703}">
                      <ahyp:hlinkClr xmlns:ahyp="http://schemas.microsoft.com/office/drawing/2018/hyperlinkcolor" val="tx"/>
                    </a:ext>
                  </a:extLst>
                </a:hlinkClick>
              </a:rPr>
              <a:t>e</a:t>
            </a:r>
            <a:r>
              <a:rPr lang="en-GB" sz="1200" u="sng" dirty="0">
                <a:latin typeface="Frutiger LT Std 45 Light" panose="020B0402020204020204"/>
                <a:hlinkClick r:id="rId8" action="ppaction://hlinksldjump">
                  <a:extLst>
                    <a:ext uri="{A12FA001-AC4F-418D-AE19-62706E023703}">
                      <ahyp:hlinkClr xmlns:ahyp="http://schemas.microsoft.com/office/drawing/2018/hyperlinkcolor" val="tx"/>
                    </a:ext>
                  </a:extLst>
                </a:hlinkClick>
              </a:rPr>
              <a:t> </a:t>
            </a:r>
            <a:r>
              <a:rPr lang="en-GB" sz="1200" u="sng" dirty="0">
                <a:latin typeface="Frutiger LT Std 45 Light" panose="020B0402020204020204"/>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8" action="ppaction://hlinksldjump">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9" action="ppaction://hlinksldjump">
                  <a:extLst>
                    <a:ext uri="{A12FA001-AC4F-418D-AE19-62706E023703}">
                      <ahyp:hlinkClr xmlns:ahyp="http://schemas.microsoft.com/office/drawing/2018/hyperlinkcolor" val="tx"/>
                    </a:ext>
                  </a:extLst>
                </a:hlinkClick>
              </a:rPr>
              <a:t>We are recognised and rewarded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9" action="ppaction://hlinksldjump">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0" action="ppaction://hlinksldjump">
                  <a:extLst>
                    <a:ext uri="{A12FA001-AC4F-418D-AE19-62706E023703}">
                      <ahyp:hlinkClr xmlns:ahyp="http://schemas.microsoft.com/office/drawing/2018/hyperlinkcolor" val="tx"/>
                    </a:ext>
                  </a:extLst>
                </a:hlinkClick>
              </a:rPr>
              <a:t>We each have a voice that counts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0"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1" action="ppaction://hlinksldjump">
                  <a:extLst>
                    <a:ext uri="{A12FA001-AC4F-418D-AE19-62706E023703}">
                      <ahyp:hlinkClr xmlns:ahyp="http://schemas.microsoft.com/office/drawing/2018/hyperlinkcolor" val="tx"/>
                    </a:ext>
                  </a:extLst>
                </a:hlinkClick>
              </a:rPr>
              <a:t>We are safe and healthy                                                                                                          </a:t>
            </a:r>
            <a:r>
              <a:rPr lang="en-GB" sz="1200" dirty="0">
                <a:latin typeface="Frutiger LT Std 45 Light" panose="020B0402020204020204"/>
                <a:hlinkClick r:id="rId11"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1"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2" action="ppaction://hlinksldjump">
                  <a:extLst>
                    <a:ext uri="{A12FA001-AC4F-418D-AE19-62706E023703}">
                      <ahyp:hlinkClr xmlns:ahyp="http://schemas.microsoft.com/office/drawing/2018/hyperlinkcolor" val="tx"/>
                    </a:ext>
                  </a:extLst>
                </a:hlinkClick>
              </a:rPr>
              <a:t>We are always learning                                                                                                            </a:t>
            </a:r>
            <a:r>
              <a:rPr lang="en-GB" sz="1200" dirty="0">
                <a:latin typeface="Frutiger LT Std 45 Light" panose="020B0402020204020204"/>
                <a:hlinkClick r:id="rId12"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2"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3" action="ppaction://hlinksldjump">
                  <a:extLst>
                    <a:ext uri="{A12FA001-AC4F-418D-AE19-62706E023703}">
                      <ahyp:hlinkClr xmlns:ahyp="http://schemas.microsoft.com/office/drawing/2018/hyperlinkcolor" val="tx"/>
                    </a:ext>
                  </a:extLst>
                </a:hlinkClick>
              </a:rPr>
              <a:t>We work flexibly</a:t>
            </a:r>
            <a:r>
              <a:rPr lang="en-GB" sz="1200" dirty="0">
                <a:latin typeface="Frutiger LT Std 45 Light" panose="020B0402020204020204"/>
                <a:hlinkClick r:id="rId13" action="ppaction://hlinksldjump">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3" action="ppaction://hlinksldjump">
                  <a:extLst>
                    <a:ext uri="{A12FA001-AC4F-418D-AE19-62706E023703}">
                      <ahyp:hlinkClr xmlns:ahyp="http://schemas.microsoft.com/office/drawing/2018/hyperlinkcolor" val="tx"/>
                    </a:ext>
                  </a:extLst>
                </a:hlinkClick>
              </a:rPr>
              <a:t>    				                  </a:t>
            </a:r>
            <a:r>
              <a:rPr lang="en-GB" sz="1200" dirty="0">
                <a:latin typeface="Frutiger LT Std 45 Light" panose="020B0402020204020204"/>
                <a:hlinkClick r:id="rId13"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3"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4" action="ppaction://hlinksldjump">
                  <a:extLst>
                    <a:ext uri="{A12FA001-AC4F-418D-AE19-62706E023703}">
                      <ahyp:hlinkClr xmlns:ahyp="http://schemas.microsoft.com/office/drawing/2018/hyperlinkcolor" val="tx"/>
                    </a:ext>
                  </a:extLst>
                </a:hlinkClick>
              </a:rPr>
              <a:t>We are a team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4"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5" action="ppaction://hlinksldjump">
                  <a:extLst>
                    <a:ext uri="{A12FA001-AC4F-418D-AE19-62706E023703}">
                      <ahyp:hlinkClr xmlns:ahyp="http://schemas.microsoft.com/office/drawing/2018/hyperlinkcolor" val="tx"/>
                    </a:ext>
                  </a:extLst>
                </a:hlinkClick>
              </a:rPr>
              <a:t>Staff Engagement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effectLst/>
                <a:uLnTx/>
                <a:uFillTx/>
                <a:latin typeface="Frutiger LT Std 45 Light" panose="020B0402020204020204"/>
                <a:ea typeface="+mn-ea"/>
                <a:cs typeface="+mn-cs"/>
                <a:hlinkClick r:id="rId15"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strike="noStrike" kern="1200" cap="none" spc="0" normalizeH="0" baseline="0" noProof="0" dirty="0">
                <a:ln>
                  <a:noFill/>
                </a:ln>
                <a:effectLst/>
                <a:uLnTx/>
                <a:uFillTx/>
                <a:latin typeface="Frutiger LT Std 45 Light" panose="020B0402020204020204"/>
                <a:ea typeface="+mn-ea"/>
                <a:cs typeface="+mn-cs"/>
                <a:hlinkClick r:id="rId16" action="ppaction://hlinksldjump">
                  <a:extLst>
                    <a:ext uri="{A12FA001-AC4F-418D-AE19-62706E023703}">
                      <ahyp:hlinkClr xmlns:ahyp="http://schemas.microsoft.com/office/drawing/2018/hyperlinkcolor" val="tx"/>
                    </a:ext>
                  </a:extLst>
                </a:hlinkClick>
              </a:rPr>
              <a:t>Morale                                                                                                                                         </a:t>
            </a:r>
            <a:r>
              <a:rPr kumimoji="0" lang="en-GB" sz="1200" i="0" u="sng" strike="noStrike" kern="1200" cap="none" spc="0" normalizeH="0" baseline="0" noProof="0" dirty="0">
                <a:ln>
                  <a:noFill/>
                </a:ln>
                <a:effectLst/>
                <a:uLnTx/>
                <a:uFillTx/>
                <a:latin typeface="Frutiger LT Std 45 Light" panose="020B0402020204020204"/>
                <a:ea typeface="+mn-ea"/>
                <a:cs typeface="+mn-cs"/>
              </a:rPr>
              <a:t>.</a:t>
            </a:r>
            <a:r>
              <a:rPr kumimoji="0" lang="en-GB" sz="1200" b="0" i="0" strike="noStrike" kern="1200" cap="none" spc="0" normalizeH="0" baseline="0" noProof="0" dirty="0">
                <a:ln>
                  <a:noFill/>
                </a:ln>
                <a:effectLst/>
                <a:uLnTx/>
                <a:uFillTx/>
                <a:latin typeface="Frutiger LT Std 45 Light" panose="020B0402020204020204"/>
                <a:ea typeface="+mn-ea"/>
                <a:cs typeface="+mn-cs"/>
                <a:hlinkClick r:id="rId16" action="ppaction://hlinksldjump">
                  <a:extLst>
                    <a:ext uri="{A12FA001-AC4F-418D-AE19-62706E023703}">
                      <ahyp:hlinkClr xmlns:ahyp="http://schemas.microsoft.com/office/drawing/2018/hyperlinkcolor" val="tx"/>
                    </a:ext>
                  </a:extLst>
                </a:hlinkClick>
              </a:rPr>
              <a:t> </a:t>
            </a:r>
            <a:endParaRPr kumimoji="0" lang="en-GB" sz="1200" b="0" i="0" strike="noStrike" kern="1200" cap="none" spc="0" normalizeH="0" baseline="0" noProof="0" dirty="0">
              <a:ln>
                <a:noFill/>
              </a:ln>
              <a:effectLst/>
              <a:uLnTx/>
              <a:uFillTx/>
              <a:latin typeface="Frutiger LT Std 45 Light" panose="020B0402020204020204"/>
              <a:ea typeface="+mn-ea"/>
              <a:cs typeface="+mn-cs"/>
            </a:endParaRPr>
          </a:p>
        </p:txBody>
      </p:sp>
      <p:sp>
        <p:nvSpPr>
          <p:cNvPr id="15" name="Rectangle 14">
            <a:hlinkClick r:id="rId17" action="ppaction://hlinksldjump"/>
            <a:extLst>
              <a:ext uri="{FF2B5EF4-FFF2-40B4-BE49-F238E27FC236}">
                <a16:creationId xmlns:a16="http://schemas.microsoft.com/office/drawing/2014/main" id="{7F503AAB-3FAA-66C1-1502-9504F8734F4D}"/>
              </a:ext>
            </a:extLst>
          </p:cNvPr>
          <p:cNvSpPr/>
          <p:nvPr/>
        </p:nvSpPr>
        <p:spPr>
          <a:xfrm>
            <a:off x="190366" y="4345149"/>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People Promise element, theme and sub-score results – detailed information              </a:t>
            </a:r>
            <a:r>
              <a:rPr lang="en-GB" sz="1200" dirty="0">
                <a:solidFill>
                  <a:prstClr val="white"/>
                </a:solidFill>
                <a:latin typeface="Frutiger LT Std 45 Light" panose="020B0402020204020204"/>
                <a:cs typeface="Arial" panose="020B0604020202020204" pitchFamily="34" charset="0"/>
              </a:rPr>
              <a:t>36</a:t>
            </a:r>
            <a:endPar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endParaRPr>
          </a:p>
        </p:txBody>
      </p:sp>
      <p:sp>
        <p:nvSpPr>
          <p:cNvPr id="20" name="Rectangle 19">
            <a:hlinkClick r:id="rId18" action="ppaction://hlinksldjump"/>
            <a:extLst>
              <a:ext uri="{FF2B5EF4-FFF2-40B4-BE49-F238E27FC236}">
                <a16:creationId xmlns:a16="http://schemas.microsoft.com/office/drawing/2014/main" id="{D0938838-1C93-50ED-AAE3-B5E5AEE291C5}"/>
              </a:ext>
            </a:extLst>
          </p:cNvPr>
          <p:cNvSpPr/>
          <p:nvPr/>
        </p:nvSpPr>
        <p:spPr>
          <a:xfrm>
            <a:off x="6370889" y="1468713"/>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Workforce Equality Standards				                 103</a:t>
            </a:r>
          </a:p>
        </p:txBody>
      </p:sp>
      <p:sp>
        <p:nvSpPr>
          <p:cNvPr id="23" name="Rectangle 22">
            <a:hlinkClick r:id="rId19" action="ppaction://hlinksldjump"/>
            <a:extLst>
              <a:ext uri="{FF2B5EF4-FFF2-40B4-BE49-F238E27FC236}">
                <a16:creationId xmlns:a16="http://schemas.microsoft.com/office/drawing/2014/main" id="{DCABA689-2136-EEFC-FB5B-11587F40D02E}"/>
              </a:ext>
            </a:extLst>
          </p:cNvPr>
          <p:cNvSpPr/>
          <p:nvPr/>
        </p:nvSpPr>
        <p:spPr>
          <a:xfrm>
            <a:off x="6370889" y="2445799"/>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About your respondents				                 121 </a:t>
            </a:r>
          </a:p>
        </p:txBody>
      </p:sp>
      <p:sp>
        <p:nvSpPr>
          <p:cNvPr id="24" name="Rectangle 23">
            <a:hlinkClick r:id="rId20" action="ppaction://hlinksldjump"/>
            <a:extLst>
              <a:ext uri="{FF2B5EF4-FFF2-40B4-BE49-F238E27FC236}">
                <a16:creationId xmlns:a16="http://schemas.microsoft.com/office/drawing/2014/main" id="{C8966B08-6697-D8A0-7821-829154081BD0}"/>
              </a:ext>
            </a:extLst>
          </p:cNvPr>
          <p:cNvSpPr/>
          <p:nvPr/>
        </p:nvSpPr>
        <p:spPr>
          <a:xfrm>
            <a:off x="6394810" y="3003932"/>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Appendices					                 135</a:t>
            </a:r>
          </a:p>
        </p:txBody>
      </p:sp>
      <p:sp>
        <p:nvSpPr>
          <p:cNvPr id="7" name="Slide Number Placeholder 8">
            <a:extLst>
              <a:ext uri="{FF2B5EF4-FFF2-40B4-BE49-F238E27FC236}">
                <a16:creationId xmlns:a16="http://schemas.microsoft.com/office/drawing/2014/main" id="{20CD60B6-862C-B7AB-1210-549F79CD1DA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B59A81-6447-40E4-8803-1AD098DCCF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hlinkClick r:id="rId21" action="ppaction://hlinksldjump"/>
            <a:extLst>
              <a:ext uri="{FF2B5EF4-FFF2-40B4-BE49-F238E27FC236}">
                <a16:creationId xmlns:a16="http://schemas.microsoft.com/office/drawing/2014/main" id="{005636E5-11DC-7F37-9C52-AB38886BFE22}"/>
              </a:ext>
            </a:extLst>
          </p:cNvPr>
          <p:cNvSpPr txBox="1"/>
          <p:nvPr/>
        </p:nvSpPr>
        <p:spPr>
          <a:xfrm>
            <a:off x="192083" y="1240888"/>
            <a:ext cx="56290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1" action="ppaction://hlinksldjump">
                  <a:extLst>
                    <a:ext uri="{A12FA001-AC4F-418D-AE19-62706E023703}">
                      <ahyp:hlinkClr xmlns:ahyp="http://schemas.microsoft.com/office/drawing/2018/hyperlinkcolor" val="tx"/>
                    </a:ext>
                  </a:extLst>
                </a:hlinkClick>
              </a:rPr>
              <a:t>Organisation details                                                                                                                    8</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p:txBody>
      </p:sp>
      <p:sp>
        <p:nvSpPr>
          <p:cNvPr id="6" name="TextBox 5">
            <a:extLst>
              <a:ext uri="{FF2B5EF4-FFF2-40B4-BE49-F238E27FC236}">
                <a16:creationId xmlns:a16="http://schemas.microsoft.com/office/drawing/2014/main" id="{D02B0160-DE45-147D-5300-9751D588E066}"/>
              </a:ext>
            </a:extLst>
          </p:cNvPr>
          <p:cNvSpPr txBox="1"/>
          <p:nvPr/>
        </p:nvSpPr>
        <p:spPr>
          <a:xfrm>
            <a:off x="5410044" y="1957781"/>
            <a:ext cx="48784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rId4" action="ppaction://hlinksldjump">
                  <a:extLst>
                    <a:ext uri="{A12FA001-AC4F-418D-AE19-62706E023703}">
                      <ahyp:hlinkClr xmlns:ahyp="http://schemas.microsoft.com/office/drawing/2018/hyperlinkcolor" val="tx"/>
                    </a:ext>
                  </a:extLst>
                </a:hlinkClick>
              </a:rPr>
              <a:t>11</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rId5" action="ppaction://hlinksldjump">
                  <a:extLst>
                    <a:ext uri="{A12FA001-AC4F-418D-AE19-62706E023703}">
                      <ahyp:hlinkClr xmlns:ahyp="http://schemas.microsoft.com/office/drawing/2018/hyperlinkcolor" val="tx"/>
                    </a:ext>
                  </a:extLst>
                </a:hlinkClick>
              </a:rPr>
              <a:t>13</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rId7" action="ppaction://hlinksldjump">
                  <a:extLst>
                    <a:ext uri="{A12FA001-AC4F-418D-AE19-62706E023703}">
                      <ahyp:hlinkClr xmlns:ahyp="http://schemas.microsoft.com/office/drawing/2018/hyperlinkcolor" val="tx"/>
                    </a:ext>
                  </a:extLst>
                </a:hlinkClick>
              </a:rPr>
              <a:t>17</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rId8" action="ppaction://hlinksldjump">
                  <a:extLst>
                    <a:ext uri="{A12FA001-AC4F-418D-AE19-62706E023703}">
                      <ahyp:hlinkClr xmlns:ahyp="http://schemas.microsoft.com/office/drawing/2018/hyperlinkcolor" val="tx"/>
                    </a:ext>
                  </a:extLst>
                </a:hlinkClick>
              </a:rPr>
              <a:t>18</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9" action="ppaction://hlinksldjump">
                  <a:extLst>
                    <a:ext uri="{A12FA001-AC4F-418D-AE19-62706E023703}">
                      <ahyp:hlinkClr xmlns:ahyp="http://schemas.microsoft.com/office/drawing/2018/hyperlinkcolor" val="tx"/>
                    </a:ext>
                  </a:extLst>
                </a:hlinkClick>
              </a:rPr>
              <a:t>21</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0" action="ppaction://hlinksldjump">
                  <a:extLst>
                    <a:ext uri="{A12FA001-AC4F-418D-AE19-62706E023703}">
                      <ahyp:hlinkClr xmlns:ahyp="http://schemas.microsoft.com/office/drawing/2018/hyperlinkcolor" val="tx"/>
                    </a:ext>
                  </a:extLst>
                </a:hlinkClick>
              </a:rPr>
              <a:t>22</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1" action="ppaction://hlinksldjump">
                  <a:extLst>
                    <a:ext uri="{A12FA001-AC4F-418D-AE19-62706E023703}">
                      <ahyp:hlinkClr xmlns:ahyp="http://schemas.microsoft.com/office/drawing/2018/hyperlinkcolor" val="tx"/>
                    </a:ext>
                  </a:extLst>
                </a:hlinkClick>
              </a:rPr>
              <a:t>24</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2" action="ppaction://hlinksldjump">
                  <a:extLst>
                    <a:ext uri="{A12FA001-AC4F-418D-AE19-62706E023703}">
                      <ahyp:hlinkClr xmlns:ahyp="http://schemas.microsoft.com/office/drawing/2018/hyperlinkcolor" val="tx"/>
                    </a:ext>
                  </a:extLst>
                </a:hlinkClick>
              </a:rPr>
              <a:t>26</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3" action="ppaction://hlinksldjump">
                  <a:extLst>
                    <a:ext uri="{A12FA001-AC4F-418D-AE19-62706E023703}">
                      <ahyp:hlinkClr xmlns:ahyp="http://schemas.microsoft.com/office/drawing/2018/hyperlinkcolor" val="tx"/>
                    </a:ext>
                  </a:extLst>
                </a:hlinkClick>
              </a:rPr>
              <a:t>28</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14" action="ppaction://hlinksldjump">
                  <a:extLst>
                    <a:ext uri="{A12FA001-AC4F-418D-AE19-62706E023703}">
                      <ahyp:hlinkClr xmlns:ahyp="http://schemas.microsoft.com/office/drawing/2018/hyperlinkcolor" val="tx"/>
                    </a:ext>
                  </a:extLst>
                </a:hlinkClick>
              </a:rPr>
              <a:t>30</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5" action="ppaction://hlinksldjump">
                  <a:extLst>
                    <a:ext uri="{A12FA001-AC4F-418D-AE19-62706E023703}">
                      <ahyp:hlinkClr xmlns:ahyp="http://schemas.microsoft.com/office/drawing/2018/hyperlinkcolor" val="tx"/>
                    </a:ext>
                  </a:extLst>
                </a:hlinkClick>
              </a:rPr>
              <a:t>32</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16" action="ppaction://hlinksldjump">
                  <a:extLst>
                    <a:ext uri="{A12FA001-AC4F-418D-AE19-62706E023703}">
                      <ahyp:hlinkClr xmlns:ahyp="http://schemas.microsoft.com/office/drawing/2018/hyperlinkcolor" val="tx"/>
                    </a:ext>
                  </a:extLst>
                </a:hlinkClick>
              </a:rPr>
              <a:t>34</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p:txBody>
      </p:sp>
      <p:sp>
        <p:nvSpPr>
          <p:cNvPr id="9" name="TextBox 8">
            <a:extLst>
              <a:ext uri="{FF2B5EF4-FFF2-40B4-BE49-F238E27FC236}">
                <a16:creationId xmlns:a16="http://schemas.microsoft.com/office/drawing/2014/main" id="{CA212197-F5C2-4661-1AB8-54F67CEF278E}"/>
              </a:ext>
            </a:extLst>
          </p:cNvPr>
          <p:cNvSpPr txBox="1"/>
          <p:nvPr/>
        </p:nvSpPr>
        <p:spPr>
          <a:xfrm>
            <a:off x="190366" y="4675022"/>
            <a:ext cx="560509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17" action="ppaction://hlinksldjump">
                  <a:extLst>
                    <a:ext uri="{A12FA001-AC4F-418D-AE19-62706E023703}">
                      <ahyp:hlinkClr xmlns:ahyp="http://schemas.microsoft.com/office/drawing/2018/hyperlinkcolor" val="tx"/>
                    </a:ext>
                  </a:extLst>
                </a:hlinkClick>
              </a:rPr>
              <a:t>We are compassionate and inclusive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2" action="ppaction://hlinksldjump">
                  <a:extLst>
                    <a:ext uri="{A12FA001-AC4F-418D-AE19-62706E023703}">
                      <ahyp:hlinkClr xmlns:ahyp="http://schemas.microsoft.com/office/drawing/2018/hyperlinkcolor" val="tx"/>
                    </a:ext>
                  </a:extLst>
                </a:hlinkClick>
              </a:rPr>
              <a:t>We are recognised and rewarded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hlinkClick r:id="rId23" action="ppaction://hlinksldjump">
                  <a:extLst>
                    <a:ext uri="{A12FA001-AC4F-418D-AE19-62706E023703}">
                      <ahyp:hlinkClr xmlns:ahyp="http://schemas.microsoft.com/office/drawing/2018/hyperlinkcolor" val="tx"/>
                    </a:ext>
                  </a:extLst>
                </a:hlinkClick>
              </a:rPr>
              <a:t>We each have a voice that counts                                                                                             </a:t>
            </a:r>
            <a:r>
              <a:rPr lang="en-GB" sz="1200" dirty="0">
                <a:solidFill>
                  <a:prstClr val="black"/>
                </a:solidFill>
                <a:latin typeface="Frutiger LT Std 45 Light" panose="020B0402020204020204"/>
                <a:hlinkClick r:id="rId23"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hlinkClick r:id="rId24" action="ppaction://hlinksldjump">
                  <a:extLst>
                    <a:ext uri="{A12FA001-AC4F-418D-AE19-62706E023703}">
                      <ahyp:hlinkClr xmlns:ahyp="http://schemas.microsoft.com/office/drawing/2018/hyperlinkcolor" val="tx"/>
                    </a:ext>
                  </a:extLst>
                </a:hlinkClick>
              </a:rPr>
              <a:t>We are safe and healthy                                                                                                             </a:t>
            </a:r>
            <a:r>
              <a:rPr lang="en-GB" sz="1200" dirty="0">
                <a:solidFill>
                  <a:prstClr val="black"/>
                </a:solidFill>
                <a:latin typeface="Frutiger LT Std 45 Light" panose="020B0402020204020204"/>
                <a:hlinkClick r:id="rId24"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5" action="ppaction://hlinksldjump">
                  <a:extLst>
                    <a:ext uri="{A12FA001-AC4F-418D-AE19-62706E023703}">
                      <ahyp:hlinkClr xmlns:ahyp="http://schemas.microsoft.com/office/drawing/2018/hyperlinkcolor" val="tx"/>
                    </a:ext>
                  </a:extLst>
                </a:hlinkClick>
              </a:rPr>
              <a:t>We are always learning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6"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7" action="ppaction://hlinksldjump">
                  <a:extLst>
                    <a:ext uri="{A12FA001-AC4F-418D-AE19-62706E023703}">
                      <ahyp:hlinkClr xmlns:ahyp="http://schemas.microsoft.com/office/drawing/2018/hyperlinkcolor" val="tx"/>
                    </a:ext>
                  </a:extLst>
                </a:hlinkClick>
              </a:rPr>
              <a:t>We work flexibly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8" action="ppaction://hlinksldjump">
                  <a:extLst>
                    <a:ext uri="{A12FA001-AC4F-418D-AE19-62706E023703}">
                      <ahyp:hlinkClr xmlns:ahyp="http://schemas.microsoft.com/office/drawing/2018/hyperlinkcolor" val="tx"/>
                    </a:ext>
                  </a:extLst>
                </a:hlinkClick>
              </a:rPr>
              <a:t>We are a team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b="0" i="0"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29" action="ppaction://hlinksldjump">
                  <a:extLst>
                    <a:ext uri="{A12FA001-AC4F-418D-AE19-62706E023703}">
                      <ahyp:hlinkClr xmlns:ahyp="http://schemas.microsoft.com/office/drawing/2018/hyperlinkcolor" val="tx"/>
                    </a:ext>
                  </a:extLst>
                </a:hlinkClick>
              </a:rPr>
              <a:t>Staff Engagement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Frutiger LT Std 45 Light" panose="020B0402020204020204"/>
                <a:hlinkClick r:id="rId30" action="ppaction://hlinksldjump">
                  <a:extLst>
                    <a:ext uri="{A12FA001-AC4F-418D-AE19-62706E023703}">
                      <ahyp:hlinkClr xmlns:ahyp="http://schemas.microsoft.com/office/drawing/2018/hyperlinkcolor" val="tx"/>
                    </a:ext>
                  </a:extLst>
                </a:hlinkClick>
              </a:rPr>
              <a:t>Morale                                                                                                                                       </a:t>
            </a:r>
            <a:r>
              <a:rPr lang="en-GB" sz="1200" dirty="0">
                <a:solidFill>
                  <a:prstClr val="black"/>
                </a:solidFill>
                <a:latin typeface="Frutiger LT Std 45 Light" panose="020B0402020204020204"/>
                <a:hlinkClick r:id="" action="ppaction://noaction">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p:txBody>
      </p:sp>
      <p:sp>
        <p:nvSpPr>
          <p:cNvPr id="10" name="TextBox 9">
            <a:extLst>
              <a:ext uri="{FF2B5EF4-FFF2-40B4-BE49-F238E27FC236}">
                <a16:creationId xmlns:a16="http://schemas.microsoft.com/office/drawing/2014/main" id="{59D726A9-497C-0970-E10B-7F15A2D3E296}"/>
              </a:ext>
            </a:extLst>
          </p:cNvPr>
          <p:cNvSpPr txBox="1"/>
          <p:nvPr/>
        </p:nvSpPr>
        <p:spPr>
          <a:xfrm>
            <a:off x="5410044" y="4675022"/>
            <a:ext cx="48784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17" action="ppaction://hlinksldjump">
                  <a:extLst>
                    <a:ext uri="{A12FA001-AC4F-418D-AE19-62706E023703}">
                      <ahyp:hlinkClr xmlns:ahyp="http://schemas.microsoft.com/office/drawing/2018/hyperlinkcolor" val="tx"/>
                    </a:ext>
                  </a:extLst>
                </a:hlinkClick>
              </a:rPr>
              <a:t>36</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22" action="ppaction://hlinksldjump">
                  <a:extLst>
                    <a:ext uri="{A12FA001-AC4F-418D-AE19-62706E023703}">
                      <ahyp:hlinkClr xmlns:ahyp="http://schemas.microsoft.com/office/drawing/2018/hyperlinkcolor" val="tx"/>
                    </a:ext>
                  </a:extLst>
                </a:hlinkClick>
              </a:rPr>
              <a:t>45</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23" action="ppaction://hlinksldjump">
                  <a:extLst>
                    <a:ext uri="{A12FA001-AC4F-418D-AE19-62706E023703}">
                      <ahyp:hlinkClr xmlns:ahyp="http://schemas.microsoft.com/office/drawing/2018/hyperlinkcolor" val="tx"/>
                    </a:ext>
                  </a:extLst>
                </a:hlinkClick>
              </a:rPr>
              <a:t>48</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24" action="ppaction://hlinksldjump">
                  <a:extLst>
                    <a:ext uri="{A12FA001-AC4F-418D-AE19-62706E023703}">
                      <ahyp:hlinkClr xmlns:ahyp="http://schemas.microsoft.com/office/drawing/2018/hyperlinkcolor" val="tx"/>
                    </a:ext>
                  </a:extLst>
                </a:hlinkClick>
              </a:rPr>
              <a:t>54</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25" action="ppaction://hlinksldjump">
                  <a:extLst>
                    <a:ext uri="{A12FA001-AC4F-418D-AE19-62706E023703}">
                      <ahyp:hlinkClr xmlns:ahyp="http://schemas.microsoft.com/office/drawing/2018/hyperlinkcolor" val="tx"/>
                    </a:ext>
                  </a:extLst>
                </a:hlinkClick>
              </a:rPr>
              <a:t>66</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hlinkClick r:id="rId27" action="ppaction://hlinksldjump">
                  <a:extLst>
                    <a:ext uri="{A12FA001-AC4F-418D-AE19-62706E023703}">
                      <ahyp:hlinkClr xmlns:ahyp="http://schemas.microsoft.com/office/drawing/2018/hyperlinkcolor" val="tx"/>
                    </a:ext>
                  </a:extLst>
                </a:hlinkClick>
              </a:rPr>
              <a:t>7</a:t>
            </a:r>
            <a:r>
              <a:rPr lang="en-GB" sz="1200" u="sng" dirty="0">
                <a:latin typeface="Frutiger LT Std 45 Light" panose="020B0402020204020204"/>
                <a:hlinkClick r:id="rId27" action="ppaction://hlinksldjump">
                  <a:extLst>
                    <a:ext uri="{A12FA001-AC4F-418D-AE19-62706E023703}">
                      <ahyp:hlinkClr xmlns:ahyp="http://schemas.microsoft.com/office/drawing/2018/hyperlinkcolor" val="tx"/>
                    </a:ext>
                  </a:extLst>
                </a:hlinkClick>
              </a:rPr>
              <a:t>1</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28" action="ppaction://hlinksldjump">
                  <a:extLst>
                    <a:ext uri="{A12FA001-AC4F-418D-AE19-62706E023703}">
                      <ahyp:hlinkClr xmlns:ahyp="http://schemas.microsoft.com/office/drawing/2018/hyperlinkcolor" val="tx"/>
                    </a:ext>
                  </a:extLst>
                </a:hlinkClick>
              </a:rPr>
              <a:t>74</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29" action="ppaction://hlinksldjump">
                  <a:extLst>
                    <a:ext uri="{A12FA001-AC4F-418D-AE19-62706E023703}">
                      <ahyp:hlinkClr xmlns:ahyp="http://schemas.microsoft.com/office/drawing/2018/hyperlinkcolor" val="tx"/>
                    </a:ext>
                  </a:extLst>
                </a:hlinkClick>
              </a:rPr>
              <a:t>80</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effectLst/>
                <a:uLnTx/>
                <a:uFillTx/>
                <a:latin typeface="Frutiger LT Std 45 Light" panose="020B0402020204020204"/>
                <a:ea typeface="+mn-ea"/>
                <a:cs typeface="+mn-cs"/>
                <a:hlinkClick r:id="rId30" action="ppaction://hlinksldjump">
                  <a:extLst>
                    <a:ext uri="{A12FA001-AC4F-418D-AE19-62706E023703}">
                      <ahyp:hlinkClr xmlns:ahyp="http://schemas.microsoft.com/office/drawing/2018/hyperlinkcolor" val="tx"/>
                    </a:ext>
                  </a:extLst>
                </a:hlinkClick>
              </a:rPr>
              <a:t>84</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p:txBody>
      </p:sp>
      <p:sp>
        <p:nvSpPr>
          <p:cNvPr id="13" name="TextBox 12">
            <a:extLst>
              <a:ext uri="{FF2B5EF4-FFF2-40B4-BE49-F238E27FC236}">
                <a16:creationId xmlns:a16="http://schemas.microsoft.com/office/drawing/2014/main" id="{52958500-15F9-CB20-8182-6BFBF5CF2182}"/>
              </a:ext>
            </a:extLst>
          </p:cNvPr>
          <p:cNvSpPr txBox="1"/>
          <p:nvPr/>
        </p:nvSpPr>
        <p:spPr>
          <a:xfrm>
            <a:off x="6370894" y="1788435"/>
            <a:ext cx="56050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Frutiger LT Std 45 Light" panose="020B0402020204020204"/>
                <a:hlinkClick r:id="rId31" action="ppaction://hlinksldjump">
                  <a:extLst>
                    <a:ext uri="{A12FA001-AC4F-418D-AE19-62706E023703}">
                      <ahyp:hlinkClr xmlns:ahyp="http://schemas.microsoft.com/office/drawing/2018/hyperlinkcolor" val="tx"/>
                    </a:ext>
                  </a:extLst>
                </a:hlinkClick>
              </a:rPr>
              <a:t>Workforce Race Equality Standards (WRES</a:t>
            </a:r>
            <a:r>
              <a:rPr lang="en-GB" sz="1200" u="sng" dirty="0">
                <a:latin typeface="Frutiger LT Std 45 Light" panose="020B0402020204020204"/>
                <a:hlinkClick r:id="rId31"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effectLst/>
                <a:uLnTx/>
                <a:uFillTx/>
                <a:latin typeface="Frutiger LT Std 45 Light" panose="020B0402020204020204"/>
                <a:hlinkClick r:id="rId31"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2" action="ppaction://hlinksldjump">
                  <a:extLst>
                    <a:ext uri="{A12FA001-AC4F-418D-AE19-62706E023703}">
                      <ahyp:hlinkClr xmlns:ahyp="http://schemas.microsoft.com/office/drawing/2018/hyperlinkcolor" val="tx"/>
                    </a:ext>
                  </a:extLst>
                </a:hlinkClick>
              </a:rPr>
              <a:t>Workforce Disability Equality Standards (WDES)                                                                     </a:t>
            </a:r>
            <a:r>
              <a:rPr kumimoji="0" lang="en-GB" sz="1200" i="0" u="sng" strike="noStrike" kern="1200" cap="none" spc="0" normalizeH="0" baseline="0" noProof="0" dirty="0">
                <a:ln>
                  <a:noFill/>
                </a:ln>
                <a:effectLst/>
                <a:uLnTx/>
                <a:uFillTx/>
                <a:latin typeface="Frutiger LT Std 45 Light" panose="020B0402020204020204"/>
                <a:hlinkClick r:id="rId32"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p:txBody>
      </p:sp>
      <p:sp>
        <p:nvSpPr>
          <p:cNvPr id="14" name="TextBox 13">
            <a:extLst>
              <a:ext uri="{FF2B5EF4-FFF2-40B4-BE49-F238E27FC236}">
                <a16:creationId xmlns:a16="http://schemas.microsoft.com/office/drawing/2014/main" id="{3569A4F8-C75B-754B-799A-FBA67EC78FE0}"/>
              </a:ext>
            </a:extLst>
          </p:cNvPr>
          <p:cNvSpPr txBox="1"/>
          <p:nvPr/>
        </p:nvSpPr>
        <p:spPr>
          <a:xfrm>
            <a:off x="6370889" y="3326173"/>
            <a:ext cx="56050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3" action="ppaction://hlinksldjump">
                  <a:extLst>
                    <a:ext uri="{A12FA001-AC4F-418D-AE19-62706E023703}">
                      <ahyp:hlinkClr xmlns:ahyp="http://schemas.microsoft.com/office/drawing/2018/hyperlinkcolor" val="tx"/>
                    </a:ext>
                  </a:extLst>
                </a:hlinkClick>
              </a:rPr>
              <a:t>A – Response rate                                                                                                                       </a:t>
            </a:r>
            <a:r>
              <a:rPr lang="en-GB" sz="1200" u="sng" dirty="0">
                <a:solidFill>
                  <a:srgbClr val="F49100"/>
                </a:solidFill>
                <a:latin typeface="Frutiger LT Std 45 Light" panose="020B0402020204020204"/>
                <a:hlinkClick r:id="rId33"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 .</a:t>
            </a: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4" action="ppaction://hlinksldjump">
                  <a:extLst>
                    <a:ext uri="{A12FA001-AC4F-418D-AE19-62706E023703}">
                      <ahyp:hlinkClr xmlns:ahyp="http://schemas.microsoft.com/office/drawing/2018/hyperlinkcolor" val="tx"/>
                    </a:ext>
                  </a:extLst>
                </a:hlinkClick>
              </a:rPr>
              <a:t>B – Significance testing (2022 v 2023) People Promise and theme results                         </a:t>
            </a:r>
            <a:r>
              <a:rPr kumimoji="0" lang="en-GB" sz="1200" i="0" u="sng" strike="noStrike" kern="1200" cap="none" spc="0" normalizeH="0" baseline="0" noProof="0" dirty="0">
                <a:ln>
                  <a:noFill/>
                </a:ln>
                <a:effectLst/>
                <a:uLnTx/>
                <a:uFillTx/>
                <a:latin typeface="Frutiger LT Std 45 Light" panose="020B0402020204020204"/>
                <a:hlinkClick r:id="rId34"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hlinkClick r:id="rId35" action="ppaction://hlinksldjump">
                  <a:extLst>
                    <a:ext uri="{A12FA001-AC4F-418D-AE19-62706E023703}">
                      <ahyp:hlinkClr xmlns:ahyp="http://schemas.microsoft.com/office/drawing/2018/hyperlinkcolor" val="tx"/>
                    </a:ext>
                  </a:extLst>
                </a:hlinkClick>
              </a:rPr>
              <a:t>                                                                              </a:t>
            </a:r>
            <a:endPar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6" action="ppaction://hlinksldjump">
                  <a:extLst>
                    <a:ext uri="{A12FA001-AC4F-418D-AE19-62706E023703}">
                      <ahyp:hlinkClr xmlns:ahyp="http://schemas.microsoft.com/office/drawing/2018/hyperlinkcolor" val="tx"/>
                    </a:ext>
                  </a:extLst>
                </a:hlinkClick>
              </a:rPr>
              <a:t>C – Tips on using your benchmark report                                                                               </a:t>
            </a:r>
            <a:r>
              <a:rPr lang="en-GB" sz="1200" u="sng" dirty="0">
                <a:solidFill>
                  <a:srgbClr val="F49100"/>
                </a:solidFill>
                <a:latin typeface="Frutiger LT Std 45 Light" panose="020B0402020204020204"/>
                <a:hlinkClick r:id="rId36"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effectLst/>
                <a:uLnTx/>
                <a:uFillTx/>
                <a:latin typeface="Frutiger LT Std 45 Light" panose="020B0402020204020204"/>
                <a:hlinkClick r:id="rId36"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7" action="ppaction://hlinksldjump">
                  <a:extLst>
                    <a:ext uri="{A12FA001-AC4F-418D-AE19-62706E023703}">
                      <ahyp:hlinkClr xmlns:ahyp="http://schemas.microsoft.com/office/drawing/2018/hyperlinkcolor" val="tx"/>
                    </a:ext>
                  </a:extLst>
                </a:hlinkClick>
              </a:rPr>
              <a:t>D – Additional reporting outputs                                                                                               </a:t>
            </a:r>
            <a:r>
              <a:rPr kumimoji="0" lang="en-GB" sz="1200" i="0" u="sng" strike="noStrike" kern="1200" cap="none" spc="0" normalizeH="0" baseline="0" noProof="0" dirty="0">
                <a:ln>
                  <a:noFill/>
                </a:ln>
                <a:effectLst/>
                <a:uLnTx/>
                <a:uFillTx/>
                <a:latin typeface="Frutiger LT Std 45 Light" panose="020B0402020204020204"/>
                <a:hlinkClick r:id="rId37" action="ppaction://hlinksldjump">
                  <a:extLst>
                    <a:ext uri="{A12FA001-AC4F-418D-AE19-62706E023703}">
                      <ahyp:hlinkClr xmlns:ahyp="http://schemas.microsoft.com/office/drawing/2018/hyperlinkcolor" val="tx"/>
                    </a:ext>
                  </a:extLst>
                </a:hlinkClick>
              </a:rPr>
              <a:t> </a:t>
            </a:r>
            <a:r>
              <a:rPr kumimoji="0" lang="en-GB" sz="1200" i="0" u="sng" strike="noStrike" kern="1200" cap="none" spc="0" normalizeH="0" baseline="0" noProof="0" dirty="0">
                <a:ln>
                  <a:noFill/>
                </a:ln>
                <a:solidFill>
                  <a:schemeClr val="bg1"/>
                </a:solidFill>
                <a:effectLst/>
                <a:uLnTx/>
                <a:uFillTx/>
                <a:latin typeface="Frutiger LT Std 45 Light" panose="020B0402020204020204"/>
                <a:ea typeface="+mn-ea"/>
                <a:cs typeface="+mn-cs"/>
              </a:rPr>
              <a:t>.</a:t>
            </a:r>
            <a:r>
              <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hlinkClick r:id="" action="ppaction://noaction">
                  <a:extLst>
                    <a:ext uri="{A12FA001-AC4F-418D-AE19-62706E023703}">
                      <ahyp:hlinkClr xmlns:ahyp="http://schemas.microsoft.com/office/drawing/2018/hyperlinkcolor" val="tx"/>
                    </a:ext>
                  </a:extLst>
                </a:hlinkClick>
              </a:rPr>
              <a:t>                                                                                                           </a:t>
            </a:r>
            <a:endParaRPr kumimoji="0" lang="en-GB" sz="1200" b="0" i="0" u="sng" strike="noStrike" kern="1200" cap="none" spc="0" normalizeH="0" baseline="0" noProof="0" dirty="0">
              <a:ln>
                <a:noFill/>
              </a:ln>
              <a:solidFill>
                <a:prstClr val="black"/>
              </a:solidFill>
              <a:effectLst/>
              <a:uLnTx/>
              <a:uFillTx/>
              <a:latin typeface="Frutiger LT Std 45 Light" panose="020B0402020204020204"/>
              <a:ea typeface="+mn-ea"/>
              <a:cs typeface="+mn-cs"/>
            </a:endParaRPr>
          </a:p>
        </p:txBody>
      </p:sp>
      <p:sp>
        <p:nvSpPr>
          <p:cNvPr id="21" name="TextBox 20">
            <a:extLst>
              <a:ext uri="{FF2B5EF4-FFF2-40B4-BE49-F238E27FC236}">
                <a16:creationId xmlns:a16="http://schemas.microsoft.com/office/drawing/2014/main" id="{96407FED-37C9-4E5D-5286-DD93E3CC0E00}"/>
              </a:ext>
            </a:extLst>
          </p:cNvPr>
          <p:cNvSpPr txBox="1"/>
          <p:nvPr/>
        </p:nvSpPr>
        <p:spPr>
          <a:xfrm>
            <a:off x="11539896" y="3326173"/>
            <a:ext cx="48784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3" action="ppaction://hlinksldjump">
                  <a:extLst>
                    <a:ext uri="{A12FA001-AC4F-418D-AE19-62706E023703}">
                      <ahyp:hlinkClr xmlns:ahyp="http://schemas.microsoft.com/office/drawing/2018/hyperlinkcolor" val="tx"/>
                    </a:ext>
                  </a:extLst>
                </a:hlinkClick>
              </a:rPr>
              <a:t>136</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4" action="ppaction://hlinksldjump">
                  <a:extLst>
                    <a:ext uri="{A12FA001-AC4F-418D-AE19-62706E023703}">
                      <ahyp:hlinkClr xmlns:ahyp="http://schemas.microsoft.com/office/drawing/2018/hyperlinkcolor" val="tx"/>
                    </a:ext>
                  </a:extLst>
                </a:hlinkClick>
              </a:rPr>
              <a:t>138</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6" action="ppaction://hlinksldjump">
                  <a:extLst>
                    <a:ext uri="{A12FA001-AC4F-418D-AE19-62706E023703}">
                      <ahyp:hlinkClr xmlns:ahyp="http://schemas.microsoft.com/office/drawing/2018/hyperlinkcolor" val="tx"/>
                    </a:ext>
                  </a:extLst>
                </a:hlinkClick>
              </a:rPr>
              <a:t>140</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latin typeface="Frutiger LT Std 45 Light" panose="020B0402020204020204"/>
                <a:hlinkClick r:id="rId37" action="ppaction://hlinksldjump">
                  <a:extLst>
                    <a:ext uri="{A12FA001-AC4F-418D-AE19-62706E023703}">
                      <ahyp:hlinkClr xmlns:ahyp="http://schemas.microsoft.com/office/drawing/2018/hyperlinkcolor" val="tx"/>
                    </a:ext>
                  </a:extLst>
                </a:hlinkClick>
              </a:rPr>
              <a:t>145</a:t>
            </a:r>
            <a:endParaRPr kumimoji="0" lang="en-GB" sz="1200" b="0" i="0" u="sng" strike="noStrike" kern="1200" cap="none" spc="0" normalizeH="0" baseline="0" noProof="0" dirty="0">
              <a:ln>
                <a:noFill/>
              </a:ln>
              <a:effectLst/>
              <a:uLnTx/>
              <a:uFillTx/>
              <a:latin typeface="Frutiger LT Std 45 Light" panose="020B0402020204020204"/>
              <a:ea typeface="+mn-ea"/>
              <a:cs typeface="+mn-cs"/>
            </a:endParaRPr>
          </a:p>
        </p:txBody>
      </p:sp>
      <p:sp>
        <p:nvSpPr>
          <p:cNvPr id="4" name="TextBox 3">
            <a:extLst>
              <a:ext uri="{FF2B5EF4-FFF2-40B4-BE49-F238E27FC236}">
                <a16:creationId xmlns:a16="http://schemas.microsoft.com/office/drawing/2014/main" id="{DFAB96EA-C82D-4C66-41FB-2423372CB21F}"/>
              </a:ext>
            </a:extLst>
          </p:cNvPr>
          <p:cNvSpPr txBox="1"/>
          <p:nvPr/>
        </p:nvSpPr>
        <p:spPr>
          <a:xfrm>
            <a:off x="11539896" y="1788433"/>
            <a:ext cx="487843" cy="461665"/>
          </a:xfrm>
          <a:prstGeom prst="rect">
            <a:avLst/>
          </a:prstGeom>
          <a:noFill/>
        </p:spPr>
        <p:txBody>
          <a:bodyPr wrap="square" rtlCol="0">
            <a:spAutoFit/>
          </a:bodyPr>
          <a:lstStyle/>
          <a:p>
            <a:r>
              <a:rPr lang="en-GB" sz="1200" u="sng" dirty="0">
                <a:latin typeface="Frutiger LT Std 45 Light" panose="020B0402020204020204"/>
                <a:hlinkClick r:id="rId31" action="ppaction://hlinksldjump">
                  <a:extLst>
                    <a:ext uri="{A12FA001-AC4F-418D-AE19-62706E023703}">
                      <ahyp:hlinkClr xmlns:ahyp="http://schemas.microsoft.com/office/drawing/2018/hyperlinkcolor" val="tx"/>
                    </a:ext>
                  </a:extLst>
                </a:hlinkClick>
              </a:rPr>
              <a:t>106</a:t>
            </a:r>
            <a:endParaRPr lang="en-GB" sz="1200" u="sng" dirty="0">
              <a:latin typeface="Frutiger LT Std 45 Light" panose="020B0402020204020204"/>
            </a:endParaRPr>
          </a:p>
          <a:p>
            <a:r>
              <a:rPr lang="en-GB" sz="1200" u="sng" dirty="0">
                <a:latin typeface="Frutiger LT Std 45 Light" panose="020B0402020204020204"/>
                <a:hlinkClick r:id="rId38" action="ppaction://hlinksldjump">
                  <a:extLst>
                    <a:ext uri="{A12FA001-AC4F-418D-AE19-62706E023703}">
                      <ahyp:hlinkClr xmlns:ahyp="http://schemas.microsoft.com/office/drawing/2018/hyperlinkcolor" val="tx"/>
                    </a:ext>
                  </a:extLst>
                </a:hlinkClick>
              </a:rPr>
              <a:t>113</a:t>
            </a:r>
            <a:endParaRPr lang="en-GB" sz="1200" u="sng" dirty="0">
              <a:latin typeface="Frutiger LT Std 45 Light" panose="020B0402020204020204"/>
            </a:endParaRPr>
          </a:p>
        </p:txBody>
      </p:sp>
      <p:sp>
        <p:nvSpPr>
          <p:cNvPr id="8" name="Rectangle 7">
            <a:hlinkClick r:id="rId39" action="ppaction://hlinksldjump"/>
            <a:extLst>
              <a:ext uri="{FF2B5EF4-FFF2-40B4-BE49-F238E27FC236}">
                <a16:creationId xmlns:a16="http://schemas.microsoft.com/office/drawing/2014/main" id="{44690EEE-8E49-DB66-7291-7BBC008EF5C4}"/>
              </a:ext>
            </a:extLst>
          </p:cNvPr>
          <p:cNvSpPr/>
          <p:nvPr/>
        </p:nvSpPr>
        <p:spPr>
          <a:xfrm>
            <a:off x="6370890" y="942761"/>
            <a:ext cx="5605103"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Frutiger LT Std 45 Light" panose="020B0402020204020204"/>
                <a:ea typeface="+mn-ea"/>
                <a:cs typeface="Arial" panose="020B0604020202020204" pitchFamily="34" charset="0"/>
              </a:rPr>
              <a:t>Questions not linked to the People Promise elements or themes	                   90</a:t>
            </a:r>
          </a:p>
        </p:txBody>
      </p:sp>
    </p:spTree>
    <p:extLst>
      <p:ext uri="{BB962C8B-B14F-4D97-AF65-F5344CB8AC3E}">
        <p14:creationId xmlns:p14="http://schemas.microsoft.com/office/powerpoint/2010/main" val="276413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0" name="TextBox 19">
            <a:extLst>
              <a:ext uri="{FF2B5EF4-FFF2-40B4-BE49-F238E27FC236}">
                <a16:creationId xmlns:a16="http://schemas.microsoft.com/office/drawing/2014/main" id="{F135719F-1FB4-DA19-C542-0FB09D1157E6}"/>
              </a:ext>
            </a:extLst>
          </p:cNvPr>
          <p:cNvSpPr txBox="1"/>
          <p:nvPr/>
        </p:nvSpPr>
        <p:spPr>
          <a:xfrm>
            <a:off x="917249" y="1133342"/>
            <a:ext cx="6096000" cy="369332"/>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1: We are compassionate and inclusive (2)</a:t>
            </a:r>
            <a:r>
              <a:rPr lang="en-US" b="0" i="0" u="none" strike="noStrike" baseline="0" dirty="0">
                <a:solidFill>
                  <a:srgbClr val="000000"/>
                </a:solidFill>
                <a:latin typeface="Frutiger LT Std 45 Light" panose="020B0402020204020204"/>
                <a:cs typeface="Arial" panose="020B0604020202020204" pitchFamily="34" charset="0"/>
              </a:rPr>
              <a:t>	</a:t>
            </a:r>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311720" y="1186193"/>
            <a:ext cx="557093" cy="305788"/>
          </a:xfrm>
          <a:prstGeom prst="rect">
            <a:avLst/>
          </a:prstGeom>
        </p:spPr>
      </p:pic>
      <p:graphicFrame>
        <p:nvGraphicFramePr>
          <p:cNvPr id="30" name="PP1_3_table">
            <a:extLst>
              <a:ext uri="{FF2B5EF4-FFF2-40B4-BE49-F238E27FC236}">
                <a16:creationId xmlns:a16="http://schemas.microsoft.com/office/drawing/2014/main" id="{225345E9-5477-0075-5946-987A9DFE8CCF}"/>
              </a:ext>
            </a:extLst>
          </p:cNvPr>
          <p:cNvGraphicFramePr>
            <a:graphicFrameLocks noGrp="1"/>
          </p:cNvGraphicFramePr>
          <p:nvPr>
            <p:extLst>
              <p:ext uri="{D42A27DB-BD31-4B8C-83A1-F6EECF244321}">
                <p14:modId xmlns:p14="http://schemas.microsoft.com/office/powerpoint/2010/main" val="3309793815"/>
              </p:ext>
            </p:extLst>
          </p:nvPr>
        </p:nvGraphicFramePr>
        <p:xfrm>
          <a:off x="531774" y="5058232"/>
          <a:ext cx="4756217" cy="1297743"/>
        </p:xfrm>
        <a:graphic>
          <a:graphicData uri="http://schemas.openxmlformats.org/drawingml/2006/table">
            <a:tbl>
              <a:tblPr>
                <a:tableStyleId>{5C22544A-7EE6-4342-B048-85BDC9FD1C3A}</a:tableStyleId>
              </a:tblPr>
              <a:tblGrid>
                <a:gridCol w="1024849">
                  <a:extLst>
                    <a:ext uri="{9D8B030D-6E8A-4147-A177-3AD203B41FA5}">
                      <a16:colId xmlns:a16="http://schemas.microsoft.com/office/drawing/2014/main" val="3310181638"/>
                    </a:ext>
                  </a:extLst>
                </a:gridCol>
                <a:gridCol w="1190292">
                  <a:extLst>
                    <a:ext uri="{9D8B030D-6E8A-4147-A177-3AD203B41FA5}">
                      <a16:colId xmlns:a16="http://schemas.microsoft.com/office/drawing/2014/main" val="4034641792"/>
                    </a:ext>
                  </a:extLst>
                </a:gridCol>
                <a:gridCol w="1270538">
                  <a:extLst>
                    <a:ext uri="{9D8B030D-6E8A-4147-A177-3AD203B41FA5}">
                      <a16:colId xmlns:a16="http://schemas.microsoft.com/office/drawing/2014/main" val="303345679"/>
                    </a:ext>
                  </a:extLst>
                </a:gridCol>
                <a:gridCol w="1270538">
                  <a:extLst>
                    <a:ext uri="{9D8B030D-6E8A-4147-A177-3AD203B41FA5}">
                      <a16:colId xmlns:a16="http://schemas.microsoft.com/office/drawing/2014/main" val="703210321"/>
                    </a:ext>
                  </a:extLst>
                </a:gridCol>
              </a:tblGrid>
              <a:tr h="232046">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3204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8.21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327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06791">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8.33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06791">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06791">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31" name="PP1_4_table">
            <a:extLst>
              <a:ext uri="{FF2B5EF4-FFF2-40B4-BE49-F238E27FC236}">
                <a16:creationId xmlns:a16="http://schemas.microsoft.com/office/drawing/2014/main" id="{45D233EB-A12D-6088-0157-C8F5DFA343EC}"/>
              </a:ext>
            </a:extLst>
          </p:cNvPr>
          <p:cNvGraphicFramePr>
            <a:graphicFrameLocks noGrp="1"/>
          </p:cNvGraphicFramePr>
          <p:nvPr>
            <p:extLst>
              <p:ext uri="{D42A27DB-BD31-4B8C-83A1-F6EECF244321}">
                <p14:modId xmlns:p14="http://schemas.microsoft.com/office/powerpoint/2010/main" val="1057528194"/>
              </p:ext>
            </p:extLst>
          </p:nvPr>
        </p:nvGraphicFramePr>
        <p:xfrm>
          <a:off x="6383547" y="5058233"/>
          <a:ext cx="4848047" cy="1297741"/>
        </p:xfrm>
        <a:graphic>
          <a:graphicData uri="http://schemas.openxmlformats.org/drawingml/2006/table">
            <a:tbl>
              <a:tblPr>
                <a:tableStyleId>{5C22544A-7EE6-4342-B048-85BDC9FD1C3A}</a:tableStyleId>
              </a:tblPr>
              <a:tblGrid>
                <a:gridCol w="1044636">
                  <a:extLst>
                    <a:ext uri="{9D8B030D-6E8A-4147-A177-3AD203B41FA5}">
                      <a16:colId xmlns:a16="http://schemas.microsoft.com/office/drawing/2014/main" val="3310181638"/>
                    </a:ext>
                  </a:extLst>
                </a:gridCol>
                <a:gridCol w="1213273">
                  <a:extLst>
                    <a:ext uri="{9D8B030D-6E8A-4147-A177-3AD203B41FA5}">
                      <a16:colId xmlns:a16="http://schemas.microsoft.com/office/drawing/2014/main" val="4034641792"/>
                    </a:ext>
                  </a:extLst>
                </a:gridCol>
                <a:gridCol w="1295069">
                  <a:extLst>
                    <a:ext uri="{9D8B030D-6E8A-4147-A177-3AD203B41FA5}">
                      <a16:colId xmlns:a16="http://schemas.microsoft.com/office/drawing/2014/main" val="303345679"/>
                    </a:ext>
                  </a:extLst>
                </a:gridCol>
                <a:gridCol w="1295069">
                  <a:extLst>
                    <a:ext uri="{9D8B030D-6E8A-4147-A177-3AD203B41FA5}">
                      <a16:colId xmlns:a16="http://schemas.microsoft.com/office/drawing/2014/main" val="1231176241"/>
                    </a:ext>
                  </a:extLst>
                </a:gridCol>
              </a:tblGrid>
              <a:tr h="232045">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3204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327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06791">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06791">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06791">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1362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9" name="PP1_3_chart">
            <a:extLst>
              <a:ext uri="{FF2B5EF4-FFF2-40B4-BE49-F238E27FC236}">
                <a16:creationId xmlns:a16="http://schemas.microsoft.com/office/drawing/2014/main" id="{1ED6DC33-E3D2-BC05-1284-1814CF905B78}"/>
              </a:ext>
            </a:extLst>
          </p:cNvPr>
          <p:cNvGraphicFramePr/>
          <p:nvPr>
            <p:extLst>
              <p:ext uri="{D42A27DB-BD31-4B8C-83A1-F6EECF244321}">
                <p14:modId xmlns:p14="http://schemas.microsoft.com/office/powerpoint/2010/main" val="3702112188"/>
              </p:ext>
            </p:extLst>
          </p:nvPr>
        </p:nvGraphicFramePr>
        <p:xfrm>
          <a:off x="734408" y="1491926"/>
          <a:ext cx="4846884" cy="3416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PP1_4_chart">
            <a:extLst>
              <a:ext uri="{FF2B5EF4-FFF2-40B4-BE49-F238E27FC236}">
                <a16:creationId xmlns:a16="http://schemas.microsoft.com/office/drawing/2014/main" id="{4D1FCD35-E99A-5267-2BB4-373C1AA95176}"/>
              </a:ext>
            </a:extLst>
          </p:cNvPr>
          <p:cNvGraphicFramePr/>
          <p:nvPr>
            <p:extLst>
              <p:ext uri="{D42A27DB-BD31-4B8C-83A1-F6EECF244321}">
                <p14:modId xmlns:p14="http://schemas.microsoft.com/office/powerpoint/2010/main" val="1334941822"/>
              </p:ext>
            </p:extLst>
          </p:nvPr>
        </p:nvGraphicFramePr>
        <p:xfrm>
          <a:off x="6610710" y="1491925"/>
          <a:ext cx="4938907" cy="3416717"/>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BA30FA5B-2498-87FF-8EDA-233794FAF74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20</a:t>
            </a:fld>
            <a:endParaRPr lang="en-GB" dirty="0"/>
          </a:p>
        </p:txBody>
      </p:sp>
      <p:sp>
        <p:nvSpPr>
          <p:cNvPr id="3" name="Footer Placeholder 2">
            <a:extLst>
              <a:ext uri="{FF2B5EF4-FFF2-40B4-BE49-F238E27FC236}">
                <a16:creationId xmlns:a16="http://schemas.microsoft.com/office/drawing/2014/main" id="{56DA5C7C-FB45-B54D-5D1B-FE88EE92435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688253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2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3861885665"/>
              </p:ext>
            </p:extLst>
          </p:nvPr>
        </p:nvGraphicFramePr>
        <p:xfrm>
          <a:off x="321244" y="4958224"/>
          <a:ext cx="11168791" cy="1343965"/>
        </p:xfrm>
        <a:graphic>
          <a:graphicData uri="http://schemas.openxmlformats.org/drawingml/2006/table">
            <a:tbl>
              <a:tblPr>
                <a:tableStyleId>{5C22544A-7EE6-4342-B048-85BDC9FD1C3A}</a:tableStyleId>
              </a:tblPr>
              <a:tblGrid>
                <a:gridCol w="960709">
                  <a:extLst>
                    <a:ext uri="{9D8B030D-6E8A-4147-A177-3AD203B41FA5}">
                      <a16:colId xmlns:a16="http://schemas.microsoft.com/office/drawing/2014/main" val="3310181638"/>
                    </a:ext>
                  </a:extLst>
                </a:gridCol>
                <a:gridCol w="3299012">
                  <a:extLst>
                    <a:ext uri="{9D8B030D-6E8A-4147-A177-3AD203B41FA5}">
                      <a16:colId xmlns:a16="http://schemas.microsoft.com/office/drawing/2014/main" val="303345679"/>
                    </a:ext>
                  </a:extLst>
                </a:gridCol>
                <a:gridCol w="3496235">
                  <a:extLst>
                    <a:ext uri="{9D8B030D-6E8A-4147-A177-3AD203B41FA5}">
                      <a16:colId xmlns:a16="http://schemas.microsoft.com/office/drawing/2014/main" val="2248104930"/>
                    </a:ext>
                  </a:extLst>
                </a:gridCol>
                <a:gridCol w="3412835">
                  <a:extLst>
                    <a:ext uri="{9D8B030D-6E8A-4147-A177-3AD203B41FA5}">
                      <a16:colId xmlns:a16="http://schemas.microsoft.com/office/drawing/2014/main" val="1211825200"/>
                    </a:ext>
                  </a:extLst>
                </a:gridCol>
              </a:tblGrid>
              <a:tr h="222936">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2293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992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2292">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2936">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2936">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2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336577795"/>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6B32FB9-616E-8F84-AD43-EC882FE8EC15}"/>
              </a:ext>
            </a:extLst>
          </p:cNvPr>
          <p:cNvSpPr txBox="1"/>
          <p:nvPr/>
        </p:nvSpPr>
        <p:spPr>
          <a:xfrm>
            <a:off x="917249" y="1133342"/>
            <a:ext cx="6096000" cy="369332"/>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2: We are recognised and rewarded</a:t>
            </a:r>
            <a:r>
              <a:rPr lang="en-US" b="0" i="0" u="none" strike="noStrike" baseline="0" dirty="0">
                <a:solidFill>
                  <a:srgbClr val="000000"/>
                </a:solidFill>
                <a:latin typeface="Frutiger LT Std 45 Light" panose="020B0402020204020204"/>
                <a:cs typeface="Arial" panose="020B0604020202020204" pitchFamily="34" charset="0"/>
              </a:rPr>
              <a:t>	</a:t>
            </a:r>
          </a:p>
        </p:txBody>
      </p:sp>
      <p:pic>
        <p:nvPicPr>
          <p:cNvPr id="7" name="Picture 6">
            <a:extLst>
              <a:ext uri="{FF2B5EF4-FFF2-40B4-BE49-F238E27FC236}">
                <a16:creationId xmlns:a16="http://schemas.microsoft.com/office/drawing/2014/main" id="{1AE06778-F9E4-A8A5-05A8-D10CB96AE8B5}"/>
              </a:ext>
            </a:extLst>
          </p:cNvPr>
          <p:cNvPicPr>
            <a:picLocks noChangeAspect="1"/>
          </p:cNvPicPr>
          <p:nvPr/>
        </p:nvPicPr>
        <p:blipFill>
          <a:blip r:embed="rId3"/>
          <a:stretch>
            <a:fillRect/>
          </a:stretch>
        </p:blipFill>
        <p:spPr>
          <a:xfrm>
            <a:off x="491632" y="1133342"/>
            <a:ext cx="377181" cy="365125"/>
          </a:xfrm>
          <a:prstGeom prst="rect">
            <a:avLst/>
          </a:prstGeom>
        </p:spPr>
      </p:pic>
      <p:sp>
        <p:nvSpPr>
          <p:cNvPr id="10" name="Slide Number Placeholder 8">
            <a:extLst>
              <a:ext uri="{FF2B5EF4-FFF2-40B4-BE49-F238E27FC236}">
                <a16:creationId xmlns:a16="http://schemas.microsoft.com/office/drawing/2014/main" id="{031DA373-E10D-A834-62C5-DF4925AB498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21</a:t>
            </a:fld>
            <a:endParaRPr lang="en-GB" dirty="0"/>
          </a:p>
        </p:txBody>
      </p:sp>
      <p:sp>
        <p:nvSpPr>
          <p:cNvPr id="2" name="Footer Placeholder 2">
            <a:extLst>
              <a:ext uri="{FF2B5EF4-FFF2-40B4-BE49-F238E27FC236}">
                <a16:creationId xmlns:a16="http://schemas.microsoft.com/office/drawing/2014/main" id="{D1EEB923-1563-F42B-4365-F905D0FCD0F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321695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3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679484330"/>
              </p:ext>
            </p:extLst>
          </p:nvPr>
        </p:nvGraphicFramePr>
        <p:xfrm>
          <a:off x="321244" y="4958224"/>
          <a:ext cx="11168791" cy="1326036"/>
        </p:xfrm>
        <a:graphic>
          <a:graphicData uri="http://schemas.openxmlformats.org/drawingml/2006/table">
            <a:tbl>
              <a:tblPr>
                <a:tableStyleId>{5C22544A-7EE6-4342-B048-85BDC9FD1C3A}</a:tableStyleId>
              </a:tblPr>
              <a:tblGrid>
                <a:gridCol w="969674">
                  <a:extLst>
                    <a:ext uri="{9D8B030D-6E8A-4147-A177-3AD203B41FA5}">
                      <a16:colId xmlns:a16="http://schemas.microsoft.com/office/drawing/2014/main" val="3310181638"/>
                    </a:ext>
                  </a:extLst>
                </a:gridCol>
                <a:gridCol w="3290047">
                  <a:extLst>
                    <a:ext uri="{9D8B030D-6E8A-4147-A177-3AD203B41FA5}">
                      <a16:colId xmlns:a16="http://schemas.microsoft.com/office/drawing/2014/main" val="303345679"/>
                    </a:ext>
                  </a:extLst>
                </a:gridCol>
                <a:gridCol w="3469341">
                  <a:extLst>
                    <a:ext uri="{9D8B030D-6E8A-4147-A177-3AD203B41FA5}">
                      <a16:colId xmlns:a16="http://schemas.microsoft.com/office/drawing/2014/main" val="2248104930"/>
                    </a:ext>
                  </a:extLst>
                </a:gridCol>
                <a:gridCol w="3439729">
                  <a:extLst>
                    <a:ext uri="{9D8B030D-6E8A-4147-A177-3AD203B41FA5}">
                      <a16:colId xmlns:a16="http://schemas.microsoft.com/office/drawing/2014/main" val="3988969439"/>
                    </a:ext>
                  </a:extLst>
                </a:gridCol>
              </a:tblGrid>
              <a:tr h="219962">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1996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686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9326">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9962">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9962">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1293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1549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3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2228401968"/>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19BBE6C-982D-1007-0217-9E13D044D774}"/>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3: We each have a voice that counts</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9" name="Picture 8">
            <a:extLst>
              <a:ext uri="{FF2B5EF4-FFF2-40B4-BE49-F238E27FC236}">
                <a16:creationId xmlns:a16="http://schemas.microsoft.com/office/drawing/2014/main" id="{63F88D46-C893-3AF0-2CC4-EE51FBE13386}"/>
              </a:ext>
            </a:extLst>
          </p:cNvPr>
          <p:cNvPicPr>
            <a:picLocks noChangeAspect="1"/>
          </p:cNvPicPr>
          <p:nvPr/>
        </p:nvPicPr>
        <p:blipFill>
          <a:blip r:embed="rId3"/>
          <a:stretch>
            <a:fillRect/>
          </a:stretch>
        </p:blipFill>
        <p:spPr>
          <a:xfrm>
            <a:off x="321245" y="1140800"/>
            <a:ext cx="579193" cy="329888"/>
          </a:xfrm>
          <a:prstGeom prst="rect">
            <a:avLst/>
          </a:prstGeom>
        </p:spPr>
      </p:pic>
      <p:sp>
        <p:nvSpPr>
          <p:cNvPr id="10" name="Slide Number Placeholder 8">
            <a:extLst>
              <a:ext uri="{FF2B5EF4-FFF2-40B4-BE49-F238E27FC236}">
                <a16:creationId xmlns:a16="http://schemas.microsoft.com/office/drawing/2014/main" id="{B4FC8E30-D97E-1095-1767-956C8D60D7C0}"/>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22</a:t>
            </a:fld>
            <a:endParaRPr lang="en-GB" dirty="0"/>
          </a:p>
        </p:txBody>
      </p:sp>
      <p:sp>
        <p:nvSpPr>
          <p:cNvPr id="2" name="Footer Placeholder 2">
            <a:extLst>
              <a:ext uri="{FF2B5EF4-FFF2-40B4-BE49-F238E27FC236}">
                <a16:creationId xmlns:a16="http://schemas.microsoft.com/office/drawing/2014/main" id="{74D6DA4C-E393-9B6A-298E-25FE42AEFD8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95573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9" name="TextBox 8">
            <a:extLst>
              <a:ext uri="{FF2B5EF4-FFF2-40B4-BE49-F238E27FC236}">
                <a16:creationId xmlns:a16="http://schemas.microsoft.com/office/drawing/2014/main" id="{B68338E6-E30E-10EB-40D9-537DDA3A89C9}"/>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10" name="TextBox 9">
            <a:extLst>
              <a:ext uri="{FF2B5EF4-FFF2-40B4-BE49-F238E27FC236}">
                <a16:creationId xmlns:a16="http://schemas.microsoft.com/office/drawing/2014/main" id="{D74E7D4D-BFDA-32E8-ED8D-D8B02B056EC3}"/>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3: We each have a voice that counts</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11" name="Picture 10">
            <a:extLst>
              <a:ext uri="{FF2B5EF4-FFF2-40B4-BE49-F238E27FC236}">
                <a16:creationId xmlns:a16="http://schemas.microsoft.com/office/drawing/2014/main" id="{BAFEB1EC-0903-0647-4D78-4FD951076554}"/>
              </a:ext>
            </a:extLst>
          </p:cNvPr>
          <p:cNvPicPr>
            <a:picLocks noChangeAspect="1"/>
          </p:cNvPicPr>
          <p:nvPr/>
        </p:nvPicPr>
        <p:blipFill>
          <a:blip r:embed="rId2"/>
          <a:stretch>
            <a:fillRect/>
          </a:stretch>
        </p:blipFill>
        <p:spPr>
          <a:xfrm>
            <a:off x="321245" y="1140800"/>
            <a:ext cx="579193" cy="329888"/>
          </a:xfrm>
          <a:prstGeom prst="rect">
            <a:avLst/>
          </a:prstGeom>
        </p:spPr>
      </p:pic>
      <p:graphicFrame>
        <p:nvGraphicFramePr>
          <p:cNvPr id="18" name="PP3_2_table">
            <a:extLst>
              <a:ext uri="{FF2B5EF4-FFF2-40B4-BE49-F238E27FC236}">
                <a16:creationId xmlns:a16="http://schemas.microsoft.com/office/drawing/2014/main" id="{2D2C4DB8-75AF-9C6A-F168-B8EE0D893085}"/>
              </a:ext>
            </a:extLst>
          </p:cNvPr>
          <p:cNvGraphicFramePr>
            <a:graphicFrameLocks noGrp="1"/>
          </p:cNvGraphicFramePr>
          <p:nvPr>
            <p:extLst>
              <p:ext uri="{D42A27DB-BD31-4B8C-83A1-F6EECF244321}">
                <p14:modId xmlns:p14="http://schemas.microsoft.com/office/powerpoint/2010/main" val="3353763555"/>
              </p:ext>
            </p:extLst>
          </p:nvPr>
        </p:nvGraphicFramePr>
        <p:xfrm>
          <a:off x="6107540" y="5044618"/>
          <a:ext cx="5222880" cy="1311730"/>
        </p:xfrm>
        <a:graphic>
          <a:graphicData uri="http://schemas.openxmlformats.org/drawingml/2006/table">
            <a:tbl>
              <a:tblPr>
                <a:tableStyleId>{5C22544A-7EE6-4342-B048-85BDC9FD1C3A}</a:tableStyleId>
              </a:tblPr>
              <a:tblGrid>
                <a:gridCol w="1125404">
                  <a:extLst>
                    <a:ext uri="{9D8B030D-6E8A-4147-A177-3AD203B41FA5}">
                      <a16:colId xmlns:a16="http://schemas.microsoft.com/office/drawing/2014/main" val="3310181638"/>
                    </a:ext>
                  </a:extLst>
                </a:gridCol>
                <a:gridCol w="1307078">
                  <a:extLst>
                    <a:ext uri="{9D8B030D-6E8A-4147-A177-3AD203B41FA5}">
                      <a16:colId xmlns:a16="http://schemas.microsoft.com/office/drawing/2014/main" val="4034641792"/>
                    </a:ext>
                  </a:extLst>
                </a:gridCol>
                <a:gridCol w="1395199">
                  <a:extLst>
                    <a:ext uri="{9D8B030D-6E8A-4147-A177-3AD203B41FA5}">
                      <a16:colId xmlns:a16="http://schemas.microsoft.com/office/drawing/2014/main" val="303345679"/>
                    </a:ext>
                  </a:extLst>
                </a:gridCol>
                <a:gridCol w="1395199">
                  <a:extLst>
                    <a:ext uri="{9D8B030D-6E8A-4147-A177-3AD203B41FA5}">
                      <a16:colId xmlns:a16="http://schemas.microsoft.com/office/drawing/2014/main" val="72744952"/>
                    </a:ext>
                  </a:extLst>
                </a:gridCol>
              </a:tblGrid>
              <a:tr h="223627">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3627">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611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6119">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6119">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6119">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1294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2" name="PP3_1_chart">
            <a:extLst>
              <a:ext uri="{FF2B5EF4-FFF2-40B4-BE49-F238E27FC236}">
                <a16:creationId xmlns:a16="http://schemas.microsoft.com/office/drawing/2014/main" id="{3CA8C545-1C17-2F35-B10C-906280F9E7C8}"/>
              </a:ext>
            </a:extLst>
          </p:cNvPr>
          <p:cNvGraphicFramePr/>
          <p:nvPr>
            <p:extLst>
              <p:ext uri="{D42A27DB-BD31-4B8C-83A1-F6EECF244321}">
                <p14:modId xmlns:p14="http://schemas.microsoft.com/office/powerpoint/2010/main" val="2594880219"/>
              </p:ext>
            </p:extLst>
          </p:nvPr>
        </p:nvGraphicFramePr>
        <p:xfrm>
          <a:off x="830229" y="1533803"/>
          <a:ext cx="4760786" cy="348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P3_1_table">
            <a:extLst>
              <a:ext uri="{FF2B5EF4-FFF2-40B4-BE49-F238E27FC236}">
                <a16:creationId xmlns:a16="http://schemas.microsoft.com/office/drawing/2014/main" id="{44983058-985D-3977-296A-CE3C3C87D2DF}"/>
              </a:ext>
            </a:extLst>
          </p:cNvPr>
          <p:cNvGraphicFramePr>
            <a:graphicFrameLocks noGrp="1"/>
          </p:cNvGraphicFramePr>
          <p:nvPr>
            <p:extLst>
              <p:ext uri="{D42A27DB-BD31-4B8C-83A1-F6EECF244321}">
                <p14:modId xmlns:p14="http://schemas.microsoft.com/office/powerpoint/2010/main" val="2848525190"/>
              </p:ext>
            </p:extLst>
          </p:nvPr>
        </p:nvGraphicFramePr>
        <p:xfrm>
          <a:off x="61480" y="5044618"/>
          <a:ext cx="5222880" cy="1311730"/>
        </p:xfrm>
        <a:graphic>
          <a:graphicData uri="http://schemas.openxmlformats.org/drawingml/2006/table">
            <a:tbl>
              <a:tblPr>
                <a:tableStyleId>{5C22544A-7EE6-4342-B048-85BDC9FD1C3A}</a:tableStyleId>
              </a:tblPr>
              <a:tblGrid>
                <a:gridCol w="1125404">
                  <a:extLst>
                    <a:ext uri="{9D8B030D-6E8A-4147-A177-3AD203B41FA5}">
                      <a16:colId xmlns:a16="http://schemas.microsoft.com/office/drawing/2014/main" val="3310181638"/>
                    </a:ext>
                  </a:extLst>
                </a:gridCol>
                <a:gridCol w="1307078">
                  <a:extLst>
                    <a:ext uri="{9D8B030D-6E8A-4147-A177-3AD203B41FA5}">
                      <a16:colId xmlns:a16="http://schemas.microsoft.com/office/drawing/2014/main" val="4034641792"/>
                    </a:ext>
                  </a:extLst>
                </a:gridCol>
                <a:gridCol w="1395199">
                  <a:extLst>
                    <a:ext uri="{9D8B030D-6E8A-4147-A177-3AD203B41FA5}">
                      <a16:colId xmlns:a16="http://schemas.microsoft.com/office/drawing/2014/main" val="303345679"/>
                    </a:ext>
                  </a:extLst>
                </a:gridCol>
                <a:gridCol w="1395199">
                  <a:extLst>
                    <a:ext uri="{9D8B030D-6E8A-4147-A177-3AD203B41FA5}">
                      <a16:colId xmlns:a16="http://schemas.microsoft.com/office/drawing/2014/main" val="3317636181"/>
                    </a:ext>
                  </a:extLst>
                </a:gridCol>
              </a:tblGrid>
              <a:tr h="223627">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3627">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611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6119">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6119">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6119">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4" name="PP3_2_chart">
            <a:extLst>
              <a:ext uri="{FF2B5EF4-FFF2-40B4-BE49-F238E27FC236}">
                <a16:creationId xmlns:a16="http://schemas.microsoft.com/office/drawing/2014/main" id="{8221FC45-35DD-63F6-2F05-BFFC34190AE4}"/>
              </a:ext>
            </a:extLst>
          </p:cNvPr>
          <p:cNvGraphicFramePr/>
          <p:nvPr>
            <p:extLst>
              <p:ext uri="{D42A27DB-BD31-4B8C-83A1-F6EECF244321}">
                <p14:modId xmlns:p14="http://schemas.microsoft.com/office/powerpoint/2010/main" val="2607897385"/>
              </p:ext>
            </p:extLst>
          </p:nvPr>
        </p:nvGraphicFramePr>
        <p:xfrm>
          <a:off x="6821399" y="1527586"/>
          <a:ext cx="4760786" cy="3485150"/>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92FF1D91-7A65-03C2-CEFB-3E8B43EDF00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23</a:t>
            </a:fld>
            <a:endParaRPr lang="en-GB" dirty="0"/>
          </a:p>
        </p:txBody>
      </p:sp>
      <p:sp>
        <p:nvSpPr>
          <p:cNvPr id="3" name="Footer Placeholder 2">
            <a:extLst>
              <a:ext uri="{FF2B5EF4-FFF2-40B4-BE49-F238E27FC236}">
                <a16:creationId xmlns:a16="http://schemas.microsoft.com/office/drawing/2014/main" id="{B17F9F0E-9E3A-3F87-61A2-B505CC817F7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70163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10" name="TextBox 9">
            <a:extLst>
              <a:ext uri="{FF2B5EF4-FFF2-40B4-BE49-F238E27FC236}">
                <a16:creationId xmlns:a16="http://schemas.microsoft.com/office/drawing/2014/main" id="{94FD9321-AA10-754E-9A20-58CC47E89FD2}"/>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4: We are safe and healthy</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11" name="Picture 10" descr="Shape, arrow&#10;&#10;Description automatically generated">
            <a:extLst>
              <a:ext uri="{FF2B5EF4-FFF2-40B4-BE49-F238E27FC236}">
                <a16:creationId xmlns:a16="http://schemas.microsoft.com/office/drawing/2014/main" id="{16E4B1C6-3D4B-A621-0ED9-C2855338D225}"/>
              </a:ext>
            </a:extLst>
          </p:cNvPr>
          <p:cNvPicPr>
            <a:picLocks noChangeAspect="1"/>
          </p:cNvPicPr>
          <p:nvPr/>
        </p:nvPicPr>
        <p:blipFill>
          <a:blip r:embed="rId2"/>
          <a:stretch>
            <a:fillRect/>
          </a:stretch>
        </p:blipFill>
        <p:spPr>
          <a:xfrm>
            <a:off x="410384" y="1101498"/>
            <a:ext cx="506865" cy="422037"/>
          </a:xfrm>
          <a:prstGeom prst="rect">
            <a:avLst/>
          </a:prstGeom>
        </p:spPr>
      </p:pic>
      <p:sp>
        <p:nvSpPr>
          <p:cNvPr id="8" name="Slide Number Placeholder 8">
            <a:extLst>
              <a:ext uri="{FF2B5EF4-FFF2-40B4-BE49-F238E27FC236}">
                <a16:creationId xmlns:a16="http://schemas.microsoft.com/office/drawing/2014/main" id="{D8DED7DD-5B72-FAE9-05C3-7291E1AC726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24</a:t>
            </a:fld>
            <a:endParaRPr lang="en-GB" dirty="0"/>
          </a:p>
        </p:txBody>
      </p:sp>
      <p:sp>
        <p:nvSpPr>
          <p:cNvPr id="2" name="Footer Placeholder 2">
            <a:extLst>
              <a:ext uri="{FF2B5EF4-FFF2-40B4-BE49-F238E27FC236}">
                <a16:creationId xmlns:a16="http://schemas.microsoft.com/office/drawing/2014/main" id="{47BCAFB4-2B36-C970-4203-F52E0D23F88C}"/>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B531A008-C07A-D505-FCE5-A9C032D60127}"/>
              </a:ext>
            </a:extLst>
          </p:cNvPr>
          <p:cNvSpPr txBox="1"/>
          <p:nvPr/>
        </p:nvSpPr>
        <p:spPr>
          <a:xfrm>
            <a:off x="3400999" y="2451065"/>
            <a:ext cx="5458916"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1774946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2" name="TextBox 1">
            <a:extLst>
              <a:ext uri="{FF2B5EF4-FFF2-40B4-BE49-F238E27FC236}">
                <a16:creationId xmlns:a16="http://schemas.microsoft.com/office/drawing/2014/main" id="{3ED3C5AE-A252-416F-EF06-EAD759AEA414}"/>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7" name="TextBox 6">
            <a:extLst>
              <a:ext uri="{FF2B5EF4-FFF2-40B4-BE49-F238E27FC236}">
                <a16:creationId xmlns:a16="http://schemas.microsoft.com/office/drawing/2014/main" id="{4D6BFCE9-90EC-39DF-C817-6EC3B6E5D364}"/>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4: We are safe and healthy</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9" name="Picture 8" descr="Shape, arrow&#10;&#10;Description automatically generated">
            <a:extLst>
              <a:ext uri="{FF2B5EF4-FFF2-40B4-BE49-F238E27FC236}">
                <a16:creationId xmlns:a16="http://schemas.microsoft.com/office/drawing/2014/main" id="{9529DCCC-C2CA-19DC-E970-D52B28C5113C}"/>
              </a:ext>
            </a:extLst>
          </p:cNvPr>
          <p:cNvPicPr>
            <a:picLocks noChangeAspect="1"/>
          </p:cNvPicPr>
          <p:nvPr/>
        </p:nvPicPr>
        <p:blipFill>
          <a:blip r:embed="rId2"/>
          <a:stretch>
            <a:fillRect/>
          </a:stretch>
        </p:blipFill>
        <p:spPr>
          <a:xfrm>
            <a:off x="410384" y="1101498"/>
            <a:ext cx="506865" cy="422037"/>
          </a:xfrm>
          <a:prstGeom prst="rect">
            <a:avLst/>
          </a:prstGeom>
        </p:spPr>
      </p:pic>
      <p:graphicFrame>
        <p:nvGraphicFramePr>
          <p:cNvPr id="16" name="PP4_2_table">
            <a:extLst>
              <a:ext uri="{FF2B5EF4-FFF2-40B4-BE49-F238E27FC236}">
                <a16:creationId xmlns:a16="http://schemas.microsoft.com/office/drawing/2014/main" id="{43AD58CB-AAC5-D479-8BA4-F8C9D0FF482A}"/>
              </a:ext>
            </a:extLst>
          </p:cNvPr>
          <p:cNvGraphicFramePr>
            <a:graphicFrameLocks noGrp="1"/>
          </p:cNvGraphicFramePr>
          <p:nvPr>
            <p:extLst>
              <p:ext uri="{D42A27DB-BD31-4B8C-83A1-F6EECF244321}">
                <p14:modId xmlns:p14="http://schemas.microsoft.com/office/powerpoint/2010/main" val="3809119694"/>
              </p:ext>
            </p:extLst>
          </p:nvPr>
        </p:nvGraphicFramePr>
        <p:xfrm>
          <a:off x="4193553" y="5034349"/>
          <a:ext cx="3838113" cy="1330592"/>
        </p:xfrm>
        <a:graphic>
          <a:graphicData uri="http://schemas.openxmlformats.org/drawingml/2006/table">
            <a:tbl>
              <a:tblPr>
                <a:tableStyleId>{5C22544A-7EE6-4342-B048-85BDC9FD1C3A}</a:tableStyleId>
              </a:tblPr>
              <a:tblGrid>
                <a:gridCol w="871506">
                  <a:extLst>
                    <a:ext uri="{9D8B030D-6E8A-4147-A177-3AD203B41FA5}">
                      <a16:colId xmlns:a16="http://schemas.microsoft.com/office/drawing/2014/main" val="3310181638"/>
                    </a:ext>
                  </a:extLst>
                </a:gridCol>
                <a:gridCol w="986117">
                  <a:extLst>
                    <a:ext uri="{9D8B030D-6E8A-4147-A177-3AD203B41FA5}">
                      <a16:colId xmlns:a16="http://schemas.microsoft.com/office/drawing/2014/main" val="4034641792"/>
                    </a:ext>
                  </a:extLst>
                </a:gridCol>
                <a:gridCol w="1004048">
                  <a:extLst>
                    <a:ext uri="{9D8B030D-6E8A-4147-A177-3AD203B41FA5}">
                      <a16:colId xmlns:a16="http://schemas.microsoft.com/office/drawing/2014/main" val="303345679"/>
                    </a:ext>
                  </a:extLst>
                </a:gridCol>
                <a:gridCol w="976442">
                  <a:extLst>
                    <a:ext uri="{9D8B030D-6E8A-4147-A177-3AD203B41FA5}">
                      <a16:colId xmlns:a16="http://schemas.microsoft.com/office/drawing/2014/main" val="19002896"/>
                    </a:ext>
                  </a:extLst>
                </a:gridCol>
              </a:tblGrid>
              <a:tr h="226842">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684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9227">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9227">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9227">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9227">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1" name="PP4_2_chart">
            <a:extLst>
              <a:ext uri="{FF2B5EF4-FFF2-40B4-BE49-F238E27FC236}">
                <a16:creationId xmlns:a16="http://schemas.microsoft.com/office/drawing/2014/main" id="{54074EE3-BA38-CA4B-D7E4-48CCCE754571}"/>
              </a:ext>
            </a:extLst>
          </p:cNvPr>
          <p:cNvGraphicFramePr/>
          <p:nvPr>
            <p:extLst>
              <p:ext uri="{D42A27DB-BD31-4B8C-83A1-F6EECF244321}">
                <p14:modId xmlns:p14="http://schemas.microsoft.com/office/powerpoint/2010/main" val="501474410"/>
              </p:ext>
            </p:extLst>
          </p:nvPr>
        </p:nvGraphicFramePr>
        <p:xfrm>
          <a:off x="4652427" y="1568029"/>
          <a:ext cx="3259161" cy="3370187"/>
        </p:xfrm>
        <a:graphic>
          <a:graphicData uri="http://schemas.openxmlformats.org/drawingml/2006/chart">
            <c:chart xmlns:c="http://schemas.openxmlformats.org/drawingml/2006/chart" xmlns:r="http://schemas.openxmlformats.org/officeDocument/2006/relationships" r:id="rId3"/>
          </a:graphicData>
        </a:graphic>
      </p:graphicFrame>
      <p:sp>
        <p:nvSpPr>
          <p:cNvPr id="14" name="Slide Number Placeholder 8">
            <a:extLst>
              <a:ext uri="{FF2B5EF4-FFF2-40B4-BE49-F238E27FC236}">
                <a16:creationId xmlns:a16="http://schemas.microsoft.com/office/drawing/2014/main" id="{6B78DF27-859E-6E59-EB22-FDA6CBCF37B0}"/>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25</a:t>
            </a:fld>
            <a:endParaRPr lang="en-GB" dirty="0"/>
          </a:p>
        </p:txBody>
      </p:sp>
      <p:sp>
        <p:nvSpPr>
          <p:cNvPr id="3" name="Footer Placeholder 2">
            <a:extLst>
              <a:ext uri="{FF2B5EF4-FFF2-40B4-BE49-F238E27FC236}">
                <a16:creationId xmlns:a16="http://schemas.microsoft.com/office/drawing/2014/main" id="{145EC01C-1702-6963-36CA-20C6D39D9B9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13" name="TextBox 12">
            <a:extLst>
              <a:ext uri="{FF2B5EF4-FFF2-40B4-BE49-F238E27FC236}">
                <a16:creationId xmlns:a16="http://schemas.microsoft.com/office/drawing/2014/main" id="{43E59093-A45F-8717-1A57-BCA74C681888}"/>
              </a:ext>
            </a:extLst>
          </p:cNvPr>
          <p:cNvSpPr txBox="1"/>
          <p:nvPr/>
        </p:nvSpPr>
        <p:spPr>
          <a:xfrm>
            <a:off x="8169676" y="1779624"/>
            <a:ext cx="3468950" cy="1200329"/>
          </a:xfrm>
          <a:prstGeom prst="rect">
            <a:avLst/>
          </a:prstGeom>
          <a:noFill/>
        </p:spPr>
        <p:txBody>
          <a:bodyPr wrap="square">
            <a:spAutoFit/>
          </a:bodyPr>
          <a:lstStyle/>
          <a:p>
            <a:pPr algn="ctr"/>
            <a:r>
              <a:rPr lang="en-GB" dirty="0"/>
              <a:t>Data on negative experiences sub theme will be shared later. </a:t>
            </a:r>
          </a:p>
          <a:p>
            <a:pPr algn="ctr"/>
            <a:r>
              <a:rPr lang="en-GB" dirty="0"/>
              <a:t>The quality of data needs to be reviewed</a:t>
            </a:r>
          </a:p>
        </p:txBody>
      </p:sp>
      <p:sp>
        <p:nvSpPr>
          <p:cNvPr id="15" name="TextBox 14">
            <a:extLst>
              <a:ext uri="{FF2B5EF4-FFF2-40B4-BE49-F238E27FC236}">
                <a16:creationId xmlns:a16="http://schemas.microsoft.com/office/drawing/2014/main" id="{8278DF5B-5B7B-D0C9-CC0E-AA4A5A6ED5DD}"/>
              </a:ext>
            </a:extLst>
          </p:cNvPr>
          <p:cNvSpPr txBox="1"/>
          <p:nvPr/>
        </p:nvSpPr>
        <p:spPr>
          <a:xfrm>
            <a:off x="496299" y="1886641"/>
            <a:ext cx="3468950" cy="1200329"/>
          </a:xfrm>
          <a:prstGeom prst="rect">
            <a:avLst/>
          </a:prstGeom>
          <a:noFill/>
        </p:spPr>
        <p:txBody>
          <a:bodyPr wrap="square">
            <a:spAutoFit/>
          </a:bodyPr>
          <a:lstStyle/>
          <a:p>
            <a:pPr algn="ctr"/>
            <a:r>
              <a:rPr lang="en-GB" dirty="0"/>
              <a:t>Data on health and safety climate sub theme will be shared later. </a:t>
            </a:r>
          </a:p>
          <a:p>
            <a:pPr algn="ctr"/>
            <a:r>
              <a:rPr lang="en-GB" dirty="0"/>
              <a:t>The quality of data needs to be reviewed</a:t>
            </a:r>
          </a:p>
        </p:txBody>
      </p:sp>
    </p:spTree>
    <p:extLst>
      <p:ext uri="{BB962C8B-B14F-4D97-AF65-F5344CB8AC3E}">
        <p14:creationId xmlns:p14="http://schemas.microsoft.com/office/powerpoint/2010/main" val="195602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5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3001894609"/>
              </p:ext>
            </p:extLst>
          </p:nvPr>
        </p:nvGraphicFramePr>
        <p:xfrm>
          <a:off x="321244" y="4958223"/>
          <a:ext cx="11168791" cy="1352930"/>
        </p:xfrm>
        <a:graphic>
          <a:graphicData uri="http://schemas.openxmlformats.org/drawingml/2006/table">
            <a:tbl>
              <a:tblPr>
                <a:tableStyleId>{5C22544A-7EE6-4342-B048-85BDC9FD1C3A}</a:tableStyleId>
              </a:tblPr>
              <a:tblGrid>
                <a:gridCol w="942780">
                  <a:extLst>
                    <a:ext uri="{9D8B030D-6E8A-4147-A177-3AD203B41FA5}">
                      <a16:colId xmlns:a16="http://schemas.microsoft.com/office/drawing/2014/main" val="3310181638"/>
                    </a:ext>
                  </a:extLst>
                </a:gridCol>
                <a:gridCol w="3388658">
                  <a:extLst>
                    <a:ext uri="{9D8B030D-6E8A-4147-A177-3AD203B41FA5}">
                      <a16:colId xmlns:a16="http://schemas.microsoft.com/office/drawing/2014/main" val="303345679"/>
                    </a:ext>
                  </a:extLst>
                </a:gridCol>
                <a:gridCol w="3451412">
                  <a:extLst>
                    <a:ext uri="{9D8B030D-6E8A-4147-A177-3AD203B41FA5}">
                      <a16:colId xmlns:a16="http://schemas.microsoft.com/office/drawing/2014/main" val="2248104930"/>
                    </a:ext>
                  </a:extLst>
                </a:gridCol>
                <a:gridCol w="3385941">
                  <a:extLst>
                    <a:ext uri="{9D8B030D-6E8A-4147-A177-3AD203B41FA5}">
                      <a16:colId xmlns:a16="http://schemas.microsoft.com/office/drawing/2014/main" val="1998910225"/>
                    </a:ext>
                  </a:extLst>
                </a:gridCol>
              </a:tblGrid>
              <a:tr h="224423">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24423">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31463">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3775">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4423">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4.79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4423">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1250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5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2095939918"/>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7F78781-453B-EB70-5009-700FCE6122A2}"/>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5: We are always learning</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7" name="Picture 6">
            <a:extLst>
              <a:ext uri="{FF2B5EF4-FFF2-40B4-BE49-F238E27FC236}">
                <a16:creationId xmlns:a16="http://schemas.microsoft.com/office/drawing/2014/main" id="{509AD423-E457-D263-EC93-622726235964}"/>
              </a:ext>
            </a:extLst>
          </p:cNvPr>
          <p:cNvPicPr>
            <a:picLocks noChangeAspect="1"/>
          </p:cNvPicPr>
          <p:nvPr/>
        </p:nvPicPr>
        <p:blipFill>
          <a:blip r:embed="rId3"/>
          <a:stretch>
            <a:fillRect/>
          </a:stretch>
        </p:blipFill>
        <p:spPr>
          <a:xfrm>
            <a:off x="324859" y="1161181"/>
            <a:ext cx="592390" cy="338554"/>
          </a:xfrm>
          <a:prstGeom prst="rect">
            <a:avLst/>
          </a:prstGeom>
        </p:spPr>
      </p:pic>
      <p:sp>
        <p:nvSpPr>
          <p:cNvPr id="10" name="Slide Number Placeholder 8">
            <a:extLst>
              <a:ext uri="{FF2B5EF4-FFF2-40B4-BE49-F238E27FC236}">
                <a16:creationId xmlns:a16="http://schemas.microsoft.com/office/drawing/2014/main" id="{6D59DA4E-05CA-974B-98D8-95E720DE853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26</a:t>
            </a:fld>
            <a:endParaRPr lang="en-GB" dirty="0"/>
          </a:p>
        </p:txBody>
      </p:sp>
      <p:sp>
        <p:nvSpPr>
          <p:cNvPr id="2" name="Footer Placeholder 2">
            <a:extLst>
              <a:ext uri="{FF2B5EF4-FFF2-40B4-BE49-F238E27FC236}">
                <a16:creationId xmlns:a16="http://schemas.microsoft.com/office/drawing/2014/main" id="{00E3F35F-4D6A-7861-174B-22F3D0F72D2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653289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9" name="TextBox 8">
            <a:extLst>
              <a:ext uri="{FF2B5EF4-FFF2-40B4-BE49-F238E27FC236}">
                <a16:creationId xmlns:a16="http://schemas.microsoft.com/office/drawing/2014/main" id="{B68338E6-E30E-10EB-40D9-537DDA3A89C9}"/>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7" name="TextBox 6">
            <a:extLst>
              <a:ext uri="{FF2B5EF4-FFF2-40B4-BE49-F238E27FC236}">
                <a16:creationId xmlns:a16="http://schemas.microsoft.com/office/drawing/2014/main" id="{E08ADBDE-0BE5-F385-6673-88D1A8FB26ED}"/>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5: We are always learning</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12" name="Picture 11">
            <a:extLst>
              <a:ext uri="{FF2B5EF4-FFF2-40B4-BE49-F238E27FC236}">
                <a16:creationId xmlns:a16="http://schemas.microsoft.com/office/drawing/2014/main" id="{001A512B-776F-3EBB-436F-41AF21F95E54}"/>
              </a:ext>
            </a:extLst>
          </p:cNvPr>
          <p:cNvPicPr>
            <a:picLocks noChangeAspect="1"/>
          </p:cNvPicPr>
          <p:nvPr/>
        </p:nvPicPr>
        <p:blipFill>
          <a:blip r:embed="rId2"/>
          <a:stretch>
            <a:fillRect/>
          </a:stretch>
        </p:blipFill>
        <p:spPr>
          <a:xfrm>
            <a:off x="324859" y="1161181"/>
            <a:ext cx="592390" cy="338554"/>
          </a:xfrm>
          <a:prstGeom prst="rect">
            <a:avLst/>
          </a:prstGeom>
        </p:spPr>
      </p:pic>
      <p:graphicFrame>
        <p:nvGraphicFramePr>
          <p:cNvPr id="18" name="PP5_1_table">
            <a:extLst>
              <a:ext uri="{FF2B5EF4-FFF2-40B4-BE49-F238E27FC236}">
                <a16:creationId xmlns:a16="http://schemas.microsoft.com/office/drawing/2014/main" id="{A8696C10-F48E-1E63-43B8-F14C0DD08420}"/>
              </a:ext>
            </a:extLst>
          </p:cNvPr>
          <p:cNvGraphicFramePr>
            <a:graphicFrameLocks noGrp="1"/>
          </p:cNvGraphicFramePr>
          <p:nvPr>
            <p:extLst>
              <p:ext uri="{D42A27DB-BD31-4B8C-83A1-F6EECF244321}">
                <p14:modId xmlns:p14="http://schemas.microsoft.com/office/powerpoint/2010/main" val="2910554775"/>
              </p:ext>
            </p:extLst>
          </p:nvPr>
        </p:nvGraphicFramePr>
        <p:xfrm>
          <a:off x="165923" y="5099449"/>
          <a:ext cx="5283531" cy="1283422"/>
        </p:xfrm>
        <a:graphic>
          <a:graphicData uri="http://schemas.openxmlformats.org/drawingml/2006/table">
            <a:tbl>
              <a:tblPr>
                <a:tableStyleId>{5C22544A-7EE6-4342-B048-85BDC9FD1C3A}</a:tableStyleId>
              </a:tblPr>
              <a:tblGrid>
                <a:gridCol w="918806">
                  <a:extLst>
                    <a:ext uri="{9D8B030D-6E8A-4147-A177-3AD203B41FA5}">
                      <a16:colId xmlns:a16="http://schemas.microsoft.com/office/drawing/2014/main" val="3310181638"/>
                    </a:ext>
                  </a:extLst>
                </a:gridCol>
                <a:gridCol w="1488142">
                  <a:extLst>
                    <a:ext uri="{9D8B030D-6E8A-4147-A177-3AD203B41FA5}">
                      <a16:colId xmlns:a16="http://schemas.microsoft.com/office/drawing/2014/main" val="4034641792"/>
                    </a:ext>
                  </a:extLst>
                </a:gridCol>
                <a:gridCol w="1479176">
                  <a:extLst>
                    <a:ext uri="{9D8B030D-6E8A-4147-A177-3AD203B41FA5}">
                      <a16:colId xmlns:a16="http://schemas.microsoft.com/office/drawing/2014/main" val="303345679"/>
                    </a:ext>
                  </a:extLst>
                </a:gridCol>
                <a:gridCol w="1397407">
                  <a:extLst>
                    <a:ext uri="{9D8B030D-6E8A-4147-A177-3AD203B41FA5}">
                      <a16:colId xmlns:a16="http://schemas.microsoft.com/office/drawing/2014/main" val="2126530"/>
                    </a:ext>
                  </a:extLst>
                </a:gridCol>
              </a:tblGrid>
              <a:tr h="218801">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18801">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145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1455">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1455">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1455">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25" name="PP5_2_table">
            <a:extLst>
              <a:ext uri="{FF2B5EF4-FFF2-40B4-BE49-F238E27FC236}">
                <a16:creationId xmlns:a16="http://schemas.microsoft.com/office/drawing/2014/main" id="{DD2DDED0-A49F-2622-1006-2AFD0FDC3181}"/>
              </a:ext>
            </a:extLst>
          </p:cNvPr>
          <p:cNvGraphicFramePr>
            <a:graphicFrameLocks noGrp="1"/>
          </p:cNvGraphicFramePr>
          <p:nvPr>
            <p:extLst>
              <p:ext uri="{D42A27DB-BD31-4B8C-83A1-F6EECF244321}">
                <p14:modId xmlns:p14="http://schemas.microsoft.com/office/powerpoint/2010/main" val="4049325476"/>
              </p:ext>
            </p:extLst>
          </p:nvPr>
        </p:nvGraphicFramePr>
        <p:xfrm>
          <a:off x="6054616" y="5099448"/>
          <a:ext cx="5283531" cy="1283420"/>
        </p:xfrm>
        <a:graphic>
          <a:graphicData uri="http://schemas.openxmlformats.org/drawingml/2006/table">
            <a:tbl>
              <a:tblPr>
                <a:tableStyleId>{5C22544A-7EE6-4342-B048-85BDC9FD1C3A}</a:tableStyleId>
              </a:tblPr>
              <a:tblGrid>
                <a:gridCol w="928890">
                  <a:extLst>
                    <a:ext uri="{9D8B030D-6E8A-4147-A177-3AD203B41FA5}">
                      <a16:colId xmlns:a16="http://schemas.microsoft.com/office/drawing/2014/main" val="3310181638"/>
                    </a:ext>
                  </a:extLst>
                </a:gridCol>
                <a:gridCol w="1434353">
                  <a:extLst>
                    <a:ext uri="{9D8B030D-6E8A-4147-A177-3AD203B41FA5}">
                      <a16:colId xmlns:a16="http://schemas.microsoft.com/office/drawing/2014/main" val="4034641792"/>
                    </a:ext>
                  </a:extLst>
                </a:gridCol>
                <a:gridCol w="1488141">
                  <a:extLst>
                    <a:ext uri="{9D8B030D-6E8A-4147-A177-3AD203B41FA5}">
                      <a16:colId xmlns:a16="http://schemas.microsoft.com/office/drawing/2014/main" val="303345679"/>
                    </a:ext>
                  </a:extLst>
                </a:gridCol>
                <a:gridCol w="1432147">
                  <a:extLst>
                    <a:ext uri="{9D8B030D-6E8A-4147-A177-3AD203B41FA5}">
                      <a16:colId xmlns:a16="http://schemas.microsoft.com/office/drawing/2014/main" val="3696628003"/>
                    </a:ext>
                  </a:extLst>
                </a:gridCol>
              </a:tblGrid>
              <a:tr h="218800">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1880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145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1455">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1455">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3.37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3.26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1455">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1258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6" name="PP5_1_chart">
            <a:extLst>
              <a:ext uri="{FF2B5EF4-FFF2-40B4-BE49-F238E27FC236}">
                <a16:creationId xmlns:a16="http://schemas.microsoft.com/office/drawing/2014/main" id="{6C4BF686-877D-EA86-481B-0D09C4E4BFAB}"/>
              </a:ext>
            </a:extLst>
          </p:cNvPr>
          <p:cNvGraphicFramePr/>
          <p:nvPr>
            <p:extLst>
              <p:ext uri="{D42A27DB-BD31-4B8C-83A1-F6EECF244321}">
                <p14:modId xmlns:p14="http://schemas.microsoft.com/office/powerpoint/2010/main" val="4184133011"/>
              </p:ext>
            </p:extLst>
          </p:nvPr>
        </p:nvGraphicFramePr>
        <p:xfrm>
          <a:off x="830229" y="1533803"/>
          <a:ext cx="4760786" cy="348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P5_2_chart">
            <a:extLst>
              <a:ext uri="{FF2B5EF4-FFF2-40B4-BE49-F238E27FC236}">
                <a16:creationId xmlns:a16="http://schemas.microsoft.com/office/drawing/2014/main" id="{4B049017-34F4-28FE-06E1-9B0A4E5A4258}"/>
              </a:ext>
            </a:extLst>
          </p:cNvPr>
          <p:cNvGraphicFramePr/>
          <p:nvPr>
            <p:extLst>
              <p:ext uri="{D42A27DB-BD31-4B8C-83A1-F6EECF244321}">
                <p14:modId xmlns:p14="http://schemas.microsoft.com/office/powerpoint/2010/main" val="3008696223"/>
              </p:ext>
            </p:extLst>
          </p:nvPr>
        </p:nvGraphicFramePr>
        <p:xfrm>
          <a:off x="6821399" y="1527586"/>
          <a:ext cx="4760786" cy="3485150"/>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8">
            <a:extLst>
              <a:ext uri="{FF2B5EF4-FFF2-40B4-BE49-F238E27FC236}">
                <a16:creationId xmlns:a16="http://schemas.microsoft.com/office/drawing/2014/main" id="{61106936-A8A2-5AB3-8BFE-3A6D51F9F2A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27</a:t>
            </a:fld>
            <a:endParaRPr lang="en-GB" dirty="0"/>
          </a:p>
        </p:txBody>
      </p:sp>
      <p:sp>
        <p:nvSpPr>
          <p:cNvPr id="2" name="Footer Placeholder 2">
            <a:extLst>
              <a:ext uri="{FF2B5EF4-FFF2-40B4-BE49-F238E27FC236}">
                <a16:creationId xmlns:a16="http://schemas.microsoft.com/office/drawing/2014/main" id="{53BBE66F-33E4-9023-3B23-754FC76F16E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236054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6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946080325"/>
              </p:ext>
            </p:extLst>
          </p:nvPr>
        </p:nvGraphicFramePr>
        <p:xfrm>
          <a:off x="321244" y="4958224"/>
          <a:ext cx="11168791" cy="1326037"/>
        </p:xfrm>
        <a:graphic>
          <a:graphicData uri="http://schemas.openxmlformats.org/drawingml/2006/table">
            <a:tbl>
              <a:tblPr>
                <a:tableStyleId>{5C22544A-7EE6-4342-B048-85BDC9FD1C3A}</a:tableStyleId>
              </a:tblPr>
              <a:tblGrid>
                <a:gridCol w="960709">
                  <a:extLst>
                    <a:ext uri="{9D8B030D-6E8A-4147-A177-3AD203B41FA5}">
                      <a16:colId xmlns:a16="http://schemas.microsoft.com/office/drawing/2014/main" val="3310181638"/>
                    </a:ext>
                  </a:extLst>
                </a:gridCol>
                <a:gridCol w="3316941">
                  <a:extLst>
                    <a:ext uri="{9D8B030D-6E8A-4147-A177-3AD203B41FA5}">
                      <a16:colId xmlns:a16="http://schemas.microsoft.com/office/drawing/2014/main" val="303345679"/>
                    </a:ext>
                  </a:extLst>
                </a:gridCol>
                <a:gridCol w="3478306">
                  <a:extLst>
                    <a:ext uri="{9D8B030D-6E8A-4147-A177-3AD203B41FA5}">
                      <a16:colId xmlns:a16="http://schemas.microsoft.com/office/drawing/2014/main" val="2248104930"/>
                    </a:ext>
                  </a:extLst>
                </a:gridCol>
                <a:gridCol w="3412835">
                  <a:extLst>
                    <a:ext uri="{9D8B030D-6E8A-4147-A177-3AD203B41FA5}">
                      <a16:colId xmlns:a16="http://schemas.microsoft.com/office/drawing/2014/main" val="2876195178"/>
                    </a:ext>
                  </a:extLst>
                </a:gridCol>
              </a:tblGrid>
              <a:tr h="219962">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1996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26862">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9327">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9962">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9962">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1557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6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2866335369"/>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62D6098-C09E-8E13-771D-AE6DAF359140}"/>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6: We work flexibly</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9" name="Picture 8">
            <a:extLst>
              <a:ext uri="{FF2B5EF4-FFF2-40B4-BE49-F238E27FC236}">
                <a16:creationId xmlns:a16="http://schemas.microsoft.com/office/drawing/2014/main" id="{7258AC16-73C9-8A0A-8998-CE92EBEB4ABA}"/>
              </a:ext>
            </a:extLst>
          </p:cNvPr>
          <p:cNvPicPr>
            <a:picLocks noChangeAspect="1"/>
          </p:cNvPicPr>
          <p:nvPr/>
        </p:nvPicPr>
        <p:blipFill>
          <a:blip r:embed="rId3"/>
          <a:stretch>
            <a:fillRect/>
          </a:stretch>
        </p:blipFill>
        <p:spPr>
          <a:xfrm>
            <a:off x="441081" y="1118454"/>
            <a:ext cx="476168" cy="365125"/>
          </a:xfrm>
          <a:prstGeom prst="rect">
            <a:avLst/>
          </a:prstGeom>
        </p:spPr>
      </p:pic>
      <p:sp>
        <p:nvSpPr>
          <p:cNvPr id="10" name="Slide Number Placeholder 8">
            <a:extLst>
              <a:ext uri="{FF2B5EF4-FFF2-40B4-BE49-F238E27FC236}">
                <a16:creationId xmlns:a16="http://schemas.microsoft.com/office/drawing/2014/main" id="{93CF1F9F-E2D9-FF8C-BF6E-518C9E702BB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28</a:t>
            </a:fld>
            <a:endParaRPr lang="en-GB" dirty="0"/>
          </a:p>
        </p:txBody>
      </p:sp>
      <p:sp>
        <p:nvSpPr>
          <p:cNvPr id="2" name="Footer Placeholder 2">
            <a:extLst>
              <a:ext uri="{FF2B5EF4-FFF2-40B4-BE49-F238E27FC236}">
                <a16:creationId xmlns:a16="http://schemas.microsoft.com/office/drawing/2014/main" id="{1AE74176-F651-2910-AC0A-A1E27BFD099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623919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9" name="TextBox 8">
            <a:extLst>
              <a:ext uri="{FF2B5EF4-FFF2-40B4-BE49-F238E27FC236}">
                <a16:creationId xmlns:a16="http://schemas.microsoft.com/office/drawing/2014/main" id="{B68338E6-E30E-10EB-40D9-537DDA3A89C9}"/>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 name="TextBox 1">
            <a:extLst>
              <a:ext uri="{FF2B5EF4-FFF2-40B4-BE49-F238E27FC236}">
                <a16:creationId xmlns:a16="http://schemas.microsoft.com/office/drawing/2014/main" id="{F62B2F75-4FCC-3FF8-541A-E9712724276F}"/>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6: We work flexibly</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4" name="Picture 3">
            <a:extLst>
              <a:ext uri="{FF2B5EF4-FFF2-40B4-BE49-F238E27FC236}">
                <a16:creationId xmlns:a16="http://schemas.microsoft.com/office/drawing/2014/main" id="{2955F4C6-440C-0D4A-54D5-4C383AA45D57}"/>
              </a:ext>
            </a:extLst>
          </p:cNvPr>
          <p:cNvPicPr>
            <a:picLocks noChangeAspect="1"/>
          </p:cNvPicPr>
          <p:nvPr/>
        </p:nvPicPr>
        <p:blipFill>
          <a:blip r:embed="rId2"/>
          <a:stretch>
            <a:fillRect/>
          </a:stretch>
        </p:blipFill>
        <p:spPr>
          <a:xfrm>
            <a:off x="441081" y="1118454"/>
            <a:ext cx="476168" cy="365125"/>
          </a:xfrm>
          <a:prstGeom prst="rect">
            <a:avLst/>
          </a:prstGeom>
        </p:spPr>
      </p:pic>
      <p:graphicFrame>
        <p:nvGraphicFramePr>
          <p:cNvPr id="15" name="PP6_1_table">
            <a:extLst>
              <a:ext uri="{FF2B5EF4-FFF2-40B4-BE49-F238E27FC236}">
                <a16:creationId xmlns:a16="http://schemas.microsoft.com/office/drawing/2014/main" id="{1812A89D-AD72-B494-6D4A-D820898B5470}"/>
              </a:ext>
            </a:extLst>
          </p:cNvPr>
          <p:cNvGraphicFramePr>
            <a:graphicFrameLocks noGrp="1"/>
          </p:cNvGraphicFramePr>
          <p:nvPr>
            <p:extLst>
              <p:ext uri="{D42A27DB-BD31-4B8C-83A1-F6EECF244321}">
                <p14:modId xmlns:p14="http://schemas.microsoft.com/office/powerpoint/2010/main" val="1466535585"/>
              </p:ext>
            </p:extLst>
          </p:nvPr>
        </p:nvGraphicFramePr>
        <p:xfrm>
          <a:off x="106503" y="5080000"/>
          <a:ext cx="5315242" cy="1275974"/>
        </p:xfrm>
        <a:graphic>
          <a:graphicData uri="http://schemas.openxmlformats.org/drawingml/2006/table">
            <a:tbl>
              <a:tblPr>
                <a:tableStyleId>{5C22544A-7EE6-4342-B048-85BDC9FD1C3A}</a:tableStyleId>
              </a:tblPr>
              <a:tblGrid>
                <a:gridCol w="915473">
                  <a:extLst>
                    <a:ext uri="{9D8B030D-6E8A-4147-A177-3AD203B41FA5}">
                      <a16:colId xmlns:a16="http://schemas.microsoft.com/office/drawing/2014/main" val="3310181638"/>
                    </a:ext>
                  </a:extLst>
                </a:gridCol>
                <a:gridCol w="1443318">
                  <a:extLst>
                    <a:ext uri="{9D8B030D-6E8A-4147-A177-3AD203B41FA5}">
                      <a16:colId xmlns:a16="http://schemas.microsoft.com/office/drawing/2014/main" val="4034641792"/>
                    </a:ext>
                  </a:extLst>
                </a:gridCol>
                <a:gridCol w="1524000">
                  <a:extLst>
                    <a:ext uri="{9D8B030D-6E8A-4147-A177-3AD203B41FA5}">
                      <a16:colId xmlns:a16="http://schemas.microsoft.com/office/drawing/2014/main" val="303345679"/>
                    </a:ext>
                  </a:extLst>
                </a:gridCol>
                <a:gridCol w="1432451">
                  <a:extLst>
                    <a:ext uri="{9D8B030D-6E8A-4147-A177-3AD203B41FA5}">
                      <a16:colId xmlns:a16="http://schemas.microsoft.com/office/drawing/2014/main" val="3301827223"/>
                    </a:ext>
                  </a:extLst>
                </a:gridCol>
              </a:tblGrid>
              <a:tr h="217531">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17531">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022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0228">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0228">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0228">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1378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8" name="PP6_2_table">
            <a:extLst>
              <a:ext uri="{FF2B5EF4-FFF2-40B4-BE49-F238E27FC236}">
                <a16:creationId xmlns:a16="http://schemas.microsoft.com/office/drawing/2014/main" id="{9DDDAC75-3B1C-043D-85D2-4B6378B2F1CD}"/>
              </a:ext>
            </a:extLst>
          </p:cNvPr>
          <p:cNvGraphicFramePr>
            <a:graphicFrameLocks noGrp="1"/>
          </p:cNvGraphicFramePr>
          <p:nvPr>
            <p:extLst>
              <p:ext uri="{D42A27DB-BD31-4B8C-83A1-F6EECF244321}">
                <p14:modId xmlns:p14="http://schemas.microsoft.com/office/powerpoint/2010/main" val="4129222037"/>
              </p:ext>
            </p:extLst>
          </p:nvPr>
        </p:nvGraphicFramePr>
        <p:xfrm>
          <a:off x="6228183" y="5079999"/>
          <a:ext cx="5315242" cy="1275974"/>
        </p:xfrm>
        <a:graphic>
          <a:graphicData uri="http://schemas.openxmlformats.org/drawingml/2006/table">
            <a:tbl>
              <a:tblPr>
                <a:tableStyleId>{5C22544A-7EE6-4342-B048-85BDC9FD1C3A}</a:tableStyleId>
              </a:tblPr>
              <a:tblGrid>
                <a:gridCol w="898758">
                  <a:extLst>
                    <a:ext uri="{9D8B030D-6E8A-4147-A177-3AD203B41FA5}">
                      <a16:colId xmlns:a16="http://schemas.microsoft.com/office/drawing/2014/main" val="3310181638"/>
                    </a:ext>
                  </a:extLst>
                </a:gridCol>
                <a:gridCol w="1452283">
                  <a:extLst>
                    <a:ext uri="{9D8B030D-6E8A-4147-A177-3AD203B41FA5}">
                      <a16:colId xmlns:a16="http://schemas.microsoft.com/office/drawing/2014/main" val="4034641792"/>
                    </a:ext>
                  </a:extLst>
                </a:gridCol>
                <a:gridCol w="1506070">
                  <a:extLst>
                    <a:ext uri="{9D8B030D-6E8A-4147-A177-3AD203B41FA5}">
                      <a16:colId xmlns:a16="http://schemas.microsoft.com/office/drawing/2014/main" val="303345679"/>
                    </a:ext>
                  </a:extLst>
                </a:gridCol>
                <a:gridCol w="1458131">
                  <a:extLst>
                    <a:ext uri="{9D8B030D-6E8A-4147-A177-3AD203B41FA5}">
                      <a16:colId xmlns:a16="http://schemas.microsoft.com/office/drawing/2014/main" val="1956170612"/>
                    </a:ext>
                  </a:extLst>
                </a:gridCol>
              </a:tblGrid>
              <a:tr h="217531">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rgbClr val="0B457F"/>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17531">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0228">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0228">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0228">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0228">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1379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1559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7" name="PP6_1_chart">
            <a:extLst>
              <a:ext uri="{FF2B5EF4-FFF2-40B4-BE49-F238E27FC236}">
                <a16:creationId xmlns:a16="http://schemas.microsoft.com/office/drawing/2014/main" id="{EBD9B768-4DF8-17FA-C453-3D3A5301A7F4}"/>
              </a:ext>
            </a:extLst>
          </p:cNvPr>
          <p:cNvGraphicFramePr/>
          <p:nvPr>
            <p:extLst>
              <p:ext uri="{D42A27DB-BD31-4B8C-83A1-F6EECF244321}">
                <p14:modId xmlns:p14="http://schemas.microsoft.com/office/powerpoint/2010/main" val="2759763866"/>
              </p:ext>
            </p:extLst>
          </p:nvPr>
        </p:nvGraphicFramePr>
        <p:xfrm>
          <a:off x="830229" y="1533803"/>
          <a:ext cx="4760786" cy="348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PP6_2_chart">
            <a:extLst>
              <a:ext uri="{FF2B5EF4-FFF2-40B4-BE49-F238E27FC236}">
                <a16:creationId xmlns:a16="http://schemas.microsoft.com/office/drawing/2014/main" id="{DFB1C7AD-CA77-E194-3212-4841C8A4FBD4}"/>
              </a:ext>
            </a:extLst>
          </p:cNvPr>
          <p:cNvGraphicFramePr/>
          <p:nvPr>
            <p:extLst>
              <p:ext uri="{D42A27DB-BD31-4B8C-83A1-F6EECF244321}">
                <p14:modId xmlns:p14="http://schemas.microsoft.com/office/powerpoint/2010/main" val="819090974"/>
              </p:ext>
            </p:extLst>
          </p:nvPr>
        </p:nvGraphicFramePr>
        <p:xfrm>
          <a:off x="6821399" y="1527586"/>
          <a:ext cx="4760786" cy="3485150"/>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21BEBE2E-6905-D747-9247-6BFBF11FAE7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29</a:t>
            </a:fld>
            <a:endParaRPr lang="en-GB" dirty="0"/>
          </a:p>
        </p:txBody>
      </p:sp>
      <p:sp>
        <p:nvSpPr>
          <p:cNvPr id="3" name="Footer Placeholder 2">
            <a:extLst>
              <a:ext uri="{FF2B5EF4-FFF2-40B4-BE49-F238E27FC236}">
                <a16:creationId xmlns:a16="http://schemas.microsoft.com/office/drawing/2014/main" id="{E4F45542-38D7-7918-FA9B-A01F4E8B170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30149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62B7-544E-0DCA-F793-21268A743F61}"/>
              </a:ext>
            </a:extLst>
          </p:cNvPr>
          <p:cNvSpPr>
            <a:spLocks noGrp="1"/>
          </p:cNvSpPr>
          <p:nvPr>
            <p:ph type="title"/>
          </p:nvPr>
        </p:nvSpPr>
        <p:spPr/>
        <p:txBody>
          <a:bodyPr/>
          <a:lstStyle/>
          <a:p>
            <a:r>
              <a:rPr lang="en-GB" dirty="0">
                <a:solidFill>
                  <a:srgbClr val="0B457F"/>
                </a:solidFill>
              </a:rPr>
              <a:t>Introduction</a:t>
            </a:r>
          </a:p>
        </p:txBody>
      </p:sp>
    </p:spTree>
    <p:extLst>
      <p:ext uri="{BB962C8B-B14F-4D97-AF65-F5344CB8AC3E}">
        <p14:creationId xmlns:p14="http://schemas.microsoft.com/office/powerpoint/2010/main" val="1520556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25" name="TextBox 24">
            <a:extLst>
              <a:ext uri="{FF2B5EF4-FFF2-40B4-BE49-F238E27FC236}">
                <a16:creationId xmlns:a16="http://schemas.microsoft.com/office/drawing/2014/main" id="{A2601F60-73D5-16CF-FE42-C602CC9D8616}"/>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12" name="PP7_table">
            <a:extLst>
              <a:ext uri="{FF2B5EF4-FFF2-40B4-BE49-F238E27FC236}">
                <a16:creationId xmlns:a16="http://schemas.microsoft.com/office/drawing/2014/main" id="{6CC4F8C5-DE7C-A898-01D0-9B7E5673718A}"/>
              </a:ext>
            </a:extLst>
          </p:cNvPr>
          <p:cNvGraphicFramePr>
            <a:graphicFrameLocks noGrp="1"/>
          </p:cNvGraphicFramePr>
          <p:nvPr>
            <p:extLst>
              <p:ext uri="{D42A27DB-BD31-4B8C-83A1-F6EECF244321}">
                <p14:modId xmlns:p14="http://schemas.microsoft.com/office/powerpoint/2010/main" val="1743362554"/>
              </p:ext>
            </p:extLst>
          </p:nvPr>
        </p:nvGraphicFramePr>
        <p:xfrm>
          <a:off x="321244" y="4958225"/>
          <a:ext cx="11168791" cy="1352929"/>
        </p:xfrm>
        <a:graphic>
          <a:graphicData uri="http://schemas.openxmlformats.org/drawingml/2006/table">
            <a:tbl>
              <a:tblPr>
                <a:tableStyleId>{5C22544A-7EE6-4342-B048-85BDC9FD1C3A}</a:tableStyleId>
              </a:tblPr>
              <a:tblGrid>
                <a:gridCol w="942780">
                  <a:extLst>
                    <a:ext uri="{9D8B030D-6E8A-4147-A177-3AD203B41FA5}">
                      <a16:colId xmlns:a16="http://schemas.microsoft.com/office/drawing/2014/main" val="3310181638"/>
                    </a:ext>
                  </a:extLst>
                </a:gridCol>
                <a:gridCol w="3397623">
                  <a:extLst>
                    <a:ext uri="{9D8B030D-6E8A-4147-A177-3AD203B41FA5}">
                      <a16:colId xmlns:a16="http://schemas.microsoft.com/office/drawing/2014/main" val="303345679"/>
                    </a:ext>
                  </a:extLst>
                </a:gridCol>
                <a:gridCol w="3451412">
                  <a:extLst>
                    <a:ext uri="{9D8B030D-6E8A-4147-A177-3AD203B41FA5}">
                      <a16:colId xmlns:a16="http://schemas.microsoft.com/office/drawing/2014/main" val="2248104930"/>
                    </a:ext>
                  </a:extLst>
                </a:gridCol>
                <a:gridCol w="3376976">
                  <a:extLst>
                    <a:ext uri="{9D8B030D-6E8A-4147-A177-3AD203B41FA5}">
                      <a16:colId xmlns:a16="http://schemas.microsoft.com/office/drawing/2014/main" val="2888735478"/>
                    </a:ext>
                  </a:extLst>
                </a:gridCol>
              </a:tblGrid>
              <a:tr h="224423">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alpha val="25000"/>
                      </a:schemeClr>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alpha val="25000"/>
                      </a:schemeClr>
                    </a:solidFill>
                  </a:tcPr>
                </a:tc>
                <a:extLst>
                  <a:ext uri="{0D108BD9-81ED-4DB2-BD59-A6C34878D82A}">
                    <a16:rowId xmlns:a16="http://schemas.microsoft.com/office/drawing/2014/main" val="2073333646"/>
                  </a:ext>
                </a:extLst>
              </a:tr>
              <a:tr h="224423">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31463">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3774">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4423">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4423">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1368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4" name="PP7_chart">
            <a:extLst>
              <a:ext uri="{FF2B5EF4-FFF2-40B4-BE49-F238E27FC236}">
                <a16:creationId xmlns:a16="http://schemas.microsoft.com/office/drawing/2014/main" id="{30D4488D-E66E-3B91-409C-F5AA948BCABD}"/>
              </a:ext>
            </a:extLst>
          </p:cNvPr>
          <p:cNvGraphicFramePr/>
          <p:nvPr>
            <p:extLst>
              <p:ext uri="{D42A27DB-BD31-4B8C-83A1-F6EECF244321}">
                <p14:modId xmlns:p14="http://schemas.microsoft.com/office/powerpoint/2010/main" val="238154693"/>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20BAF9C-D891-E183-DA12-D38BD9B7E04E}"/>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7: We are a team</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7" name="Picture 6">
            <a:extLst>
              <a:ext uri="{FF2B5EF4-FFF2-40B4-BE49-F238E27FC236}">
                <a16:creationId xmlns:a16="http://schemas.microsoft.com/office/drawing/2014/main" id="{9ED3F777-5FBC-006E-C989-295B4992C95C}"/>
              </a:ext>
            </a:extLst>
          </p:cNvPr>
          <p:cNvPicPr>
            <a:picLocks noChangeAspect="1"/>
          </p:cNvPicPr>
          <p:nvPr/>
        </p:nvPicPr>
        <p:blipFill>
          <a:blip r:embed="rId3"/>
          <a:stretch>
            <a:fillRect/>
          </a:stretch>
        </p:blipFill>
        <p:spPr>
          <a:xfrm>
            <a:off x="173670" y="1128744"/>
            <a:ext cx="743579" cy="354001"/>
          </a:xfrm>
          <a:prstGeom prst="rect">
            <a:avLst/>
          </a:prstGeom>
        </p:spPr>
      </p:pic>
      <p:sp>
        <p:nvSpPr>
          <p:cNvPr id="10" name="Slide Number Placeholder 8">
            <a:extLst>
              <a:ext uri="{FF2B5EF4-FFF2-40B4-BE49-F238E27FC236}">
                <a16:creationId xmlns:a16="http://schemas.microsoft.com/office/drawing/2014/main" id="{B02C3CDF-82D8-A30D-54DD-954F5327DD6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30</a:t>
            </a:fld>
            <a:endParaRPr lang="en-GB" dirty="0"/>
          </a:p>
        </p:txBody>
      </p:sp>
      <p:sp>
        <p:nvSpPr>
          <p:cNvPr id="2" name="Footer Placeholder 2">
            <a:extLst>
              <a:ext uri="{FF2B5EF4-FFF2-40B4-BE49-F238E27FC236}">
                <a16:creationId xmlns:a16="http://schemas.microsoft.com/office/drawing/2014/main" id="{C49C7BB9-0DD3-9449-BF90-5DC42275199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551091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9" name="TextBox 8">
            <a:extLst>
              <a:ext uri="{FF2B5EF4-FFF2-40B4-BE49-F238E27FC236}">
                <a16:creationId xmlns:a16="http://schemas.microsoft.com/office/drawing/2014/main" id="{B68338E6-E30E-10EB-40D9-537DDA3A89C9}"/>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2" name="TextBox 1">
            <a:extLst>
              <a:ext uri="{FF2B5EF4-FFF2-40B4-BE49-F238E27FC236}">
                <a16:creationId xmlns:a16="http://schemas.microsoft.com/office/drawing/2014/main" id="{5A0C4E44-945E-4A6C-29BF-B26D9125995B}"/>
              </a:ext>
            </a:extLst>
          </p:cNvPr>
          <p:cNvSpPr txBox="1"/>
          <p:nvPr/>
        </p:nvSpPr>
        <p:spPr>
          <a:xfrm>
            <a:off x="917249" y="1133342"/>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Promise element 7: We are a team</a:t>
            </a:r>
            <a:endParaRPr lang="en-US" b="0" i="0" u="none" strike="noStrike" baseline="0" dirty="0">
              <a:solidFill>
                <a:srgbClr val="000000"/>
              </a:solidFill>
              <a:latin typeface="Frutiger LT Std 45 Light" panose="020B0402020204020204"/>
              <a:cs typeface="Arial" panose="020B0604020202020204" pitchFamily="34" charset="0"/>
            </a:endParaRPr>
          </a:p>
        </p:txBody>
      </p:sp>
      <p:pic>
        <p:nvPicPr>
          <p:cNvPr id="4" name="Picture 3">
            <a:extLst>
              <a:ext uri="{FF2B5EF4-FFF2-40B4-BE49-F238E27FC236}">
                <a16:creationId xmlns:a16="http://schemas.microsoft.com/office/drawing/2014/main" id="{4A539CF4-7192-755A-D08B-3C6DA09D0FD1}"/>
              </a:ext>
            </a:extLst>
          </p:cNvPr>
          <p:cNvPicPr>
            <a:picLocks noChangeAspect="1"/>
          </p:cNvPicPr>
          <p:nvPr/>
        </p:nvPicPr>
        <p:blipFill>
          <a:blip r:embed="rId2"/>
          <a:stretch>
            <a:fillRect/>
          </a:stretch>
        </p:blipFill>
        <p:spPr>
          <a:xfrm>
            <a:off x="173670" y="1128744"/>
            <a:ext cx="743579" cy="354001"/>
          </a:xfrm>
          <a:prstGeom prst="rect">
            <a:avLst/>
          </a:prstGeom>
        </p:spPr>
      </p:pic>
      <p:graphicFrame>
        <p:nvGraphicFramePr>
          <p:cNvPr id="19" name="PP7_1_table">
            <a:extLst>
              <a:ext uri="{FF2B5EF4-FFF2-40B4-BE49-F238E27FC236}">
                <a16:creationId xmlns:a16="http://schemas.microsoft.com/office/drawing/2014/main" id="{CABF22FF-D8E1-E8D7-6EA5-BA45E308D282}"/>
              </a:ext>
            </a:extLst>
          </p:cNvPr>
          <p:cNvGraphicFramePr>
            <a:graphicFrameLocks noGrp="1"/>
          </p:cNvGraphicFramePr>
          <p:nvPr>
            <p:extLst>
              <p:ext uri="{D42A27DB-BD31-4B8C-83A1-F6EECF244321}">
                <p14:modId xmlns:p14="http://schemas.microsoft.com/office/powerpoint/2010/main" val="2791423898"/>
              </p:ext>
            </p:extLst>
          </p:nvPr>
        </p:nvGraphicFramePr>
        <p:xfrm>
          <a:off x="192228" y="5079999"/>
          <a:ext cx="5315242" cy="1302872"/>
        </p:xfrm>
        <a:graphic>
          <a:graphicData uri="http://schemas.openxmlformats.org/drawingml/2006/table">
            <a:tbl>
              <a:tblPr>
                <a:tableStyleId>{5C22544A-7EE6-4342-B048-85BDC9FD1C3A}</a:tableStyleId>
              </a:tblPr>
              <a:tblGrid>
                <a:gridCol w="910431">
                  <a:extLst>
                    <a:ext uri="{9D8B030D-6E8A-4147-A177-3AD203B41FA5}">
                      <a16:colId xmlns:a16="http://schemas.microsoft.com/office/drawing/2014/main" val="3310181638"/>
                    </a:ext>
                  </a:extLst>
                </a:gridCol>
                <a:gridCol w="1461247">
                  <a:extLst>
                    <a:ext uri="{9D8B030D-6E8A-4147-A177-3AD203B41FA5}">
                      <a16:colId xmlns:a16="http://schemas.microsoft.com/office/drawing/2014/main" val="4034641792"/>
                    </a:ext>
                  </a:extLst>
                </a:gridCol>
                <a:gridCol w="1524000">
                  <a:extLst>
                    <a:ext uri="{9D8B030D-6E8A-4147-A177-3AD203B41FA5}">
                      <a16:colId xmlns:a16="http://schemas.microsoft.com/office/drawing/2014/main" val="303345679"/>
                    </a:ext>
                  </a:extLst>
                </a:gridCol>
                <a:gridCol w="1419564">
                  <a:extLst>
                    <a:ext uri="{9D8B030D-6E8A-4147-A177-3AD203B41FA5}">
                      <a16:colId xmlns:a16="http://schemas.microsoft.com/office/drawing/2014/main" val="2041146546"/>
                    </a:ext>
                  </a:extLst>
                </a:gridCol>
              </a:tblGrid>
              <a:tr h="222116">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211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466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4660">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466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466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1369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7" name="PP7_2_table">
            <a:extLst>
              <a:ext uri="{FF2B5EF4-FFF2-40B4-BE49-F238E27FC236}">
                <a16:creationId xmlns:a16="http://schemas.microsoft.com/office/drawing/2014/main" id="{49E9F75B-CF25-E692-D073-16D124B9C3EB}"/>
              </a:ext>
            </a:extLst>
          </p:cNvPr>
          <p:cNvGraphicFramePr>
            <a:graphicFrameLocks noGrp="1"/>
          </p:cNvGraphicFramePr>
          <p:nvPr>
            <p:extLst>
              <p:ext uri="{D42A27DB-BD31-4B8C-83A1-F6EECF244321}">
                <p14:modId xmlns:p14="http://schemas.microsoft.com/office/powerpoint/2010/main" val="1422775726"/>
              </p:ext>
            </p:extLst>
          </p:nvPr>
        </p:nvGraphicFramePr>
        <p:xfrm>
          <a:off x="6266365" y="5081729"/>
          <a:ext cx="5315242" cy="1301142"/>
        </p:xfrm>
        <a:graphic>
          <a:graphicData uri="http://schemas.openxmlformats.org/drawingml/2006/table">
            <a:tbl>
              <a:tblPr>
                <a:tableStyleId>{5C22544A-7EE6-4342-B048-85BDC9FD1C3A}</a:tableStyleId>
              </a:tblPr>
              <a:tblGrid>
                <a:gridCol w="932294">
                  <a:extLst>
                    <a:ext uri="{9D8B030D-6E8A-4147-A177-3AD203B41FA5}">
                      <a16:colId xmlns:a16="http://schemas.microsoft.com/office/drawing/2014/main" val="3310181638"/>
                    </a:ext>
                  </a:extLst>
                </a:gridCol>
                <a:gridCol w="1443317">
                  <a:extLst>
                    <a:ext uri="{9D8B030D-6E8A-4147-A177-3AD203B41FA5}">
                      <a16:colId xmlns:a16="http://schemas.microsoft.com/office/drawing/2014/main" val="4034641792"/>
                    </a:ext>
                  </a:extLst>
                </a:gridCol>
                <a:gridCol w="1488142">
                  <a:extLst>
                    <a:ext uri="{9D8B030D-6E8A-4147-A177-3AD203B41FA5}">
                      <a16:colId xmlns:a16="http://schemas.microsoft.com/office/drawing/2014/main" val="303345679"/>
                    </a:ext>
                  </a:extLst>
                </a:gridCol>
                <a:gridCol w="1451489">
                  <a:extLst>
                    <a:ext uri="{9D8B030D-6E8A-4147-A177-3AD203B41FA5}">
                      <a16:colId xmlns:a16="http://schemas.microsoft.com/office/drawing/2014/main" val="4290501647"/>
                    </a:ext>
                  </a:extLst>
                </a:gridCol>
              </a:tblGrid>
              <a:tr h="221821">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3957922153"/>
                  </a:ext>
                </a:extLst>
              </a:tr>
              <a:tr h="221821">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4375">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4375">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4375">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4375">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8" name="PP7_1_chart">
            <a:extLst>
              <a:ext uri="{FF2B5EF4-FFF2-40B4-BE49-F238E27FC236}">
                <a16:creationId xmlns:a16="http://schemas.microsoft.com/office/drawing/2014/main" id="{43750085-71DF-0AE9-B2C5-72A01A2517EC}"/>
              </a:ext>
            </a:extLst>
          </p:cNvPr>
          <p:cNvGraphicFramePr/>
          <p:nvPr>
            <p:extLst>
              <p:ext uri="{D42A27DB-BD31-4B8C-83A1-F6EECF244321}">
                <p14:modId xmlns:p14="http://schemas.microsoft.com/office/powerpoint/2010/main" val="4113381333"/>
              </p:ext>
            </p:extLst>
          </p:nvPr>
        </p:nvGraphicFramePr>
        <p:xfrm>
          <a:off x="830229" y="1533803"/>
          <a:ext cx="4760786" cy="348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PP7_2_chart">
            <a:extLst>
              <a:ext uri="{FF2B5EF4-FFF2-40B4-BE49-F238E27FC236}">
                <a16:creationId xmlns:a16="http://schemas.microsoft.com/office/drawing/2014/main" id="{EC35A137-910A-0DBF-F2F0-43FFD2EB0C04}"/>
              </a:ext>
            </a:extLst>
          </p:cNvPr>
          <p:cNvGraphicFramePr/>
          <p:nvPr>
            <p:extLst>
              <p:ext uri="{D42A27DB-BD31-4B8C-83A1-F6EECF244321}">
                <p14:modId xmlns:p14="http://schemas.microsoft.com/office/powerpoint/2010/main" val="4058554100"/>
              </p:ext>
            </p:extLst>
          </p:nvPr>
        </p:nvGraphicFramePr>
        <p:xfrm>
          <a:off x="6821399" y="1527586"/>
          <a:ext cx="4760786" cy="3485150"/>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69D858B6-4F09-BA3A-A16C-C98B153F927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31</a:t>
            </a:fld>
            <a:endParaRPr lang="en-GB" dirty="0"/>
          </a:p>
        </p:txBody>
      </p:sp>
      <p:sp>
        <p:nvSpPr>
          <p:cNvPr id="3" name="Footer Placeholder 2">
            <a:extLst>
              <a:ext uri="{FF2B5EF4-FFF2-40B4-BE49-F238E27FC236}">
                <a16:creationId xmlns:a16="http://schemas.microsoft.com/office/drawing/2014/main" id="{11BDE72F-D46F-AA6E-DBC1-DDB224056B6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101924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6" name="TextBox 5">
            <a:extLst>
              <a:ext uri="{FF2B5EF4-FFF2-40B4-BE49-F238E27FC236}">
                <a16:creationId xmlns:a16="http://schemas.microsoft.com/office/drawing/2014/main" id="{10203593-6C97-6737-8285-30B77064ED66}"/>
              </a:ext>
            </a:extLst>
          </p:cNvPr>
          <p:cNvSpPr txBox="1"/>
          <p:nvPr/>
        </p:nvSpPr>
        <p:spPr>
          <a:xfrm>
            <a:off x="124438" y="1124417"/>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Theme: Staff Engagement</a:t>
            </a:r>
            <a:endParaRPr lang="en-US" b="0" i="0" u="none" strike="noStrike" baseline="0" dirty="0">
              <a:solidFill>
                <a:srgbClr val="000000"/>
              </a:solidFill>
              <a:latin typeface="Frutiger LT Std 45 Light" panose="020B0402020204020204"/>
              <a:cs typeface="Arial" panose="020B0604020202020204" pitchFamily="34" charset="0"/>
            </a:endParaRPr>
          </a:p>
        </p:txBody>
      </p:sp>
      <p:graphicFrame>
        <p:nvGraphicFramePr>
          <p:cNvPr id="7" name="theme_engagement_table">
            <a:extLst>
              <a:ext uri="{FF2B5EF4-FFF2-40B4-BE49-F238E27FC236}">
                <a16:creationId xmlns:a16="http://schemas.microsoft.com/office/drawing/2014/main" id="{ADFED50B-CC79-7EB8-547F-60703CC08735}"/>
              </a:ext>
            </a:extLst>
          </p:cNvPr>
          <p:cNvGraphicFramePr>
            <a:graphicFrameLocks noGrp="1"/>
          </p:cNvGraphicFramePr>
          <p:nvPr>
            <p:extLst>
              <p:ext uri="{D42A27DB-BD31-4B8C-83A1-F6EECF244321}">
                <p14:modId xmlns:p14="http://schemas.microsoft.com/office/powerpoint/2010/main" val="2206776905"/>
              </p:ext>
            </p:extLst>
          </p:nvPr>
        </p:nvGraphicFramePr>
        <p:xfrm>
          <a:off x="196952" y="4899954"/>
          <a:ext cx="11570173" cy="1348445"/>
        </p:xfrm>
        <a:graphic>
          <a:graphicData uri="http://schemas.openxmlformats.org/drawingml/2006/table">
            <a:tbl>
              <a:tblPr>
                <a:tableStyleId>{5C22544A-7EE6-4342-B048-85BDC9FD1C3A}</a:tableStyleId>
              </a:tblPr>
              <a:tblGrid>
                <a:gridCol w="1113415">
                  <a:extLst>
                    <a:ext uri="{9D8B030D-6E8A-4147-A177-3AD203B41FA5}">
                      <a16:colId xmlns:a16="http://schemas.microsoft.com/office/drawing/2014/main" val="3310181638"/>
                    </a:ext>
                  </a:extLst>
                </a:gridCol>
                <a:gridCol w="1793051">
                  <a:extLst>
                    <a:ext uri="{9D8B030D-6E8A-4147-A177-3AD203B41FA5}">
                      <a16:colId xmlns:a16="http://schemas.microsoft.com/office/drawing/2014/main" val="303345679"/>
                    </a:ext>
                  </a:extLst>
                </a:gridCol>
                <a:gridCol w="2115127">
                  <a:extLst>
                    <a:ext uri="{9D8B030D-6E8A-4147-A177-3AD203B41FA5}">
                      <a16:colId xmlns:a16="http://schemas.microsoft.com/office/drawing/2014/main" val="1657670294"/>
                    </a:ext>
                  </a:extLst>
                </a:gridCol>
                <a:gridCol w="2124364">
                  <a:extLst>
                    <a:ext uri="{9D8B030D-6E8A-4147-A177-3AD203B41FA5}">
                      <a16:colId xmlns:a16="http://schemas.microsoft.com/office/drawing/2014/main" val="3090159405"/>
                    </a:ext>
                  </a:extLst>
                </a:gridCol>
                <a:gridCol w="2211195">
                  <a:extLst>
                    <a:ext uri="{9D8B030D-6E8A-4147-A177-3AD203B41FA5}">
                      <a16:colId xmlns:a16="http://schemas.microsoft.com/office/drawing/2014/main" val="3669022608"/>
                    </a:ext>
                  </a:extLst>
                </a:gridCol>
                <a:gridCol w="2213021">
                  <a:extLst>
                    <a:ext uri="{9D8B030D-6E8A-4147-A177-3AD203B41FA5}">
                      <a16:colId xmlns:a16="http://schemas.microsoft.com/office/drawing/2014/main" val="2248104930"/>
                    </a:ext>
                  </a:extLst>
                </a:gridCol>
              </a:tblGrid>
              <a:tr h="223679">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4214854738"/>
                  </a:ext>
                </a:extLst>
              </a:tr>
              <a:tr h="223679">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3069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3033">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3679">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3679">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8" name="theme_engagement_chart">
            <a:extLst>
              <a:ext uri="{FF2B5EF4-FFF2-40B4-BE49-F238E27FC236}">
                <a16:creationId xmlns:a16="http://schemas.microsoft.com/office/drawing/2014/main" id="{5D70B044-1808-BADC-86B1-1AA8A9FA0890}"/>
              </a:ext>
            </a:extLst>
          </p:cNvPr>
          <p:cNvGraphicFramePr/>
          <p:nvPr>
            <p:extLst>
              <p:ext uri="{D42A27DB-BD31-4B8C-83A1-F6EECF244321}">
                <p14:modId xmlns:p14="http://schemas.microsoft.com/office/powerpoint/2010/main" val="2819357625"/>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C979C1E-6418-7959-AE23-44093C64DB2D}"/>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11" name="Slide Number Placeholder 8">
            <a:extLst>
              <a:ext uri="{FF2B5EF4-FFF2-40B4-BE49-F238E27FC236}">
                <a16:creationId xmlns:a16="http://schemas.microsoft.com/office/drawing/2014/main" id="{893EFD69-8C64-16CC-191D-53C6BCF97BB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32</a:t>
            </a:fld>
            <a:endParaRPr lang="en-GB" dirty="0"/>
          </a:p>
        </p:txBody>
      </p:sp>
      <p:sp>
        <p:nvSpPr>
          <p:cNvPr id="2" name="Footer Placeholder 2">
            <a:extLst>
              <a:ext uri="{FF2B5EF4-FFF2-40B4-BE49-F238E27FC236}">
                <a16:creationId xmlns:a16="http://schemas.microsoft.com/office/drawing/2014/main" id="{8880166F-11D9-F873-87AC-A5BEDE251DF5}"/>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441576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4" name="TextBox 3">
            <a:extLst>
              <a:ext uri="{FF2B5EF4-FFF2-40B4-BE49-F238E27FC236}">
                <a16:creationId xmlns:a16="http://schemas.microsoft.com/office/drawing/2014/main" id="{F2BE8497-3077-C921-48FE-90F1D5E2CC31}"/>
              </a:ext>
            </a:extLst>
          </p:cNvPr>
          <p:cNvSpPr txBox="1"/>
          <p:nvPr/>
        </p:nvSpPr>
        <p:spPr>
          <a:xfrm>
            <a:off x="117159" y="1160466"/>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Theme: Staff Engagement</a:t>
            </a:r>
            <a:endParaRPr lang="en-US" b="0" i="0" u="none" strike="noStrike" baseline="0" dirty="0">
              <a:solidFill>
                <a:srgbClr val="000000"/>
              </a:solidFill>
              <a:latin typeface="Frutiger LT Std 45 Light" panose="020B0402020204020204"/>
              <a:cs typeface="Arial" panose="020B0604020202020204" pitchFamily="34" charset="0"/>
            </a:endParaRPr>
          </a:p>
        </p:txBody>
      </p:sp>
      <p:graphicFrame>
        <p:nvGraphicFramePr>
          <p:cNvPr id="9" name="E_1_chart">
            <a:extLst>
              <a:ext uri="{FF2B5EF4-FFF2-40B4-BE49-F238E27FC236}">
                <a16:creationId xmlns:a16="http://schemas.microsoft.com/office/drawing/2014/main" id="{78A1F494-C84A-E1AB-38FD-573B8D13F909}"/>
              </a:ext>
            </a:extLst>
          </p:cNvPr>
          <p:cNvGraphicFramePr/>
          <p:nvPr>
            <p:extLst>
              <p:ext uri="{D42A27DB-BD31-4B8C-83A1-F6EECF244321}">
                <p14:modId xmlns:p14="http://schemas.microsoft.com/office/powerpoint/2010/main" val="236394577"/>
              </p:ext>
            </p:extLst>
          </p:nvPr>
        </p:nvGraphicFramePr>
        <p:xfrm>
          <a:off x="594530" y="1589694"/>
          <a:ext cx="3497182" cy="33734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E_1_table">
            <a:extLst>
              <a:ext uri="{FF2B5EF4-FFF2-40B4-BE49-F238E27FC236}">
                <a16:creationId xmlns:a16="http://schemas.microsoft.com/office/drawing/2014/main" id="{251C776F-E743-857E-3B07-BEFB55350ED6}"/>
              </a:ext>
            </a:extLst>
          </p:cNvPr>
          <p:cNvGraphicFramePr>
            <a:graphicFrameLocks noGrp="1"/>
          </p:cNvGraphicFramePr>
          <p:nvPr>
            <p:extLst>
              <p:ext uri="{D42A27DB-BD31-4B8C-83A1-F6EECF244321}">
                <p14:modId xmlns:p14="http://schemas.microsoft.com/office/powerpoint/2010/main" val="3884831790"/>
              </p:ext>
            </p:extLst>
          </p:nvPr>
        </p:nvGraphicFramePr>
        <p:xfrm>
          <a:off x="143435" y="5053854"/>
          <a:ext cx="3779167" cy="1266264"/>
        </p:xfrm>
        <a:graphic>
          <a:graphicData uri="http://schemas.openxmlformats.org/drawingml/2006/table">
            <a:tbl>
              <a:tblPr>
                <a:tableStyleId>{5C22544A-7EE6-4342-B048-85BDC9FD1C3A}</a:tableStyleId>
              </a:tblPr>
              <a:tblGrid>
                <a:gridCol w="878541">
                  <a:extLst>
                    <a:ext uri="{9D8B030D-6E8A-4147-A177-3AD203B41FA5}">
                      <a16:colId xmlns:a16="http://schemas.microsoft.com/office/drawing/2014/main" val="3310181638"/>
                    </a:ext>
                  </a:extLst>
                </a:gridCol>
                <a:gridCol w="573742">
                  <a:extLst>
                    <a:ext uri="{9D8B030D-6E8A-4147-A177-3AD203B41FA5}">
                      <a16:colId xmlns:a16="http://schemas.microsoft.com/office/drawing/2014/main" val="4034641792"/>
                    </a:ext>
                  </a:extLst>
                </a:gridCol>
                <a:gridCol w="582706">
                  <a:extLst>
                    <a:ext uri="{9D8B030D-6E8A-4147-A177-3AD203B41FA5}">
                      <a16:colId xmlns:a16="http://schemas.microsoft.com/office/drawing/2014/main" val="303345679"/>
                    </a:ext>
                  </a:extLst>
                </a:gridCol>
                <a:gridCol w="573741">
                  <a:extLst>
                    <a:ext uri="{9D8B030D-6E8A-4147-A177-3AD203B41FA5}">
                      <a16:colId xmlns:a16="http://schemas.microsoft.com/office/drawing/2014/main" val="2248104930"/>
                    </a:ext>
                  </a:extLst>
                </a:gridCol>
                <a:gridCol w="591670">
                  <a:extLst>
                    <a:ext uri="{9D8B030D-6E8A-4147-A177-3AD203B41FA5}">
                      <a16:colId xmlns:a16="http://schemas.microsoft.com/office/drawing/2014/main" val="1926929690"/>
                    </a:ext>
                  </a:extLst>
                </a:gridCol>
                <a:gridCol w="578767">
                  <a:extLst>
                    <a:ext uri="{9D8B030D-6E8A-4147-A177-3AD203B41FA5}">
                      <a16:colId xmlns:a16="http://schemas.microsoft.com/office/drawing/2014/main" val="2648772688"/>
                    </a:ext>
                  </a:extLst>
                </a:gridCol>
              </a:tblGrid>
              <a:tr h="211044">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1044">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1044">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1044">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1390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1289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1369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1552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5" name="E_2_table">
            <a:extLst>
              <a:ext uri="{FF2B5EF4-FFF2-40B4-BE49-F238E27FC236}">
                <a16:creationId xmlns:a16="http://schemas.microsoft.com/office/drawing/2014/main" id="{BE8554B2-D564-7140-F43C-B9567026CD3B}"/>
              </a:ext>
            </a:extLst>
          </p:cNvPr>
          <p:cNvGraphicFramePr>
            <a:graphicFrameLocks noGrp="1"/>
          </p:cNvGraphicFramePr>
          <p:nvPr>
            <p:extLst>
              <p:ext uri="{D42A27DB-BD31-4B8C-83A1-F6EECF244321}">
                <p14:modId xmlns:p14="http://schemas.microsoft.com/office/powerpoint/2010/main" val="437958256"/>
              </p:ext>
            </p:extLst>
          </p:nvPr>
        </p:nvGraphicFramePr>
        <p:xfrm>
          <a:off x="4121283" y="5053854"/>
          <a:ext cx="3779167" cy="1266264"/>
        </p:xfrm>
        <a:graphic>
          <a:graphicData uri="http://schemas.openxmlformats.org/drawingml/2006/table">
            <a:tbl>
              <a:tblPr>
                <a:tableStyleId>{5C22544A-7EE6-4342-B048-85BDC9FD1C3A}</a:tableStyleId>
              </a:tblPr>
              <a:tblGrid>
                <a:gridCol w="872058">
                  <a:extLst>
                    <a:ext uri="{9D8B030D-6E8A-4147-A177-3AD203B41FA5}">
                      <a16:colId xmlns:a16="http://schemas.microsoft.com/office/drawing/2014/main" val="3310181638"/>
                    </a:ext>
                  </a:extLst>
                </a:gridCol>
                <a:gridCol w="591671">
                  <a:extLst>
                    <a:ext uri="{9D8B030D-6E8A-4147-A177-3AD203B41FA5}">
                      <a16:colId xmlns:a16="http://schemas.microsoft.com/office/drawing/2014/main" val="4034641792"/>
                    </a:ext>
                  </a:extLst>
                </a:gridCol>
                <a:gridCol w="609600">
                  <a:extLst>
                    <a:ext uri="{9D8B030D-6E8A-4147-A177-3AD203B41FA5}">
                      <a16:colId xmlns:a16="http://schemas.microsoft.com/office/drawing/2014/main" val="303345679"/>
                    </a:ext>
                  </a:extLst>
                </a:gridCol>
                <a:gridCol w="564776">
                  <a:extLst>
                    <a:ext uri="{9D8B030D-6E8A-4147-A177-3AD203B41FA5}">
                      <a16:colId xmlns:a16="http://schemas.microsoft.com/office/drawing/2014/main" val="2248104930"/>
                    </a:ext>
                  </a:extLst>
                </a:gridCol>
                <a:gridCol w="573741">
                  <a:extLst>
                    <a:ext uri="{9D8B030D-6E8A-4147-A177-3AD203B41FA5}">
                      <a16:colId xmlns:a16="http://schemas.microsoft.com/office/drawing/2014/main" val="1926929690"/>
                    </a:ext>
                  </a:extLst>
                </a:gridCol>
                <a:gridCol w="567321">
                  <a:extLst>
                    <a:ext uri="{9D8B030D-6E8A-4147-A177-3AD203B41FA5}">
                      <a16:colId xmlns:a16="http://schemas.microsoft.com/office/drawing/2014/main" val="2648772688"/>
                    </a:ext>
                  </a:extLst>
                </a:gridCol>
              </a:tblGrid>
              <a:tr h="211044">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7.24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1044">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1044">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1044">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7" name="E_3_table">
            <a:extLst>
              <a:ext uri="{FF2B5EF4-FFF2-40B4-BE49-F238E27FC236}">
                <a16:creationId xmlns:a16="http://schemas.microsoft.com/office/drawing/2014/main" id="{AF0CD807-8F92-A773-DDB8-6C8331E5CF15}"/>
              </a:ext>
            </a:extLst>
          </p:cNvPr>
          <p:cNvGraphicFramePr>
            <a:graphicFrameLocks noGrp="1"/>
          </p:cNvGraphicFramePr>
          <p:nvPr>
            <p:extLst>
              <p:ext uri="{D42A27DB-BD31-4B8C-83A1-F6EECF244321}">
                <p14:modId xmlns:p14="http://schemas.microsoft.com/office/powerpoint/2010/main" val="307514021"/>
              </p:ext>
            </p:extLst>
          </p:nvPr>
        </p:nvGraphicFramePr>
        <p:xfrm>
          <a:off x="8110893" y="5053853"/>
          <a:ext cx="3779167" cy="1266264"/>
        </p:xfrm>
        <a:graphic>
          <a:graphicData uri="http://schemas.openxmlformats.org/drawingml/2006/table">
            <a:tbl>
              <a:tblPr>
                <a:tableStyleId>{5C22544A-7EE6-4342-B048-85BDC9FD1C3A}</a:tableStyleId>
              </a:tblPr>
              <a:tblGrid>
                <a:gridCol w="871742">
                  <a:extLst>
                    <a:ext uri="{9D8B030D-6E8A-4147-A177-3AD203B41FA5}">
                      <a16:colId xmlns:a16="http://schemas.microsoft.com/office/drawing/2014/main" val="3310181638"/>
                    </a:ext>
                  </a:extLst>
                </a:gridCol>
                <a:gridCol w="582706">
                  <a:extLst>
                    <a:ext uri="{9D8B030D-6E8A-4147-A177-3AD203B41FA5}">
                      <a16:colId xmlns:a16="http://schemas.microsoft.com/office/drawing/2014/main" val="4034641792"/>
                    </a:ext>
                  </a:extLst>
                </a:gridCol>
                <a:gridCol w="573741">
                  <a:extLst>
                    <a:ext uri="{9D8B030D-6E8A-4147-A177-3AD203B41FA5}">
                      <a16:colId xmlns:a16="http://schemas.microsoft.com/office/drawing/2014/main" val="303345679"/>
                    </a:ext>
                  </a:extLst>
                </a:gridCol>
                <a:gridCol w="582706">
                  <a:extLst>
                    <a:ext uri="{9D8B030D-6E8A-4147-A177-3AD203B41FA5}">
                      <a16:colId xmlns:a16="http://schemas.microsoft.com/office/drawing/2014/main" val="2248104930"/>
                    </a:ext>
                  </a:extLst>
                </a:gridCol>
                <a:gridCol w="600636">
                  <a:extLst>
                    <a:ext uri="{9D8B030D-6E8A-4147-A177-3AD203B41FA5}">
                      <a16:colId xmlns:a16="http://schemas.microsoft.com/office/drawing/2014/main" val="1926929690"/>
                    </a:ext>
                  </a:extLst>
                </a:gridCol>
                <a:gridCol w="567636">
                  <a:extLst>
                    <a:ext uri="{9D8B030D-6E8A-4147-A177-3AD203B41FA5}">
                      <a16:colId xmlns:a16="http://schemas.microsoft.com/office/drawing/2014/main" val="2648772688"/>
                    </a:ext>
                  </a:extLst>
                </a:gridCol>
              </a:tblGrid>
              <a:tr h="211044">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1044">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7.59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7.62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1044">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7.14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1044">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1044">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2" name="TextBox 1">
            <a:extLst>
              <a:ext uri="{FF2B5EF4-FFF2-40B4-BE49-F238E27FC236}">
                <a16:creationId xmlns:a16="http://schemas.microsoft.com/office/drawing/2014/main" id="{F3DCF742-24D0-2BCD-7D43-E283B5A81720}"/>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6" name="E_2_chart">
            <a:extLst>
              <a:ext uri="{FF2B5EF4-FFF2-40B4-BE49-F238E27FC236}">
                <a16:creationId xmlns:a16="http://schemas.microsoft.com/office/drawing/2014/main" id="{DB638373-D22B-8631-71E6-43F346F4EADA}"/>
              </a:ext>
            </a:extLst>
          </p:cNvPr>
          <p:cNvGraphicFramePr/>
          <p:nvPr>
            <p:extLst>
              <p:ext uri="{D42A27DB-BD31-4B8C-83A1-F6EECF244321}">
                <p14:modId xmlns:p14="http://schemas.microsoft.com/office/powerpoint/2010/main" val="3544680626"/>
              </p:ext>
            </p:extLst>
          </p:nvPr>
        </p:nvGraphicFramePr>
        <p:xfrm>
          <a:off x="4464568" y="1589694"/>
          <a:ext cx="3497182" cy="33734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E_3_chart">
            <a:extLst>
              <a:ext uri="{FF2B5EF4-FFF2-40B4-BE49-F238E27FC236}">
                <a16:creationId xmlns:a16="http://schemas.microsoft.com/office/drawing/2014/main" id="{AD278765-DA2D-6D53-DE96-B89B57880A3F}"/>
              </a:ext>
            </a:extLst>
          </p:cNvPr>
          <p:cNvGraphicFramePr/>
          <p:nvPr>
            <p:extLst>
              <p:ext uri="{D42A27DB-BD31-4B8C-83A1-F6EECF244321}">
                <p14:modId xmlns:p14="http://schemas.microsoft.com/office/powerpoint/2010/main" val="1618724084"/>
              </p:ext>
            </p:extLst>
          </p:nvPr>
        </p:nvGraphicFramePr>
        <p:xfrm>
          <a:off x="8334606" y="1589694"/>
          <a:ext cx="3497182" cy="3373486"/>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9DFF5BC6-C4F0-9035-32E2-671C8532A3A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33</a:t>
            </a:fld>
            <a:endParaRPr lang="en-GB" dirty="0"/>
          </a:p>
        </p:txBody>
      </p:sp>
      <p:sp>
        <p:nvSpPr>
          <p:cNvPr id="3" name="Footer Placeholder 2">
            <a:extLst>
              <a:ext uri="{FF2B5EF4-FFF2-40B4-BE49-F238E27FC236}">
                <a16:creationId xmlns:a16="http://schemas.microsoft.com/office/drawing/2014/main" id="{F8D6ADA5-1834-3FEF-D626-718D4C870B4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488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and themes: Trends</a:t>
            </a:r>
          </a:p>
        </p:txBody>
      </p:sp>
      <p:sp>
        <p:nvSpPr>
          <p:cNvPr id="6" name="TextBox 5">
            <a:extLst>
              <a:ext uri="{FF2B5EF4-FFF2-40B4-BE49-F238E27FC236}">
                <a16:creationId xmlns:a16="http://schemas.microsoft.com/office/drawing/2014/main" id="{10203593-6C97-6737-8285-30B77064ED66}"/>
              </a:ext>
            </a:extLst>
          </p:cNvPr>
          <p:cNvSpPr txBox="1"/>
          <p:nvPr/>
        </p:nvSpPr>
        <p:spPr>
          <a:xfrm>
            <a:off x="124438" y="1124417"/>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Theme: Morale</a:t>
            </a:r>
            <a:endParaRPr lang="en-US" b="0" i="0" u="none" strike="noStrike" baseline="0" dirty="0">
              <a:solidFill>
                <a:srgbClr val="000000"/>
              </a:solidFill>
              <a:latin typeface="Frutiger LT Std 45 Light" panose="020B0402020204020204"/>
              <a:cs typeface="Arial" panose="020B0604020202020204" pitchFamily="34" charset="0"/>
            </a:endParaRPr>
          </a:p>
        </p:txBody>
      </p:sp>
      <p:graphicFrame>
        <p:nvGraphicFramePr>
          <p:cNvPr id="7" name="theme_morale_table">
            <a:extLst>
              <a:ext uri="{FF2B5EF4-FFF2-40B4-BE49-F238E27FC236}">
                <a16:creationId xmlns:a16="http://schemas.microsoft.com/office/drawing/2014/main" id="{ADFED50B-CC79-7EB8-547F-60703CC08735}"/>
              </a:ext>
            </a:extLst>
          </p:cNvPr>
          <p:cNvGraphicFramePr>
            <a:graphicFrameLocks noGrp="1"/>
          </p:cNvGraphicFramePr>
          <p:nvPr>
            <p:extLst>
              <p:ext uri="{D42A27DB-BD31-4B8C-83A1-F6EECF244321}">
                <p14:modId xmlns:p14="http://schemas.microsoft.com/office/powerpoint/2010/main" val="755979236"/>
              </p:ext>
            </p:extLst>
          </p:nvPr>
        </p:nvGraphicFramePr>
        <p:xfrm>
          <a:off x="196952" y="4914692"/>
          <a:ext cx="11570174" cy="1378532"/>
        </p:xfrm>
        <a:graphic>
          <a:graphicData uri="http://schemas.openxmlformats.org/drawingml/2006/table">
            <a:tbl>
              <a:tblPr>
                <a:tableStyleId>{5C22544A-7EE6-4342-B048-85BDC9FD1C3A}</a:tableStyleId>
              </a:tblPr>
              <a:tblGrid>
                <a:gridCol w="1113415">
                  <a:extLst>
                    <a:ext uri="{9D8B030D-6E8A-4147-A177-3AD203B41FA5}">
                      <a16:colId xmlns:a16="http://schemas.microsoft.com/office/drawing/2014/main" val="3310181638"/>
                    </a:ext>
                  </a:extLst>
                </a:gridCol>
                <a:gridCol w="1793051">
                  <a:extLst>
                    <a:ext uri="{9D8B030D-6E8A-4147-A177-3AD203B41FA5}">
                      <a16:colId xmlns:a16="http://schemas.microsoft.com/office/drawing/2014/main" val="303345679"/>
                    </a:ext>
                  </a:extLst>
                </a:gridCol>
                <a:gridCol w="2115127">
                  <a:extLst>
                    <a:ext uri="{9D8B030D-6E8A-4147-A177-3AD203B41FA5}">
                      <a16:colId xmlns:a16="http://schemas.microsoft.com/office/drawing/2014/main" val="1657670294"/>
                    </a:ext>
                  </a:extLst>
                </a:gridCol>
                <a:gridCol w="2124364">
                  <a:extLst>
                    <a:ext uri="{9D8B030D-6E8A-4147-A177-3AD203B41FA5}">
                      <a16:colId xmlns:a16="http://schemas.microsoft.com/office/drawing/2014/main" val="3090159405"/>
                    </a:ext>
                  </a:extLst>
                </a:gridCol>
                <a:gridCol w="2211195">
                  <a:extLst>
                    <a:ext uri="{9D8B030D-6E8A-4147-A177-3AD203B41FA5}">
                      <a16:colId xmlns:a16="http://schemas.microsoft.com/office/drawing/2014/main" val="3669022608"/>
                    </a:ext>
                  </a:extLst>
                </a:gridCol>
                <a:gridCol w="2213022">
                  <a:extLst>
                    <a:ext uri="{9D8B030D-6E8A-4147-A177-3AD203B41FA5}">
                      <a16:colId xmlns:a16="http://schemas.microsoft.com/office/drawing/2014/main" val="2248104930"/>
                    </a:ext>
                  </a:extLst>
                </a:gridCol>
              </a:tblGrid>
              <a:tr h="228670">
                <a:tc>
                  <a:txBody>
                    <a:bodyPr/>
                    <a:lstStyle/>
                    <a:p>
                      <a:pPr algn="ctr" fontAlgn="b"/>
                      <a:endParaRPr lang="en-GB" sz="1100" b="0" i="0" u="none" strike="noStrike" dirty="0">
                        <a:solidFill>
                          <a:schemeClr val="bg1"/>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4214854738"/>
                  </a:ext>
                </a:extLst>
              </a:tr>
              <a:tr h="228670">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35843">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6.50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28009">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28670">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5.21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28670">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8" name="theme_morale_chart">
            <a:extLst>
              <a:ext uri="{FF2B5EF4-FFF2-40B4-BE49-F238E27FC236}">
                <a16:creationId xmlns:a16="http://schemas.microsoft.com/office/drawing/2014/main" id="{5D70B044-1808-BADC-86B1-1AA8A9FA0890}"/>
              </a:ext>
            </a:extLst>
          </p:cNvPr>
          <p:cNvGraphicFramePr/>
          <p:nvPr>
            <p:extLst>
              <p:ext uri="{D42A27DB-BD31-4B8C-83A1-F6EECF244321}">
                <p14:modId xmlns:p14="http://schemas.microsoft.com/office/powerpoint/2010/main" val="501944196"/>
              </p:ext>
            </p:extLst>
          </p:nvPr>
        </p:nvGraphicFramePr>
        <p:xfrm>
          <a:off x="868813" y="1570429"/>
          <a:ext cx="10703251" cy="32220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C979C1E-6418-7959-AE23-44093C64DB2D}"/>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sp>
        <p:nvSpPr>
          <p:cNvPr id="11" name="Slide Number Placeholder 8">
            <a:extLst>
              <a:ext uri="{FF2B5EF4-FFF2-40B4-BE49-F238E27FC236}">
                <a16:creationId xmlns:a16="http://schemas.microsoft.com/office/drawing/2014/main" id="{B39AA926-0052-4C7F-C99A-237377873C6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34</a:t>
            </a:fld>
            <a:endParaRPr lang="en-GB" dirty="0"/>
          </a:p>
        </p:txBody>
      </p:sp>
      <p:sp>
        <p:nvSpPr>
          <p:cNvPr id="2" name="Footer Placeholder 2">
            <a:extLst>
              <a:ext uri="{FF2B5EF4-FFF2-40B4-BE49-F238E27FC236}">
                <a16:creationId xmlns:a16="http://schemas.microsoft.com/office/drawing/2014/main" id="{ECD36428-3460-C5F5-C7B8-EE5407B2AE61}"/>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502178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dirty="0"/>
              <a:t>People Promise elements, themes and sub-scores: Sub-score trends</a:t>
            </a:r>
          </a:p>
        </p:txBody>
      </p:sp>
      <p:sp>
        <p:nvSpPr>
          <p:cNvPr id="4" name="TextBox 3">
            <a:extLst>
              <a:ext uri="{FF2B5EF4-FFF2-40B4-BE49-F238E27FC236}">
                <a16:creationId xmlns:a16="http://schemas.microsoft.com/office/drawing/2014/main" id="{F2BE8497-3077-C921-48FE-90F1D5E2CC31}"/>
              </a:ext>
            </a:extLst>
          </p:cNvPr>
          <p:cNvSpPr txBox="1"/>
          <p:nvPr/>
        </p:nvSpPr>
        <p:spPr>
          <a:xfrm>
            <a:off x="117159" y="1160466"/>
            <a:ext cx="6096000" cy="338554"/>
          </a:xfrm>
          <a:prstGeom prst="rect">
            <a:avLst/>
          </a:prstGeom>
          <a:noFill/>
        </p:spPr>
        <p:txBody>
          <a:bodyPr wrap="square">
            <a:spAutoFit/>
          </a:bodyPr>
          <a:lstStyle/>
          <a:p>
            <a:r>
              <a:rPr lang="en-US" sz="1600" b="1" i="0" u="none" strike="noStrike" baseline="0" dirty="0">
                <a:solidFill>
                  <a:srgbClr val="000000"/>
                </a:solidFill>
                <a:latin typeface="Frutiger LT Std 45 Light" panose="020B0402020204020204"/>
                <a:cs typeface="Arial" panose="020B0604020202020204" pitchFamily="34" charset="0"/>
              </a:rPr>
              <a:t>Theme: Morale</a:t>
            </a:r>
            <a:endParaRPr lang="en-US" b="0" i="0" u="none" strike="noStrike" baseline="0" dirty="0">
              <a:solidFill>
                <a:srgbClr val="000000"/>
              </a:solidFill>
              <a:latin typeface="Frutiger LT Std 45 Light" panose="020B0402020204020204"/>
              <a:cs typeface="Arial" panose="020B0604020202020204" pitchFamily="34" charset="0"/>
            </a:endParaRPr>
          </a:p>
        </p:txBody>
      </p:sp>
      <p:graphicFrame>
        <p:nvGraphicFramePr>
          <p:cNvPr id="9" name="M_1_chart">
            <a:extLst>
              <a:ext uri="{FF2B5EF4-FFF2-40B4-BE49-F238E27FC236}">
                <a16:creationId xmlns:a16="http://schemas.microsoft.com/office/drawing/2014/main" id="{78A1F494-C84A-E1AB-38FD-573B8D13F909}"/>
              </a:ext>
            </a:extLst>
          </p:cNvPr>
          <p:cNvGraphicFramePr/>
          <p:nvPr>
            <p:extLst>
              <p:ext uri="{D42A27DB-BD31-4B8C-83A1-F6EECF244321}">
                <p14:modId xmlns:p14="http://schemas.microsoft.com/office/powerpoint/2010/main" val="1478384423"/>
              </p:ext>
            </p:extLst>
          </p:nvPr>
        </p:nvGraphicFramePr>
        <p:xfrm>
          <a:off x="594530" y="1499019"/>
          <a:ext cx="3497182" cy="3406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M_1_table">
            <a:extLst>
              <a:ext uri="{FF2B5EF4-FFF2-40B4-BE49-F238E27FC236}">
                <a16:creationId xmlns:a16="http://schemas.microsoft.com/office/drawing/2014/main" id="{251C776F-E743-857E-3B07-BEFB55350ED6}"/>
              </a:ext>
            </a:extLst>
          </p:cNvPr>
          <p:cNvGraphicFramePr>
            <a:graphicFrameLocks noGrp="1"/>
          </p:cNvGraphicFramePr>
          <p:nvPr>
            <p:extLst>
              <p:ext uri="{D42A27DB-BD31-4B8C-83A1-F6EECF244321}">
                <p14:modId xmlns:p14="http://schemas.microsoft.com/office/powerpoint/2010/main" val="2586651811"/>
              </p:ext>
            </p:extLst>
          </p:nvPr>
        </p:nvGraphicFramePr>
        <p:xfrm>
          <a:off x="117159" y="5053854"/>
          <a:ext cx="3863171" cy="1293156"/>
        </p:xfrm>
        <a:graphic>
          <a:graphicData uri="http://schemas.openxmlformats.org/drawingml/2006/table">
            <a:tbl>
              <a:tblPr>
                <a:tableStyleId>{5C22544A-7EE6-4342-B048-85BDC9FD1C3A}</a:tableStyleId>
              </a:tblPr>
              <a:tblGrid>
                <a:gridCol w="848426">
                  <a:extLst>
                    <a:ext uri="{9D8B030D-6E8A-4147-A177-3AD203B41FA5}">
                      <a16:colId xmlns:a16="http://schemas.microsoft.com/office/drawing/2014/main" val="3310181638"/>
                    </a:ext>
                  </a:extLst>
                </a:gridCol>
                <a:gridCol w="613513">
                  <a:extLst>
                    <a:ext uri="{9D8B030D-6E8A-4147-A177-3AD203B41FA5}">
                      <a16:colId xmlns:a16="http://schemas.microsoft.com/office/drawing/2014/main" val="4034641792"/>
                    </a:ext>
                  </a:extLst>
                </a:gridCol>
                <a:gridCol w="607578">
                  <a:extLst>
                    <a:ext uri="{9D8B030D-6E8A-4147-A177-3AD203B41FA5}">
                      <a16:colId xmlns:a16="http://schemas.microsoft.com/office/drawing/2014/main" val="303345679"/>
                    </a:ext>
                  </a:extLst>
                </a:gridCol>
                <a:gridCol w="583703">
                  <a:extLst>
                    <a:ext uri="{9D8B030D-6E8A-4147-A177-3AD203B41FA5}">
                      <a16:colId xmlns:a16="http://schemas.microsoft.com/office/drawing/2014/main" val="2248104930"/>
                    </a:ext>
                  </a:extLst>
                </a:gridCol>
                <a:gridCol w="593557">
                  <a:extLst>
                    <a:ext uri="{9D8B030D-6E8A-4147-A177-3AD203B41FA5}">
                      <a16:colId xmlns:a16="http://schemas.microsoft.com/office/drawing/2014/main" val="1926929690"/>
                    </a:ext>
                  </a:extLst>
                </a:gridCol>
                <a:gridCol w="616394">
                  <a:extLst>
                    <a:ext uri="{9D8B030D-6E8A-4147-A177-3AD203B41FA5}">
                      <a16:colId xmlns:a16="http://schemas.microsoft.com/office/drawing/2014/main" val="2648772688"/>
                    </a:ext>
                  </a:extLst>
                </a:gridCol>
              </a:tblGrid>
              <a:tr h="215526">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6.46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6.84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5526">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0" marR="0" marT="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5526">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5526">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1393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5" name="M_2_table">
            <a:extLst>
              <a:ext uri="{FF2B5EF4-FFF2-40B4-BE49-F238E27FC236}">
                <a16:creationId xmlns:a16="http://schemas.microsoft.com/office/drawing/2014/main" id="{BE8554B2-D564-7140-F43C-B9567026CD3B}"/>
              </a:ext>
            </a:extLst>
          </p:cNvPr>
          <p:cNvGraphicFramePr>
            <a:graphicFrameLocks noGrp="1"/>
          </p:cNvGraphicFramePr>
          <p:nvPr>
            <p:extLst>
              <p:ext uri="{D42A27DB-BD31-4B8C-83A1-F6EECF244321}">
                <p14:modId xmlns:p14="http://schemas.microsoft.com/office/powerpoint/2010/main" val="2444402775"/>
              </p:ext>
            </p:extLst>
          </p:nvPr>
        </p:nvGraphicFramePr>
        <p:xfrm>
          <a:off x="4143742" y="5053854"/>
          <a:ext cx="3863171" cy="1293156"/>
        </p:xfrm>
        <a:graphic>
          <a:graphicData uri="http://schemas.openxmlformats.org/drawingml/2006/table">
            <a:tbl>
              <a:tblPr>
                <a:tableStyleId>{5C22544A-7EE6-4342-B048-85BDC9FD1C3A}</a:tableStyleId>
              </a:tblPr>
              <a:tblGrid>
                <a:gridCol w="848426">
                  <a:extLst>
                    <a:ext uri="{9D8B030D-6E8A-4147-A177-3AD203B41FA5}">
                      <a16:colId xmlns:a16="http://schemas.microsoft.com/office/drawing/2014/main" val="3310181638"/>
                    </a:ext>
                  </a:extLst>
                </a:gridCol>
                <a:gridCol w="613512">
                  <a:extLst>
                    <a:ext uri="{9D8B030D-6E8A-4147-A177-3AD203B41FA5}">
                      <a16:colId xmlns:a16="http://schemas.microsoft.com/office/drawing/2014/main" val="4034641792"/>
                    </a:ext>
                  </a:extLst>
                </a:gridCol>
                <a:gridCol w="607578">
                  <a:extLst>
                    <a:ext uri="{9D8B030D-6E8A-4147-A177-3AD203B41FA5}">
                      <a16:colId xmlns:a16="http://schemas.microsoft.com/office/drawing/2014/main" val="303345679"/>
                    </a:ext>
                  </a:extLst>
                </a:gridCol>
                <a:gridCol w="583704">
                  <a:extLst>
                    <a:ext uri="{9D8B030D-6E8A-4147-A177-3AD203B41FA5}">
                      <a16:colId xmlns:a16="http://schemas.microsoft.com/office/drawing/2014/main" val="2248104930"/>
                    </a:ext>
                  </a:extLst>
                </a:gridCol>
                <a:gridCol w="593557">
                  <a:extLst>
                    <a:ext uri="{9D8B030D-6E8A-4147-A177-3AD203B41FA5}">
                      <a16:colId xmlns:a16="http://schemas.microsoft.com/office/drawing/2014/main" val="1926929690"/>
                    </a:ext>
                  </a:extLst>
                </a:gridCol>
                <a:gridCol w="616394">
                  <a:extLst>
                    <a:ext uri="{9D8B030D-6E8A-4147-A177-3AD203B41FA5}">
                      <a16:colId xmlns:a16="http://schemas.microsoft.com/office/drawing/2014/main" val="2648772688"/>
                    </a:ext>
                  </a:extLst>
                </a:gridCol>
              </a:tblGrid>
              <a:tr h="215526">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5.41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5.20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5.67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5.97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5.88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5526">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5.32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5.55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5526">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4.86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4.51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4.66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5526">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1405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1307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1382</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graphicFrame>
        <p:nvGraphicFramePr>
          <p:cNvPr id="17" name="M_3_table">
            <a:extLst>
              <a:ext uri="{FF2B5EF4-FFF2-40B4-BE49-F238E27FC236}">
                <a16:creationId xmlns:a16="http://schemas.microsoft.com/office/drawing/2014/main" id="{AF0CD807-8F92-A773-DDB8-6C8331E5CF15}"/>
              </a:ext>
            </a:extLst>
          </p:cNvPr>
          <p:cNvGraphicFramePr>
            <a:graphicFrameLocks noGrp="1"/>
          </p:cNvGraphicFramePr>
          <p:nvPr>
            <p:extLst>
              <p:ext uri="{D42A27DB-BD31-4B8C-83A1-F6EECF244321}">
                <p14:modId xmlns:p14="http://schemas.microsoft.com/office/powerpoint/2010/main" val="1802661965"/>
              </p:ext>
            </p:extLst>
          </p:nvPr>
        </p:nvGraphicFramePr>
        <p:xfrm>
          <a:off x="8170326" y="5053853"/>
          <a:ext cx="3829587" cy="1293156"/>
        </p:xfrm>
        <a:graphic>
          <a:graphicData uri="http://schemas.openxmlformats.org/drawingml/2006/table">
            <a:tbl>
              <a:tblPr>
                <a:tableStyleId>{5C22544A-7EE6-4342-B048-85BDC9FD1C3A}</a:tableStyleId>
              </a:tblPr>
              <a:tblGrid>
                <a:gridCol w="841050">
                  <a:extLst>
                    <a:ext uri="{9D8B030D-6E8A-4147-A177-3AD203B41FA5}">
                      <a16:colId xmlns:a16="http://schemas.microsoft.com/office/drawing/2014/main" val="3310181638"/>
                    </a:ext>
                  </a:extLst>
                </a:gridCol>
                <a:gridCol w="608179">
                  <a:extLst>
                    <a:ext uri="{9D8B030D-6E8A-4147-A177-3AD203B41FA5}">
                      <a16:colId xmlns:a16="http://schemas.microsoft.com/office/drawing/2014/main" val="4034641792"/>
                    </a:ext>
                  </a:extLst>
                </a:gridCol>
                <a:gridCol w="602296">
                  <a:extLst>
                    <a:ext uri="{9D8B030D-6E8A-4147-A177-3AD203B41FA5}">
                      <a16:colId xmlns:a16="http://schemas.microsoft.com/office/drawing/2014/main" val="303345679"/>
                    </a:ext>
                  </a:extLst>
                </a:gridCol>
                <a:gridCol w="578629">
                  <a:extLst>
                    <a:ext uri="{9D8B030D-6E8A-4147-A177-3AD203B41FA5}">
                      <a16:colId xmlns:a16="http://schemas.microsoft.com/office/drawing/2014/main" val="2248104930"/>
                    </a:ext>
                  </a:extLst>
                </a:gridCol>
                <a:gridCol w="588398">
                  <a:extLst>
                    <a:ext uri="{9D8B030D-6E8A-4147-A177-3AD203B41FA5}">
                      <a16:colId xmlns:a16="http://schemas.microsoft.com/office/drawing/2014/main" val="1926929690"/>
                    </a:ext>
                  </a:extLst>
                </a:gridCol>
                <a:gridCol w="611035">
                  <a:extLst>
                    <a:ext uri="{9D8B030D-6E8A-4147-A177-3AD203B41FA5}">
                      <a16:colId xmlns:a16="http://schemas.microsoft.com/office/drawing/2014/main" val="2648772688"/>
                    </a:ext>
                  </a:extLst>
                </a:gridCol>
              </a:tblGrid>
              <a:tr h="215526">
                <a:tc>
                  <a:txBody>
                    <a:bodyPr/>
                    <a:lstStyle/>
                    <a:p>
                      <a:pPr algn="ctr" fontAlgn="b"/>
                      <a:endParaRPr lang="en-GB" sz="1100" b="0" i="0" u="none" strike="noStrike" dirty="0">
                        <a:solidFill>
                          <a:srgbClr val="0B457F"/>
                        </a:solidFill>
                        <a:effectLst/>
                        <a:latin typeface="Frutiger LT Std 45 Light" panose="020B0402020204020204"/>
                        <a:cs typeface="Arial" panose="020B0604020202020204" pitchFamily="34" charset="0"/>
                      </a:endParaRPr>
                    </a:p>
                  </a:txBody>
                  <a:tcPr marL="6350" marR="6350" marT="6350" marB="0" anchor="ctr">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2019</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2020</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2021</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2022</a:t>
                      </a:r>
                    </a:p>
                  </a:txBody>
                  <a:tcPr marL="6350" marR="6350" marT="6350" marB="0" anchor="b">
                    <a:solidFill>
                      <a:schemeClr val="bg1"/>
                    </a:solidFill>
                  </a:tcPr>
                </a:tc>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2023</a:t>
                      </a:r>
                    </a:p>
                  </a:txBody>
                  <a:tcPr marL="6350" marR="6350" marT="6350" marB="0" anchor="b">
                    <a:solidFill>
                      <a:schemeClr val="bg1"/>
                    </a:solidFill>
                  </a:tcPr>
                </a:tc>
                <a:extLst>
                  <a:ext uri="{0D108BD9-81ED-4DB2-BD59-A6C34878D82A}">
                    <a16:rowId xmlns:a16="http://schemas.microsoft.com/office/drawing/2014/main" val="1746233212"/>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Your org</a:t>
                      </a:r>
                    </a:p>
                  </a:txBody>
                  <a:tcPr marL="6350" marR="6350" marT="6350" marB="0" anchor="ctr">
                    <a:solidFill>
                      <a:srgbClr val="0B457F"/>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6.77</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B457F">
                        <a:alpha val="25000"/>
                      </a:srgbClr>
                    </a:solidFill>
                  </a:tcPr>
                </a:tc>
                <a:extLst>
                  <a:ext uri="{0D108BD9-81ED-4DB2-BD59-A6C34878D82A}">
                    <a16:rowId xmlns:a16="http://schemas.microsoft.com/office/drawing/2014/main" val="1738374529"/>
                  </a:ext>
                </a:extLst>
              </a:tr>
              <a:tr h="215526">
                <a:tc>
                  <a:txBody>
                    <a:bodyPr/>
                    <a:lstStyle/>
                    <a:p>
                      <a:pPr algn="ctr" fontAlgn="b"/>
                      <a:r>
                        <a:rPr lang="en-GB" sz="1100" b="0" i="0" u="none" strike="noStrike" dirty="0">
                          <a:solidFill>
                            <a:schemeClr val="bg1"/>
                          </a:solidFill>
                          <a:effectLst/>
                          <a:latin typeface="Frutiger LT Std 45 Light" panose="020B0402020204020204"/>
                          <a:cs typeface="Arial" panose="020B0604020202020204" pitchFamily="34" charset="0"/>
                        </a:rPr>
                        <a:t>Best result</a:t>
                      </a:r>
                    </a:p>
                  </a:txBody>
                  <a:tcPr marL="6350" marR="6350" marT="6350" marB="0" anchor="ctr">
                    <a:solidFill>
                      <a:srgbClr val="00B05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7.00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B050">
                        <a:alpha val="25000"/>
                      </a:srgbClr>
                    </a:solidFill>
                  </a:tcPr>
                </a:tc>
                <a:extLst>
                  <a:ext uri="{0D108BD9-81ED-4DB2-BD59-A6C34878D82A}">
                    <a16:rowId xmlns:a16="http://schemas.microsoft.com/office/drawing/2014/main" val="1694237072"/>
                  </a:ext>
                </a:extLst>
              </a:tr>
              <a:tr h="215526">
                <a:tc>
                  <a:txBody>
                    <a:bodyPr/>
                    <a:lstStyle/>
                    <a:p>
                      <a:pPr algn="ctr" fontAlgn="b"/>
                      <a:r>
                        <a:rPr lang="en-US" sz="1100" b="0" i="0" u="none" strike="noStrike" dirty="0">
                          <a:solidFill>
                            <a:schemeClr val="tx1"/>
                          </a:solidFill>
                          <a:effectLst/>
                          <a:latin typeface="Frutiger LT Std 45 Light" panose="020B0402020204020204"/>
                          <a:cs typeface="Arial" panose="020B0604020202020204" pitchFamily="34" charset="0"/>
                        </a:rPr>
                        <a:t>Average result</a:t>
                      </a:r>
                      <a:endParaRPr lang="en-GB" sz="11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ctr">
                    <a:solidFill>
                      <a:srgbClr val="00A5CC"/>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6.60</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6.69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6.75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00A5CC">
                        <a:alpha val="25000"/>
                      </a:srgbClr>
                    </a:solidFill>
                  </a:tcPr>
                </a:tc>
                <a:extLst>
                  <a:ext uri="{0D108BD9-81ED-4DB2-BD59-A6C34878D82A}">
                    <a16:rowId xmlns:a16="http://schemas.microsoft.com/office/drawing/2014/main" val="3257208205"/>
                  </a:ext>
                </a:extLst>
              </a:tr>
              <a:tr h="215526">
                <a:tc>
                  <a:txBody>
                    <a:bodyPr/>
                    <a:lstStyle/>
                    <a:p>
                      <a:pPr algn="ctr" fontAlgn="b"/>
                      <a:r>
                        <a:rPr lang="en-US" sz="1100" b="0" i="0" u="none" strike="noStrike" dirty="0">
                          <a:solidFill>
                            <a:srgbClr val="000000"/>
                          </a:solidFill>
                          <a:effectLst/>
                          <a:latin typeface="Frutiger LT Std 45 Light" panose="020B0402020204020204"/>
                          <a:cs typeface="Arial" panose="020B0604020202020204" pitchFamily="34" charset="0"/>
                        </a:rPr>
                        <a:t>Worst result</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ctr">
                    <a:solidFill>
                      <a:srgbClr val="FF9900"/>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6.26</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6.39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6.28</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6.11</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6.29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FF9900">
                        <a:alpha val="25000"/>
                      </a:srgbClr>
                    </a:solidFill>
                  </a:tcPr>
                </a:tc>
                <a:extLst>
                  <a:ext uri="{0D108BD9-81ED-4DB2-BD59-A6C34878D82A}">
                    <a16:rowId xmlns:a16="http://schemas.microsoft.com/office/drawing/2014/main" val="368323484"/>
                  </a:ext>
                </a:extLst>
              </a:tr>
              <a:tr h="215526">
                <a:tc>
                  <a:txBody>
                    <a:bodyPr/>
                    <a:lstStyle/>
                    <a:p>
                      <a:pPr algn="ctr" fontAlgn="b"/>
                      <a:r>
                        <a:rPr lang="en-GB" sz="1100" b="0" i="0" u="none" strike="noStrike" dirty="0">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1394</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1295</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1379</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1313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tc>
                  <a:txBody>
                    <a:bodyPr/>
                    <a:lstStyle/>
                    <a:p>
                      <a:pPr algn="ctr" fontAlgn="b"/>
                      <a:r>
                        <a:rPr lang="en-GB" sz="1100" b="0" i="0" u="none" strike="noStrike">
                          <a:solidFill>
                            <a:srgbClr val="000000"/>
                          </a:solidFill>
                          <a:effectLst/>
                          <a:latin typeface="Frutiger LT Std 45 Light" panose="020B0402020204020204"/>
                          <a:cs typeface="Arial" panose="020B0604020202020204" pitchFamily="34" charset="0"/>
                        </a:rPr>
                        <a:t>1563</a:t>
                      </a:r>
                      <a:endParaRPr lang="en-GB" sz="11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chemeClr val="bg1">
                        <a:alpha val="25000"/>
                      </a:schemeClr>
                    </a:solidFill>
                  </a:tcPr>
                </a:tc>
                <a:extLst>
                  <a:ext uri="{0D108BD9-81ED-4DB2-BD59-A6C34878D82A}">
                    <a16:rowId xmlns:a16="http://schemas.microsoft.com/office/drawing/2014/main" val="2188303640"/>
                  </a:ext>
                </a:extLst>
              </a:tr>
            </a:tbl>
          </a:graphicData>
        </a:graphic>
      </p:graphicFrame>
      <p:sp>
        <p:nvSpPr>
          <p:cNvPr id="2" name="TextBox 1">
            <a:extLst>
              <a:ext uri="{FF2B5EF4-FFF2-40B4-BE49-F238E27FC236}">
                <a16:creationId xmlns:a16="http://schemas.microsoft.com/office/drawing/2014/main" id="{F3DCF742-24D0-2BCD-7D43-E283B5A81720}"/>
              </a:ext>
            </a:extLst>
          </p:cNvPr>
          <p:cNvSpPr txBox="1"/>
          <p:nvPr/>
        </p:nvSpPr>
        <p:spPr>
          <a:xfrm>
            <a:off x="165924" y="877983"/>
            <a:ext cx="11907776" cy="261610"/>
          </a:xfrm>
          <a:prstGeom prst="rect">
            <a:avLst/>
          </a:prstGeom>
          <a:noFill/>
        </p:spPr>
        <p:txBody>
          <a:bodyPr wrap="square">
            <a:spAutoFit/>
          </a:bodyPr>
          <a:lstStyle/>
          <a:p>
            <a:r>
              <a:rPr lang="en-GB" sz="1100" dirty="0">
                <a:solidFill>
                  <a:srgbClr val="4D4639"/>
                </a:solidFill>
                <a:latin typeface="Frutiger LT Std 45 Light" panose="020B0402020204020204"/>
                <a:cs typeface="Arial" panose="020B0604020202020204" pitchFamily="34" charset="0"/>
              </a:rPr>
              <a:t>People Promise elements, themes and sub-scores are scored on a 0-10 scale, </a:t>
            </a:r>
            <a:r>
              <a:rPr lang="en-GB" sz="1100" b="1" dirty="0">
                <a:solidFill>
                  <a:srgbClr val="4D4639"/>
                </a:solidFill>
                <a:latin typeface="Frutiger LT Std 45 Light" panose="020B0402020204020204"/>
                <a:cs typeface="Arial" panose="020B0604020202020204" pitchFamily="34" charset="0"/>
              </a:rPr>
              <a:t>where a higher score is more positive than a lower score</a:t>
            </a:r>
            <a:r>
              <a:rPr lang="en-GB" sz="1100" dirty="0">
                <a:solidFill>
                  <a:srgbClr val="4D4639"/>
                </a:solidFill>
                <a:latin typeface="Frutiger LT Std 45 Light" panose="020B0402020204020204"/>
                <a:cs typeface="Arial" panose="020B0604020202020204" pitchFamily="34" charset="0"/>
              </a:rPr>
              <a:t>. </a:t>
            </a:r>
            <a:endParaRPr lang="en-GB" sz="1100" dirty="0">
              <a:solidFill>
                <a:srgbClr val="4D4639"/>
              </a:solidFill>
              <a:latin typeface="Frutiger LT Std 45 Light" panose="020B0402020204020204"/>
            </a:endParaRPr>
          </a:p>
        </p:txBody>
      </p:sp>
      <p:graphicFrame>
        <p:nvGraphicFramePr>
          <p:cNvPr id="6" name="M_2_chart">
            <a:extLst>
              <a:ext uri="{FF2B5EF4-FFF2-40B4-BE49-F238E27FC236}">
                <a16:creationId xmlns:a16="http://schemas.microsoft.com/office/drawing/2014/main" id="{DB638373-D22B-8631-71E6-43F346F4EADA}"/>
              </a:ext>
            </a:extLst>
          </p:cNvPr>
          <p:cNvGraphicFramePr/>
          <p:nvPr>
            <p:extLst>
              <p:ext uri="{D42A27DB-BD31-4B8C-83A1-F6EECF244321}">
                <p14:modId xmlns:p14="http://schemas.microsoft.com/office/powerpoint/2010/main" val="312436784"/>
              </p:ext>
            </p:extLst>
          </p:nvPr>
        </p:nvGraphicFramePr>
        <p:xfrm>
          <a:off x="4464568" y="1498629"/>
          <a:ext cx="3497182" cy="34063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M_3_chart">
            <a:extLst>
              <a:ext uri="{FF2B5EF4-FFF2-40B4-BE49-F238E27FC236}">
                <a16:creationId xmlns:a16="http://schemas.microsoft.com/office/drawing/2014/main" id="{AD278765-DA2D-6D53-DE96-B89B57880A3F}"/>
              </a:ext>
            </a:extLst>
          </p:cNvPr>
          <p:cNvGraphicFramePr/>
          <p:nvPr>
            <p:extLst>
              <p:ext uri="{D42A27DB-BD31-4B8C-83A1-F6EECF244321}">
                <p14:modId xmlns:p14="http://schemas.microsoft.com/office/powerpoint/2010/main" val="426193738"/>
              </p:ext>
            </p:extLst>
          </p:nvPr>
        </p:nvGraphicFramePr>
        <p:xfrm>
          <a:off x="8334606" y="1498629"/>
          <a:ext cx="3497182" cy="3406345"/>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1257899C-CC9D-3034-5A6F-6F0666BC6E40}"/>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35</a:t>
            </a:fld>
            <a:endParaRPr lang="en-GB" dirty="0"/>
          </a:p>
        </p:txBody>
      </p:sp>
      <p:sp>
        <p:nvSpPr>
          <p:cNvPr id="3" name="Footer Placeholder 2">
            <a:extLst>
              <a:ext uri="{FF2B5EF4-FFF2-40B4-BE49-F238E27FC236}">
                <a16:creationId xmlns:a16="http://schemas.microsoft.com/office/drawing/2014/main" id="{E3A49C7E-8EA4-D3A1-9463-465881D8573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26753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0" y="3901017"/>
            <a:ext cx="5395338" cy="1126917"/>
          </a:xfrm>
        </p:spPr>
        <p:txBody>
          <a:bodyPr>
            <a:noAutofit/>
          </a:bodyPr>
          <a:lstStyle/>
          <a:p>
            <a:r>
              <a:rPr lang="en-GB" dirty="0"/>
              <a:t>People Promise element – We are compassionate and inclusive</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34192"/>
            <a:ext cx="11334750" cy="1661993"/>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Compassionate culture – Q6a, Q25a, Q25b, Q25c, Q25d</a:t>
            </a:r>
          </a:p>
          <a:p>
            <a:r>
              <a:rPr lang="en-GB" sz="1600" dirty="0">
                <a:solidFill>
                  <a:schemeClr val="bg1"/>
                </a:solidFill>
                <a:latin typeface="Frutiger LT Std 45 Light" panose="020B0402020204020204"/>
                <a:cs typeface="Arial" panose="020B0604020202020204" pitchFamily="34" charset="0"/>
              </a:rPr>
              <a:t>Compassionate leadership – Q9f, Q9g, Q9h, Q9i </a:t>
            </a:r>
          </a:p>
          <a:p>
            <a:r>
              <a:rPr lang="en-GB" sz="1600" dirty="0">
                <a:solidFill>
                  <a:schemeClr val="bg1"/>
                </a:solidFill>
                <a:latin typeface="Frutiger LT Std 45 Light" panose="020B0402020204020204"/>
                <a:cs typeface="Arial" panose="020B0604020202020204" pitchFamily="34" charset="0"/>
              </a:rPr>
              <a:t>Diversity and equality – Q15, Q16a, Q16b, Q21</a:t>
            </a:r>
          </a:p>
          <a:p>
            <a:r>
              <a:rPr lang="en-GB" sz="1600" dirty="0">
                <a:solidFill>
                  <a:schemeClr val="bg1"/>
                </a:solidFill>
                <a:latin typeface="Frutiger LT Std 45 Light" panose="020B0402020204020204"/>
                <a:cs typeface="Arial" panose="020B0604020202020204" pitchFamily="34" charset="0"/>
              </a:rPr>
              <a:t>Inclusion – Q7h, Q7i, Q8b, Q8c</a:t>
            </a:r>
          </a:p>
          <a:p>
            <a:endParaRPr lang="en-GB" sz="2000" dirty="0">
              <a:solidFill>
                <a:schemeClr val="bg1"/>
              </a:solidFill>
              <a:latin typeface="Frutiger LT Std 45 Light" panose="020B0402020204020204"/>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A957A381-D2F0-04BA-AA79-CDF44C267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338" y="4007275"/>
            <a:ext cx="1898127" cy="914400"/>
          </a:xfrm>
          <a:prstGeom prst="rect">
            <a:avLst/>
          </a:prstGeom>
        </p:spPr>
      </p:pic>
    </p:spTree>
    <p:extLst>
      <p:ext uri="{BB962C8B-B14F-4D97-AF65-F5344CB8AC3E}">
        <p14:creationId xmlns:p14="http://schemas.microsoft.com/office/powerpoint/2010/main" val="1430327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Compassionate culture</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8" name="q25a_chart">
            <a:extLst>
              <a:ext uri="{FF2B5EF4-FFF2-40B4-BE49-F238E27FC236}">
                <a16:creationId xmlns:a16="http://schemas.microsoft.com/office/drawing/2014/main" id="{18EB9F05-E0F3-FAD8-CC9F-370738CB66C3}"/>
              </a:ext>
            </a:extLst>
          </p:cNvPr>
          <p:cNvGraphicFramePr/>
          <p:nvPr>
            <p:extLst>
              <p:ext uri="{D42A27DB-BD31-4B8C-83A1-F6EECF244321}">
                <p14:modId xmlns:p14="http://schemas.microsoft.com/office/powerpoint/2010/main" val="2661052347"/>
              </p:ext>
            </p:extLst>
          </p:nvPr>
        </p:nvGraphicFramePr>
        <p:xfrm>
          <a:off x="4249810" y="857049"/>
          <a:ext cx="3649155" cy="4063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q25a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3807728849"/>
              </p:ext>
            </p:extLst>
          </p:nvPr>
        </p:nvGraphicFramePr>
        <p:xfrm>
          <a:off x="4162191" y="5004344"/>
          <a:ext cx="3577692" cy="1432188"/>
        </p:xfrm>
        <a:graphic>
          <a:graphicData uri="http://schemas.openxmlformats.org/drawingml/2006/table">
            <a:tbl>
              <a:tblPr firstRow="1" bandRow="1">
                <a:tableStyleId>{5C22544A-7EE6-4342-B048-85BDC9FD1C3A}</a:tableStyleId>
              </a:tblPr>
              <a:tblGrid>
                <a:gridCol w="918767">
                  <a:extLst>
                    <a:ext uri="{9D8B030D-6E8A-4147-A177-3AD203B41FA5}">
                      <a16:colId xmlns:a16="http://schemas.microsoft.com/office/drawing/2014/main" val="3918553771"/>
                    </a:ext>
                  </a:extLst>
                </a:gridCol>
                <a:gridCol w="543465">
                  <a:extLst>
                    <a:ext uri="{9D8B030D-6E8A-4147-A177-3AD203B41FA5}">
                      <a16:colId xmlns:a16="http://schemas.microsoft.com/office/drawing/2014/main" val="1325897192"/>
                    </a:ext>
                  </a:extLst>
                </a:gridCol>
                <a:gridCol w="534837">
                  <a:extLst>
                    <a:ext uri="{9D8B030D-6E8A-4147-A177-3AD203B41FA5}">
                      <a16:colId xmlns:a16="http://schemas.microsoft.com/office/drawing/2014/main" val="92525492"/>
                    </a:ext>
                  </a:extLst>
                </a:gridCol>
                <a:gridCol w="517585">
                  <a:extLst>
                    <a:ext uri="{9D8B030D-6E8A-4147-A177-3AD203B41FA5}">
                      <a16:colId xmlns:a16="http://schemas.microsoft.com/office/drawing/2014/main" val="373619570"/>
                    </a:ext>
                  </a:extLst>
                </a:gridCol>
                <a:gridCol w="543464">
                  <a:extLst>
                    <a:ext uri="{9D8B030D-6E8A-4147-A177-3AD203B41FA5}">
                      <a16:colId xmlns:a16="http://schemas.microsoft.com/office/drawing/2014/main" val="2158587356"/>
                    </a:ext>
                  </a:extLst>
                </a:gridCol>
                <a:gridCol w="519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77.44%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78.78%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78.52%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85.89%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86.92%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88.01%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76.11%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78.56%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78.37%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79.49%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57.09%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64.18%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25b_table">
            <a:extLst>
              <a:ext uri="{FF2B5EF4-FFF2-40B4-BE49-F238E27FC236}">
                <a16:creationId xmlns:a16="http://schemas.microsoft.com/office/drawing/2014/main" id="{7AB15D41-BE25-5C87-071C-23FEF24E5F74}"/>
              </a:ext>
            </a:extLst>
          </p:cNvPr>
          <p:cNvGraphicFramePr>
            <a:graphicFrameLocks noGrp="1"/>
          </p:cNvGraphicFramePr>
          <p:nvPr>
            <p:extLst>
              <p:ext uri="{D42A27DB-BD31-4B8C-83A1-F6EECF244321}">
                <p14:modId xmlns:p14="http://schemas.microsoft.com/office/powerpoint/2010/main" val="2911882387"/>
              </p:ext>
            </p:extLst>
          </p:nvPr>
        </p:nvGraphicFramePr>
        <p:xfrm>
          <a:off x="8063497" y="5004344"/>
          <a:ext cx="3683887" cy="1432188"/>
        </p:xfrm>
        <a:graphic>
          <a:graphicData uri="http://schemas.openxmlformats.org/drawingml/2006/table">
            <a:tbl>
              <a:tblPr firstRow="1" bandRow="1">
                <a:tableStyleId>{5C22544A-7EE6-4342-B048-85BDC9FD1C3A}</a:tableStyleId>
              </a:tblPr>
              <a:tblGrid>
                <a:gridCol w="910174">
                  <a:extLst>
                    <a:ext uri="{9D8B030D-6E8A-4147-A177-3AD203B41FA5}">
                      <a16:colId xmlns:a16="http://schemas.microsoft.com/office/drawing/2014/main" val="3918553771"/>
                    </a:ext>
                  </a:extLst>
                </a:gridCol>
                <a:gridCol w="564776">
                  <a:extLst>
                    <a:ext uri="{9D8B030D-6E8A-4147-A177-3AD203B41FA5}">
                      <a16:colId xmlns:a16="http://schemas.microsoft.com/office/drawing/2014/main" val="1325897192"/>
                    </a:ext>
                  </a:extLst>
                </a:gridCol>
                <a:gridCol w="555812">
                  <a:extLst>
                    <a:ext uri="{9D8B030D-6E8A-4147-A177-3AD203B41FA5}">
                      <a16:colId xmlns:a16="http://schemas.microsoft.com/office/drawing/2014/main" val="92525492"/>
                    </a:ext>
                  </a:extLst>
                </a:gridCol>
                <a:gridCol w="573741">
                  <a:extLst>
                    <a:ext uri="{9D8B030D-6E8A-4147-A177-3AD203B41FA5}">
                      <a16:colId xmlns:a16="http://schemas.microsoft.com/office/drawing/2014/main" val="373619570"/>
                    </a:ext>
                  </a:extLst>
                </a:gridCol>
                <a:gridCol w="528918">
                  <a:extLst>
                    <a:ext uri="{9D8B030D-6E8A-4147-A177-3AD203B41FA5}">
                      <a16:colId xmlns:a16="http://schemas.microsoft.com/office/drawing/2014/main" val="2158587356"/>
                    </a:ext>
                  </a:extLst>
                </a:gridCol>
                <a:gridCol w="550466">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74.96%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74.58%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73.25%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85.85%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85.24%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86.61%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84.24%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85.52%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75.20%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77.10%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77.08%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74.06%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75.76%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54.09%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59.66%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60.69%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5" name="q25b_chart">
            <a:extLst>
              <a:ext uri="{FF2B5EF4-FFF2-40B4-BE49-F238E27FC236}">
                <a16:creationId xmlns:a16="http://schemas.microsoft.com/office/drawing/2014/main" id="{938F2C41-6217-BB57-0BDE-6D92D1D5199C}"/>
              </a:ext>
            </a:extLst>
          </p:cNvPr>
          <p:cNvGraphicFramePr/>
          <p:nvPr>
            <p:extLst>
              <p:ext uri="{D42A27DB-BD31-4B8C-83A1-F6EECF244321}">
                <p14:modId xmlns:p14="http://schemas.microsoft.com/office/powerpoint/2010/main" val="1925321706"/>
              </p:ext>
            </p:extLst>
          </p:nvPr>
        </p:nvGraphicFramePr>
        <p:xfrm>
          <a:off x="8098227" y="857048"/>
          <a:ext cx="3649155" cy="4063294"/>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8">
            <a:extLst>
              <a:ext uri="{FF2B5EF4-FFF2-40B4-BE49-F238E27FC236}">
                <a16:creationId xmlns:a16="http://schemas.microsoft.com/office/drawing/2014/main" id="{15B12B45-94E0-28DA-0CA5-337BF13D330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37</a:t>
            </a:fld>
            <a:endParaRPr lang="en-GB" dirty="0"/>
          </a:p>
        </p:txBody>
      </p:sp>
      <p:sp>
        <p:nvSpPr>
          <p:cNvPr id="2" name="Footer Placeholder 2">
            <a:extLst>
              <a:ext uri="{FF2B5EF4-FFF2-40B4-BE49-F238E27FC236}">
                <a16:creationId xmlns:a16="http://schemas.microsoft.com/office/drawing/2014/main" id="{812C2763-56FA-BD6E-E725-C1D7B03A309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graphicFrame>
        <p:nvGraphicFramePr>
          <p:cNvPr id="12" name="q6a_chart">
            <a:extLst>
              <a:ext uri="{FF2B5EF4-FFF2-40B4-BE49-F238E27FC236}">
                <a16:creationId xmlns:a16="http://schemas.microsoft.com/office/drawing/2014/main" id="{D1721BCC-414B-15B2-13A7-E622E2AECF30}"/>
              </a:ext>
            </a:extLst>
          </p:cNvPr>
          <p:cNvGraphicFramePr/>
          <p:nvPr>
            <p:extLst>
              <p:ext uri="{D42A27DB-BD31-4B8C-83A1-F6EECF244321}">
                <p14:modId xmlns:p14="http://schemas.microsoft.com/office/powerpoint/2010/main" val="3769200500"/>
              </p:ext>
            </p:extLst>
          </p:nvPr>
        </p:nvGraphicFramePr>
        <p:xfrm>
          <a:off x="180761" y="857048"/>
          <a:ext cx="3926174" cy="40632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q6a_table">
            <a:extLst>
              <a:ext uri="{FF2B5EF4-FFF2-40B4-BE49-F238E27FC236}">
                <a16:creationId xmlns:a16="http://schemas.microsoft.com/office/drawing/2014/main" id="{D195B9D2-4544-0581-CE9B-200FBEF3CBE6}"/>
              </a:ext>
            </a:extLst>
          </p:cNvPr>
          <p:cNvGraphicFramePr>
            <a:graphicFrameLocks noGrp="1"/>
          </p:cNvGraphicFramePr>
          <p:nvPr>
            <p:extLst>
              <p:ext uri="{D42A27DB-BD31-4B8C-83A1-F6EECF244321}">
                <p14:modId xmlns:p14="http://schemas.microsoft.com/office/powerpoint/2010/main" val="2311982060"/>
              </p:ext>
            </p:extLst>
          </p:nvPr>
        </p:nvGraphicFramePr>
        <p:xfrm>
          <a:off x="180760" y="5004344"/>
          <a:ext cx="3657817" cy="1432188"/>
        </p:xfrm>
        <a:graphic>
          <a:graphicData uri="http://schemas.openxmlformats.org/drawingml/2006/table">
            <a:tbl>
              <a:tblPr firstRow="1" bandRow="1">
                <a:tableStyleId>{5C22544A-7EE6-4342-B048-85BDC9FD1C3A}</a:tableStyleId>
              </a:tblPr>
              <a:tblGrid>
                <a:gridCol w="959790">
                  <a:extLst>
                    <a:ext uri="{9D8B030D-6E8A-4147-A177-3AD203B41FA5}">
                      <a16:colId xmlns:a16="http://schemas.microsoft.com/office/drawing/2014/main" val="3918553771"/>
                    </a:ext>
                  </a:extLst>
                </a:gridCol>
                <a:gridCol w="875757">
                  <a:extLst>
                    <a:ext uri="{9D8B030D-6E8A-4147-A177-3AD203B41FA5}">
                      <a16:colId xmlns:a16="http://schemas.microsoft.com/office/drawing/2014/main" val="2158587356"/>
                    </a:ext>
                  </a:extLst>
                </a:gridCol>
                <a:gridCol w="906738">
                  <a:extLst>
                    <a:ext uri="{9D8B030D-6E8A-4147-A177-3AD203B41FA5}">
                      <a16:colId xmlns:a16="http://schemas.microsoft.com/office/drawing/2014/main" val="3569679531"/>
                    </a:ext>
                  </a:extLst>
                </a:gridCol>
                <a:gridCol w="915532">
                  <a:extLst>
                    <a:ext uri="{9D8B030D-6E8A-4147-A177-3AD203B41FA5}">
                      <a16:colId xmlns:a16="http://schemas.microsoft.com/office/drawing/2014/main" val="3501490215"/>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83.31%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83.70%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84.83%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90.14%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89.67%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90.69%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87.57%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86.81%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88.02%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83.26%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83.18%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83.79%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1247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Tree>
    <p:extLst>
      <p:ext uri="{BB962C8B-B14F-4D97-AF65-F5344CB8AC3E}">
        <p14:creationId xmlns:p14="http://schemas.microsoft.com/office/powerpoint/2010/main" val="2455810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Compassionate culture</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9" name="q25c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2391341874"/>
              </p:ext>
            </p:extLst>
          </p:nvPr>
        </p:nvGraphicFramePr>
        <p:xfrm>
          <a:off x="845862" y="806432"/>
          <a:ext cx="4709636" cy="4068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25c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2856210549"/>
              </p:ext>
            </p:extLst>
          </p:nvPr>
        </p:nvGraphicFramePr>
        <p:xfrm>
          <a:off x="797564" y="5081540"/>
          <a:ext cx="4709636" cy="1452518"/>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39736">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9736">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66.67%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71.31%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65.54%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67.38%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9736">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75.13%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77.76%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73.58%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73.01%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75.43%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9736">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61.79%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63.17%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65.59%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9736">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42.82%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39.56%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39.46%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383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25d_chart">
            <a:extLst>
              <a:ext uri="{FF2B5EF4-FFF2-40B4-BE49-F238E27FC236}">
                <a16:creationId xmlns:a16="http://schemas.microsoft.com/office/drawing/2014/main" id="{3AC8BAEC-B221-4D50-A765-9234A39FBF1F}"/>
              </a:ext>
            </a:extLst>
          </p:cNvPr>
          <p:cNvGraphicFramePr/>
          <p:nvPr>
            <p:extLst>
              <p:ext uri="{D42A27DB-BD31-4B8C-83A1-F6EECF244321}">
                <p14:modId xmlns:p14="http://schemas.microsoft.com/office/powerpoint/2010/main" val="980363125"/>
              </p:ext>
            </p:extLst>
          </p:nvPr>
        </p:nvGraphicFramePr>
        <p:xfrm>
          <a:off x="6601667" y="806432"/>
          <a:ext cx="4709636" cy="4068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25d_table">
            <a:extLst>
              <a:ext uri="{FF2B5EF4-FFF2-40B4-BE49-F238E27FC236}">
                <a16:creationId xmlns:a16="http://schemas.microsoft.com/office/drawing/2014/main" id="{441A534D-9407-3944-5BA2-DB2716E7252D}"/>
              </a:ext>
            </a:extLst>
          </p:cNvPr>
          <p:cNvGraphicFramePr>
            <a:graphicFrameLocks noGrp="1"/>
          </p:cNvGraphicFramePr>
          <p:nvPr>
            <p:extLst>
              <p:ext uri="{D42A27DB-BD31-4B8C-83A1-F6EECF244321}">
                <p14:modId xmlns:p14="http://schemas.microsoft.com/office/powerpoint/2010/main" val="2069027472"/>
              </p:ext>
            </p:extLst>
          </p:nvPr>
        </p:nvGraphicFramePr>
        <p:xfrm>
          <a:off x="6536370" y="5081540"/>
          <a:ext cx="4709636" cy="1413960"/>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33372">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3372">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64.14%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67.38%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58.62%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62.02%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3372">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80.67%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84.23%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3372">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65.50%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70.45%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64.89%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65.18%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3372">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37.29%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40.19%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7100">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0" name="Slide Number Placeholder 8">
            <a:extLst>
              <a:ext uri="{FF2B5EF4-FFF2-40B4-BE49-F238E27FC236}">
                <a16:creationId xmlns:a16="http://schemas.microsoft.com/office/drawing/2014/main" id="{DE982B6C-13F4-C4EA-467E-3159539C4F2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38</a:t>
            </a:fld>
            <a:endParaRPr lang="en-GB" dirty="0"/>
          </a:p>
        </p:txBody>
      </p:sp>
      <p:sp>
        <p:nvSpPr>
          <p:cNvPr id="2" name="Footer Placeholder 2">
            <a:extLst>
              <a:ext uri="{FF2B5EF4-FFF2-40B4-BE49-F238E27FC236}">
                <a16:creationId xmlns:a16="http://schemas.microsoft.com/office/drawing/2014/main" id="{340287F3-03B4-C826-C0F4-7B3F89B1702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20197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Compassionate leadership</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2" name="q9f_chart">
            <a:extLst>
              <a:ext uri="{FF2B5EF4-FFF2-40B4-BE49-F238E27FC236}">
                <a16:creationId xmlns:a16="http://schemas.microsoft.com/office/drawing/2014/main" id="{3944E3EF-AA1F-87FA-1FB1-B14E2E98F536}"/>
              </a:ext>
            </a:extLst>
          </p:cNvPr>
          <p:cNvGraphicFramePr/>
          <p:nvPr>
            <p:extLst>
              <p:ext uri="{D42A27DB-BD31-4B8C-83A1-F6EECF244321}">
                <p14:modId xmlns:p14="http://schemas.microsoft.com/office/powerpoint/2010/main" val="3387320340"/>
              </p:ext>
            </p:extLst>
          </p:nvPr>
        </p:nvGraphicFramePr>
        <p:xfrm>
          <a:off x="592816" y="875224"/>
          <a:ext cx="4834449" cy="4022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9f_table">
            <a:extLst>
              <a:ext uri="{FF2B5EF4-FFF2-40B4-BE49-F238E27FC236}">
                <a16:creationId xmlns:a16="http://schemas.microsoft.com/office/drawing/2014/main" id="{295D1CE5-4199-01C2-E9F1-721256B10C40}"/>
              </a:ext>
            </a:extLst>
          </p:cNvPr>
          <p:cNvGraphicFramePr>
            <a:graphicFrameLocks noGrp="1"/>
          </p:cNvGraphicFramePr>
          <p:nvPr>
            <p:extLst>
              <p:ext uri="{D42A27DB-BD31-4B8C-83A1-F6EECF244321}">
                <p14:modId xmlns:p14="http://schemas.microsoft.com/office/powerpoint/2010/main" val="897387539"/>
              </p:ext>
            </p:extLst>
          </p:nvPr>
        </p:nvGraphicFramePr>
        <p:xfrm>
          <a:off x="655032" y="5055001"/>
          <a:ext cx="4638009" cy="1440498"/>
        </p:xfrm>
        <a:graphic>
          <a:graphicData uri="http://schemas.openxmlformats.org/drawingml/2006/table">
            <a:tbl>
              <a:tblPr firstRow="1" bandRow="1">
                <a:tableStyleId>{5C22544A-7EE6-4342-B048-85BDC9FD1C3A}</a:tableStyleId>
              </a:tblPr>
              <a:tblGrid>
                <a:gridCol w="1147391">
                  <a:extLst>
                    <a:ext uri="{9D8B030D-6E8A-4147-A177-3AD203B41FA5}">
                      <a16:colId xmlns:a16="http://schemas.microsoft.com/office/drawing/2014/main" val="3918553771"/>
                    </a:ext>
                  </a:extLst>
                </a:gridCol>
                <a:gridCol w="1099039">
                  <a:extLst>
                    <a:ext uri="{9D8B030D-6E8A-4147-A177-3AD203B41FA5}">
                      <a16:colId xmlns:a16="http://schemas.microsoft.com/office/drawing/2014/main" val="1325897192"/>
                    </a:ext>
                  </a:extLst>
                </a:gridCol>
                <a:gridCol w="1222130">
                  <a:extLst>
                    <a:ext uri="{9D8B030D-6E8A-4147-A177-3AD203B41FA5}">
                      <a16:colId xmlns:a16="http://schemas.microsoft.com/office/drawing/2014/main" val="92525492"/>
                    </a:ext>
                  </a:extLst>
                </a:gridCol>
                <a:gridCol w="1169449">
                  <a:extLst>
                    <a:ext uri="{9D8B030D-6E8A-4147-A177-3AD203B41FA5}">
                      <a16:colId xmlns:a16="http://schemas.microsoft.com/office/drawing/2014/main" val="2469865220"/>
                    </a:ext>
                  </a:extLst>
                </a:gridCol>
              </a:tblGrid>
              <a:tr h="24008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008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78.17%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79.16%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008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79.81%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80.98%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0083">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75.23%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77.09%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008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68.57%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71.60%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008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9g_chart">
            <a:extLst>
              <a:ext uri="{FF2B5EF4-FFF2-40B4-BE49-F238E27FC236}">
                <a16:creationId xmlns:a16="http://schemas.microsoft.com/office/drawing/2014/main" id="{C605391F-801F-34A7-963C-2C272EB8D88B}"/>
              </a:ext>
            </a:extLst>
          </p:cNvPr>
          <p:cNvGraphicFramePr/>
          <p:nvPr>
            <p:extLst>
              <p:ext uri="{D42A27DB-BD31-4B8C-83A1-F6EECF244321}">
                <p14:modId xmlns:p14="http://schemas.microsoft.com/office/powerpoint/2010/main" val="275111166"/>
              </p:ext>
            </p:extLst>
          </p:nvPr>
        </p:nvGraphicFramePr>
        <p:xfrm>
          <a:off x="6337451" y="875224"/>
          <a:ext cx="4834449" cy="4022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q9g_table">
            <a:extLst>
              <a:ext uri="{FF2B5EF4-FFF2-40B4-BE49-F238E27FC236}">
                <a16:creationId xmlns:a16="http://schemas.microsoft.com/office/drawing/2014/main" id="{77DD8A03-9271-8DC6-21B9-43C0A96D6180}"/>
              </a:ext>
            </a:extLst>
          </p:cNvPr>
          <p:cNvGraphicFramePr>
            <a:graphicFrameLocks noGrp="1"/>
          </p:cNvGraphicFramePr>
          <p:nvPr>
            <p:extLst>
              <p:ext uri="{D42A27DB-BD31-4B8C-83A1-F6EECF244321}">
                <p14:modId xmlns:p14="http://schemas.microsoft.com/office/powerpoint/2010/main" val="3663856322"/>
              </p:ext>
            </p:extLst>
          </p:nvPr>
        </p:nvGraphicFramePr>
        <p:xfrm>
          <a:off x="6433945" y="5055970"/>
          <a:ext cx="4638008" cy="1439532"/>
        </p:xfrm>
        <a:graphic>
          <a:graphicData uri="http://schemas.openxmlformats.org/drawingml/2006/table">
            <a:tbl>
              <a:tblPr firstRow="1" bandRow="1">
                <a:tableStyleId>{5C22544A-7EE6-4342-B048-85BDC9FD1C3A}</a:tableStyleId>
              </a:tblPr>
              <a:tblGrid>
                <a:gridCol w="934009">
                  <a:extLst>
                    <a:ext uri="{9D8B030D-6E8A-4147-A177-3AD203B41FA5}">
                      <a16:colId xmlns:a16="http://schemas.microsoft.com/office/drawing/2014/main" val="3918553771"/>
                    </a:ext>
                  </a:extLst>
                </a:gridCol>
                <a:gridCol w="1222131">
                  <a:extLst>
                    <a:ext uri="{9D8B030D-6E8A-4147-A177-3AD203B41FA5}">
                      <a16:colId xmlns:a16="http://schemas.microsoft.com/office/drawing/2014/main" val="1325897192"/>
                    </a:ext>
                  </a:extLst>
                </a:gridCol>
                <a:gridCol w="1274884">
                  <a:extLst>
                    <a:ext uri="{9D8B030D-6E8A-4147-A177-3AD203B41FA5}">
                      <a16:colId xmlns:a16="http://schemas.microsoft.com/office/drawing/2014/main" val="92525492"/>
                    </a:ext>
                  </a:extLst>
                </a:gridCol>
                <a:gridCol w="1206984">
                  <a:extLst>
                    <a:ext uri="{9D8B030D-6E8A-4147-A177-3AD203B41FA5}">
                      <a16:colId xmlns:a16="http://schemas.microsoft.com/office/drawing/2014/main" val="3511218563"/>
                    </a:ext>
                  </a:extLst>
                </a:gridCol>
              </a:tblGrid>
              <a:tr h="239922">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9922">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81.38%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80.83%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81.35%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9922">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82.35%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82.75%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82.80%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9922">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77.10%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79.15%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9922">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solidFill>
                            <a:schemeClr val="tx1"/>
                          </a:solidFill>
                          <a:latin typeface="Frutiger LT Std 45 Light" panose="020B0402020204020204"/>
                        </a:rPr>
                        <a:t>69.35%</a:t>
                      </a:r>
                      <a:endParaRPr lang="en-GB" sz="1100" dirty="0">
                        <a:solidFill>
                          <a:schemeClr val="tx1"/>
                        </a:solidFill>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71.40%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74.55%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9922">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7" name="Slide Number Placeholder 8">
            <a:extLst>
              <a:ext uri="{FF2B5EF4-FFF2-40B4-BE49-F238E27FC236}">
                <a16:creationId xmlns:a16="http://schemas.microsoft.com/office/drawing/2014/main" id="{C9CCB1DF-8C44-A1D3-9D4B-DAFCD8E86E1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39</a:t>
            </a:fld>
            <a:endParaRPr lang="en-GB" dirty="0"/>
          </a:p>
        </p:txBody>
      </p:sp>
      <p:sp>
        <p:nvSpPr>
          <p:cNvPr id="2" name="Footer Placeholder 2">
            <a:extLst>
              <a:ext uri="{FF2B5EF4-FFF2-40B4-BE49-F238E27FC236}">
                <a16:creationId xmlns:a16="http://schemas.microsoft.com/office/drawing/2014/main" id="{6DEE02B8-2AD4-2A21-FEDF-A1785973E43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53430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570C-04B7-8C5A-747C-5CD542EF9D1F}"/>
              </a:ext>
            </a:extLst>
          </p:cNvPr>
          <p:cNvSpPr>
            <a:spLocks noGrp="1"/>
          </p:cNvSpPr>
          <p:nvPr>
            <p:ph type="title"/>
          </p:nvPr>
        </p:nvSpPr>
        <p:spPr/>
        <p:txBody>
          <a:bodyPr/>
          <a:lstStyle/>
          <a:p>
            <a:r>
              <a:rPr lang="en-GB" dirty="0"/>
              <a:t>About this Report</a:t>
            </a:r>
          </a:p>
        </p:txBody>
      </p:sp>
      <p:sp>
        <p:nvSpPr>
          <p:cNvPr id="3" name="Arrow: Pentagon 2">
            <a:extLst>
              <a:ext uri="{FF2B5EF4-FFF2-40B4-BE49-F238E27FC236}">
                <a16:creationId xmlns:a16="http://schemas.microsoft.com/office/drawing/2014/main" id="{C331A72A-7A30-B42A-8C3A-8DA1ACA204DC}"/>
              </a:ext>
            </a:extLst>
          </p:cNvPr>
          <p:cNvSpPr/>
          <p:nvPr/>
        </p:nvSpPr>
        <p:spPr>
          <a:xfrm>
            <a:off x="201336" y="832259"/>
            <a:ext cx="2969703" cy="406400"/>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About this report</a:t>
            </a:r>
          </a:p>
        </p:txBody>
      </p:sp>
      <p:sp>
        <p:nvSpPr>
          <p:cNvPr id="4" name="Arrow: Pentagon 3">
            <a:extLst>
              <a:ext uri="{FF2B5EF4-FFF2-40B4-BE49-F238E27FC236}">
                <a16:creationId xmlns:a16="http://schemas.microsoft.com/office/drawing/2014/main" id="{19A61EF1-CF18-66A0-D3C0-D245116037CF}"/>
              </a:ext>
            </a:extLst>
          </p:cNvPr>
          <p:cNvSpPr/>
          <p:nvPr/>
        </p:nvSpPr>
        <p:spPr>
          <a:xfrm>
            <a:off x="192088" y="3050855"/>
            <a:ext cx="2969703" cy="406400"/>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Frutiger LT Std 45 Light" panose="020B0402020204020204"/>
                <a:cs typeface="Arial" panose="020B0604020202020204" pitchFamily="34" charset="0"/>
              </a:rPr>
              <a:t>How results are reported</a:t>
            </a:r>
          </a:p>
        </p:txBody>
      </p:sp>
      <p:sp>
        <p:nvSpPr>
          <p:cNvPr id="5" name="TextBox 4">
            <a:extLst>
              <a:ext uri="{FF2B5EF4-FFF2-40B4-BE49-F238E27FC236}">
                <a16:creationId xmlns:a16="http://schemas.microsoft.com/office/drawing/2014/main" id="{0482DD60-F7F7-D2B4-43F3-C83C3035162A}"/>
              </a:ext>
            </a:extLst>
          </p:cNvPr>
          <p:cNvSpPr txBox="1"/>
          <p:nvPr/>
        </p:nvSpPr>
        <p:spPr>
          <a:xfrm>
            <a:off x="125136" y="1254981"/>
            <a:ext cx="11874776" cy="1815882"/>
          </a:xfrm>
          <a:prstGeom prst="rect">
            <a:avLst/>
          </a:prstGeom>
          <a:noFill/>
        </p:spPr>
        <p:txBody>
          <a:bodyPr wrap="square" rtlCol="0">
            <a:spAutoFit/>
          </a:bodyPr>
          <a:lstStyle/>
          <a:p>
            <a:r>
              <a:rPr lang="en-GB" sz="1400" dirty="0">
                <a:latin typeface="Frutiger LT Std 45 Light" panose="020B0402020204020204"/>
                <a:cs typeface="Arial" panose="020B0604020202020204" pitchFamily="34" charset="0"/>
              </a:rPr>
              <a:t>This benchmark report </a:t>
            </a:r>
            <a:r>
              <a:rPr lang="en-GB" sz="1400">
                <a:latin typeface="Frutiger LT Std 45 Light" panose="020B0402020204020204"/>
                <a:cs typeface="Arial" panose="020B0604020202020204" pitchFamily="34" charset="0"/>
              </a:rPr>
              <a:t>for Leeds and York Partnership NHS Foundation Trust </a:t>
            </a:r>
            <a:r>
              <a:rPr lang="en-GB" sz="1400" dirty="0">
                <a:latin typeface="Frutiger LT Std 45 Light" panose="020B0402020204020204"/>
                <a:cs typeface="Arial" panose="020B0604020202020204" pitchFamily="34" charset="0"/>
              </a:rPr>
              <a:t>contains results for the 2023 NHS Staff Survey, and historical results back to 2019 where possible. These results are presented in the context of best, average and worst results for similar organisations where appropriate. Data in this report are weighted to allow for fair comparisons between organisations*. </a:t>
            </a:r>
          </a:p>
          <a:p>
            <a:endParaRPr lang="en-GB" sz="1400" dirty="0">
              <a:latin typeface="Frutiger LT Std 45 Light" panose="020B0402020204020204"/>
              <a:cs typeface="Arial" panose="020B0604020202020204" pitchFamily="34" charset="0"/>
            </a:endParaRPr>
          </a:p>
          <a:p>
            <a:r>
              <a:rPr lang="en-GB" sz="1400" dirty="0">
                <a:latin typeface="Frutiger LT Std 45 Light" panose="020B0402020204020204"/>
                <a:cs typeface="Arial" panose="020B0604020202020204" pitchFamily="34" charset="0"/>
              </a:rPr>
              <a:t>Please note: Results for Q1, Q10a, Q26d, Q27a-c, Q28, Q29, Q30, Q31a, Q32a-b, Q33, Q34a-b and Q35 are not weighted or benchmarked because these questions ask for demographic or factual information. </a:t>
            </a:r>
          </a:p>
          <a:p>
            <a:endParaRPr lang="en-GB" sz="1400" dirty="0">
              <a:latin typeface="Frutiger LT Std 45 Light" panose="020B0402020204020204"/>
              <a:cs typeface="Arial" panose="020B0604020202020204" pitchFamily="34" charset="0"/>
            </a:endParaRPr>
          </a:p>
          <a:p>
            <a:r>
              <a:rPr lang="en-GB" sz="1400" dirty="0">
                <a:latin typeface="Frutiger LT Std 45 Light" panose="020B0402020204020204"/>
                <a:cs typeface="Arial" panose="020B0604020202020204" pitchFamily="34" charset="0"/>
              </a:rPr>
              <a:t>Full details of how the data are calculated and weighted are included in the Technical Document, available to download from the </a:t>
            </a:r>
            <a:r>
              <a:rPr lang="en-GB" sz="1400" dirty="0">
                <a:latin typeface="Frutiger LT Std 45 Light" panose="020B0402020204020204"/>
                <a:cs typeface="Arial" panose="020B0604020202020204" pitchFamily="34" charset="0"/>
                <a:hlinkClick r:id="rId2"/>
              </a:rPr>
              <a:t>Staff Survey website</a:t>
            </a:r>
            <a:r>
              <a:rPr lang="en-GB" sz="1400" dirty="0">
                <a:latin typeface="Frutiger LT Std 45 Light" panose="020B0402020204020204"/>
                <a:cs typeface="Arial" panose="020B0604020202020204" pitchFamily="34" charset="0"/>
              </a:rPr>
              <a:t>.</a:t>
            </a:r>
          </a:p>
        </p:txBody>
      </p:sp>
      <p:pic>
        <p:nvPicPr>
          <p:cNvPr id="8" name="Picture 7" descr="Diagram&#10;&#10;Description automatically generated">
            <a:extLst>
              <a:ext uri="{FF2B5EF4-FFF2-40B4-BE49-F238E27FC236}">
                <a16:creationId xmlns:a16="http://schemas.microsoft.com/office/drawing/2014/main" id="{E9435AEA-464A-9222-22FA-A4A209C41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36" y="4081857"/>
            <a:ext cx="6614065" cy="1245144"/>
          </a:xfrm>
          <a:prstGeom prst="rect">
            <a:avLst/>
          </a:prstGeom>
        </p:spPr>
      </p:pic>
      <p:sp>
        <p:nvSpPr>
          <p:cNvPr id="9" name="TextBox 8">
            <a:extLst>
              <a:ext uri="{FF2B5EF4-FFF2-40B4-BE49-F238E27FC236}">
                <a16:creationId xmlns:a16="http://schemas.microsoft.com/office/drawing/2014/main" id="{F7772000-0701-3AC0-824A-FD7C484E1E2D}"/>
              </a:ext>
            </a:extLst>
          </p:cNvPr>
          <p:cNvSpPr txBox="1"/>
          <p:nvPr/>
        </p:nvSpPr>
        <p:spPr>
          <a:xfrm>
            <a:off x="125136" y="6257836"/>
            <a:ext cx="10807307" cy="369332"/>
          </a:xfrm>
          <a:prstGeom prst="rect">
            <a:avLst/>
          </a:prstGeom>
          <a:noFill/>
        </p:spPr>
        <p:txBody>
          <a:bodyPr wrap="square" rtlCol="0">
            <a:spAutoFit/>
          </a:bodyPr>
          <a:lstStyle/>
          <a:p>
            <a:r>
              <a:rPr lang="en-GB" sz="900" dirty="0">
                <a:solidFill>
                  <a:srgbClr val="969490"/>
                </a:solidFill>
                <a:latin typeface="Arial" panose="020B0604020202020204" pitchFamily="34" charset="0"/>
                <a:cs typeface="Arial" panose="020B0604020202020204" pitchFamily="34" charset="0"/>
              </a:rPr>
              <a:t>* The data included in this report are weighted to the national benchmarking groups. The figures in this report may be different to the figures produced by your contractor. Please see Appendix C for a note on the revision to 2019 historical benchmarking for Mental Health &amp; Learning Disability and Mental Health, Learning Disability &amp; Community Trusts, and Community Trust benchmarking groups. </a:t>
            </a:r>
          </a:p>
        </p:txBody>
      </p:sp>
      <p:sp>
        <p:nvSpPr>
          <p:cNvPr id="14" name="Slide Number Placeholder 8">
            <a:extLst>
              <a:ext uri="{FF2B5EF4-FFF2-40B4-BE49-F238E27FC236}">
                <a16:creationId xmlns:a16="http://schemas.microsoft.com/office/drawing/2014/main" id="{0E214D23-B90C-3AAB-2A0A-491E4606E204}"/>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a:t>
            </a:fld>
            <a:endParaRPr lang="en-GB" dirty="0"/>
          </a:p>
        </p:txBody>
      </p:sp>
      <p:sp>
        <p:nvSpPr>
          <p:cNvPr id="6" name="TextBox 5">
            <a:extLst>
              <a:ext uri="{FF2B5EF4-FFF2-40B4-BE49-F238E27FC236}">
                <a16:creationId xmlns:a16="http://schemas.microsoft.com/office/drawing/2014/main" id="{98695A5E-4C4D-8E7F-36F4-15166C6E004E}"/>
              </a:ext>
            </a:extLst>
          </p:cNvPr>
          <p:cNvSpPr txBox="1"/>
          <p:nvPr/>
        </p:nvSpPr>
        <p:spPr>
          <a:xfrm>
            <a:off x="125136" y="3507426"/>
            <a:ext cx="11425805" cy="523220"/>
          </a:xfrm>
          <a:prstGeom prst="rect">
            <a:avLst/>
          </a:prstGeom>
          <a:noFill/>
        </p:spPr>
        <p:txBody>
          <a:bodyPr wrap="square" rtlCol="0">
            <a:spAutoFit/>
          </a:bodyPr>
          <a:lstStyle/>
          <a:p>
            <a:r>
              <a:rPr lang="en-GB" sz="1400" dirty="0">
                <a:latin typeface="Frutiger LT Std 45 Light" panose="020B0402020204020204"/>
                <a:cs typeface="Arial" panose="020B0604020202020204" pitchFamily="34" charset="0"/>
              </a:rPr>
              <a:t>For the 2021 survey onwards the questions in the NHS Staff Survey are aligned to the People Promise. This sets out, in the words of NHS staff, the things that would most improve their working experience, and is made up of seven elements: </a:t>
            </a:r>
          </a:p>
        </p:txBody>
      </p:sp>
      <p:sp>
        <p:nvSpPr>
          <p:cNvPr id="10" name="TextBox 9">
            <a:extLst>
              <a:ext uri="{FF2B5EF4-FFF2-40B4-BE49-F238E27FC236}">
                <a16:creationId xmlns:a16="http://schemas.microsoft.com/office/drawing/2014/main" id="{C9127FFE-7236-0F43-E474-98ACB08CF2CB}"/>
              </a:ext>
            </a:extLst>
          </p:cNvPr>
          <p:cNvSpPr txBox="1"/>
          <p:nvPr/>
        </p:nvSpPr>
        <p:spPr>
          <a:xfrm>
            <a:off x="125136" y="5360762"/>
            <a:ext cx="11425805" cy="738664"/>
          </a:xfrm>
          <a:prstGeom prst="rect">
            <a:avLst/>
          </a:prstGeom>
          <a:noFill/>
        </p:spPr>
        <p:txBody>
          <a:bodyPr wrap="square" rtlCol="0">
            <a:spAutoFit/>
          </a:bodyPr>
          <a:lstStyle/>
          <a:p>
            <a:r>
              <a:rPr lang="en-GB" sz="1400" dirty="0">
                <a:latin typeface="Frutiger LT Std 45 Light" panose="020B0402020204020204"/>
                <a:cs typeface="Arial" panose="020B0604020202020204" pitchFamily="34" charset="0"/>
              </a:rPr>
              <a:t>In support of this, the results of the NHS Staff Survey are measured against the seven People Promise elements and against two of the themes reported in previous years (Staff Engagement and Morale). The reporting also includes sub-scores, which feed into the People Promise elements and themes. The next slide shows how the People Promise elements, themes and subscores are related and mapped to individual survey questions.</a:t>
            </a:r>
          </a:p>
        </p:txBody>
      </p:sp>
    </p:spTree>
    <p:extLst>
      <p:ext uri="{BB962C8B-B14F-4D97-AF65-F5344CB8AC3E}">
        <p14:creationId xmlns:p14="http://schemas.microsoft.com/office/powerpoint/2010/main" val="3023475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Compassionate leadership</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2" name="q9h_chart">
            <a:extLst>
              <a:ext uri="{FF2B5EF4-FFF2-40B4-BE49-F238E27FC236}">
                <a16:creationId xmlns:a16="http://schemas.microsoft.com/office/drawing/2014/main" id="{3944E3EF-AA1F-87FA-1FB1-B14E2E98F536}"/>
              </a:ext>
            </a:extLst>
          </p:cNvPr>
          <p:cNvGraphicFramePr/>
          <p:nvPr>
            <p:extLst>
              <p:ext uri="{D42A27DB-BD31-4B8C-83A1-F6EECF244321}">
                <p14:modId xmlns:p14="http://schemas.microsoft.com/office/powerpoint/2010/main" val="2797137850"/>
              </p:ext>
            </p:extLst>
          </p:nvPr>
        </p:nvGraphicFramePr>
        <p:xfrm>
          <a:off x="592812" y="744589"/>
          <a:ext cx="4834449" cy="4133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9h_table">
            <a:extLst>
              <a:ext uri="{FF2B5EF4-FFF2-40B4-BE49-F238E27FC236}">
                <a16:creationId xmlns:a16="http://schemas.microsoft.com/office/drawing/2014/main" id="{295D1CE5-4199-01C2-E9F1-721256B10C40}"/>
              </a:ext>
            </a:extLst>
          </p:cNvPr>
          <p:cNvGraphicFramePr>
            <a:graphicFrameLocks noGrp="1"/>
          </p:cNvGraphicFramePr>
          <p:nvPr>
            <p:extLst>
              <p:ext uri="{D42A27DB-BD31-4B8C-83A1-F6EECF244321}">
                <p14:modId xmlns:p14="http://schemas.microsoft.com/office/powerpoint/2010/main" val="1885349368"/>
              </p:ext>
            </p:extLst>
          </p:nvPr>
        </p:nvGraphicFramePr>
        <p:xfrm>
          <a:off x="683093" y="5034991"/>
          <a:ext cx="4638008" cy="146050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3929061169"/>
                    </a:ext>
                  </a:extLst>
                </a:gridCol>
              </a:tblGrid>
              <a:tr h="24341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341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80.45%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80.76%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80.21%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341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81.34%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82.06%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341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76.52%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77.92%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341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69.03%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71.48%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341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9i_chart">
            <a:extLst>
              <a:ext uri="{FF2B5EF4-FFF2-40B4-BE49-F238E27FC236}">
                <a16:creationId xmlns:a16="http://schemas.microsoft.com/office/drawing/2014/main" id="{C605391F-801F-34A7-963C-2C272EB8D88B}"/>
              </a:ext>
            </a:extLst>
          </p:cNvPr>
          <p:cNvGraphicFramePr/>
          <p:nvPr>
            <p:extLst>
              <p:ext uri="{D42A27DB-BD31-4B8C-83A1-F6EECF244321}">
                <p14:modId xmlns:p14="http://schemas.microsoft.com/office/powerpoint/2010/main" val="216296068"/>
              </p:ext>
            </p:extLst>
          </p:nvPr>
        </p:nvGraphicFramePr>
        <p:xfrm>
          <a:off x="6354872" y="744588"/>
          <a:ext cx="4834449" cy="4133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q9i_table">
            <a:extLst>
              <a:ext uri="{FF2B5EF4-FFF2-40B4-BE49-F238E27FC236}">
                <a16:creationId xmlns:a16="http://schemas.microsoft.com/office/drawing/2014/main" id="{77DD8A03-9271-8DC6-21B9-43C0A96D6180}"/>
              </a:ext>
            </a:extLst>
          </p:cNvPr>
          <p:cNvGraphicFramePr>
            <a:graphicFrameLocks noGrp="1"/>
          </p:cNvGraphicFramePr>
          <p:nvPr>
            <p:extLst>
              <p:ext uri="{D42A27DB-BD31-4B8C-83A1-F6EECF244321}">
                <p14:modId xmlns:p14="http://schemas.microsoft.com/office/powerpoint/2010/main" val="319979384"/>
              </p:ext>
            </p:extLst>
          </p:nvPr>
        </p:nvGraphicFramePr>
        <p:xfrm>
          <a:off x="6445152" y="5034991"/>
          <a:ext cx="4638008" cy="146050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460736356"/>
                    </a:ext>
                  </a:extLst>
                </a:gridCol>
              </a:tblGrid>
              <a:tr h="24341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341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74.57%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75.10%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76.59%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341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77.63%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78.30%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78.70%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341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72.54%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73.25%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74.90%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341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64.49%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67.76%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69.80%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341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7" name="Slide Number Placeholder 8">
            <a:extLst>
              <a:ext uri="{FF2B5EF4-FFF2-40B4-BE49-F238E27FC236}">
                <a16:creationId xmlns:a16="http://schemas.microsoft.com/office/drawing/2014/main" id="{CBE2F7B0-411A-F49F-D3E0-D686F60EBE3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40</a:t>
            </a:fld>
            <a:endParaRPr lang="en-GB" dirty="0"/>
          </a:p>
        </p:txBody>
      </p:sp>
      <p:sp>
        <p:nvSpPr>
          <p:cNvPr id="2" name="Footer Placeholder 2">
            <a:extLst>
              <a:ext uri="{FF2B5EF4-FFF2-40B4-BE49-F238E27FC236}">
                <a16:creationId xmlns:a16="http://schemas.microsoft.com/office/drawing/2014/main" id="{41651C0B-AA9F-1F16-D148-9D35E0B0CE2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214998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Diversity and equality</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0" name="q15_chart">
            <a:extLst>
              <a:ext uri="{FF2B5EF4-FFF2-40B4-BE49-F238E27FC236}">
                <a16:creationId xmlns:a16="http://schemas.microsoft.com/office/drawing/2014/main" id="{661E1472-685D-8D6F-45D6-1A923F0DC5EC}"/>
              </a:ext>
            </a:extLst>
          </p:cNvPr>
          <p:cNvGraphicFramePr/>
          <p:nvPr>
            <p:extLst>
              <p:ext uri="{D42A27DB-BD31-4B8C-83A1-F6EECF244321}">
                <p14:modId xmlns:p14="http://schemas.microsoft.com/office/powerpoint/2010/main" val="3570625757"/>
              </p:ext>
            </p:extLst>
          </p:nvPr>
        </p:nvGraphicFramePr>
        <p:xfrm>
          <a:off x="602022" y="919649"/>
          <a:ext cx="4709636" cy="3948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5_table">
            <a:extLst>
              <a:ext uri="{FF2B5EF4-FFF2-40B4-BE49-F238E27FC236}">
                <a16:creationId xmlns:a16="http://schemas.microsoft.com/office/drawing/2014/main" id="{FF8518E6-0B77-0E79-B0F7-88FFEB5AE024}"/>
              </a:ext>
            </a:extLst>
          </p:cNvPr>
          <p:cNvGraphicFramePr>
            <a:graphicFrameLocks noGrp="1"/>
          </p:cNvGraphicFramePr>
          <p:nvPr>
            <p:extLst>
              <p:ext uri="{D42A27DB-BD31-4B8C-83A1-F6EECF244321}">
                <p14:modId xmlns:p14="http://schemas.microsoft.com/office/powerpoint/2010/main" val="888507567"/>
              </p:ext>
            </p:extLst>
          </p:nvPr>
        </p:nvGraphicFramePr>
        <p:xfrm>
          <a:off x="564176" y="5034096"/>
          <a:ext cx="4709636" cy="1461401"/>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41202">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1202">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58.67%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57.26%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55.98%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58.57%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59.47%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1202">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68.97%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69.39%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69.57%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70.24%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69.35%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1202">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56.50%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58.60%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58.69%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59.69%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1202">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42.59%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31.37%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28.35%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32.49%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5391">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16a_chart">
            <a:extLst>
              <a:ext uri="{FF2B5EF4-FFF2-40B4-BE49-F238E27FC236}">
                <a16:creationId xmlns:a16="http://schemas.microsoft.com/office/drawing/2014/main" id="{5E74CCBB-1415-D2AC-42A5-21FD07F8E4E9}"/>
              </a:ext>
            </a:extLst>
          </p:cNvPr>
          <p:cNvGraphicFramePr/>
          <p:nvPr>
            <p:extLst>
              <p:ext uri="{D42A27DB-BD31-4B8C-83A1-F6EECF244321}">
                <p14:modId xmlns:p14="http://schemas.microsoft.com/office/powerpoint/2010/main" val="3297298171"/>
              </p:ext>
            </p:extLst>
          </p:nvPr>
        </p:nvGraphicFramePr>
        <p:xfrm>
          <a:off x="6601667" y="919648"/>
          <a:ext cx="4709636" cy="39484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16a_table">
            <a:extLst>
              <a:ext uri="{FF2B5EF4-FFF2-40B4-BE49-F238E27FC236}">
                <a16:creationId xmlns:a16="http://schemas.microsoft.com/office/drawing/2014/main" id="{0BD005F4-4ED0-F9C3-A001-18F47253922D}"/>
              </a:ext>
            </a:extLst>
          </p:cNvPr>
          <p:cNvGraphicFramePr>
            <a:graphicFrameLocks noGrp="1"/>
          </p:cNvGraphicFramePr>
          <p:nvPr>
            <p:extLst>
              <p:ext uri="{D42A27DB-BD31-4B8C-83A1-F6EECF244321}">
                <p14:modId xmlns:p14="http://schemas.microsoft.com/office/powerpoint/2010/main" val="4036973066"/>
              </p:ext>
            </p:extLst>
          </p:nvPr>
        </p:nvGraphicFramePr>
        <p:xfrm>
          <a:off x="6558122" y="5034992"/>
          <a:ext cx="4709636" cy="1460504"/>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41054">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1054">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8.26%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8.99%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8.79%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8.79%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8.56%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1054">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2.85%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3.22%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3.23%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4.04%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3.41%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1054">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7.22%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1054">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16.25%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17.98%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16.85%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14.88%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523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9" name="Slide Number Placeholder 8">
            <a:extLst>
              <a:ext uri="{FF2B5EF4-FFF2-40B4-BE49-F238E27FC236}">
                <a16:creationId xmlns:a16="http://schemas.microsoft.com/office/drawing/2014/main" id="{BEACEBAF-112A-6236-55AD-7622FE500B4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41</a:t>
            </a:fld>
            <a:endParaRPr lang="en-GB" dirty="0"/>
          </a:p>
        </p:txBody>
      </p:sp>
      <p:sp>
        <p:nvSpPr>
          <p:cNvPr id="2" name="Footer Placeholder 2">
            <a:extLst>
              <a:ext uri="{FF2B5EF4-FFF2-40B4-BE49-F238E27FC236}">
                <a16:creationId xmlns:a16="http://schemas.microsoft.com/office/drawing/2014/main" id="{461659DD-DD8E-2FFE-351E-05FC12895E2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927365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Diversity and equality</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9" name="q16b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1465035618"/>
              </p:ext>
            </p:extLst>
          </p:nvPr>
        </p:nvGraphicFramePr>
        <p:xfrm>
          <a:off x="566706" y="5039180"/>
          <a:ext cx="4709636" cy="1456318"/>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4036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036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6.24%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036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4.22%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5.00%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0363">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6.98%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7.25%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036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13.21%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14.12%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13.74%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13.61%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450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1548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16b_chart">
            <a:extLst>
              <a:ext uri="{FF2B5EF4-FFF2-40B4-BE49-F238E27FC236}">
                <a16:creationId xmlns:a16="http://schemas.microsoft.com/office/drawing/2014/main" id="{DA029355-6E46-DDF2-A333-25BE6D35C3F2}"/>
              </a:ext>
            </a:extLst>
          </p:cNvPr>
          <p:cNvGraphicFramePr/>
          <p:nvPr>
            <p:extLst>
              <p:ext uri="{D42A27DB-BD31-4B8C-83A1-F6EECF244321}">
                <p14:modId xmlns:p14="http://schemas.microsoft.com/office/powerpoint/2010/main" val="2237620059"/>
              </p:ext>
            </p:extLst>
          </p:nvPr>
        </p:nvGraphicFramePr>
        <p:xfrm>
          <a:off x="827967" y="862614"/>
          <a:ext cx="4709636" cy="4014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21_chart">
            <a:extLst>
              <a:ext uri="{FF2B5EF4-FFF2-40B4-BE49-F238E27FC236}">
                <a16:creationId xmlns:a16="http://schemas.microsoft.com/office/drawing/2014/main" id="{60322D16-1873-3FC8-8ECD-D612BBF72E6A}"/>
              </a:ext>
            </a:extLst>
          </p:cNvPr>
          <p:cNvGraphicFramePr/>
          <p:nvPr>
            <p:extLst>
              <p:ext uri="{D42A27DB-BD31-4B8C-83A1-F6EECF244321}">
                <p14:modId xmlns:p14="http://schemas.microsoft.com/office/powerpoint/2010/main" val="220808060"/>
              </p:ext>
            </p:extLst>
          </p:nvPr>
        </p:nvGraphicFramePr>
        <p:xfrm>
          <a:off x="6354070" y="862614"/>
          <a:ext cx="4834449" cy="4014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21_table">
            <a:extLst>
              <a:ext uri="{FF2B5EF4-FFF2-40B4-BE49-F238E27FC236}">
                <a16:creationId xmlns:a16="http://schemas.microsoft.com/office/drawing/2014/main" id="{E07E9994-E3A6-3E73-2D9A-A45475FC7FAF}"/>
              </a:ext>
            </a:extLst>
          </p:cNvPr>
          <p:cNvGraphicFramePr>
            <a:graphicFrameLocks noGrp="1"/>
          </p:cNvGraphicFramePr>
          <p:nvPr>
            <p:extLst>
              <p:ext uri="{D42A27DB-BD31-4B8C-83A1-F6EECF244321}">
                <p14:modId xmlns:p14="http://schemas.microsoft.com/office/powerpoint/2010/main" val="355193393"/>
              </p:ext>
            </p:extLst>
          </p:nvPr>
        </p:nvGraphicFramePr>
        <p:xfrm>
          <a:off x="6540139" y="5047831"/>
          <a:ext cx="4638008" cy="144766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2368481244"/>
                    </a:ext>
                  </a:extLst>
                </a:gridCol>
              </a:tblGrid>
              <a:tr h="24127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127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72.17%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75.28%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127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83.08%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82.49%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82.34%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127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72.39%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75.12%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127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47.66%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51.61%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55.57%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127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9C18AE34-F076-BA91-2535-81D815A50AA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42</a:t>
            </a:fld>
            <a:endParaRPr lang="en-GB" dirty="0"/>
          </a:p>
        </p:txBody>
      </p:sp>
      <p:sp>
        <p:nvSpPr>
          <p:cNvPr id="2" name="Footer Placeholder 2">
            <a:extLst>
              <a:ext uri="{FF2B5EF4-FFF2-40B4-BE49-F238E27FC236}">
                <a16:creationId xmlns:a16="http://schemas.microsoft.com/office/drawing/2014/main" id="{81BB32BA-E3AB-2189-EE26-0578946D1A3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382334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Inclusion</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12" name="q7h_chart">
            <a:extLst>
              <a:ext uri="{FF2B5EF4-FFF2-40B4-BE49-F238E27FC236}">
                <a16:creationId xmlns:a16="http://schemas.microsoft.com/office/drawing/2014/main" id="{3944E3EF-AA1F-87FA-1FB1-B14E2E98F536}"/>
              </a:ext>
            </a:extLst>
          </p:cNvPr>
          <p:cNvGraphicFramePr/>
          <p:nvPr>
            <p:extLst>
              <p:ext uri="{D42A27DB-BD31-4B8C-83A1-F6EECF244321}">
                <p14:modId xmlns:p14="http://schemas.microsoft.com/office/powerpoint/2010/main" val="644455312"/>
              </p:ext>
            </p:extLst>
          </p:nvPr>
        </p:nvGraphicFramePr>
        <p:xfrm>
          <a:off x="866861" y="884216"/>
          <a:ext cx="4834449" cy="4061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7h_table">
            <a:extLst>
              <a:ext uri="{FF2B5EF4-FFF2-40B4-BE49-F238E27FC236}">
                <a16:creationId xmlns:a16="http://schemas.microsoft.com/office/drawing/2014/main" id="{295D1CE5-4199-01C2-E9F1-721256B10C40}"/>
              </a:ext>
            </a:extLst>
          </p:cNvPr>
          <p:cNvGraphicFramePr>
            <a:graphicFrameLocks noGrp="1"/>
          </p:cNvGraphicFramePr>
          <p:nvPr>
            <p:extLst>
              <p:ext uri="{D42A27DB-BD31-4B8C-83A1-F6EECF244321}">
                <p14:modId xmlns:p14="http://schemas.microsoft.com/office/powerpoint/2010/main" val="1144211701"/>
              </p:ext>
            </p:extLst>
          </p:nvPr>
        </p:nvGraphicFramePr>
        <p:xfrm>
          <a:off x="683093" y="5054041"/>
          <a:ext cx="4638008" cy="144145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2323090715"/>
                    </a:ext>
                  </a:extLst>
                </a:gridCol>
              </a:tblGrid>
              <a:tr h="24024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024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72.12%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76.12%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75.38%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024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79.13%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79.88%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79.87%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0243">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74.22%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75.41%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75.51%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024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68.78%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70.45%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024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7i_chart">
            <a:extLst>
              <a:ext uri="{FF2B5EF4-FFF2-40B4-BE49-F238E27FC236}">
                <a16:creationId xmlns:a16="http://schemas.microsoft.com/office/drawing/2014/main" id="{55A8F5F8-1194-BA4E-ED38-FE59AEC5C085}"/>
              </a:ext>
            </a:extLst>
          </p:cNvPr>
          <p:cNvGraphicFramePr/>
          <p:nvPr>
            <p:extLst>
              <p:ext uri="{D42A27DB-BD31-4B8C-83A1-F6EECF244321}">
                <p14:modId xmlns:p14="http://schemas.microsoft.com/office/powerpoint/2010/main" val="2965811359"/>
              </p:ext>
            </p:extLst>
          </p:nvPr>
        </p:nvGraphicFramePr>
        <p:xfrm>
          <a:off x="6717595" y="882301"/>
          <a:ext cx="4834449" cy="40611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7i_table">
            <a:extLst>
              <a:ext uri="{FF2B5EF4-FFF2-40B4-BE49-F238E27FC236}">
                <a16:creationId xmlns:a16="http://schemas.microsoft.com/office/drawing/2014/main" id="{CE55542C-2A15-A4B6-853E-9F2A1D1C81F6}"/>
              </a:ext>
            </a:extLst>
          </p:cNvPr>
          <p:cNvGraphicFramePr>
            <a:graphicFrameLocks noGrp="1"/>
          </p:cNvGraphicFramePr>
          <p:nvPr>
            <p:extLst>
              <p:ext uri="{D42A27DB-BD31-4B8C-83A1-F6EECF244321}">
                <p14:modId xmlns:p14="http://schemas.microsoft.com/office/powerpoint/2010/main" val="1808121220"/>
              </p:ext>
            </p:extLst>
          </p:nvPr>
        </p:nvGraphicFramePr>
        <p:xfrm>
          <a:off x="6522257" y="5054041"/>
          <a:ext cx="4638008" cy="1439544"/>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412626343"/>
                    </a:ext>
                  </a:extLst>
                </a:gridCol>
              </a:tblGrid>
              <a:tr h="239924">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9924">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62.35%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67.31%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65.07%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9924">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71.67%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72.18%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71.66%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9924">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66.37%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67.28%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66.73%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9924">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62.19%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61.85%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992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9" name="Slide Number Placeholder 8">
            <a:extLst>
              <a:ext uri="{FF2B5EF4-FFF2-40B4-BE49-F238E27FC236}">
                <a16:creationId xmlns:a16="http://schemas.microsoft.com/office/drawing/2014/main" id="{D9BE6A32-2053-F768-742C-43A3EE47451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43</a:t>
            </a:fld>
            <a:endParaRPr lang="en-GB" dirty="0"/>
          </a:p>
        </p:txBody>
      </p:sp>
      <p:sp>
        <p:nvSpPr>
          <p:cNvPr id="2" name="Footer Placeholder 2">
            <a:extLst>
              <a:ext uri="{FF2B5EF4-FFF2-40B4-BE49-F238E27FC236}">
                <a16:creationId xmlns:a16="http://schemas.microsoft.com/office/drawing/2014/main" id="{4BF3FC9E-CE96-7AFB-0465-880229E6836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250947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compassionate and inclusive: Inclusion</a:t>
            </a:r>
            <a:endParaRPr lang="en-GB" sz="1600" dirty="0"/>
          </a:p>
        </p:txBody>
      </p:sp>
      <p:pic>
        <p:nvPicPr>
          <p:cNvPr id="29" name="Picture 28">
            <a:extLst>
              <a:ext uri="{FF2B5EF4-FFF2-40B4-BE49-F238E27FC236}">
                <a16:creationId xmlns:a16="http://schemas.microsoft.com/office/drawing/2014/main" id="{91E4F9ED-8B3A-8252-AB58-8C0A4330E56E}"/>
              </a:ext>
            </a:extLst>
          </p:cNvPr>
          <p:cNvPicPr>
            <a:picLocks noChangeAspect="1"/>
          </p:cNvPicPr>
          <p:nvPr/>
        </p:nvPicPr>
        <p:blipFill>
          <a:blip r:embed="rId2"/>
          <a:stretch>
            <a:fillRect/>
          </a:stretch>
        </p:blipFill>
        <p:spPr>
          <a:xfrm>
            <a:off x="156230" y="941625"/>
            <a:ext cx="1098051" cy="602720"/>
          </a:xfrm>
          <a:prstGeom prst="rect">
            <a:avLst/>
          </a:prstGeom>
        </p:spPr>
      </p:pic>
      <p:graphicFrame>
        <p:nvGraphicFramePr>
          <p:cNvPr id="7" name="q8b_chart">
            <a:extLst>
              <a:ext uri="{FF2B5EF4-FFF2-40B4-BE49-F238E27FC236}">
                <a16:creationId xmlns:a16="http://schemas.microsoft.com/office/drawing/2014/main" id="{DEB08A44-CDD9-FCD4-EBBC-5CF18FE1E9F0}"/>
              </a:ext>
            </a:extLst>
          </p:cNvPr>
          <p:cNvGraphicFramePr/>
          <p:nvPr>
            <p:extLst>
              <p:ext uri="{D42A27DB-BD31-4B8C-83A1-F6EECF244321}">
                <p14:modId xmlns:p14="http://schemas.microsoft.com/office/powerpoint/2010/main" val="3985361616"/>
              </p:ext>
            </p:extLst>
          </p:nvPr>
        </p:nvGraphicFramePr>
        <p:xfrm>
          <a:off x="819236" y="882301"/>
          <a:ext cx="4834449" cy="4061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8b_table">
            <a:extLst>
              <a:ext uri="{FF2B5EF4-FFF2-40B4-BE49-F238E27FC236}">
                <a16:creationId xmlns:a16="http://schemas.microsoft.com/office/drawing/2014/main" id="{76060F1E-28EE-BA29-F1ED-E7368FC36314}"/>
              </a:ext>
            </a:extLst>
          </p:cNvPr>
          <p:cNvGraphicFramePr>
            <a:graphicFrameLocks noGrp="1"/>
          </p:cNvGraphicFramePr>
          <p:nvPr>
            <p:extLst>
              <p:ext uri="{D42A27DB-BD31-4B8C-83A1-F6EECF244321}">
                <p14:modId xmlns:p14="http://schemas.microsoft.com/office/powerpoint/2010/main" val="1660930683"/>
              </p:ext>
            </p:extLst>
          </p:nvPr>
        </p:nvGraphicFramePr>
        <p:xfrm>
          <a:off x="683093" y="5054041"/>
          <a:ext cx="4638008" cy="144145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3406574308"/>
                    </a:ext>
                  </a:extLst>
                </a:gridCol>
              </a:tblGrid>
              <a:tr h="24024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024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75.52%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76.85%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024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83.68%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83.67%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83.09%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0243">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77.06%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78.47%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77.62%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024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69.40%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024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9" name="q8c_chart">
            <a:extLst>
              <a:ext uri="{FF2B5EF4-FFF2-40B4-BE49-F238E27FC236}">
                <a16:creationId xmlns:a16="http://schemas.microsoft.com/office/drawing/2014/main" id="{CD64023F-592F-A5B9-8AEF-D1962DE857AD}"/>
              </a:ext>
            </a:extLst>
          </p:cNvPr>
          <p:cNvGraphicFramePr/>
          <p:nvPr>
            <p:extLst>
              <p:ext uri="{D42A27DB-BD31-4B8C-83A1-F6EECF244321}">
                <p14:modId xmlns:p14="http://schemas.microsoft.com/office/powerpoint/2010/main" val="3578068262"/>
              </p:ext>
            </p:extLst>
          </p:nvPr>
        </p:nvGraphicFramePr>
        <p:xfrm>
          <a:off x="6712560" y="882300"/>
          <a:ext cx="4834449" cy="4080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q8c_table">
            <a:extLst>
              <a:ext uri="{FF2B5EF4-FFF2-40B4-BE49-F238E27FC236}">
                <a16:creationId xmlns:a16="http://schemas.microsoft.com/office/drawing/2014/main" id="{252DBBBB-477C-2B7E-05A0-D994A2269F87}"/>
              </a:ext>
            </a:extLst>
          </p:cNvPr>
          <p:cNvGraphicFramePr>
            <a:graphicFrameLocks noGrp="1"/>
          </p:cNvGraphicFramePr>
          <p:nvPr>
            <p:extLst>
              <p:ext uri="{D42A27DB-BD31-4B8C-83A1-F6EECF244321}">
                <p14:modId xmlns:p14="http://schemas.microsoft.com/office/powerpoint/2010/main" val="3301839563"/>
              </p:ext>
            </p:extLst>
          </p:nvPr>
        </p:nvGraphicFramePr>
        <p:xfrm>
          <a:off x="6585942" y="5054041"/>
          <a:ext cx="4638008" cy="1441458"/>
        </p:xfrm>
        <a:graphic>
          <a:graphicData uri="http://schemas.openxmlformats.org/drawingml/2006/table">
            <a:tbl>
              <a:tblPr firstRow="1" bandRow="1">
                <a:tableStyleId>{5C22544A-7EE6-4342-B048-85BDC9FD1C3A}</a:tableStyleId>
              </a:tblPr>
              <a:tblGrid>
                <a:gridCol w="964338">
                  <a:extLst>
                    <a:ext uri="{9D8B030D-6E8A-4147-A177-3AD203B41FA5}">
                      <a16:colId xmlns:a16="http://schemas.microsoft.com/office/drawing/2014/main" val="3918553771"/>
                    </a:ext>
                  </a:extLst>
                </a:gridCol>
                <a:gridCol w="1148022">
                  <a:extLst>
                    <a:ext uri="{9D8B030D-6E8A-4147-A177-3AD203B41FA5}">
                      <a16:colId xmlns:a16="http://schemas.microsoft.com/office/drawing/2014/main" val="1325897192"/>
                    </a:ext>
                  </a:extLst>
                </a:gridCol>
                <a:gridCol w="1262824">
                  <a:extLst>
                    <a:ext uri="{9D8B030D-6E8A-4147-A177-3AD203B41FA5}">
                      <a16:colId xmlns:a16="http://schemas.microsoft.com/office/drawing/2014/main" val="92525492"/>
                    </a:ext>
                  </a:extLst>
                </a:gridCol>
                <a:gridCol w="1262824">
                  <a:extLst>
                    <a:ext uri="{9D8B030D-6E8A-4147-A177-3AD203B41FA5}">
                      <a16:colId xmlns:a16="http://schemas.microsoft.com/office/drawing/2014/main" val="909091134"/>
                    </a:ext>
                  </a:extLst>
                </a:gridCol>
              </a:tblGrid>
              <a:tr h="24024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024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77.91%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79.65%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79.21%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024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84.34%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83.56%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83.69%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0243">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78.95%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79.73%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78.60%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024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72.08%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024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5F5F4257-6294-82B7-3B51-44F8A9B68EE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44</a:t>
            </a:fld>
            <a:endParaRPr lang="en-GB" dirty="0"/>
          </a:p>
        </p:txBody>
      </p:sp>
      <p:sp>
        <p:nvSpPr>
          <p:cNvPr id="2" name="Footer Placeholder 2">
            <a:extLst>
              <a:ext uri="{FF2B5EF4-FFF2-40B4-BE49-F238E27FC236}">
                <a16:creationId xmlns:a16="http://schemas.microsoft.com/office/drawing/2014/main" id="{973E48D4-4668-34C3-7CB7-EF1B892D423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044110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0" y="3901017"/>
            <a:ext cx="5395338" cy="1126917"/>
          </a:xfrm>
        </p:spPr>
        <p:txBody>
          <a:bodyPr>
            <a:noAutofit/>
          </a:bodyPr>
          <a:lstStyle/>
          <a:p>
            <a:r>
              <a:rPr lang="en-GB" dirty="0"/>
              <a:t>People Promise element – We are recognised and rewarded</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96007"/>
            <a:ext cx="11334750" cy="923330"/>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Q4a, Q4b, Q4c, Q8d, Q9e</a:t>
            </a:r>
          </a:p>
          <a:p>
            <a:endParaRPr lang="en-GB" sz="2000" dirty="0">
              <a:solidFill>
                <a:schemeClr val="bg1"/>
              </a:solidFill>
              <a:latin typeface="Frutiger LT Std 45 Light" panose="020B0402020204020204"/>
              <a:cs typeface="Arial" panose="020B0604020202020204" pitchFamily="34" charset="0"/>
            </a:endParaRPr>
          </a:p>
        </p:txBody>
      </p:sp>
      <p:pic>
        <p:nvPicPr>
          <p:cNvPr id="3" name="Picture 2" descr="Shape&#10;&#10;Description automatically generated">
            <a:extLst>
              <a:ext uri="{FF2B5EF4-FFF2-40B4-BE49-F238E27FC236}">
                <a16:creationId xmlns:a16="http://schemas.microsoft.com/office/drawing/2014/main" id="{F90E3A95-BD92-226D-317A-C237635BCB6B}"/>
              </a:ext>
            </a:extLst>
          </p:cNvPr>
          <p:cNvPicPr>
            <a:picLocks noChangeAspect="1"/>
          </p:cNvPicPr>
          <p:nvPr/>
        </p:nvPicPr>
        <p:blipFill>
          <a:blip r:embed="rId2"/>
          <a:stretch>
            <a:fillRect/>
          </a:stretch>
        </p:blipFill>
        <p:spPr>
          <a:xfrm>
            <a:off x="5682518" y="3872013"/>
            <a:ext cx="1194532" cy="1155921"/>
          </a:xfrm>
          <a:prstGeom prst="rect">
            <a:avLst/>
          </a:prstGeom>
        </p:spPr>
      </p:pic>
    </p:spTree>
    <p:extLst>
      <p:ext uri="{BB962C8B-B14F-4D97-AF65-F5344CB8AC3E}">
        <p14:creationId xmlns:p14="http://schemas.microsoft.com/office/powerpoint/2010/main" val="2727873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recognised and rewarded</a:t>
            </a:r>
            <a:endParaRPr lang="en-GB" sz="1600" dirty="0"/>
          </a:p>
        </p:txBody>
      </p:sp>
      <p:graphicFrame>
        <p:nvGraphicFramePr>
          <p:cNvPr id="9" name="q4a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3027426918"/>
              </p:ext>
            </p:extLst>
          </p:nvPr>
        </p:nvGraphicFramePr>
        <p:xfrm>
          <a:off x="425782" y="813504"/>
          <a:ext cx="3577692" cy="4072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q4a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88214426"/>
              </p:ext>
            </p:extLst>
          </p:nvPr>
        </p:nvGraphicFramePr>
        <p:xfrm>
          <a:off x="266700" y="4998899"/>
          <a:ext cx="3577692" cy="1432188"/>
        </p:xfrm>
        <a:graphic>
          <a:graphicData uri="http://schemas.openxmlformats.org/drawingml/2006/table">
            <a:tbl>
              <a:tblPr firstRow="1" bandRow="1">
                <a:tableStyleId>{5C22544A-7EE6-4342-B048-85BDC9FD1C3A}</a:tableStyleId>
              </a:tblPr>
              <a:tblGrid>
                <a:gridCol w="897866">
                  <a:extLst>
                    <a:ext uri="{9D8B030D-6E8A-4147-A177-3AD203B41FA5}">
                      <a16:colId xmlns:a16="http://schemas.microsoft.com/office/drawing/2014/main" val="3918553771"/>
                    </a:ext>
                  </a:extLst>
                </a:gridCol>
                <a:gridCol w="543464">
                  <a:extLst>
                    <a:ext uri="{9D8B030D-6E8A-4147-A177-3AD203B41FA5}">
                      <a16:colId xmlns:a16="http://schemas.microsoft.com/office/drawing/2014/main" val="1325897192"/>
                    </a:ext>
                  </a:extLst>
                </a:gridCol>
                <a:gridCol w="534838">
                  <a:extLst>
                    <a:ext uri="{9D8B030D-6E8A-4147-A177-3AD203B41FA5}">
                      <a16:colId xmlns:a16="http://schemas.microsoft.com/office/drawing/2014/main" val="92525492"/>
                    </a:ext>
                  </a:extLst>
                </a:gridCol>
                <a:gridCol w="534838">
                  <a:extLst>
                    <a:ext uri="{9D8B030D-6E8A-4147-A177-3AD203B41FA5}">
                      <a16:colId xmlns:a16="http://schemas.microsoft.com/office/drawing/2014/main" val="373619570"/>
                    </a:ext>
                  </a:extLst>
                </a:gridCol>
                <a:gridCol w="534837">
                  <a:extLst>
                    <a:ext uri="{9D8B030D-6E8A-4147-A177-3AD203B41FA5}">
                      <a16:colId xmlns:a16="http://schemas.microsoft.com/office/drawing/2014/main" val="2158587356"/>
                    </a:ext>
                  </a:extLst>
                </a:gridCol>
                <a:gridCol w="531849">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66.60%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67.34%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63.34%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64.32%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71.11%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69.88%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71.38%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67.28%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71.15%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63.30%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61.78%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62.87%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56.94%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58.29%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53.84%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descr="Shape&#10;&#10;Description automatically generated">
            <a:extLst>
              <a:ext uri="{FF2B5EF4-FFF2-40B4-BE49-F238E27FC236}">
                <a16:creationId xmlns:a16="http://schemas.microsoft.com/office/drawing/2014/main" id="{FB39401B-1CD2-640D-9462-E84E8D77BCF5}"/>
              </a:ext>
            </a:extLst>
          </p:cNvPr>
          <p:cNvPicPr>
            <a:picLocks noChangeAspect="1"/>
          </p:cNvPicPr>
          <p:nvPr/>
        </p:nvPicPr>
        <p:blipFill>
          <a:blip r:embed="rId3"/>
          <a:stretch>
            <a:fillRect/>
          </a:stretch>
        </p:blipFill>
        <p:spPr>
          <a:xfrm>
            <a:off x="285536" y="860705"/>
            <a:ext cx="691887" cy="669523"/>
          </a:xfrm>
          <a:prstGeom prst="rect">
            <a:avLst/>
          </a:prstGeom>
        </p:spPr>
      </p:pic>
      <p:graphicFrame>
        <p:nvGraphicFramePr>
          <p:cNvPr id="6" name="q4b_chart">
            <a:extLst>
              <a:ext uri="{FF2B5EF4-FFF2-40B4-BE49-F238E27FC236}">
                <a16:creationId xmlns:a16="http://schemas.microsoft.com/office/drawing/2014/main" id="{C223388A-FD4C-B8B0-0180-FA82FFC7818D}"/>
              </a:ext>
            </a:extLst>
          </p:cNvPr>
          <p:cNvGraphicFramePr/>
          <p:nvPr>
            <p:extLst>
              <p:ext uri="{D42A27DB-BD31-4B8C-83A1-F6EECF244321}">
                <p14:modId xmlns:p14="http://schemas.microsoft.com/office/powerpoint/2010/main" val="2260246796"/>
              </p:ext>
            </p:extLst>
          </p:nvPr>
        </p:nvGraphicFramePr>
        <p:xfrm>
          <a:off x="4429703" y="813504"/>
          <a:ext cx="3577692" cy="41109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b_table">
            <a:extLst>
              <a:ext uri="{FF2B5EF4-FFF2-40B4-BE49-F238E27FC236}">
                <a16:creationId xmlns:a16="http://schemas.microsoft.com/office/drawing/2014/main" id="{EC97F3D1-21FE-FE42-5684-8E7D5C75DF3A}"/>
              </a:ext>
            </a:extLst>
          </p:cNvPr>
          <p:cNvGraphicFramePr>
            <a:graphicFrameLocks noGrp="1"/>
          </p:cNvGraphicFramePr>
          <p:nvPr>
            <p:extLst>
              <p:ext uri="{D42A27DB-BD31-4B8C-83A1-F6EECF244321}">
                <p14:modId xmlns:p14="http://schemas.microsoft.com/office/powerpoint/2010/main" val="4217715897"/>
              </p:ext>
            </p:extLst>
          </p:nvPr>
        </p:nvGraphicFramePr>
        <p:xfrm>
          <a:off x="4270623" y="4998899"/>
          <a:ext cx="3577692" cy="1432188"/>
        </p:xfrm>
        <a:graphic>
          <a:graphicData uri="http://schemas.openxmlformats.org/drawingml/2006/table">
            <a:tbl>
              <a:tblPr firstRow="1" bandRow="1">
                <a:tableStyleId>{5C22544A-7EE6-4342-B048-85BDC9FD1C3A}</a:tableStyleId>
              </a:tblPr>
              <a:tblGrid>
                <a:gridCol w="839259">
                  <a:extLst>
                    <a:ext uri="{9D8B030D-6E8A-4147-A177-3AD203B41FA5}">
                      <a16:colId xmlns:a16="http://schemas.microsoft.com/office/drawing/2014/main" val="3918553771"/>
                    </a:ext>
                  </a:extLst>
                </a:gridCol>
                <a:gridCol w="555812">
                  <a:extLst>
                    <a:ext uri="{9D8B030D-6E8A-4147-A177-3AD203B41FA5}">
                      <a16:colId xmlns:a16="http://schemas.microsoft.com/office/drawing/2014/main" val="1325897192"/>
                    </a:ext>
                  </a:extLst>
                </a:gridCol>
                <a:gridCol w="555812">
                  <a:extLst>
                    <a:ext uri="{9D8B030D-6E8A-4147-A177-3AD203B41FA5}">
                      <a16:colId xmlns:a16="http://schemas.microsoft.com/office/drawing/2014/main" val="92525492"/>
                    </a:ext>
                  </a:extLst>
                </a:gridCol>
                <a:gridCol w="537882">
                  <a:extLst>
                    <a:ext uri="{9D8B030D-6E8A-4147-A177-3AD203B41FA5}">
                      <a16:colId xmlns:a16="http://schemas.microsoft.com/office/drawing/2014/main" val="373619570"/>
                    </a:ext>
                  </a:extLst>
                </a:gridCol>
                <a:gridCol w="546847">
                  <a:extLst>
                    <a:ext uri="{9D8B030D-6E8A-4147-A177-3AD203B41FA5}">
                      <a16:colId xmlns:a16="http://schemas.microsoft.com/office/drawing/2014/main" val="2158587356"/>
                    </a:ext>
                  </a:extLst>
                </a:gridCol>
                <a:gridCol w="54208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51.65%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51.10%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50.36%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52.54%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53.51%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61.72%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63.74%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60.21%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59.62%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61.30%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49.76%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52.38%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49.24%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50.30%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51.52%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39.67%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42.64%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37.23%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35.78%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37.49%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4c_chart">
            <a:extLst>
              <a:ext uri="{FF2B5EF4-FFF2-40B4-BE49-F238E27FC236}">
                <a16:creationId xmlns:a16="http://schemas.microsoft.com/office/drawing/2014/main" id="{39E650CA-C781-8C06-4656-9E7D32A03E12}"/>
              </a:ext>
            </a:extLst>
          </p:cNvPr>
          <p:cNvGraphicFramePr/>
          <p:nvPr>
            <p:extLst>
              <p:ext uri="{D42A27DB-BD31-4B8C-83A1-F6EECF244321}">
                <p14:modId xmlns:p14="http://schemas.microsoft.com/office/powerpoint/2010/main" val="4294401389"/>
              </p:ext>
            </p:extLst>
          </p:nvPr>
        </p:nvGraphicFramePr>
        <p:xfrm>
          <a:off x="8506692" y="813504"/>
          <a:ext cx="3577692" cy="40728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q4c_table">
            <a:extLst>
              <a:ext uri="{FF2B5EF4-FFF2-40B4-BE49-F238E27FC236}">
                <a16:creationId xmlns:a16="http://schemas.microsoft.com/office/drawing/2014/main" id="{A7F498C2-41FF-F975-8285-2CEDFA9DBB3E}"/>
              </a:ext>
            </a:extLst>
          </p:cNvPr>
          <p:cNvGraphicFramePr>
            <a:graphicFrameLocks noGrp="1"/>
          </p:cNvGraphicFramePr>
          <p:nvPr>
            <p:extLst>
              <p:ext uri="{D42A27DB-BD31-4B8C-83A1-F6EECF244321}">
                <p14:modId xmlns:p14="http://schemas.microsoft.com/office/powerpoint/2010/main" val="2641345686"/>
              </p:ext>
            </p:extLst>
          </p:nvPr>
        </p:nvGraphicFramePr>
        <p:xfrm>
          <a:off x="8347610" y="4998899"/>
          <a:ext cx="3577692" cy="1432188"/>
        </p:xfrm>
        <a:graphic>
          <a:graphicData uri="http://schemas.openxmlformats.org/drawingml/2006/table">
            <a:tbl>
              <a:tblPr firstRow="1" bandRow="1">
                <a:tableStyleId>{5C22544A-7EE6-4342-B048-85BDC9FD1C3A}</a:tableStyleId>
              </a:tblPr>
              <a:tblGrid>
                <a:gridCol w="850178">
                  <a:extLst>
                    <a:ext uri="{9D8B030D-6E8A-4147-A177-3AD203B41FA5}">
                      <a16:colId xmlns:a16="http://schemas.microsoft.com/office/drawing/2014/main" val="3918553771"/>
                    </a:ext>
                  </a:extLst>
                </a:gridCol>
                <a:gridCol w="546847">
                  <a:extLst>
                    <a:ext uri="{9D8B030D-6E8A-4147-A177-3AD203B41FA5}">
                      <a16:colId xmlns:a16="http://schemas.microsoft.com/office/drawing/2014/main" val="1325897192"/>
                    </a:ext>
                  </a:extLst>
                </a:gridCol>
                <a:gridCol w="546847">
                  <a:extLst>
                    <a:ext uri="{9D8B030D-6E8A-4147-A177-3AD203B41FA5}">
                      <a16:colId xmlns:a16="http://schemas.microsoft.com/office/drawing/2014/main" val="92525492"/>
                    </a:ext>
                  </a:extLst>
                </a:gridCol>
                <a:gridCol w="573742">
                  <a:extLst>
                    <a:ext uri="{9D8B030D-6E8A-4147-A177-3AD203B41FA5}">
                      <a16:colId xmlns:a16="http://schemas.microsoft.com/office/drawing/2014/main" val="373619570"/>
                    </a:ext>
                  </a:extLst>
                </a:gridCol>
                <a:gridCol w="528917">
                  <a:extLst>
                    <a:ext uri="{9D8B030D-6E8A-4147-A177-3AD203B41FA5}">
                      <a16:colId xmlns:a16="http://schemas.microsoft.com/office/drawing/2014/main" val="2158587356"/>
                    </a:ext>
                  </a:extLst>
                </a:gridCol>
                <a:gridCol w="531161">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41.33%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42.34%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40.63%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33.44%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37.53%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55.79%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49.62%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49.16%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38.82%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45.16%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40.71%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40.92%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37.09%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29.82%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36.00%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29.67%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30.53%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27.59%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25.35%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3" name="Slide Number Placeholder 8">
            <a:extLst>
              <a:ext uri="{FF2B5EF4-FFF2-40B4-BE49-F238E27FC236}">
                <a16:creationId xmlns:a16="http://schemas.microsoft.com/office/drawing/2014/main" id="{ABF33FF8-EC20-8333-8A10-5988AB43D30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46</a:t>
            </a:fld>
            <a:endParaRPr lang="en-GB" dirty="0"/>
          </a:p>
        </p:txBody>
      </p:sp>
      <p:sp>
        <p:nvSpPr>
          <p:cNvPr id="2" name="Footer Placeholder 2">
            <a:extLst>
              <a:ext uri="{FF2B5EF4-FFF2-40B4-BE49-F238E27FC236}">
                <a16:creationId xmlns:a16="http://schemas.microsoft.com/office/drawing/2014/main" id="{86FBB785-3F17-A1FC-E5CC-2F73A9D0891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73870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recognised and rewarded</a:t>
            </a:r>
            <a:endParaRPr lang="en-GB" sz="1600" dirty="0"/>
          </a:p>
        </p:txBody>
      </p:sp>
      <p:graphicFrame>
        <p:nvGraphicFramePr>
          <p:cNvPr id="4" name="q8d_chart">
            <a:extLst>
              <a:ext uri="{FF2B5EF4-FFF2-40B4-BE49-F238E27FC236}">
                <a16:creationId xmlns:a16="http://schemas.microsoft.com/office/drawing/2014/main" id="{FA975C15-5528-634A-FAD8-8E858B0DFF0F}"/>
              </a:ext>
            </a:extLst>
          </p:cNvPr>
          <p:cNvGraphicFramePr/>
          <p:nvPr>
            <p:extLst>
              <p:ext uri="{D42A27DB-BD31-4B8C-83A1-F6EECF244321}">
                <p14:modId xmlns:p14="http://schemas.microsoft.com/office/powerpoint/2010/main" val="4080490467"/>
              </p:ext>
            </p:extLst>
          </p:nvPr>
        </p:nvGraphicFramePr>
        <p:xfrm>
          <a:off x="876386" y="929926"/>
          <a:ext cx="4834449" cy="40706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8d_table">
            <a:extLst>
              <a:ext uri="{FF2B5EF4-FFF2-40B4-BE49-F238E27FC236}">
                <a16:creationId xmlns:a16="http://schemas.microsoft.com/office/drawing/2014/main" id="{61E5B645-1C9E-75C8-4B26-45167CCD1EC2}"/>
              </a:ext>
            </a:extLst>
          </p:cNvPr>
          <p:cNvGraphicFramePr>
            <a:graphicFrameLocks noGrp="1"/>
          </p:cNvGraphicFramePr>
          <p:nvPr>
            <p:extLst>
              <p:ext uri="{D42A27DB-BD31-4B8C-83A1-F6EECF244321}">
                <p14:modId xmlns:p14="http://schemas.microsoft.com/office/powerpoint/2010/main" val="3477527371"/>
              </p:ext>
            </p:extLst>
          </p:nvPr>
        </p:nvGraphicFramePr>
        <p:xfrm>
          <a:off x="660765" y="5008150"/>
          <a:ext cx="4709636" cy="1455048"/>
        </p:xfrm>
        <a:graphic>
          <a:graphicData uri="http://schemas.openxmlformats.org/drawingml/2006/table">
            <a:tbl>
              <a:tblPr firstRow="1" bandRow="1">
                <a:tableStyleId>{5C22544A-7EE6-4342-B048-85BDC9FD1C3A}</a:tableStyleId>
              </a:tblPr>
              <a:tblGrid>
                <a:gridCol w="979231">
                  <a:extLst>
                    <a:ext uri="{9D8B030D-6E8A-4147-A177-3AD203B41FA5}">
                      <a16:colId xmlns:a16="http://schemas.microsoft.com/office/drawing/2014/main" val="3918553771"/>
                    </a:ext>
                  </a:extLst>
                </a:gridCol>
                <a:gridCol w="1165751">
                  <a:extLst>
                    <a:ext uri="{9D8B030D-6E8A-4147-A177-3AD203B41FA5}">
                      <a16:colId xmlns:a16="http://schemas.microsoft.com/office/drawing/2014/main" val="1325897192"/>
                    </a:ext>
                  </a:extLst>
                </a:gridCol>
                <a:gridCol w="1282327">
                  <a:extLst>
                    <a:ext uri="{9D8B030D-6E8A-4147-A177-3AD203B41FA5}">
                      <a16:colId xmlns:a16="http://schemas.microsoft.com/office/drawing/2014/main" val="92525492"/>
                    </a:ext>
                  </a:extLst>
                </a:gridCol>
                <a:gridCol w="1282327">
                  <a:extLst>
                    <a:ext uri="{9D8B030D-6E8A-4147-A177-3AD203B41FA5}">
                      <a16:colId xmlns:a16="http://schemas.microsoft.com/office/drawing/2014/main" val="1619049413"/>
                    </a:ext>
                  </a:extLst>
                </a:gridCol>
              </a:tblGrid>
              <a:tr h="24250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250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73.90%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74.62%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250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80.97%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2508">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74.33%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75.15%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250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66.07%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66.10%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66.70%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250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7" name="Picture 6" descr="Shape&#10;&#10;Description automatically generated">
            <a:extLst>
              <a:ext uri="{FF2B5EF4-FFF2-40B4-BE49-F238E27FC236}">
                <a16:creationId xmlns:a16="http://schemas.microsoft.com/office/drawing/2014/main" id="{C1514447-C7EA-44BA-62A5-0AC409BB9865}"/>
              </a:ext>
            </a:extLst>
          </p:cNvPr>
          <p:cNvPicPr>
            <a:picLocks noChangeAspect="1"/>
          </p:cNvPicPr>
          <p:nvPr/>
        </p:nvPicPr>
        <p:blipFill>
          <a:blip r:embed="rId3"/>
          <a:stretch>
            <a:fillRect/>
          </a:stretch>
        </p:blipFill>
        <p:spPr>
          <a:xfrm>
            <a:off x="285536" y="860705"/>
            <a:ext cx="691887" cy="669523"/>
          </a:xfrm>
          <a:prstGeom prst="rect">
            <a:avLst/>
          </a:prstGeom>
        </p:spPr>
      </p:pic>
      <p:graphicFrame>
        <p:nvGraphicFramePr>
          <p:cNvPr id="8" name="q9e_chart">
            <a:extLst>
              <a:ext uri="{FF2B5EF4-FFF2-40B4-BE49-F238E27FC236}">
                <a16:creationId xmlns:a16="http://schemas.microsoft.com/office/drawing/2014/main" id="{50DB2056-7F70-B6C9-4F97-F423D632E216}"/>
              </a:ext>
            </a:extLst>
          </p:cNvPr>
          <p:cNvGraphicFramePr/>
          <p:nvPr>
            <p:extLst>
              <p:ext uri="{D42A27DB-BD31-4B8C-83A1-F6EECF244321}">
                <p14:modId xmlns:p14="http://schemas.microsoft.com/office/powerpoint/2010/main" val="1406534022"/>
              </p:ext>
            </p:extLst>
          </p:nvPr>
        </p:nvGraphicFramePr>
        <p:xfrm>
          <a:off x="6390578" y="844518"/>
          <a:ext cx="4834449" cy="4127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9e_table">
            <a:extLst>
              <a:ext uri="{FF2B5EF4-FFF2-40B4-BE49-F238E27FC236}">
                <a16:creationId xmlns:a16="http://schemas.microsoft.com/office/drawing/2014/main" id="{EF8C9009-4290-85B5-47CA-CDD4E544B44F}"/>
              </a:ext>
            </a:extLst>
          </p:cNvPr>
          <p:cNvGraphicFramePr>
            <a:graphicFrameLocks noGrp="1"/>
          </p:cNvGraphicFramePr>
          <p:nvPr>
            <p:extLst>
              <p:ext uri="{D42A27DB-BD31-4B8C-83A1-F6EECF244321}">
                <p14:modId xmlns:p14="http://schemas.microsoft.com/office/powerpoint/2010/main" val="2152496437"/>
              </p:ext>
            </p:extLst>
          </p:nvPr>
        </p:nvGraphicFramePr>
        <p:xfrm>
          <a:off x="6610525" y="5008150"/>
          <a:ext cx="4360576" cy="1432188"/>
        </p:xfrm>
        <a:graphic>
          <a:graphicData uri="http://schemas.openxmlformats.org/drawingml/2006/table">
            <a:tbl>
              <a:tblPr firstRow="1" bandRow="1">
                <a:tableStyleId>{5C22544A-7EE6-4342-B048-85BDC9FD1C3A}</a:tableStyleId>
              </a:tblPr>
              <a:tblGrid>
                <a:gridCol w="979346">
                  <a:extLst>
                    <a:ext uri="{9D8B030D-6E8A-4147-A177-3AD203B41FA5}">
                      <a16:colId xmlns:a16="http://schemas.microsoft.com/office/drawing/2014/main" val="3918553771"/>
                    </a:ext>
                  </a:extLst>
                </a:gridCol>
                <a:gridCol w="676246">
                  <a:extLst>
                    <a:ext uri="{9D8B030D-6E8A-4147-A177-3AD203B41FA5}">
                      <a16:colId xmlns:a16="http://schemas.microsoft.com/office/drawing/2014/main" val="1325897192"/>
                    </a:ext>
                  </a:extLst>
                </a:gridCol>
                <a:gridCol w="676246">
                  <a:extLst>
                    <a:ext uri="{9D8B030D-6E8A-4147-A177-3AD203B41FA5}">
                      <a16:colId xmlns:a16="http://schemas.microsoft.com/office/drawing/2014/main" val="92525492"/>
                    </a:ext>
                  </a:extLst>
                </a:gridCol>
                <a:gridCol w="676246">
                  <a:extLst>
                    <a:ext uri="{9D8B030D-6E8A-4147-A177-3AD203B41FA5}">
                      <a16:colId xmlns:a16="http://schemas.microsoft.com/office/drawing/2014/main" val="373619570"/>
                    </a:ext>
                  </a:extLst>
                </a:gridCol>
                <a:gridCol w="676246">
                  <a:extLst>
                    <a:ext uri="{9D8B030D-6E8A-4147-A177-3AD203B41FA5}">
                      <a16:colId xmlns:a16="http://schemas.microsoft.com/office/drawing/2014/main" val="2158587356"/>
                    </a:ext>
                  </a:extLst>
                </a:gridCol>
                <a:gridCol w="676246">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82.36%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82.13%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80.83%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80.37%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83.46%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82.82%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83.85%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78.55%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78.95%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78.46%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79.73%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71.62%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74.11%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72.87%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74.74%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75.31%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1320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D84EBA9C-D68C-DF53-A31F-CF6BB674A41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47</a:t>
            </a:fld>
            <a:endParaRPr lang="en-GB" dirty="0"/>
          </a:p>
        </p:txBody>
      </p:sp>
      <p:sp>
        <p:nvSpPr>
          <p:cNvPr id="2" name="Footer Placeholder 2">
            <a:extLst>
              <a:ext uri="{FF2B5EF4-FFF2-40B4-BE49-F238E27FC236}">
                <a16:creationId xmlns:a16="http://schemas.microsoft.com/office/drawing/2014/main" id="{FE6C182C-6B69-EA04-AD2F-CB89C89B7FC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472059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13283" y="3901017"/>
            <a:ext cx="5395338" cy="1126917"/>
          </a:xfrm>
        </p:spPr>
        <p:txBody>
          <a:bodyPr>
            <a:noAutofit/>
          </a:bodyPr>
          <a:lstStyle/>
          <a:p>
            <a:r>
              <a:rPr lang="en-GB" dirty="0"/>
              <a:t>People Promise element – We each have a voice that counts</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96007"/>
            <a:ext cx="11334750" cy="1169551"/>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Autonomy and control – Q3a, Q3b, Q3c, Q3d, Q3e, Q3f, Q5b</a:t>
            </a:r>
          </a:p>
          <a:p>
            <a:r>
              <a:rPr lang="en-GB" sz="1600" dirty="0">
                <a:solidFill>
                  <a:schemeClr val="bg1"/>
                </a:solidFill>
                <a:latin typeface="Frutiger LT Std 45 Light" panose="020B0402020204020204"/>
                <a:cs typeface="Arial" panose="020B0604020202020204" pitchFamily="34" charset="0"/>
              </a:rPr>
              <a:t>Raising concerns – Q20a, Q20b, Q25e, Q25f </a:t>
            </a:r>
          </a:p>
          <a:p>
            <a:endParaRPr lang="en-GB" sz="2000" dirty="0">
              <a:solidFill>
                <a:schemeClr val="bg1"/>
              </a:solidFill>
              <a:latin typeface="Frutiger LT Std 45 Light" panose="020B0402020204020204"/>
              <a:cs typeface="Arial" panose="020B0604020202020204" pitchFamily="34" charset="0"/>
            </a:endParaRPr>
          </a:p>
        </p:txBody>
      </p:sp>
      <p:pic>
        <p:nvPicPr>
          <p:cNvPr id="5" name="Picture 4" descr="A pair of glasses&#10;&#10;Description automatically generated with low confidence">
            <a:extLst>
              <a:ext uri="{FF2B5EF4-FFF2-40B4-BE49-F238E27FC236}">
                <a16:creationId xmlns:a16="http://schemas.microsoft.com/office/drawing/2014/main" id="{D32C5D52-0FAD-52D3-9EDC-69D6E3205D35}"/>
              </a:ext>
            </a:extLst>
          </p:cNvPr>
          <p:cNvPicPr>
            <a:picLocks noChangeAspect="1"/>
          </p:cNvPicPr>
          <p:nvPr/>
        </p:nvPicPr>
        <p:blipFill>
          <a:blip r:embed="rId2"/>
          <a:stretch>
            <a:fillRect/>
          </a:stretch>
        </p:blipFill>
        <p:spPr>
          <a:xfrm>
            <a:off x="5508621" y="4005218"/>
            <a:ext cx="1613632" cy="918514"/>
          </a:xfrm>
          <a:prstGeom prst="rect">
            <a:avLst/>
          </a:prstGeom>
        </p:spPr>
      </p:pic>
    </p:spTree>
    <p:extLst>
      <p:ext uri="{BB962C8B-B14F-4D97-AF65-F5344CB8AC3E}">
        <p14:creationId xmlns:p14="http://schemas.microsoft.com/office/powerpoint/2010/main" val="1839805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each have a voice that counts: Autonomy and control</a:t>
            </a:r>
            <a:endParaRPr lang="en-GB" sz="1600" dirty="0"/>
          </a:p>
        </p:txBody>
      </p:sp>
      <p:graphicFrame>
        <p:nvGraphicFramePr>
          <p:cNvPr id="9" name="q3a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1406762179"/>
              </p:ext>
            </p:extLst>
          </p:nvPr>
        </p:nvGraphicFramePr>
        <p:xfrm>
          <a:off x="425782" y="857051"/>
          <a:ext cx="3577692" cy="40632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Q3a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3416891864"/>
              </p:ext>
            </p:extLst>
          </p:nvPr>
        </p:nvGraphicFramePr>
        <p:xfrm>
          <a:off x="266700" y="5045969"/>
          <a:ext cx="3577692" cy="1432188"/>
        </p:xfrm>
        <a:graphic>
          <a:graphicData uri="http://schemas.openxmlformats.org/drawingml/2006/table">
            <a:tbl>
              <a:tblPr firstRow="1" bandRow="1">
                <a:tableStyleId>{5C22544A-7EE6-4342-B048-85BDC9FD1C3A}</a:tableStyleId>
              </a:tblPr>
              <a:tblGrid>
                <a:gridCol w="835959">
                  <a:extLst>
                    <a:ext uri="{9D8B030D-6E8A-4147-A177-3AD203B41FA5}">
                      <a16:colId xmlns:a16="http://schemas.microsoft.com/office/drawing/2014/main" val="3918553771"/>
                    </a:ext>
                  </a:extLst>
                </a:gridCol>
                <a:gridCol w="546847">
                  <a:extLst>
                    <a:ext uri="{9D8B030D-6E8A-4147-A177-3AD203B41FA5}">
                      <a16:colId xmlns:a16="http://schemas.microsoft.com/office/drawing/2014/main" val="1325897192"/>
                    </a:ext>
                  </a:extLst>
                </a:gridCol>
                <a:gridCol w="573741">
                  <a:extLst>
                    <a:ext uri="{9D8B030D-6E8A-4147-A177-3AD203B41FA5}">
                      <a16:colId xmlns:a16="http://schemas.microsoft.com/office/drawing/2014/main" val="92525492"/>
                    </a:ext>
                  </a:extLst>
                </a:gridCol>
                <a:gridCol w="537882">
                  <a:extLst>
                    <a:ext uri="{9D8B030D-6E8A-4147-A177-3AD203B41FA5}">
                      <a16:colId xmlns:a16="http://schemas.microsoft.com/office/drawing/2014/main" val="373619570"/>
                    </a:ext>
                  </a:extLst>
                </a:gridCol>
                <a:gridCol w="564777">
                  <a:extLst>
                    <a:ext uri="{9D8B030D-6E8A-4147-A177-3AD203B41FA5}">
                      <a16:colId xmlns:a16="http://schemas.microsoft.com/office/drawing/2014/main" val="2158587356"/>
                    </a:ext>
                  </a:extLst>
                </a:gridCol>
                <a:gridCol w="518486">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81.84%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82.42%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80.98%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82.58%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81.22%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89.31%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87.74%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87.94%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84.39%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83.69%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83.54%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84.49%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77.03%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77.72%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74.34%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69.12%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75.20%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9" name="q3b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2575627306"/>
              </p:ext>
            </p:extLst>
          </p:nvPr>
        </p:nvGraphicFramePr>
        <p:xfrm>
          <a:off x="4162191" y="5045969"/>
          <a:ext cx="3577692" cy="1432188"/>
        </p:xfrm>
        <a:graphic>
          <a:graphicData uri="http://schemas.openxmlformats.org/drawingml/2006/table">
            <a:tbl>
              <a:tblPr firstRow="1" bandRow="1">
                <a:tableStyleId>{5C22544A-7EE6-4342-B048-85BDC9FD1C3A}</a:tableStyleId>
              </a:tblPr>
              <a:tblGrid>
                <a:gridCol w="831150">
                  <a:extLst>
                    <a:ext uri="{9D8B030D-6E8A-4147-A177-3AD203B41FA5}">
                      <a16:colId xmlns:a16="http://schemas.microsoft.com/office/drawing/2014/main" val="3918553771"/>
                    </a:ext>
                  </a:extLst>
                </a:gridCol>
                <a:gridCol w="573741">
                  <a:extLst>
                    <a:ext uri="{9D8B030D-6E8A-4147-A177-3AD203B41FA5}">
                      <a16:colId xmlns:a16="http://schemas.microsoft.com/office/drawing/2014/main" val="1325897192"/>
                    </a:ext>
                  </a:extLst>
                </a:gridCol>
                <a:gridCol w="555812">
                  <a:extLst>
                    <a:ext uri="{9D8B030D-6E8A-4147-A177-3AD203B41FA5}">
                      <a16:colId xmlns:a16="http://schemas.microsoft.com/office/drawing/2014/main" val="92525492"/>
                    </a:ext>
                  </a:extLst>
                </a:gridCol>
                <a:gridCol w="537882">
                  <a:extLst>
                    <a:ext uri="{9D8B030D-6E8A-4147-A177-3AD203B41FA5}">
                      <a16:colId xmlns:a16="http://schemas.microsoft.com/office/drawing/2014/main" val="373619570"/>
                    </a:ext>
                  </a:extLst>
                </a:gridCol>
                <a:gridCol w="564777">
                  <a:extLst>
                    <a:ext uri="{9D8B030D-6E8A-4147-A177-3AD203B41FA5}">
                      <a16:colId xmlns:a16="http://schemas.microsoft.com/office/drawing/2014/main" val="2158587356"/>
                    </a:ext>
                  </a:extLst>
                </a:gridCol>
                <a:gridCol w="51433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90.29%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91.35%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91.22%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92.13%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89.62%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93.69%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92.90%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93.44%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93.62%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92.73%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90.91%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90.74%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91.22%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91.17%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90.79%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87.51%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86.39%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84.65%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82.82%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82.33%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3c_table">
            <a:extLst>
              <a:ext uri="{FF2B5EF4-FFF2-40B4-BE49-F238E27FC236}">
                <a16:creationId xmlns:a16="http://schemas.microsoft.com/office/drawing/2014/main" id="{7AB15D41-BE25-5C87-071C-23FEF24E5F74}"/>
              </a:ext>
            </a:extLst>
          </p:cNvPr>
          <p:cNvGraphicFramePr>
            <a:graphicFrameLocks noGrp="1"/>
          </p:cNvGraphicFramePr>
          <p:nvPr>
            <p:extLst>
              <p:ext uri="{D42A27DB-BD31-4B8C-83A1-F6EECF244321}">
                <p14:modId xmlns:p14="http://schemas.microsoft.com/office/powerpoint/2010/main" val="3862538228"/>
              </p:ext>
            </p:extLst>
          </p:nvPr>
        </p:nvGraphicFramePr>
        <p:xfrm>
          <a:off x="8169690" y="5045969"/>
          <a:ext cx="3577692" cy="1432188"/>
        </p:xfrm>
        <a:graphic>
          <a:graphicData uri="http://schemas.openxmlformats.org/drawingml/2006/table">
            <a:tbl>
              <a:tblPr firstRow="1" bandRow="1">
                <a:tableStyleId>{5C22544A-7EE6-4342-B048-85BDC9FD1C3A}</a:tableStyleId>
              </a:tblPr>
              <a:tblGrid>
                <a:gridCol w="830875">
                  <a:extLst>
                    <a:ext uri="{9D8B030D-6E8A-4147-A177-3AD203B41FA5}">
                      <a16:colId xmlns:a16="http://schemas.microsoft.com/office/drawing/2014/main" val="3918553771"/>
                    </a:ext>
                  </a:extLst>
                </a:gridCol>
                <a:gridCol w="555811">
                  <a:extLst>
                    <a:ext uri="{9D8B030D-6E8A-4147-A177-3AD203B41FA5}">
                      <a16:colId xmlns:a16="http://schemas.microsoft.com/office/drawing/2014/main" val="1325897192"/>
                    </a:ext>
                  </a:extLst>
                </a:gridCol>
                <a:gridCol w="573742">
                  <a:extLst>
                    <a:ext uri="{9D8B030D-6E8A-4147-A177-3AD203B41FA5}">
                      <a16:colId xmlns:a16="http://schemas.microsoft.com/office/drawing/2014/main" val="92525492"/>
                    </a:ext>
                  </a:extLst>
                </a:gridCol>
                <a:gridCol w="546847">
                  <a:extLst>
                    <a:ext uri="{9D8B030D-6E8A-4147-A177-3AD203B41FA5}">
                      <a16:colId xmlns:a16="http://schemas.microsoft.com/office/drawing/2014/main" val="373619570"/>
                    </a:ext>
                  </a:extLst>
                </a:gridCol>
                <a:gridCol w="546847">
                  <a:extLst>
                    <a:ext uri="{9D8B030D-6E8A-4147-A177-3AD203B41FA5}">
                      <a16:colId xmlns:a16="http://schemas.microsoft.com/office/drawing/2014/main" val="2158587356"/>
                    </a:ext>
                  </a:extLst>
                </a:gridCol>
                <a:gridCol w="52357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79.08%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78.52%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76.58%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78.86%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79.87%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81.89%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80.39%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81.69%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82.58%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74.78%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75.75%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76.55%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77.17%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78.14%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70.70%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71.75%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67.29%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6" name="Picture 5" descr="A pair of glasses&#10;&#10;Description automatically generated with low confidence">
            <a:extLst>
              <a:ext uri="{FF2B5EF4-FFF2-40B4-BE49-F238E27FC236}">
                <a16:creationId xmlns:a16="http://schemas.microsoft.com/office/drawing/2014/main" id="{9733469F-5023-8D32-EFBC-CD05B10460FB}"/>
              </a:ext>
            </a:extLst>
          </p:cNvPr>
          <p:cNvPicPr>
            <a:picLocks noChangeAspect="1"/>
          </p:cNvPicPr>
          <p:nvPr/>
        </p:nvPicPr>
        <p:blipFill>
          <a:blip r:embed="rId3"/>
          <a:stretch>
            <a:fillRect/>
          </a:stretch>
        </p:blipFill>
        <p:spPr>
          <a:xfrm>
            <a:off x="266700" y="868559"/>
            <a:ext cx="886883" cy="504833"/>
          </a:xfrm>
          <a:prstGeom prst="rect">
            <a:avLst/>
          </a:prstGeom>
        </p:spPr>
      </p:pic>
      <p:graphicFrame>
        <p:nvGraphicFramePr>
          <p:cNvPr id="10" name="q3b_chart">
            <a:extLst>
              <a:ext uri="{FF2B5EF4-FFF2-40B4-BE49-F238E27FC236}">
                <a16:creationId xmlns:a16="http://schemas.microsoft.com/office/drawing/2014/main" id="{3B66A324-168D-0140-17F1-D5954D8F5F9F}"/>
              </a:ext>
            </a:extLst>
          </p:cNvPr>
          <p:cNvGraphicFramePr/>
          <p:nvPr>
            <p:extLst>
              <p:ext uri="{D42A27DB-BD31-4B8C-83A1-F6EECF244321}">
                <p14:modId xmlns:p14="http://schemas.microsoft.com/office/powerpoint/2010/main" val="2094430393"/>
              </p:ext>
            </p:extLst>
          </p:nvPr>
        </p:nvGraphicFramePr>
        <p:xfrm>
          <a:off x="4307154" y="857051"/>
          <a:ext cx="3577692" cy="40632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3c_chart">
            <a:extLst>
              <a:ext uri="{FF2B5EF4-FFF2-40B4-BE49-F238E27FC236}">
                <a16:creationId xmlns:a16="http://schemas.microsoft.com/office/drawing/2014/main" id="{A25CD11C-A4C3-ACAE-44AB-FFA252C71B9E}"/>
              </a:ext>
            </a:extLst>
          </p:cNvPr>
          <p:cNvGraphicFramePr/>
          <p:nvPr>
            <p:extLst>
              <p:ext uri="{D42A27DB-BD31-4B8C-83A1-F6EECF244321}">
                <p14:modId xmlns:p14="http://schemas.microsoft.com/office/powerpoint/2010/main" val="1644322060"/>
              </p:ext>
            </p:extLst>
          </p:nvPr>
        </p:nvGraphicFramePr>
        <p:xfrm>
          <a:off x="8308280" y="857051"/>
          <a:ext cx="3577692" cy="4063293"/>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8">
            <a:extLst>
              <a:ext uri="{FF2B5EF4-FFF2-40B4-BE49-F238E27FC236}">
                <a16:creationId xmlns:a16="http://schemas.microsoft.com/office/drawing/2014/main" id="{722FBDF8-C94B-A733-91FC-D9A558B6618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49</a:t>
            </a:fld>
            <a:endParaRPr lang="en-GB" dirty="0"/>
          </a:p>
        </p:txBody>
      </p:sp>
      <p:sp>
        <p:nvSpPr>
          <p:cNvPr id="2" name="Footer Placeholder 2">
            <a:extLst>
              <a:ext uri="{FF2B5EF4-FFF2-40B4-BE49-F238E27FC236}">
                <a16:creationId xmlns:a16="http://schemas.microsoft.com/office/drawing/2014/main" id="{346A5194-18C2-1155-636E-42169B3FE7D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93298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5D728-3246-123B-D057-D1755D66FF08}"/>
              </a:ext>
            </a:extLst>
          </p:cNvPr>
          <p:cNvSpPr>
            <a:spLocks noGrp="1"/>
          </p:cNvSpPr>
          <p:nvPr>
            <p:ph type="title"/>
          </p:nvPr>
        </p:nvSpPr>
        <p:spPr/>
        <p:txBody>
          <a:bodyPr/>
          <a:lstStyle/>
          <a:p>
            <a:r>
              <a:rPr lang="en-GB" dirty="0"/>
              <a:t>People Promise elements, themes and sub-scores</a:t>
            </a:r>
          </a:p>
        </p:txBody>
      </p:sp>
      <p:graphicFrame>
        <p:nvGraphicFramePr>
          <p:cNvPr id="6" name="Table 36">
            <a:extLst>
              <a:ext uri="{FF2B5EF4-FFF2-40B4-BE49-F238E27FC236}">
                <a16:creationId xmlns:a16="http://schemas.microsoft.com/office/drawing/2014/main" id="{80D5C9C7-AA64-4006-685A-B3F243237C0B}"/>
              </a:ext>
            </a:extLst>
          </p:cNvPr>
          <p:cNvGraphicFramePr>
            <a:graphicFrameLocks noGrp="1"/>
          </p:cNvGraphicFramePr>
          <p:nvPr>
            <p:extLst>
              <p:ext uri="{D42A27DB-BD31-4B8C-83A1-F6EECF244321}">
                <p14:modId xmlns:p14="http://schemas.microsoft.com/office/powerpoint/2010/main" val="3324901434"/>
              </p:ext>
            </p:extLst>
          </p:nvPr>
        </p:nvGraphicFramePr>
        <p:xfrm>
          <a:off x="184800" y="782872"/>
          <a:ext cx="11822400" cy="5997493"/>
        </p:xfrm>
        <a:graphic>
          <a:graphicData uri="http://schemas.openxmlformats.org/drawingml/2006/table">
            <a:tbl>
              <a:tblPr firstRow="1" bandRow="1">
                <a:tableStyleId>{93296810-A885-4BE3-A3E7-6D5BEEA58F35}</a:tableStyleId>
              </a:tblPr>
              <a:tblGrid>
                <a:gridCol w="3419012">
                  <a:extLst>
                    <a:ext uri="{9D8B030D-6E8A-4147-A177-3AD203B41FA5}">
                      <a16:colId xmlns:a16="http://schemas.microsoft.com/office/drawing/2014/main" val="2675440650"/>
                    </a:ext>
                  </a:extLst>
                </a:gridCol>
                <a:gridCol w="1712259">
                  <a:extLst>
                    <a:ext uri="{9D8B030D-6E8A-4147-A177-3AD203B41FA5}">
                      <a16:colId xmlns:a16="http://schemas.microsoft.com/office/drawing/2014/main" val="1252581979"/>
                    </a:ext>
                  </a:extLst>
                </a:gridCol>
                <a:gridCol w="6691129">
                  <a:extLst>
                    <a:ext uri="{9D8B030D-6E8A-4147-A177-3AD203B41FA5}">
                      <a16:colId xmlns:a16="http://schemas.microsoft.com/office/drawing/2014/main" val="1889363669"/>
                    </a:ext>
                  </a:extLst>
                </a:gridCol>
              </a:tblGrid>
              <a:tr h="221073">
                <a:tc>
                  <a:txBody>
                    <a:bodyPr/>
                    <a:lstStyle/>
                    <a:p>
                      <a:pPr algn="ctr"/>
                      <a:r>
                        <a:rPr lang="en-GB" sz="900" dirty="0">
                          <a:latin typeface="Frutiger LT Std 45 Light" panose="020B0402020204020204"/>
                          <a:cs typeface="Arial" panose="020B0604020202020204" pitchFamily="34" charset="0"/>
                        </a:rPr>
                        <a:t>People Promise elements</a:t>
                      </a:r>
                    </a:p>
                  </a:txBody>
                  <a:tcPr>
                    <a:lnB w="12700" cap="flat" cmpd="sng" algn="ctr">
                      <a:solidFill>
                        <a:schemeClr val="bg1"/>
                      </a:solidFill>
                      <a:prstDash val="solid"/>
                      <a:round/>
                      <a:headEnd type="none" w="med" len="med"/>
                      <a:tailEnd type="none" w="med" len="med"/>
                    </a:lnB>
                    <a:solidFill>
                      <a:srgbClr val="1783A7"/>
                    </a:solidFill>
                  </a:tcPr>
                </a:tc>
                <a:tc>
                  <a:txBody>
                    <a:bodyPr/>
                    <a:lstStyle/>
                    <a:p>
                      <a:pPr algn="ctr"/>
                      <a:r>
                        <a:rPr lang="en-GB" sz="900" dirty="0">
                          <a:latin typeface="Frutiger LT Std 45 Light" panose="020B0402020204020204"/>
                          <a:cs typeface="Arial" panose="020B0604020202020204" pitchFamily="34" charset="0"/>
                        </a:rPr>
                        <a:t>Sub-scores</a:t>
                      </a:r>
                    </a:p>
                  </a:txBody>
                  <a:tcPr>
                    <a:lnB w="12700" cap="flat" cmpd="sng" algn="ctr">
                      <a:noFill/>
                      <a:prstDash val="solid"/>
                      <a:round/>
                      <a:headEnd type="none" w="med" len="med"/>
                      <a:tailEnd type="none" w="med" len="med"/>
                    </a:lnB>
                    <a:solidFill>
                      <a:srgbClr val="1783A7"/>
                    </a:solidFill>
                  </a:tcPr>
                </a:tc>
                <a:tc>
                  <a:txBody>
                    <a:bodyPr/>
                    <a:lstStyle/>
                    <a:p>
                      <a:pPr algn="ctr"/>
                      <a:r>
                        <a:rPr lang="en-GB" sz="900" dirty="0">
                          <a:latin typeface="Frutiger LT Std 45 Light" panose="020B0402020204020204"/>
                          <a:cs typeface="Arial" panose="020B0604020202020204" pitchFamily="34" charset="0"/>
                        </a:rPr>
                        <a:t>Questions</a:t>
                      </a:r>
                    </a:p>
                  </a:txBody>
                  <a:tcPr>
                    <a:lnB w="12700" cap="flat" cmpd="sng" algn="ctr">
                      <a:noFill/>
                      <a:prstDash val="solid"/>
                      <a:round/>
                      <a:headEnd type="none" w="med" len="med"/>
                      <a:tailEnd type="none" w="med" len="med"/>
                    </a:lnB>
                    <a:solidFill>
                      <a:srgbClr val="1783A7"/>
                    </a:solidFill>
                  </a:tcPr>
                </a:tc>
                <a:extLst>
                  <a:ext uri="{0D108BD9-81ED-4DB2-BD59-A6C34878D82A}">
                    <a16:rowId xmlns:a16="http://schemas.microsoft.com/office/drawing/2014/main" val="3435651265"/>
                  </a:ext>
                </a:extLst>
              </a:tr>
              <a:tr h="221073">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2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2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rPr>
                        <a:t>We are compassionate and inclusive</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Compassionate 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Q6a, Q25a, Q25b, Q25c, Q25d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8558668"/>
                  </a:ext>
                </a:extLst>
              </a:tr>
              <a:tr h="221667">
                <a:tc vMerge="1">
                  <a:txBody>
                    <a:bodyPr/>
                    <a:lstStyle/>
                    <a:p>
                      <a:endParaRPr lang="en-GB" dirty="0"/>
                    </a:p>
                  </a:txBody>
                  <a:tcPr/>
                </a:tc>
                <a:tc>
                  <a:txBody>
                    <a:bodyPr/>
                    <a:lstStyle/>
                    <a:p>
                      <a:r>
                        <a:rPr lang="en-GB" sz="820" dirty="0">
                          <a:latin typeface="Frutiger LT Std 45 Light" panose="020B0402020204020204"/>
                          <a:cs typeface="Arial" panose="020B0604020202020204" pitchFamily="34" charset="0"/>
                        </a:rPr>
                        <a:t>Compassionate 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Q9f, Q9g, Q9h, Q9i </a:t>
                      </a:r>
                      <a:endParaRPr lang="en-GB" sz="820" dirty="0">
                        <a:solidFill>
                          <a:srgbClr val="4D4639"/>
                        </a:solidFill>
                        <a:latin typeface="Frutiger LT Std 45 Light" panose="020B0402020204020204"/>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285997"/>
                  </a:ext>
                </a:extLst>
              </a:tr>
              <a:tr h="221073">
                <a:tc vMerge="1">
                  <a:txBody>
                    <a:bodyPr/>
                    <a:lstStyle/>
                    <a:p>
                      <a:endParaRPr lang="en-GB" dirty="0"/>
                    </a:p>
                  </a:txBody>
                  <a:tcPr/>
                </a:tc>
                <a:tc>
                  <a:txBody>
                    <a:bodyPr/>
                    <a:lstStyle/>
                    <a:p>
                      <a:r>
                        <a:rPr lang="en-GB" sz="820" dirty="0">
                          <a:latin typeface="Frutiger LT Std 45 Light" panose="020B0402020204020204"/>
                          <a:cs typeface="Arial" panose="020B0604020202020204" pitchFamily="34" charset="0"/>
                        </a:rPr>
                        <a:t>Diversity and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Q15, Q16a, Q16b, Q21 </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1165158"/>
                  </a:ext>
                </a:extLst>
              </a:tr>
              <a:tr h="221073">
                <a:tc vMerge="1">
                  <a:txBody>
                    <a:bodyPr/>
                    <a:lstStyle/>
                    <a:p>
                      <a:endParaRPr lang="en-GB" dirty="0"/>
                    </a:p>
                  </a:txBody>
                  <a:tcPr/>
                </a:tc>
                <a:tc>
                  <a:txBody>
                    <a:bodyPr/>
                    <a:lstStyle/>
                    <a:p>
                      <a:r>
                        <a:rPr lang="en-GB" sz="820" dirty="0">
                          <a:latin typeface="Frutiger LT Std 45 Light" panose="020B0402020204020204"/>
                          <a:cs typeface="Arial" panose="020B0604020202020204" pitchFamily="34" charset="0"/>
                        </a:rPr>
                        <a:t>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Q7h, Q7i, Q8b, Q8c</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1938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rPr>
                        <a:t>We are recognised and rewarded</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No sub-score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Q4a, Q4b, Q4c, Q8d, Q9e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507590"/>
                  </a:ext>
                </a:extLst>
              </a:tr>
              <a:tr h="221073">
                <a:tc rowSpan="2">
                  <a:txBody>
                    <a:bodyPr/>
                    <a:lstStyle/>
                    <a:p>
                      <a:pPr marL="0" indent="0" algn="ctr"/>
                      <a:endParaRPr lang="en-GB" sz="820" dirty="0">
                        <a:latin typeface="Frutiger LT Std 45 Light" panose="020B0402020204020204"/>
                        <a:cs typeface="Arial" panose="020B0604020202020204" pitchFamily="34" charset="0"/>
                      </a:endParaRPr>
                    </a:p>
                    <a:p>
                      <a:pPr marL="0" indent="0" algn="ctr"/>
                      <a:r>
                        <a:rPr lang="en-GB" sz="820" dirty="0">
                          <a:latin typeface="Frutiger LT Std 45 Light" panose="020B0402020204020204"/>
                          <a:cs typeface="Arial" panose="020B0604020202020204" pitchFamily="34" charset="0"/>
                        </a:rPr>
                        <a:t>We each have a voice that counts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Autonomy and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Q3a, Q3b, Q3c, Q3d, Q3e, Q3f, Q5b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8286672"/>
                  </a:ext>
                </a:extLst>
              </a:tr>
              <a:tr h="22107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Raising concerns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Q20a, Q20b, Q25e, Q25f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9349567"/>
                  </a:ext>
                </a:extLst>
              </a:tr>
              <a:tr h="221073">
                <a:tc rowSpan="3">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GB" sz="820" dirty="0">
                        <a:latin typeface="Frutiger LT Std 45 Light" panose="020B0402020204020204"/>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en-GB" sz="820" dirty="0">
                          <a:latin typeface="Frutiger LT Std 45 Light" panose="020B0402020204020204"/>
                          <a:cs typeface="Arial" panose="020B0604020202020204" pitchFamily="34" charset="0"/>
                        </a:rPr>
                        <a:t>We are safe and healthy</a:t>
                      </a:r>
                    </a:p>
                    <a:p>
                      <a:pPr marL="0" indent="0" algn="ctr">
                        <a:spcBef>
                          <a:spcPts val="600"/>
                        </a:spcBef>
                      </a:pPr>
                      <a:endParaRPr lang="en-GB" sz="820" dirty="0">
                        <a:latin typeface="Frutiger LT Std 45 Light" panose="020B0402020204020204"/>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Health and safety climate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Q3g, Q3h, Q3i, Q5a, Q11a, Q13d, Q14d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799776"/>
                  </a:ext>
                </a:extLst>
              </a:tr>
              <a:tr h="22107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Burnout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Q12a, Q12b, Q12c, Q12d, Q12e, Q12f, Q12g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8003162"/>
                  </a:ext>
                </a:extLst>
              </a:tr>
              <a:tr h="22107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Negative experiences</a:t>
                      </a:r>
                    </a:p>
                    <a:p>
                      <a:endParaRPr lang="en-GB" sz="820" dirty="0">
                        <a:latin typeface="Frutiger LT Std 45 Light" panose="020B0402020204020204"/>
                        <a:cs typeface="Arial" panose="020B0604020202020204" pitchFamily="34" charset="0"/>
                      </a:endParaRPr>
                    </a:p>
                    <a:p>
                      <a:r>
                        <a:rPr lang="en-GB" sz="820" dirty="0">
                          <a:latin typeface="Frutiger LT Std 45 Light" panose="020B0402020204020204"/>
                          <a:cs typeface="Arial" panose="020B0604020202020204" pitchFamily="34" charset="0"/>
                        </a:rPr>
                        <a:t>Other questions [Not scored]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Q11b, Q11c, Q11d, Q13a, Q13b, Q13c, Q14a, Q14b, Q14c</a:t>
                      </a:r>
                    </a:p>
                    <a:p>
                      <a:endParaRPr lang="en-GB" sz="820" dirty="0">
                        <a:latin typeface="Frutiger LT Std 45 Light" panose="020B0402020204020204"/>
                        <a:cs typeface="Arial" panose="020B0604020202020204" pitchFamily="34" charset="0"/>
                      </a:endParaRPr>
                    </a:p>
                    <a:p>
                      <a:r>
                        <a:rPr lang="en-GB" sz="820" dirty="0">
                          <a:latin typeface="Frutiger LT Std 45 Light" panose="020B0402020204020204"/>
                          <a:cs typeface="Arial" panose="020B0604020202020204" pitchFamily="34" charset="0"/>
                        </a:rPr>
                        <a:t>Q17a*, Q17b*, Q22*                *Q17a, Q17b and Q22 do not contribute to the calculation of any scores or sub-scores.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2147278"/>
                  </a:ext>
                </a:extLst>
              </a:tr>
              <a:tr h="221073">
                <a:tc rowSpan="2">
                  <a:txBody>
                    <a:bodyPr/>
                    <a:lstStyle/>
                    <a:p>
                      <a:pPr marL="0" indent="0" algn="ctr">
                        <a:spcBef>
                          <a:spcPts val="0"/>
                        </a:spcBef>
                      </a:pPr>
                      <a:endParaRPr lang="en-GB" sz="820" dirty="0">
                        <a:latin typeface="Frutiger LT Std 45 Light" panose="020B0402020204020204"/>
                        <a:cs typeface="Arial" panose="020B0604020202020204" pitchFamily="34" charset="0"/>
                      </a:endParaRPr>
                    </a:p>
                    <a:p>
                      <a:pPr marL="0" indent="0" algn="ctr">
                        <a:spcBef>
                          <a:spcPts val="0"/>
                        </a:spcBef>
                      </a:pPr>
                      <a:r>
                        <a:rPr lang="en-GB" sz="820" dirty="0">
                          <a:latin typeface="Frutiger LT Std 45 Light" panose="020B0402020204020204"/>
                          <a:cs typeface="Arial" panose="020B0604020202020204" pitchFamily="34" charset="0"/>
                        </a:rPr>
                        <a:t>We are always learning</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Q24a, Q24b, Q24c, Q24d, Q24e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0446921"/>
                  </a:ext>
                </a:extLst>
              </a:tr>
              <a:tr h="225547">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Appraisals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Q23a*, Q23b, Q23c, Q23d       *Q23a is a filter question and therefore influences the sub-score without being a directly scored question.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1953084"/>
                  </a:ext>
                </a:extLst>
              </a:tr>
              <a:tr h="209277">
                <a:tc rowSpan="2">
                  <a:txBody>
                    <a:bodyPr/>
                    <a:lstStyle/>
                    <a:p>
                      <a:pPr marL="0" indent="0" algn="ctr"/>
                      <a:endParaRPr lang="en-GB" sz="820" dirty="0">
                        <a:latin typeface="Frutiger LT Std 45 Light" panose="020B0402020204020204"/>
                        <a:cs typeface="Arial" panose="020B0604020202020204" pitchFamily="34" charset="0"/>
                      </a:endParaRPr>
                    </a:p>
                    <a:p>
                      <a:pPr marL="0" indent="0" algn="ctr"/>
                      <a:r>
                        <a:rPr lang="en-GB" sz="820" dirty="0">
                          <a:latin typeface="Frutiger LT Std 45 Light" panose="020B0402020204020204"/>
                          <a:cs typeface="Arial" panose="020B0604020202020204" pitchFamily="34" charset="0"/>
                        </a:rPr>
                        <a:t>We work flexibly</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Support for work-life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Q6b, Q6c, Q6d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191656"/>
                  </a:ext>
                </a:extLst>
              </a:tr>
              <a:tr h="144507">
                <a:tc vMerge="1">
                  <a:txBody>
                    <a:bodyPr/>
                    <a:lstStyle/>
                    <a:p>
                      <a:pPr marL="720000"/>
                      <a:endParaRPr lang="en-GB" sz="12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Flexible working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Q4d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153696"/>
                  </a:ext>
                </a:extLst>
              </a:tr>
              <a:tr h="221073">
                <a:tc rowSpan="2">
                  <a:txBody>
                    <a:bodyPr/>
                    <a:lstStyle/>
                    <a:p>
                      <a:pPr marL="0" indent="0" algn="ctr"/>
                      <a:endParaRPr lang="en-GB" sz="820" dirty="0">
                        <a:latin typeface="Frutiger LT Std 45 Light" panose="020B0402020204020204"/>
                        <a:cs typeface="Arial" panose="020B0604020202020204" pitchFamily="34" charset="0"/>
                      </a:endParaRPr>
                    </a:p>
                    <a:p>
                      <a:pPr marL="0" indent="0" algn="ctr"/>
                      <a:r>
                        <a:rPr lang="en-GB" sz="820" dirty="0">
                          <a:latin typeface="Frutiger LT Std 45 Light" panose="020B0402020204020204"/>
                          <a:cs typeface="Arial" panose="020B0604020202020204" pitchFamily="34" charset="0"/>
                        </a:rPr>
                        <a:t>We are a team</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Team working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Q7a, Q7b, Q7c, Q7d, Q7e, Q7f, Q7g, Q8a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337643"/>
                  </a:ext>
                </a:extLst>
              </a:tr>
              <a:tr h="211287">
                <a:tc vMerge="1">
                  <a:txBody>
                    <a:bodyPr/>
                    <a:lstStyle/>
                    <a:p>
                      <a:pPr marL="720000"/>
                      <a:endParaRPr lang="en-GB" sz="12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Line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Q9a, Q9b, Q9c, Q9d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9773599"/>
                  </a:ext>
                </a:extLst>
              </a:tr>
              <a:tr h="0">
                <a:tc>
                  <a:txBody>
                    <a:bodyPr/>
                    <a:lstStyle/>
                    <a:p>
                      <a:pPr algn="ctr"/>
                      <a:r>
                        <a:rPr lang="en-GB" sz="900" b="1" dirty="0">
                          <a:solidFill>
                            <a:schemeClr val="bg1"/>
                          </a:solidFill>
                          <a:latin typeface="Frutiger LT Std 45 Light" panose="020B0402020204020204"/>
                          <a:cs typeface="Arial" panose="020B0604020202020204" pitchFamily="34" charset="0"/>
                        </a:rPr>
                        <a:t>Themes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tc>
                  <a:txBody>
                    <a:bodyPr/>
                    <a:lstStyle/>
                    <a:p>
                      <a:pPr algn="ctr"/>
                      <a:r>
                        <a:rPr lang="en-GB" sz="900" b="1" dirty="0">
                          <a:solidFill>
                            <a:schemeClr val="bg1"/>
                          </a:solidFill>
                          <a:latin typeface="Frutiger LT Std 45 Light" panose="020B0402020204020204"/>
                          <a:cs typeface="Arial" panose="020B0604020202020204" pitchFamily="34" charset="0"/>
                        </a:rPr>
                        <a:t>Sub-scores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tc>
                  <a:txBody>
                    <a:bodyPr/>
                    <a:lstStyle/>
                    <a:p>
                      <a:pPr algn="ctr"/>
                      <a:r>
                        <a:rPr lang="en-GB" sz="900" b="1" dirty="0">
                          <a:solidFill>
                            <a:schemeClr val="bg1"/>
                          </a:solidFill>
                          <a:latin typeface="Frutiger LT Std 45 Light" panose="020B0402020204020204"/>
                          <a:cs typeface="Arial" panose="020B0604020202020204" pitchFamily="34" charset="0"/>
                        </a:rPr>
                        <a:t>Questions</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extLst>
                  <a:ext uri="{0D108BD9-81ED-4DB2-BD59-A6C34878D82A}">
                    <a16:rowId xmlns:a16="http://schemas.microsoft.com/office/drawing/2014/main" val="527706166"/>
                  </a:ext>
                </a:extLst>
              </a:tr>
              <a:tr h="221073">
                <a:tc rowSpan="3">
                  <a:txBody>
                    <a:bodyPr/>
                    <a:lstStyle/>
                    <a:p>
                      <a:pPr marL="0" indent="0" algn="ctr">
                        <a:spcBef>
                          <a:spcPts val="600"/>
                        </a:spcBef>
                      </a:pPr>
                      <a:endParaRPr lang="en-GB" sz="820" dirty="0">
                        <a:latin typeface="Frutiger LT Std 45 Light" panose="020B0402020204020204"/>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en-GB" sz="820" dirty="0">
                          <a:latin typeface="Frutiger LT Std 45 Light" panose="020B0402020204020204"/>
                          <a:cs typeface="Arial" panose="020B0604020202020204" pitchFamily="34" charset="0"/>
                        </a:rPr>
                        <a:t>Staff Engagement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Motivation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Q2a, Q2b, Q2c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8267495"/>
                  </a:ext>
                </a:extLst>
              </a:tr>
              <a:tr h="221073">
                <a:tc vMerge="1">
                  <a:txBody>
                    <a:bodyPr/>
                    <a:lstStyle/>
                    <a:p>
                      <a:pPr marL="720000"/>
                      <a:endParaRPr lang="en-GB" sz="11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Involvement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Q3c, Q3d, Q3f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9553075"/>
                  </a:ext>
                </a:extLst>
              </a:tr>
              <a:tr h="148317">
                <a:tc vMerge="1">
                  <a:txBody>
                    <a:bodyPr/>
                    <a:lstStyle/>
                    <a:p>
                      <a:pPr marL="180000"/>
                      <a:endParaRPr lang="en-GB" sz="11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Advocacy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Q25a, Q25c, Q25d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765488"/>
                  </a:ext>
                </a:extLst>
              </a:tr>
              <a:tr h="221073">
                <a:tc rowSpan="3">
                  <a:txBody>
                    <a:bodyPr/>
                    <a:lstStyle/>
                    <a:p>
                      <a:pPr marL="0" indent="0" algn="ctr"/>
                      <a:endParaRPr lang="en-GB" sz="820" dirty="0">
                        <a:latin typeface="Frutiger LT Std 45 Light" panose="020B0402020204020204"/>
                        <a:cs typeface="Arial" panose="020B0604020202020204" pitchFamily="34" charset="0"/>
                      </a:endParaRPr>
                    </a:p>
                    <a:p>
                      <a:pPr marL="0" indent="0" algn="ctr">
                        <a:spcBef>
                          <a:spcPts val="600"/>
                        </a:spcBef>
                      </a:pPr>
                      <a:r>
                        <a:rPr lang="en-GB" sz="820" dirty="0">
                          <a:latin typeface="Frutiger LT Std 45 Light" panose="020B0402020204020204"/>
                          <a:cs typeface="Arial" panose="020B0604020202020204" pitchFamily="34" charset="0"/>
                        </a:rPr>
                        <a:t>Morale</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Thinking about leaving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20" dirty="0">
                          <a:latin typeface="Frutiger LT Std 45 Light" panose="020B0402020204020204"/>
                          <a:cs typeface="Arial" panose="020B0604020202020204" pitchFamily="34" charset="0"/>
                        </a:rPr>
                        <a:t>Q26a, Q26b, Q26c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7208165"/>
                  </a:ext>
                </a:extLst>
              </a:tr>
              <a:tr h="221073">
                <a:tc vMerge="1">
                  <a:txBody>
                    <a:bodyPr/>
                    <a:lstStyle/>
                    <a:p>
                      <a:pPr marL="180000"/>
                      <a:endParaRPr lang="en-GB" sz="11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Work pressure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Q3g, Q3h, Q3i</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769905"/>
                  </a:ext>
                </a:extLst>
              </a:tr>
              <a:tr h="221073">
                <a:tc vMerge="1">
                  <a:txBody>
                    <a:bodyPr/>
                    <a:lstStyle/>
                    <a:p>
                      <a:pPr marL="180000"/>
                      <a:endParaRPr lang="en-GB" sz="11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20" dirty="0">
                          <a:latin typeface="Frutiger LT Std 45 Light" panose="020B0402020204020204"/>
                          <a:cs typeface="Arial" panose="020B0604020202020204" pitchFamily="34" charset="0"/>
                        </a:rPr>
                        <a:t>Stressors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20" dirty="0">
                          <a:latin typeface="Frutiger LT Std 45 Light" panose="020B0402020204020204"/>
                          <a:cs typeface="Arial" panose="020B0604020202020204" pitchFamily="34" charset="0"/>
                        </a:rPr>
                        <a:t>Q3a, Q3e, Q5a, Q5b, Q5c, Q7c, Q9a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65178"/>
                  </a:ext>
                </a:extLst>
              </a:tr>
              <a:tr h="164029">
                <a:tc gridSpan="3">
                  <a:txBody>
                    <a:bodyPr/>
                    <a:lstStyle/>
                    <a:p>
                      <a:pPr algn="ctr"/>
                      <a:r>
                        <a:rPr lang="en-GB" sz="900" b="1" dirty="0">
                          <a:solidFill>
                            <a:schemeClr val="bg1"/>
                          </a:solidFill>
                          <a:latin typeface="Frutiger LT Std 45 Light" panose="020B0402020204020204"/>
                          <a:cs typeface="Arial" panose="020B0604020202020204" pitchFamily="34" charset="0"/>
                        </a:rPr>
                        <a:t>Questions not linked to the People Promise elements or themes</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tc hMerge="1">
                  <a:txBody>
                    <a:bodyPr/>
                    <a:lstStyle/>
                    <a:p>
                      <a:endParaRPr lang="en-GB" sz="1000" b="1"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tc hMerge="1">
                  <a:txBody>
                    <a:bodyPr/>
                    <a:lstStyle/>
                    <a:p>
                      <a:endParaRPr lang="en-GB" sz="1000" b="1"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783A7"/>
                    </a:solidFill>
                  </a:tcPr>
                </a:tc>
                <a:extLst>
                  <a:ext uri="{0D108BD9-81ED-4DB2-BD59-A6C34878D82A}">
                    <a16:rowId xmlns:a16="http://schemas.microsoft.com/office/drawing/2014/main" val="2810748999"/>
                  </a:ext>
                </a:extLst>
              </a:tr>
              <a:tr h="221073">
                <a:tc gridSpan="3">
                  <a:txBody>
                    <a:bodyPr/>
                    <a:lstStyle/>
                    <a:p>
                      <a:r>
                        <a:rPr lang="en-GB" sz="820" b="0" dirty="0">
                          <a:solidFill>
                            <a:schemeClr val="tx1"/>
                          </a:solidFill>
                          <a:latin typeface="Frutiger LT Std 45 Light" panose="020B0402020204020204"/>
                          <a:cs typeface="Arial" panose="020B0604020202020204" pitchFamily="34" charset="0"/>
                        </a:rPr>
                        <a:t>Q1, Q10a, Q10b, Q10c, Q11e, Q15, Q16c, Q18, Q19a, Q19b, Q19c, Q19d, Q26d, Q31b</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9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9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323390"/>
                  </a:ext>
                </a:extLst>
              </a:tr>
            </a:tbl>
          </a:graphicData>
        </a:graphic>
      </p:graphicFrame>
      <p:sp>
        <p:nvSpPr>
          <p:cNvPr id="7" name="Slide Number Placeholder 8">
            <a:extLst>
              <a:ext uri="{FF2B5EF4-FFF2-40B4-BE49-F238E27FC236}">
                <a16:creationId xmlns:a16="http://schemas.microsoft.com/office/drawing/2014/main" id="{371D12D7-9FA6-A806-2CD4-83B359F7846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a:t>
            </a:fld>
            <a:endParaRPr lang="en-GB" dirty="0"/>
          </a:p>
        </p:txBody>
      </p:sp>
    </p:spTree>
    <p:extLst>
      <p:ext uri="{BB962C8B-B14F-4D97-AF65-F5344CB8AC3E}">
        <p14:creationId xmlns:p14="http://schemas.microsoft.com/office/powerpoint/2010/main" val="1420035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glasses&#10;&#10;Description automatically generated with low confidence">
            <a:extLst>
              <a:ext uri="{FF2B5EF4-FFF2-40B4-BE49-F238E27FC236}">
                <a16:creationId xmlns:a16="http://schemas.microsoft.com/office/drawing/2014/main" id="{9733469F-5023-8D32-EFBC-CD05B10460FB}"/>
              </a:ext>
            </a:extLst>
          </p:cNvPr>
          <p:cNvPicPr>
            <a:picLocks noChangeAspect="1"/>
          </p:cNvPicPr>
          <p:nvPr/>
        </p:nvPicPr>
        <p:blipFill>
          <a:blip r:embed="rId2"/>
          <a:stretch>
            <a:fillRect/>
          </a:stretch>
        </p:blipFill>
        <p:spPr>
          <a:xfrm>
            <a:off x="266700" y="872859"/>
            <a:ext cx="886883" cy="504833"/>
          </a:xfrm>
          <a:prstGeom prst="rect">
            <a:avLst/>
          </a:prstGeom>
        </p:spPr>
      </p:pic>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each have a voice that counts: Autonomy and control</a:t>
            </a:r>
            <a:endParaRPr lang="en-GB" sz="1600" dirty="0"/>
          </a:p>
        </p:txBody>
      </p:sp>
      <p:graphicFrame>
        <p:nvGraphicFramePr>
          <p:cNvPr id="15" name="q3d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573705479"/>
              </p:ext>
            </p:extLst>
          </p:nvPr>
        </p:nvGraphicFramePr>
        <p:xfrm>
          <a:off x="266700" y="5085989"/>
          <a:ext cx="3577692" cy="1432188"/>
        </p:xfrm>
        <a:graphic>
          <a:graphicData uri="http://schemas.openxmlformats.org/drawingml/2006/table">
            <a:tbl>
              <a:tblPr firstRow="1" bandRow="1">
                <a:tableStyleId>{5C22544A-7EE6-4342-B048-85BDC9FD1C3A}</a:tableStyleId>
              </a:tblPr>
              <a:tblGrid>
                <a:gridCol w="889240">
                  <a:extLst>
                    <a:ext uri="{9D8B030D-6E8A-4147-A177-3AD203B41FA5}">
                      <a16:colId xmlns:a16="http://schemas.microsoft.com/office/drawing/2014/main" val="3918553771"/>
                    </a:ext>
                  </a:extLst>
                </a:gridCol>
                <a:gridCol w="526211">
                  <a:extLst>
                    <a:ext uri="{9D8B030D-6E8A-4147-A177-3AD203B41FA5}">
                      <a16:colId xmlns:a16="http://schemas.microsoft.com/office/drawing/2014/main" val="1325897192"/>
                    </a:ext>
                  </a:extLst>
                </a:gridCol>
                <a:gridCol w="543464">
                  <a:extLst>
                    <a:ext uri="{9D8B030D-6E8A-4147-A177-3AD203B41FA5}">
                      <a16:colId xmlns:a16="http://schemas.microsoft.com/office/drawing/2014/main" val="92525492"/>
                    </a:ext>
                  </a:extLst>
                </a:gridCol>
                <a:gridCol w="526211">
                  <a:extLst>
                    <a:ext uri="{9D8B030D-6E8A-4147-A177-3AD203B41FA5}">
                      <a16:colId xmlns:a16="http://schemas.microsoft.com/office/drawing/2014/main" val="373619570"/>
                    </a:ext>
                  </a:extLst>
                </a:gridCol>
                <a:gridCol w="537731">
                  <a:extLst>
                    <a:ext uri="{9D8B030D-6E8A-4147-A177-3AD203B41FA5}">
                      <a16:colId xmlns:a16="http://schemas.microsoft.com/office/drawing/2014/main" val="2158587356"/>
                    </a:ext>
                  </a:extLst>
                </a:gridCol>
                <a:gridCol w="55483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81.19%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81.06%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81.17%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84.08%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81.71%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83.13%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77.80%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71.82%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74.85%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9" name="q3e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804767561"/>
              </p:ext>
            </p:extLst>
          </p:nvPr>
        </p:nvGraphicFramePr>
        <p:xfrm>
          <a:off x="4162191" y="5085989"/>
          <a:ext cx="3577692" cy="1432188"/>
        </p:xfrm>
        <a:graphic>
          <a:graphicData uri="http://schemas.openxmlformats.org/drawingml/2006/table">
            <a:tbl>
              <a:tblPr firstRow="1" bandRow="1">
                <a:tableStyleId>{5C22544A-7EE6-4342-B048-85BDC9FD1C3A}</a:tableStyleId>
              </a:tblPr>
              <a:tblGrid>
                <a:gridCol w="901515">
                  <a:extLst>
                    <a:ext uri="{9D8B030D-6E8A-4147-A177-3AD203B41FA5}">
                      <a16:colId xmlns:a16="http://schemas.microsoft.com/office/drawing/2014/main" val="3918553771"/>
                    </a:ext>
                  </a:extLst>
                </a:gridCol>
                <a:gridCol w="517585">
                  <a:extLst>
                    <a:ext uri="{9D8B030D-6E8A-4147-A177-3AD203B41FA5}">
                      <a16:colId xmlns:a16="http://schemas.microsoft.com/office/drawing/2014/main" val="1325897192"/>
                    </a:ext>
                  </a:extLst>
                </a:gridCol>
                <a:gridCol w="526211">
                  <a:extLst>
                    <a:ext uri="{9D8B030D-6E8A-4147-A177-3AD203B41FA5}">
                      <a16:colId xmlns:a16="http://schemas.microsoft.com/office/drawing/2014/main" val="92525492"/>
                    </a:ext>
                  </a:extLst>
                </a:gridCol>
                <a:gridCol w="552090">
                  <a:extLst>
                    <a:ext uri="{9D8B030D-6E8A-4147-A177-3AD203B41FA5}">
                      <a16:colId xmlns:a16="http://schemas.microsoft.com/office/drawing/2014/main" val="373619570"/>
                    </a:ext>
                  </a:extLst>
                </a:gridCol>
                <a:gridCol w="560717">
                  <a:extLst>
                    <a:ext uri="{9D8B030D-6E8A-4147-A177-3AD203B41FA5}">
                      <a16:colId xmlns:a16="http://schemas.microsoft.com/office/drawing/2014/main" val="2158587356"/>
                    </a:ext>
                  </a:extLst>
                </a:gridCol>
                <a:gridCol w="519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61.62%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59.70%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57.76%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60.34%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61.62%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63.73%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61.26%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55.01%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54.61%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55.66%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55.80%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47.67%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47.08%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48.41%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3f_table">
            <a:extLst>
              <a:ext uri="{FF2B5EF4-FFF2-40B4-BE49-F238E27FC236}">
                <a16:creationId xmlns:a16="http://schemas.microsoft.com/office/drawing/2014/main" id="{7AB15D41-BE25-5C87-071C-23FEF24E5F74}"/>
              </a:ext>
            </a:extLst>
          </p:cNvPr>
          <p:cNvGraphicFramePr>
            <a:graphicFrameLocks noGrp="1"/>
          </p:cNvGraphicFramePr>
          <p:nvPr>
            <p:extLst>
              <p:ext uri="{D42A27DB-BD31-4B8C-83A1-F6EECF244321}">
                <p14:modId xmlns:p14="http://schemas.microsoft.com/office/powerpoint/2010/main" val="1939242338"/>
              </p:ext>
            </p:extLst>
          </p:nvPr>
        </p:nvGraphicFramePr>
        <p:xfrm>
          <a:off x="8169690" y="5085989"/>
          <a:ext cx="3577692" cy="1432188"/>
        </p:xfrm>
        <a:graphic>
          <a:graphicData uri="http://schemas.openxmlformats.org/drawingml/2006/table">
            <a:tbl>
              <a:tblPr firstRow="1" bandRow="1">
                <a:tableStyleId>{5C22544A-7EE6-4342-B048-85BDC9FD1C3A}</a:tableStyleId>
              </a:tblPr>
              <a:tblGrid>
                <a:gridCol w="875698">
                  <a:extLst>
                    <a:ext uri="{9D8B030D-6E8A-4147-A177-3AD203B41FA5}">
                      <a16:colId xmlns:a16="http://schemas.microsoft.com/office/drawing/2014/main" val="3918553771"/>
                    </a:ext>
                  </a:extLst>
                </a:gridCol>
                <a:gridCol w="582706">
                  <a:extLst>
                    <a:ext uri="{9D8B030D-6E8A-4147-A177-3AD203B41FA5}">
                      <a16:colId xmlns:a16="http://schemas.microsoft.com/office/drawing/2014/main" val="1325897192"/>
                    </a:ext>
                  </a:extLst>
                </a:gridCol>
                <a:gridCol w="564777">
                  <a:extLst>
                    <a:ext uri="{9D8B030D-6E8A-4147-A177-3AD203B41FA5}">
                      <a16:colId xmlns:a16="http://schemas.microsoft.com/office/drawing/2014/main" val="92525492"/>
                    </a:ext>
                  </a:extLst>
                </a:gridCol>
                <a:gridCol w="537882">
                  <a:extLst>
                    <a:ext uri="{9D8B030D-6E8A-4147-A177-3AD203B41FA5}">
                      <a16:colId xmlns:a16="http://schemas.microsoft.com/office/drawing/2014/main" val="373619570"/>
                    </a:ext>
                  </a:extLst>
                </a:gridCol>
                <a:gridCol w="502023">
                  <a:extLst>
                    <a:ext uri="{9D8B030D-6E8A-4147-A177-3AD203B41FA5}">
                      <a16:colId xmlns:a16="http://schemas.microsoft.com/office/drawing/2014/main" val="2158587356"/>
                    </a:ext>
                  </a:extLst>
                </a:gridCol>
                <a:gridCol w="514606">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62.16%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65.17%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63.37%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63.95%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69.03%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68.40%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67.81%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60.38%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60.52%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61.37%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51.53%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50.78%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48.81%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52.44%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3d_chart">
            <a:extLst>
              <a:ext uri="{FF2B5EF4-FFF2-40B4-BE49-F238E27FC236}">
                <a16:creationId xmlns:a16="http://schemas.microsoft.com/office/drawing/2014/main" id="{68450478-E262-78FC-F344-67B34079B4FC}"/>
              </a:ext>
            </a:extLst>
          </p:cNvPr>
          <p:cNvGraphicFramePr/>
          <p:nvPr>
            <p:extLst>
              <p:ext uri="{D42A27DB-BD31-4B8C-83A1-F6EECF244321}">
                <p14:modId xmlns:p14="http://schemas.microsoft.com/office/powerpoint/2010/main" val="3657052048"/>
              </p:ext>
            </p:extLst>
          </p:nvPr>
        </p:nvGraphicFramePr>
        <p:xfrm>
          <a:off x="425782" y="900594"/>
          <a:ext cx="3577692" cy="4042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3e_chart">
            <a:extLst>
              <a:ext uri="{FF2B5EF4-FFF2-40B4-BE49-F238E27FC236}">
                <a16:creationId xmlns:a16="http://schemas.microsoft.com/office/drawing/2014/main" id="{BA6691BA-8483-E1F3-00E9-66FF85BA2E85}"/>
              </a:ext>
            </a:extLst>
          </p:cNvPr>
          <p:cNvGraphicFramePr/>
          <p:nvPr>
            <p:extLst>
              <p:ext uri="{D42A27DB-BD31-4B8C-83A1-F6EECF244321}">
                <p14:modId xmlns:p14="http://schemas.microsoft.com/office/powerpoint/2010/main" val="3123311634"/>
              </p:ext>
            </p:extLst>
          </p:nvPr>
        </p:nvGraphicFramePr>
        <p:xfrm>
          <a:off x="4307154" y="900594"/>
          <a:ext cx="3577692" cy="40428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f_chart">
            <a:extLst>
              <a:ext uri="{FF2B5EF4-FFF2-40B4-BE49-F238E27FC236}">
                <a16:creationId xmlns:a16="http://schemas.microsoft.com/office/drawing/2014/main" id="{0332B6CB-E19E-ED7F-D019-45000CBB172F}"/>
              </a:ext>
            </a:extLst>
          </p:cNvPr>
          <p:cNvGraphicFramePr/>
          <p:nvPr>
            <p:extLst>
              <p:ext uri="{D42A27DB-BD31-4B8C-83A1-F6EECF244321}">
                <p14:modId xmlns:p14="http://schemas.microsoft.com/office/powerpoint/2010/main" val="3620913344"/>
              </p:ext>
            </p:extLst>
          </p:nvPr>
        </p:nvGraphicFramePr>
        <p:xfrm>
          <a:off x="8218799" y="900594"/>
          <a:ext cx="3577692" cy="4042881"/>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8">
            <a:extLst>
              <a:ext uri="{FF2B5EF4-FFF2-40B4-BE49-F238E27FC236}">
                <a16:creationId xmlns:a16="http://schemas.microsoft.com/office/drawing/2014/main" id="{901A70A5-F0C1-042D-7D6A-777C1FD16D2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50</a:t>
            </a:fld>
            <a:endParaRPr lang="en-GB" dirty="0"/>
          </a:p>
        </p:txBody>
      </p:sp>
      <p:sp>
        <p:nvSpPr>
          <p:cNvPr id="2" name="Footer Placeholder 2">
            <a:extLst>
              <a:ext uri="{FF2B5EF4-FFF2-40B4-BE49-F238E27FC236}">
                <a16:creationId xmlns:a16="http://schemas.microsoft.com/office/drawing/2014/main" id="{8F72BB87-4F2C-BBF0-7C7D-D12B10543A7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900070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glasses&#10;&#10;Description automatically generated with low confidence">
            <a:extLst>
              <a:ext uri="{FF2B5EF4-FFF2-40B4-BE49-F238E27FC236}">
                <a16:creationId xmlns:a16="http://schemas.microsoft.com/office/drawing/2014/main" id="{9733469F-5023-8D32-EFBC-CD05B10460FB}"/>
              </a:ext>
            </a:extLst>
          </p:cNvPr>
          <p:cNvPicPr>
            <a:picLocks noChangeAspect="1"/>
          </p:cNvPicPr>
          <p:nvPr/>
        </p:nvPicPr>
        <p:blipFill>
          <a:blip r:embed="rId2"/>
          <a:stretch>
            <a:fillRect/>
          </a:stretch>
        </p:blipFill>
        <p:spPr>
          <a:xfrm>
            <a:off x="266700" y="868559"/>
            <a:ext cx="886883" cy="504833"/>
          </a:xfrm>
          <a:prstGeom prst="rect">
            <a:avLst/>
          </a:prstGeom>
        </p:spPr>
      </p:pic>
      <p:graphicFrame>
        <p:nvGraphicFramePr>
          <p:cNvPr id="9" name="q5b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2631818370"/>
              </p:ext>
            </p:extLst>
          </p:nvPr>
        </p:nvGraphicFramePr>
        <p:xfrm>
          <a:off x="3798159" y="891629"/>
          <a:ext cx="4423309" cy="409865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each have a voice that counts: Autonomy and control</a:t>
            </a:r>
            <a:endParaRPr lang="en-GB" sz="1600" dirty="0"/>
          </a:p>
        </p:txBody>
      </p:sp>
      <p:graphicFrame>
        <p:nvGraphicFramePr>
          <p:cNvPr id="15" name="q5b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3250230380"/>
              </p:ext>
            </p:extLst>
          </p:nvPr>
        </p:nvGraphicFramePr>
        <p:xfrm>
          <a:off x="3710026" y="5061556"/>
          <a:ext cx="4423305" cy="1432188"/>
        </p:xfrm>
        <a:graphic>
          <a:graphicData uri="http://schemas.openxmlformats.org/drawingml/2006/table">
            <a:tbl>
              <a:tblPr firstRow="1" bandRow="1">
                <a:tableStyleId>{5C22544A-7EE6-4342-B048-85BDC9FD1C3A}</a:tableStyleId>
              </a:tblPr>
              <a:tblGrid>
                <a:gridCol w="993435">
                  <a:extLst>
                    <a:ext uri="{9D8B030D-6E8A-4147-A177-3AD203B41FA5}">
                      <a16:colId xmlns:a16="http://schemas.microsoft.com/office/drawing/2014/main" val="3918553771"/>
                    </a:ext>
                  </a:extLst>
                </a:gridCol>
                <a:gridCol w="685974">
                  <a:extLst>
                    <a:ext uri="{9D8B030D-6E8A-4147-A177-3AD203B41FA5}">
                      <a16:colId xmlns:a16="http://schemas.microsoft.com/office/drawing/2014/main" val="1325897192"/>
                    </a:ext>
                  </a:extLst>
                </a:gridCol>
                <a:gridCol w="685974">
                  <a:extLst>
                    <a:ext uri="{9D8B030D-6E8A-4147-A177-3AD203B41FA5}">
                      <a16:colId xmlns:a16="http://schemas.microsoft.com/office/drawing/2014/main" val="92525492"/>
                    </a:ext>
                  </a:extLst>
                </a:gridCol>
                <a:gridCol w="685974">
                  <a:extLst>
                    <a:ext uri="{9D8B030D-6E8A-4147-A177-3AD203B41FA5}">
                      <a16:colId xmlns:a16="http://schemas.microsoft.com/office/drawing/2014/main" val="373619570"/>
                    </a:ext>
                  </a:extLst>
                </a:gridCol>
                <a:gridCol w="685974">
                  <a:extLst>
                    <a:ext uri="{9D8B030D-6E8A-4147-A177-3AD203B41FA5}">
                      <a16:colId xmlns:a16="http://schemas.microsoft.com/office/drawing/2014/main" val="2158587356"/>
                    </a:ext>
                  </a:extLst>
                </a:gridCol>
                <a:gridCol w="6859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63.11%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62.64%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67.64%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70.54%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75.27%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71.25%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71.04%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70.51%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62.33%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64.10%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64.00%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54.76%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57.16%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56.52%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54.84%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52.72%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2D9F891B-2703-31E9-A79F-575FDFBB85A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51</a:t>
            </a:fld>
            <a:endParaRPr lang="en-GB" dirty="0"/>
          </a:p>
        </p:txBody>
      </p:sp>
      <p:sp>
        <p:nvSpPr>
          <p:cNvPr id="2" name="Footer Placeholder 2">
            <a:extLst>
              <a:ext uri="{FF2B5EF4-FFF2-40B4-BE49-F238E27FC236}">
                <a16:creationId xmlns:a16="http://schemas.microsoft.com/office/drawing/2014/main" id="{3D7A1509-7435-0852-D812-28CF33863D8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871012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each have a voice that counts: Raising concerns</a:t>
            </a:r>
            <a:endParaRPr lang="en-GB" sz="1600" dirty="0"/>
          </a:p>
        </p:txBody>
      </p:sp>
      <p:graphicFrame>
        <p:nvGraphicFramePr>
          <p:cNvPr id="15" name="q20a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2379647263"/>
              </p:ext>
            </p:extLst>
          </p:nvPr>
        </p:nvGraphicFramePr>
        <p:xfrm>
          <a:off x="806273" y="4997271"/>
          <a:ext cx="4709636" cy="1580329"/>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60831">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0831">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73.99%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77.99%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78.01%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0831">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82.01%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86.26%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0831">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73.88%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79.63%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76.82%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0831">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65.70%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68.68%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62.41%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60.85%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7617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9" name="q20b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1502745736"/>
              </p:ext>
            </p:extLst>
          </p:nvPr>
        </p:nvGraphicFramePr>
        <p:xfrm>
          <a:off x="6340504" y="4999899"/>
          <a:ext cx="4709636" cy="1580329"/>
        </p:xfrm>
        <a:graphic>
          <a:graphicData uri="http://schemas.openxmlformats.org/drawingml/2006/table">
            <a:tbl>
              <a:tblPr firstRow="1" bandRow="1">
                <a:tableStyleId>{5C22544A-7EE6-4342-B048-85BDC9FD1C3A}</a:tableStyleId>
              </a:tblPr>
              <a:tblGrid>
                <a:gridCol w="1057741">
                  <a:extLst>
                    <a:ext uri="{9D8B030D-6E8A-4147-A177-3AD203B41FA5}">
                      <a16:colId xmlns:a16="http://schemas.microsoft.com/office/drawing/2014/main" val="3918553771"/>
                    </a:ext>
                  </a:extLst>
                </a:gridCol>
                <a:gridCol w="730379">
                  <a:extLst>
                    <a:ext uri="{9D8B030D-6E8A-4147-A177-3AD203B41FA5}">
                      <a16:colId xmlns:a16="http://schemas.microsoft.com/office/drawing/2014/main" val="1325897192"/>
                    </a:ext>
                  </a:extLst>
                </a:gridCol>
                <a:gridCol w="730379">
                  <a:extLst>
                    <a:ext uri="{9D8B030D-6E8A-4147-A177-3AD203B41FA5}">
                      <a16:colId xmlns:a16="http://schemas.microsoft.com/office/drawing/2014/main" val="92525492"/>
                    </a:ext>
                  </a:extLst>
                </a:gridCol>
                <a:gridCol w="730379">
                  <a:extLst>
                    <a:ext uri="{9D8B030D-6E8A-4147-A177-3AD203B41FA5}">
                      <a16:colId xmlns:a16="http://schemas.microsoft.com/office/drawing/2014/main" val="373619570"/>
                    </a:ext>
                  </a:extLst>
                </a:gridCol>
                <a:gridCol w="730379">
                  <a:extLst>
                    <a:ext uri="{9D8B030D-6E8A-4147-A177-3AD203B41FA5}">
                      <a16:colId xmlns:a16="http://schemas.microsoft.com/office/drawing/2014/main" val="2158587356"/>
                    </a:ext>
                  </a:extLst>
                </a:gridCol>
                <a:gridCol w="730379">
                  <a:extLst>
                    <a:ext uri="{9D8B030D-6E8A-4147-A177-3AD203B41FA5}">
                      <a16:colId xmlns:a16="http://schemas.microsoft.com/office/drawing/2014/main" val="3569679531"/>
                    </a:ext>
                  </a:extLst>
                </a:gridCol>
              </a:tblGrid>
              <a:tr h="260831">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0831">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59.27%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62.00%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60.20%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61.79%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0831">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75.56%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79.57%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76.84%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74.10%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0831">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60.51%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63.12%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61.53%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61.79%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0831">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46.01%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46.89%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38.82%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45.73%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7617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1549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descr="A pair of glasses&#10;&#10;Description automatically generated with low confidence">
            <a:extLst>
              <a:ext uri="{FF2B5EF4-FFF2-40B4-BE49-F238E27FC236}">
                <a16:creationId xmlns:a16="http://schemas.microsoft.com/office/drawing/2014/main" id="{D4E3CD2B-AD10-27DF-2704-45CD6F815226}"/>
              </a:ext>
            </a:extLst>
          </p:cNvPr>
          <p:cNvPicPr>
            <a:picLocks noChangeAspect="1"/>
          </p:cNvPicPr>
          <p:nvPr/>
        </p:nvPicPr>
        <p:blipFill>
          <a:blip r:embed="rId2"/>
          <a:stretch>
            <a:fillRect/>
          </a:stretch>
        </p:blipFill>
        <p:spPr>
          <a:xfrm>
            <a:off x="266700" y="868559"/>
            <a:ext cx="886883" cy="504833"/>
          </a:xfrm>
          <a:prstGeom prst="rect">
            <a:avLst/>
          </a:prstGeom>
        </p:spPr>
      </p:pic>
      <p:graphicFrame>
        <p:nvGraphicFramePr>
          <p:cNvPr id="6" name="q20a_chart">
            <a:extLst>
              <a:ext uri="{FF2B5EF4-FFF2-40B4-BE49-F238E27FC236}">
                <a16:creationId xmlns:a16="http://schemas.microsoft.com/office/drawing/2014/main" id="{2C5CE1D4-21B0-B984-FC80-D3B8908D8AC6}"/>
              </a:ext>
            </a:extLst>
          </p:cNvPr>
          <p:cNvGraphicFramePr/>
          <p:nvPr>
            <p:extLst>
              <p:ext uri="{D42A27DB-BD31-4B8C-83A1-F6EECF244321}">
                <p14:modId xmlns:p14="http://schemas.microsoft.com/office/powerpoint/2010/main" val="1390024828"/>
              </p:ext>
            </p:extLst>
          </p:nvPr>
        </p:nvGraphicFramePr>
        <p:xfrm>
          <a:off x="1025763" y="828786"/>
          <a:ext cx="4637617" cy="4048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0b_chart">
            <a:extLst>
              <a:ext uri="{FF2B5EF4-FFF2-40B4-BE49-F238E27FC236}">
                <a16:creationId xmlns:a16="http://schemas.microsoft.com/office/drawing/2014/main" id="{9179F34A-8097-003F-941B-527B5F606D5D}"/>
              </a:ext>
            </a:extLst>
          </p:cNvPr>
          <p:cNvGraphicFramePr/>
          <p:nvPr>
            <p:extLst>
              <p:ext uri="{D42A27DB-BD31-4B8C-83A1-F6EECF244321}">
                <p14:modId xmlns:p14="http://schemas.microsoft.com/office/powerpoint/2010/main" val="2644550478"/>
              </p:ext>
            </p:extLst>
          </p:nvPr>
        </p:nvGraphicFramePr>
        <p:xfrm>
          <a:off x="6528622" y="828786"/>
          <a:ext cx="4637617" cy="4048014"/>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8">
            <a:extLst>
              <a:ext uri="{FF2B5EF4-FFF2-40B4-BE49-F238E27FC236}">
                <a16:creationId xmlns:a16="http://schemas.microsoft.com/office/drawing/2014/main" id="{C111CF94-785C-71B4-CA11-BAED5D2F47D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52</a:t>
            </a:fld>
            <a:endParaRPr lang="en-GB" dirty="0"/>
          </a:p>
        </p:txBody>
      </p:sp>
      <p:sp>
        <p:nvSpPr>
          <p:cNvPr id="2" name="Footer Placeholder 2">
            <a:extLst>
              <a:ext uri="{FF2B5EF4-FFF2-40B4-BE49-F238E27FC236}">
                <a16:creationId xmlns:a16="http://schemas.microsoft.com/office/drawing/2014/main" id="{F4DBF8D1-6FB7-ED2F-5226-C2D86E0D276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148693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each have a voice that counts: Raising concerns</a:t>
            </a:r>
            <a:endParaRPr lang="en-GB" sz="1600" dirty="0"/>
          </a:p>
        </p:txBody>
      </p:sp>
      <p:graphicFrame>
        <p:nvGraphicFramePr>
          <p:cNvPr id="9" name="q25e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3520871561"/>
              </p:ext>
            </p:extLst>
          </p:nvPr>
        </p:nvGraphicFramePr>
        <p:xfrm>
          <a:off x="965355" y="893522"/>
          <a:ext cx="4709636" cy="3948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q25e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2499773964"/>
              </p:ext>
            </p:extLst>
          </p:nvPr>
        </p:nvGraphicFramePr>
        <p:xfrm>
          <a:off x="953771" y="5005196"/>
          <a:ext cx="4456304" cy="1443516"/>
        </p:xfrm>
        <a:graphic>
          <a:graphicData uri="http://schemas.openxmlformats.org/drawingml/2006/table">
            <a:tbl>
              <a:tblPr firstRow="1" bandRow="1">
                <a:tableStyleId>{5C22544A-7EE6-4342-B048-85BDC9FD1C3A}</a:tableStyleId>
              </a:tblPr>
              <a:tblGrid>
                <a:gridCol w="945367">
                  <a:extLst>
                    <a:ext uri="{9D8B030D-6E8A-4147-A177-3AD203B41FA5}">
                      <a16:colId xmlns:a16="http://schemas.microsoft.com/office/drawing/2014/main" val="3918553771"/>
                    </a:ext>
                  </a:extLst>
                </a:gridCol>
                <a:gridCol w="861647">
                  <a:extLst>
                    <a:ext uri="{9D8B030D-6E8A-4147-A177-3AD203B41FA5}">
                      <a16:colId xmlns:a16="http://schemas.microsoft.com/office/drawing/2014/main" val="373619570"/>
                    </a:ext>
                  </a:extLst>
                </a:gridCol>
                <a:gridCol w="888023">
                  <a:extLst>
                    <a:ext uri="{9D8B030D-6E8A-4147-A177-3AD203B41FA5}">
                      <a16:colId xmlns:a16="http://schemas.microsoft.com/office/drawing/2014/main" val="2158587356"/>
                    </a:ext>
                  </a:extLst>
                </a:gridCol>
                <a:gridCol w="888023">
                  <a:extLst>
                    <a:ext uri="{9D8B030D-6E8A-4147-A177-3AD203B41FA5}">
                      <a16:colId xmlns:a16="http://schemas.microsoft.com/office/drawing/2014/main" val="3569679531"/>
                    </a:ext>
                  </a:extLst>
                </a:gridCol>
                <a:gridCol w="873244">
                  <a:extLst>
                    <a:ext uri="{9D8B030D-6E8A-4147-A177-3AD203B41FA5}">
                      <a16:colId xmlns:a16="http://schemas.microsoft.com/office/drawing/2014/main" val="689969405"/>
                    </a:ext>
                  </a:extLst>
                </a:gridCol>
              </a:tblGrid>
              <a:tr h="238250">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250">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68.61%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70.84%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69.90%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250">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78.54%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78.86%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78.57%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76.89%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250">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68.37%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66.89%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68.14%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250">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58.87%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47.55%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50.40%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50.17%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2266">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descr="A pair of glasses&#10;&#10;Description automatically generated with low confidence">
            <a:extLst>
              <a:ext uri="{FF2B5EF4-FFF2-40B4-BE49-F238E27FC236}">
                <a16:creationId xmlns:a16="http://schemas.microsoft.com/office/drawing/2014/main" id="{D4E3CD2B-AD10-27DF-2704-45CD6F815226}"/>
              </a:ext>
            </a:extLst>
          </p:cNvPr>
          <p:cNvPicPr>
            <a:picLocks noChangeAspect="1"/>
          </p:cNvPicPr>
          <p:nvPr/>
        </p:nvPicPr>
        <p:blipFill>
          <a:blip r:embed="rId3"/>
          <a:stretch>
            <a:fillRect/>
          </a:stretch>
        </p:blipFill>
        <p:spPr>
          <a:xfrm>
            <a:off x="266700" y="868559"/>
            <a:ext cx="886883" cy="504833"/>
          </a:xfrm>
          <a:prstGeom prst="rect">
            <a:avLst/>
          </a:prstGeom>
        </p:spPr>
      </p:pic>
      <p:graphicFrame>
        <p:nvGraphicFramePr>
          <p:cNvPr id="6" name="q25f_chart">
            <a:extLst>
              <a:ext uri="{FF2B5EF4-FFF2-40B4-BE49-F238E27FC236}">
                <a16:creationId xmlns:a16="http://schemas.microsoft.com/office/drawing/2014/main" id="{3B2C109A-4B25-BCF9-90B1-678793B88A40}"/>
              </a:ext>
            </a:extLst>
          </p:cNvPr>
          <p:cNvGraphicFramePr/>
          <p:nvPr>
            <p:extLst>
              <p:ext uri="{D42A27DB-BD31-4B8C-83A1-F6EECF244321}">
                <p14:modId xmlns:p14="http://schemas.microsoft.com/office/powerpoint/2010/main" val="1780648920"/>
              </p:ext>
            </p:extLst>
          </p:nvPr>
        </p:nvGraphicFramePr>
        <p:xfrm>
          <a:off x="6650049" y="901351"/>
          <a:ext cx="4834449" cy="39939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f_table">
            <a:extLst>
              <a:ext uri="{FF2B5EF4-FFF2-40B4-BE49-F238E27FC236}">
                <a16:creationId xmlns:a16="http://schemas.microsoft.com/office/drawing/2014/main" id="{344CFB6E-9AC2-EA4D-F11F-756344E6171F}"/>
              </a:ext>
            </a:extLst>
          </p:cNvPr>
          <p:cNvGraphicFramePr>
            <a:graphicFrameLocks noGrp="1"/>
          </p:cNvGraphicFramePr>
          <p:nvPr>
            <p:extLst>
              <p:ext uri="{D42A27DB-BD31-4B8C-83A1-F6EECF244321}">
                <p14:modId xmlns:p14="http://schemas.microsoft.com/office/powerpoint/2010/main" val="2993755325"/>
              </p:ext>
            </p:extLst>
          </p:nvPr>
        </p:nvGraphicFramePr>
        <p:xfrm>
          <a:off x="6528593" y="5011989"/>
          <a:ext cx="4834447" cy="1436724"/>
        </p:xfrm>
        <a:graphic>
          <a:graphicData uri="http://schemas.openxmlformats.org/drawingml/2006/table">
            <a:tbl>
              <a:tblPr firstRow="1" bandRow="1">
                <a:tableStyleId>{5C22544A-7EE6-4342-B048-85BDC9FD1C3A}</a:tableStyleId>
              </a:tblPr>
              <a:tblGrid>
                <a:gridCol w="927284">
                  <a:extLst>
                    <a:ext uri="{9D8B030D-6E8A-4147-A177-3AD203B41FA5}">
                      <a16:colId xmlns:a16="http://schemas.microsoft.com/office/drawing/2014/main" val="3918553771"/>
                    </a:ext>
                  </a:extLst>
                </a:gridCol>
                <a:gridCol w="1292469">
                  <a:extLst>
                    <a:ext uri="{9D8B030D-6E8A-4147-A177-3AD203B41FA5}">
                      <a16:colId xmlns:a16="http://schemas.microsoft.com/office/drawing/2014/main" val="1325897192"/>
                    </a:ext>
                  </a:extLst>
                </a:gridCol>
                <a:gridCol w="1310054">
                  <a:extLst>
                    <a:ext uri="{9D8B030D-6E8A-4147-A177-3AD203B41FA5}">
                      <a16:colId xmlns:a16="http://schemas.microsoft.com/office/drawing/2014/main" val="92525492"/>
                    </a:ext>
                  </a:extLst>
                </a:gridCol>
                <a:gridCol w="1304640">
                  <a:extLst>
                    <a:ext uri="{9D8B030D-6E8A-4147-A177-3AD203B41FA5}">
                      <a16:colId xmlns:a16="http://schemas.microsoft.com/office/drawing/2014/main" val="4190591683"/>
                    </a:ext>
                  </a:extLst>
                </a:gridCol>
              </a:tblGrid>
              <a:tr h="239454">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9454">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56.44%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57.79%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56.15%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9454">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71.41%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68.01%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9454">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55.05%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55.00%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56.06%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9454">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34.05%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30.98%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33.58%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945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1" name="Slide Number Placeholder 8">
            <a:extLst>
              <a:ext uri="{FF2B5EF4-FFF2-40B4-BE49-F238E27FC236}">
                <a16:creationId xmlns:a16="http://schemas.microsoft.com/office/drawing/2014/main" id="{A0256772-A9F1-4563-F526-8D8A2B582BD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53</a:t>
            </a:fld>
            <a:endParaRPr lang="en-GB" dirty="0"/>
          </a:p>
        </p:txBody>
      </p:sp>
      <p:sp>
        <p:nvSpPr>
          <p:cNvPr id="2" name="Footer Placeholder 2">
            <a:extLst>
              <a:ext uri="{FF2B5EF4-FFF2-40B4-BE49-F238E27FC236}">
                <a16:creationId xmlns:a16="http://schemas.microsoft.com/office/drawing/2014/main" id="{14014503-31AB-768A-0298-751777AE42E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948553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13283" y="3901017"/>
            <a:ext cx="5395338" cy="1126917"/>
          </a:xfrm>
        </p:spPr>
        <p:txBody>
          <a:bodyPr>
            <a:noAutofit/>
          </a:bodyPr>
          <a:lstStyle/>
          <a:p>
            <a:r>
              <a:rPr lang="en-GB" dirty="0"/>
              <a:t>People Promise element – We are safe and healthy	</a:t>
            </a:r>
          </a:p>
        </p:txBody>
      </p:sp>
      <p:sp>
        <p:nvSpPr>
          <p:cNvPr id="4" name="TextBox 3">
            <a:extLst>
              <a:ext uri="{FF2B5EF4-FFF2-40B4-BE49-F238E27FC236}">
                <a16:creationId xmlns:a16="http://schemas.microsoft.com/office/drawing/2014/main" id="{37C2BCF8-12F8-55C0-E239-EB814BC0AFCD}"/>
              </a:ext>
            </a:extLst>
          </p:cNvPr>
          <p:cNvSpPr txBox="1"/>
          <p:nvPr/>
        </p:nvSpPr>
        <p:spPr>
          <a:xfrm>
            <a:off x="187714" y="5142219"/>
            <a:ext cx="11334750" cy="1908215"/>
          </a:xfrm>
          <a:prstGeom prst="rect">
            <a:avLst/>
          </a:prstGeom>
          <a:noFill/>
        </p:spPr>
        <p:txBody>
          <a:bodyPr wrap="square" rtlCol="0">
            <a:spAutoFit/>
          </a:bodyPr>
          <a:lstStyle/>
          <a:p>
            <a:r>
              <a:rPr lang="en-GB" sz="1500" dirty="0">
                <a:solidFill>
                  <a:schemeClr val="bg1"/>
                </a:solidFill>
                <a:latin typeface="Frutiger LT Std 45 Light" panose="020B0402020204020204"/>
                <a:cs typeface="Arial" panose="020B0604020202020204" pitchFamily="34" charset="0"/>
              </a:rPr>
              <a:t>Questions included:</a:t>
            </a:r>
          </a:p>
          <a:p>
            <a:r>
              <a:rPr lang="en-GB" sz="1400" dirty="0">
                <a:solidFill>
                  <a:schemeClr val="bg1"/>
                </a:solidFill>
                <a:latin typeface="Frutiger LT Std 45 Light" panose="020B0402020204020204"/>
                <a:cs typeface="Arial" panose="020B0604020202020204" pitchFamily="34" charset="0"/>
              </a:rPr>
              <a:t>Health and safety climate: Q3g, Q3h, Q3i, Q5a, Q11a, Q13d, Q14d</a:t>
            </a:r>
          </a:p>
          <a:p>
            <a:r>
              <a:rPr lang="en-GB" sz="1400" dirty="0">
                <a:solidFill>
                  <a:schemeClr val="bg1"/>
                </a:solidFill>
                <a:latin typeface="Frutiger LT Std 45 Light" panose="020B0402020204020204"/>
                <a:cs typeface="Arial" panose="020B0604020202020204" pitchFamily="34" charset="0"/>
              </a:rPr>
              <a:t>Burnout: Q12a, Q12b, Q12c, Q12d, Q12e, Q12f, Q12g</a:t>
            </a:r>
          </a:p>
          <a:p>
            <a:r>
              <a:rPr lang="en-GB" sz="1400" dirty="0">
                <a:solidFill>
                  <a:schemeClr val="bg1"/>
                </a:solidFill>
                <a:latin typeface="Frutiger LT Std 45 Light" panose="020B0402020204020204"/>
                <a:cs typeface="Arial" panose="020B0604020202020204" pitchFamily="34" charset="0"/>
              </a:rPr>
              <a:t>Negative experiences: Q11b, Q11c, Q11d, Q13a, Q13b, Q13c, Q14a, Q14b, Q14c</a:t>
            </a:r>
          </a:p>
          <a:p>
            <a:r>
              <a:rPr lang="en-GB" sz="1400" dirty="0">
                <a:solidFill>
                  <a:schemeClr val="bg1"/>
                </a:solidFill>
                <a:latin typeface="Frutiger LT Std 45 Light" panose="020B0402020204020204"/>
                <a:cs typeface="Arial" panose="020B0604020202020204" pitchFamily="34" charset="0"/>
              </a:rPr>
              <a:t>Other questions:* Q17a, Q17b, Q22</a:t>
            </a:r>
          </a:p>
          <a:p>
            <a:r>
              <a:rPr lang="en-GB" sz="900" dirty="0">
                <a:solidFill>
                  <a:schemeClr val="bg1"/>
                </a:solidFill>
                <a:latin typeface="Frutiger LT Std 45 Light" panose="020B0402020204020204"/>
                <a:cs typeface="Arial" panose="020B0604020202020204" pitchFamily="34" charset="0"/>
              </a:rPr>
              <a:t>*Q17a, Q17b and Q22 do not contribute to the calculation of any scores or sub-scores.</a:t>
            </a:r>
          </a:p>
          <a:p>
            <a:endParaRPr lang="en-GB" sz="1600" dirty="0">
              <a:solidFill>
                <a:schemeClr val="bg1"/>
              </a:solidFill>
              <a:latin typeface="Frutiger LT Std 45 Light" panose="020B0402020204020204"/>
              <a:cs typeface="Arial" panose="020B0604020202020204" pitchFamily="34" charset="0"/>
            </a:endParaRPr>
          </a:p>
          <a:p>
            <a:endParaRPr lang="en-GB" sz="2000" dirty="0">
              <a:solidFill>
                <a:schemeClr val="bg1"/>
              </a:solidFill>
              <a:latin typeface="Frutiger LT Std 45 Light" panose="020B0402020204020204"/>
              <a:cs typeface="Arial" panose="020B0604020202020204" pitchFamily="34" charset="0"/>
            </a:endParaRPr>
          </a:p>
        </p:txBody>
      </p:sp>
      <p:pic>
        <p:nvPicPr>
          <p:cNvPr id="3" name="Picture 2" descr="Shape, arrow&#10;&#10;Description automatically generated">
            <a:extLst>
              <a:ext uri="{FF2B5EF4-FFF2-40B4-BE49-F238E27FC236}">
                <a16:creationId xmlns:a16="http://schemas.microsoft.com/office/drawing/2014/main" id="{39F64BF7-F9CC-E514-DAAB-C87855ACD628}"/>
              </a:ext>
            </a:extLst>
          </p:cNvPr>
          <p:cNvPicPr>
            <a:picLocks noChangeAspect="1"/>
          </p:cNvPicPr>
          <p:nvPr/>
        </p:nvPicPr>
        <p:blipFill>
          <a:blip r:embed="rId2"/>
          <a:stretch>
            <a:fillRect/>
          </a:stretch>
        </p:blipFill>
        <p:spPr>
          <a:xfrm>
            <a:off x="5659761" y="3922087"/>
            <a:ext cx="1322064" cy="1100807"/>
          </a:xfrm>
          <a:prstGeom prst="rect">
            <a:avLst/>
          </a:prstGeom>
        </p:spPr>
      </p:pic>
    </p:spTree>
    <p:extLst>
      <p:ext uri="{BB962C8B-B14F-4D97-AF65-F5344CB8AC3E}">
        <p14:creationId xmlns:p14="http://schemas.microsoft.com/office/powerpoint/2010/main" val="1520477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q3g_chart">
            <a:extLst>
              <a:ext uri="{FF2B5EF4-FFF2-40B4-BE49-F238E27FC236}">
                <a16:creationId xmlns:a16="http://schemas.microsoft.com/office/drawing/2014/main" id="{0A472CFE-27B8-1B05-72B8-3A7DA345C558}"/>
              </a:ext>
            </a:extLst>
          </p:cNvPr>
          <p:cNvGraphicFramePr/>
          <p:nvPr>
            <p:extLst>
              <p:ext uri="{D42A27DB-BD31-4B8C-83A1-F6EECF244321}">
                <p14:modId xmlns:p14="http://schemas.microsoft.com/office/powerpoint/2010/main" val="2489257059"/>
              </p:ext>
            </p:extLst>
          </p:nvPr>
        </p:nvGraphicFramePr>
        <p:xfrm>
          <a:off x="425782" y="761255"/>
          <a:ext cx="3577692" cy="410084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Health and safety climate</a:t>
            </a:r>
            <a:endParaRPr lang="en-GB" sz="1600" dirty="0"/>
          </a:p>
        </p:txBody>
      </p:sp>
      <p:graphicFrame>
        <p:nvGraphicFramePr>
          <p:cNvPr id="15" name="q3g_table">
            <a:extLst>
              <a:ext uri="{FF2B5EF4-FFF2-40B4-BE49-F238E27FC236}">
                <a16:creationId xmlns:a16="http://schemas.microsoft.com/office/drawing/2014/main" id="{1759507B-5011-B089-4B83-46B89AFC7322}"/>
              </a:ext>
            </a:extLst>
          </p:cNvPr>
          <p:cNvGraphicFramePr>
            <a:graphicFrameLocks noGrp="1"/>
          </p:cNvGraphicFramePr>
          <p:nvPr>
            <p:extLst>
              <p:ext uri="{D42A27DB-BD31-4B8C-83A1-F6EECF244321}">
                <p14:modId xmlns:p14="http://schemas.microsoft.com/office/powerpoint/2010/main" val="2290123558"/>
              </p:ext>
            </p:extLst>
          </p:nvPr>
        </p:nvGraphicFramePr>
        <p:xfrm>
          <a:off x="266700" y="5018857"/>
          <a:ext cx="3577692" cy="1432188"/>
        </p:xfrm>
        <a:graphic>
          <a:graphicData uri="http://schemas.openxmlformats.org/drawingml/2006/table">
            <a:tbl>
              <a:tblPr firstRow="1" bandRow="1">
                <a:tableStyleId>{5C22544A-7EE6-4342-B048-85BDC9FD1C3A}</a:tableStyleId>
              </a:tblPr>
              <a:tblGrid>
                <a:gridCol w="844924">
                  <a:extLst>
                    <a:ext uri="{9D8B030D-6E8A-4147-A177-3AD203B41FA5}">
                      <a16:colId xmlns:a16="http://schemas.microsoft.com/office/drawing/2014/main" val="3918553771"/>
                    </a:ext>
                  </a:extLst>
                </a:gridCol>
                <a:gridCol w="564776">
                  <a:extLst>
                    <a:ext uri="{9D8B030D-6E8A-4147-A177-3AD203B41FA5}">
                      <a16:colId xmlns:a16="http://schemas.microsoft.com/office/drawing/2014/main" val="1325897192"/>
                    </a:ext>
                  </a:extLst>
                </a:gridCol>
                <a:gridCol w="555812">
                  <a:extLst>
                    <a:ext uri="{9D8B030D-6E8A-4147-A177-3AD203B41FA5}">
                      <a16:colId xmlns:a16="http://schemas.microsoft.com/office/drawing/2014/main" val="92525492"/>
                    </a:ext>
                  </a:extLst>
                </a:gridCol>
                <a:gridCol w="546847">
                  <a:extLst>
                    <a:ext uri="{9D8B030D-6E8A-4147-A177-3AD203B41FA5}">
                      <a16:colId xmlns:a16="http://schemas.microsoft.com/office/drawing/2014/main" val="373619570"/>
                    </a:ext>
                  </a:extLst>
                </a:gridCol>
                <a:gridCol w="528917">
                  <a:extLst>
                    <a:ext uri="{9D8B030D-6E8A-4147-A177-3AD203B41FA5}">
                      <a16:colId xmlns:a16="http://schemas.microsoft.com/office/drawing/2014/main" val="2158587356"/>
                    </a:ext>
                  </a:extLst>
                </a:gridCol>
                <a:gridCol w="536416">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48.97%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47.96%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44.94%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44.08%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48.33%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52.86%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54.59%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52.32%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52.33%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54.03%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46.01%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48.59%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44.86%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45.18%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48.48%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35.63%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36.74%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9" name="q3h_table">
            <a:extLst>
              <a:ext uri="{FF2B5EF4-FFF2-40B4-BE49-F238E27FC236}">
                <a16:creationId xmlns:a16="http://schemas.microsoft.com/office/drawing/2014/main" id="{501E5A3F-20D2-CBEE-C15A-A360A4803572}"/>
              </a:ext>
            </a:extLst>
          </p:cNvPr>
          <p:cNvGraphicFramePr>
            <a:graphicFrameLocks noGrp="1"/>
          </p:cNvGraphicFramePr>
          <p:nvPr>
            <p:extLst>
              <p:ext uri="{D42A27DB-BD31-4B8C-83A1-F6EECF244321}">
                <p14:modId xmlns:p14="http://schemas.microsoft.com/office/powerpoint/2010/main" val="2647001279"/>
              </p:ext>
            </p:extLst>
          </p:nvPr>
        </p:nvGraphicFramePr>
        <p:xfrm>
          <a:off x="4162191" y="5018857"/>
          <a:ext cx="3577692" cy="1432188"/>
        </p:xfrm>
        <a:graphic>
          <a:graphicData uri="http://schemas.openxmlformats.org/drawingml/2006/table">
            <a:tbl>
              <a:tblPr firstRow="1" bandRow="1">
                <a:tableStyleId>{5C22544A-7EE6-4342-B048-85BDC9FD1C3A}</a:tableStyleId>
              </a:tblPr>
              <a:tblGrid>
                <a:gridCol w="840115">
                  <a:extLst>
                    <a:ext uri="{9D8B030D-6E8A-4147-A177-3AD203B41FA5}">
                      <a16:colId xmlns:a16="http://schemas.microsoft.com/office/drawing/2014/main" val="3918553771"/>
                    </a:ext>
                  </a:extLst>
                </a:gridCol>
                <a:gridCol w="564776">
                  <a:extLst>
                    <a:ext uri="{9D8B030D-6E8A-4147-A177-3AD203B41FA5}">
                      <a16:colId xmlns:a16="http://schemas.microsoft.com/office/drawing/2014/main" val="1325897192"/>
                    </a:ext>
                  </a:extLst>
                </a:gridCol>
                <a:gridCol w="564777">
                  <a:extLst>
                    <a:ext uri="{9D8B030D-6E8A-4147-A177-3AD203B41FA5}">
                      <a16:colId xmlns:a16="http://schemas.microsoft.com/office/drawing/2014/main" val="92525492"/>
                    </a:ext>
                  </a:extLst>
                </a:gridCol>
                <a:gridCol w="546847">
                  <a:extLst>
                    <a:ext uri="{9D8B030D-6E8A-4147-A177-3AD203B41FA5}">
                      <a16:colId xmlns:a16="http://schemas.microsoft.com/office/drawing/2014/main" val="373619570"/>
                    </a:ext>
                  </a:extLst>
                </a:gridCol>
                <a:gridCol w="537882">
                  <a:extLst>
                    <a:ext uri="{9D8B030D-6E8A-4147-A177-3AD203B41FA5}">
                      <a16:colId xmlns:a16="http://schemas.microsoft.com/office/drawing/2014/main" val="2158587356"/>
                    </a:ext>
                  </a:extLst>
                </a:gridCol>
                <a:gridCol w="52329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65.29%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65.87%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61.29%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65.64%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68.32%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74.51%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70.75%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74.04%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58.35%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63.87%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63.29%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64.33%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48.44%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51.95%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49.91%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45.87%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23" name="q3i_table">
            <a:extLst>
              <a:ext uri="{FF2B5EF4-FFF2-40B4-BE49-F238E27FC236}">
                <a16:creationId xmlns:a16="http://schemas.microsoft.com/office/drawing/2014/main" id="{7AB15D41-BE25-5C87-071C-23FEF24E5F74}"/>
              </a:ext>
            </a:extLst>
          </p:cNvPr>
          <p:cNvGraphicFramePr>
            <a:graphicFrameLocks noGrp="1"/>
          </p:cNvGraphicFramePr>
          <p:nvPr>
            <p:extLst>
              <p:ext uri="{D42A27DB-BD31-4B8C-83A1-F6EECF244321}">
                <p14:modId xmlns:p14="http://schemas.microsoft.com/office/powerpoint/2010/main" val="2353666279"/>
              </p:ext>
            </p:extLst>
          </p:nvPr>
        </p:nvGraphicFramePr>
        <p:xfrm>
          <a:off x="8169690" y="5018857"/>
          <a:ext cx="3577692" cy="1432188"/>
        </p:xfrm>
        <a:graphic>
          <a:graphicData uri="http://schemas.openxmlformats.org/drawingml/2006/table">
            <a:tbl>
              <a:tblPr firstRow="1" bandRow="1">
                <a:tableStyleId>{5C22544A-7EE6-4342-B048-85BDC9FD1C3A}</a:tableStyleId>
              </a:tblPr>
              <a:tblGrid>
                <a:gridCol w="848804">
                  <a:extLst>
                    <a:ext uri="{9D8B030D-6E8A-4147-A177-3AD203B41FA5}">
                      <a16:colId xmlns:a16="http://schemas.microsoft.com/office/drawing/2014/main" val="3918553771"/>
                    </a:ext>
                  </a:extLst>
                </a:gridCol>
                <a:gridCol w="555812">
                  <a:extLst>
                    <a:ext uri="{9D8B030D-6E8A-4147-A177-3AD203B41FA5}">
                      <a16:colId xmlns:a16="http://schemas.microsoft.com/office/drawing/2014/main" val="1325897192"/>
                    </a:ext>
                  </a:extLst>
                </a:gridCol>
                <a:gridCol w="564776">
                  <a:extLst>
                    <a:ext uri="{9D8B030D-6E8A-4147-A177-3AD203B41FA5}">
                      <a16:colId xmlns:a16="http://schemas.microsoft.com/office/drawing/2014/main" val="92525492"/>
                    </a:ext>
                  </a:extLst>
                </a:gridCol>
                <a:gridCol w="555812">
                  <a:extLst>
                    <a:ext uri="{9D8B030D-6E8A-4147-A177-3AD203B41FA5}">
                      <a16:colId xmlns:a16="http://schemas.microsoft.com/office/drawing/2014/main" val="373619570"/>
                    </a:ext>
                  </a:extLst>
                </a:gridCol>
                <a:gridCol w="528918">
                  <a:extLst>
                    <a:ext uri="{9D8B030D-6E8A-4147-A177-3AD203B41FA5}">
                      <a16:colId xmlns:a16="http://schemas.microsoft.com/office/drawing/2014/main" val="2158587356"/>
                    </a:ext>
                  </a:extLst>
                </a:gridCol>
                <a:gridCol w="52357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39.13%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41.66%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30.74%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28.08%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36.52%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42.23%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50.62%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38.58%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36.65%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42.31%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32.45%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40.96%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30.52%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30.55%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35.28%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25.23%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28.37%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20.38%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22.18%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27.52%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3"/>
          <a:stretch>
            <a:fillRect/>
          </a:stretch>
        </p:blipFill>
        <p:spPr>
          <a:xfrm>
            <a:off x="266700" y="900593"/>
            <a:ext cx="720581" cy="599987"/>
          </a:xfrm>
          <a:prstGeom prst="rect">
            <a:avLst/>
          </a:prstGeom>
        </p:spPr>
      </p:pic>
      <p:graphicFrame>
        <p:nvGraphicFramePr>
          <p:cNvPr id="10" name="q3h_chart">
            <a:extLst>
              <a:ext uri="{FF2B5EF4-FFF2-40B4-BE49-F238E27FC236}">
                <a16:creationId xmlns:a16="http://schemas.microsoft.com/office/drawing/2014/main" id="{7413B4BC-F9C9-BD83-F29F-298C2DAD1E8B}"/>
              </a:ext>
            </a:extLst>
          </p:cNvPr>
          <p:cNvGraphicFramePr/>
          <p:nvPr>
            <p:extLst>
              <p:ext uri="{D42A27DB-BD31-4B8C-83A1-F6EECF244321}">
                <p14:modId xmlns:p14="http://schemas.microsoft.com/office/powerpoint/2010/main" val="2039328272"/>
              </p:ext>
            </p:extLst>
          </p:nvPr>
        </p:nvGraphicFramePr>
        <p:xfrm>
          <a:off x="4321273" y="761255"/>
          <a:ext cx="3577692" cy="41008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3i_chart">
            <a:extLst>
              <a:ext uri="{FF2B5EF4-FFF2-40B4-BE49-F238E27FC236}">
                <a16:creationId xmlns:a16="http://schemas.microsoft.com/office/drawing/2014/main" id="{10D4044F-DC12-EBB5-938E-408CD07EB589}"/>
              </a:ext>
            </a:extLst>
          </p:cNvPr>
          <p:cNvGraphicFramePr/>
          <p:nvPr>
            <p:extLst>
              <p:ext uri="{D42A27DB-BD31-4B8C-83A1-F6EECF244321}">
                <p14:modId xmlns:p14="http://schemas.microsoft.com/office/powerpoint/2010/main" val="1394918906"/>
              </p:ext>
            </p:extLst>
          </p:nvPr>
        </p:nvGraphicFramePr>
        <p:xfrm>
          <a:off x="8312980" y="761255"/>
          <a:ext cx="3577692" cy="4100845"/>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8">
            <a:extLst>
              <a:ext uri="{FF2B5EF4-FFF2-40B4-BE49-F238E27FC236}">
                <a16:creationId xmlns:a16="http://schemas.microsoft.com/office/drawing/2014/main" id="{22B77CE5-1ED5-0BA2-787C-16E1B0B927F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55</a:t>
            </a:fld>
            <a:endParaRPr lang="en-GB" dirty="0"/>
          </a:p>
        </p:txBody>
      </p:sp>
      <p:sp>
        <p:nvSpPr>
          <p:cNvPr id="2" name="Footer Placeholder 2">
            <a:extLst>
              <a:ext uri="{FF2B5EF4-FFF2-40B4-BE49-F238E27FC236}">
                <a16:creationId xmlns:a16="http://schemas.microsoft.com/office/drawing/2014/main" id="{1F4D4F9F-A8D4-8975-6190-0301AF857A4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878114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Health and safety climate</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8" name="q11a_table">
            <a:extLst>
              <a:ext uri="{FF2B5EF4-FFF2-40B4-BE49-F238E27FC236}">
                <a16:creationId xmlns:a16="http://schemas.microsoft.com/office/drawing/2014/main" id="{F11C47BF-5632-D0FD-212B-A3B29BCB20E0}"/>
              </a:ext>
            </a:extLst>
          </p:cNvPr>
          <p:cNvGraphicFramePr>
            <a:graphicFrameLocks noGrp="1"/>
          </p:cNvGraphicFramePr>
          <p:nvPr>
            <p:extLst>
              <p:ext uri="{D42A27DB-BD31-4B8C-83A1-F6EECF244321}">
                <p14:modId xmlns:p14="http://schemas.microsoft.com/office/powerpoint/2010/main" val="908745954"/>
              </p:ext>
            </p:extLst>
          </p:nvPr>
        </p:nvGraphicFramePr>
        <p:xfrm>
          <a:off x="4235974" y="5003905"/>
          <a:ext cx="3450725" cy="1425498"/>
        </p:xfrm>
        <a:graphic>
          <a:graphicData uri="http://schemas.openxmlformats.org/drawingml/2006/table">
            <a:tbl>
              <a:tblPr firstRow="1" bandRow="1">
                <a:tableStyleId>{5C22544A-7EE6-4342-B048-85BDC9FD1C3A}</a:tableStyleId>
              </a:tblPr>
              <a:tblGrid>
                <a:gridCol w="942695">
                  <a:extLst>
                    <a:ext uri="{9D8B030D-6E8A-4147-A177-3AD203B41FA5}">
                      <a16:colId xmlns:a16="http://schemas.microsoft.com/office/drawing/2014/main" val="3918553771"/>
                    </a:ext>
                  </a:extLst>
                </a:gridCol>
                <a:gridCol w="800100">
                  <a:extLst>
                    <a:ext uri="{9D8B030D-6E8A-4147-A177-3AD203B41FA5}">
                      <a16:colId xmlns:a16="http://schemas.microsoft.com/office/drawing/2014/main" val="1325897192"/>
                    </a:ext>
                  </a:extLst>
                </a:gridCol>
                <a:gridCol w="844062">
                  <a:extLst>
                    <a:ext uri="{9D8B030D-6E8A-4147-A177-3AD203B41FA5}">
                      <a16:colId xmlns:a16="http://schemas.microsoft.com/office/drawing/2014/main" val="92525492"/>
                    </a:ext>
                  </a:extLst>
                </a:gridCol>
                <a:gridCol w="863868">
                  <a:extLst>
                    <a:ext uri="{9D8B030D-6E8A-4147-A177-3AD203B41FA5}">
                      <a16:colId xmlns:a16="http://schemas.microsoft.com/office/drawing/2014/main" val="1812790203"/>
                    </a:ext>
                  </a:extLst>
                </a:gridCol>
              </a:tblGrid>
              <a:tr h="237583">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7583">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64.10%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68.11%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7583">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75.55%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76.57%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7583">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63.69%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65.07%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7583">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34.21%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28.63%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7583">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0" name="q11a_chart">
            <a:extLst>
              <a:ext uri="{FF2B5EF4-FFF2-40B4-BE49-F238E27FC236}">
                <a16:creationId xmlns:a16="http://schemas.microsoft.com/office/drawing/2014/main" id="{0A7A3978-9134-90A4-B5A4-6D5F08113D0B}"/>
              </a:ext>
            </a:extLst>
          </p:cNvPr>
          <p:cNvGraphicFramePr/>
          <p:nvPr>
            <p:extLst>
              <p:ext uri="{D42A27DB-BD31-4B8C-83A1-F6EECF244321}">
                <p14:modId xmlns:p14="http://schemas.microsoft.com/office/powerpoint/2010/main" val="2192704451"/>
              </p:ext>
            </p:extLst>
          </p:nvPr>
        </p:nvGraphicFramePr>
        <p:xfrm>
          <a:off x="4193307" y="815458"/>
          <a:ext cx="3760355" cy="40458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a_chart">
            <a:extLst>
              <a:ext uri="{FF2B5EF4-FFF2-40B4-BE49-F238E27FC236}">
                <a16:creationId xmlns:a16="http://schemas.microsoft.com/office/drawing/2014/main" id="{F1FD1CD9-B073-F432-006A-A5A26E8C69C7}"/>
              </a:ext>
            </a:extLst>
          </p:cNvPr>
          <p:cNvGraphicFramePr/>
          <p:nvPr>
            <p:extLst>
              <p:ext uri="{D42A27DB-BD31-4B8C-83A1-F6EECF244321}">
                <p14:modId xmlns:p14="http://schemas.microsoft.com/office/powerpoint/2010/main" val="4236715815"/>
              </p:ext>
            </p:extLst>
          </p:nvPr>
        </p:nvGraphicFramePr>
        <p:xfrm>
          <a:off x="275937" y="822212"/>
          <a:ext cx="3869508" cy="40458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5a_table">
            <a:extLst>
              <a:ext uri="{FF2B5EF4-FFF2-40B4-BE49-F238E27FC236}">
                <a16:creationId xmlns:a16="http://schemas.microsoft.com/office/drawing/2014/main" id="{9E098260-72EA-67C6-D11A-6B13BA2B3950}"/>
              </a:ext>
            </a:extLst>
          </p:cNvPr>
          <p:cNvGraphicFramePr>
            <a:graphicFrameLocks noGrp="1"/>
          </p:cNvGraphicFramePr>
          <p:nvPr>
            <p:extLst>
              <p:ext uri="{D42A27DB-BD31-4B8C-83A1-F6EECF244321}">
                <p14:modId xmlns:p14="http://schemas.microsoft.com/office/powerpoint/2010/main" val="476744804"/>
              </p:ext>
            </p:extLst>
          </p:nvPr>
        </p:nvGraphicFramePr>
        <p:xfrm>
          <a:off x="126091" y="4997215"/>
          <a:ext cx="3869506" cy="1432188"/>
        </p:xfrm>
        <a:graphic>
          <a:graphicData uri="http://schemas.openxmlformats.org/drawingml/2006/table">
            <a:tbl>
              <a:tblPr firstRow="1" bandRow="1">
                <a:tableStyleId>{5C22544A-7EE6-4342-B048-85BDC9FD1C3A}</a:tableStyleId>
              </a:tblPr>
              <a:tblGrid>
                <a:gridCol w="869056">
                  <a:extLst>
                    <a:ext uri="{9D8B030D-6E8A-4147-A177-3AD203B41FA5}">
                      <a16:colId xmlns:a16="http://schemas.microsoft.com/office/drawing/2014/main" val="3918553771"/>
                    </a:ext>
                  </a:extLst>
                </a:gridCol>
                <a:gridCol w="600090">
                  <a:extLst>
                    <a:ext uri="{9D8B030D-6E8A-4147-A177-3AD203B41FA5}">
                      <a16:colId xmlns:a16="http://schemas.microsoft.com/office/drawing/2014/main" val="1325897192"/>
                    </a:ext>
                  </a:extLst>
                </a:gridCol>
                <a:gridCol w="600090">
                  <a:extLst>
                    <a:ext uri="{9D8B030D-6E8A-4147-A177-3AD203B41FA5}">
                      <a16:colId xmlns:a16="http://schemas.microsoft.com/office/drawing/2014/main" val="92525492"/>
                    </a:ext>
                  </a:extLst>
                </a:gridCol>
                <a:gridCol w="600090">
                  <a:extLst>
                    <a:ext uri="{9D8B030D-6E8A-4147-A177-3AD203B41FA5}">
                      <a16:colId xmlns:a16="http://schemas.microsoft.com/office/drawing/2014/main" val="373619570"/>
                    </a:ext>
                  </a:extLst>
                </a:gridCol>
                <a:gridCol w="600090">
                  <a:extLst>
                    <a:ext uri="{9D8B030D-6E8A-4147-A177-3AD203B41FA5}">
                      <a16:colId xmlns:a16="http://schemas.microsoft.com/office/drawing/2014/main" val="2158587356"/>
                    </a:ext>
                  </a:extLst>
                </a:gridCol>
                <a:gridCol w="60009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31.73%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30.64%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29.46%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32.55%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31.73%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34.90%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33.44%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37.98%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24.05%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27.20%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29.73%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19.06%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17.28%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18.39%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20.96%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9" name="Slide Number Placeholder 8">
            <a:extLst>
              <a:ext uri="{FF2B5EF4-FFF2-40B4-BE49-F238E27FC236}">
                <a16:creationId xmlns:a16="http://schemas.microsoft.com/office/drawing/2014/main" id="{06018232-96C2-FD0E-ED06-3098CAE6D8B9}"/>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56</a:t>
            </a:fld>
            <a:endParaRPr lang="en-GB" dirty="0"/>
          </a:p>
        </p:txBody>
      </p:sp>
      <p:sp>
        <p:nvSpPr>
          <p:cNvPr id="2" name="Footer Placeholder 2">
            <a:extLst>
              <a:ext uri="{FF2B5EF4-FFF2-40B4-BE49-F238E27FC236}">
                <a16:creationId xmlns:a16="http://schemas.microsoft.com/office/drawing/2014/main" id="{A456B131-A79E-B7F4-4532-5AC8B7FB808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70AB307D-A4BF-3702-A9F2-B98A8F3F6866}"/>
              </a:ext>
            </a:extLst>
          </p:cNvPr>
          <p:cNvSpPr txBox="1"/>
          <p:nvPr/>
        </p:nvSpPr>
        <p:spPr>
          <a:xfrm>
            <a:off x="8176335" y="2139518"/>
            <a:ext cx="4225686" cy="646331"/>
          </a:xfrm>
          <a:prstGeom prst="rect">
            <a:avLst/>
          </a:prstGeom>
          <a:noFill/>
        </p:spPr>
        <p:txBody>
          <a:bodyPr wrap="square" rtlCol="0">
            <a:spAutoFit/>
          </a:bodyPr>
          <a:lstStyle/>
          <a:p>
            <a:r>
              <a:rPr lang="en-GB" dirty="0"/>
              <a:t>Data on Q13d will be shared later once</a:t>
            </a:r>
          </a:p>
          <a:p>
            <a:r>
              <a:rPr lang="en-GB" dirty="0"/>
              <a:t>The quality of data has been reviewed</a:t>
            </a:r>
          </a:p>
        </p:txBody>
      </p:sp>
    </p:spTree>
    <p:extLst>
      <p:ext uri="{BB962C8B-B14F-4D97-AF65-F5344CB8AC3E}">
        <p14:creationId xmlns:p14="http://schemas.microsoft.com/office/powerpoint/2010/main" val="510254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Health and safety climate</a:t>
            </a:r>
            <a:endParaRPr lang="en-GB" sz="1600" dirty="0"/>
          </a:p>
        </p:txBody>
      </p:sp>
      <p:pic>
        <p:nvPicPr>
          <p:cNvPr id="4" name="Picture 3" descr="Shape, arrow&#10;&#10;Description automatically generated">
            <a:extLst>
              <a:ext uri="{FF2B5EF4-FFF2-40B4-BE49-F238E27FC236}">
                <a16:creationId xmlns:a16="http://schemas.microsoft.com/office/drawing/2014/main" id="{9D3F57C2-B1A3-F12A-0618-B0F200733E83}"/>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7" name="q14d_table">
            <a:extLst>
              <a:ext uri="{FF2B5EF4-FFF2-40B4-BE49-F238E27FC236}">
                <a16:creationId xmlns:a16="http://schemas.microsoft.com/office/drawing/2014/main" id="{D2915860-8759-58FD-8723-2FAE80D6E463}"/>
              </a:ext>
            </a:extLst>
          </p:cNvPr>
          <p:cNvGraphicFramePr>
            <a:graphicFrameLocks noGrp="1"/>
          </p:cNvGraphicFramePr>
          <p:nvPr>
            <p:extLst>
              <p:ext uri="{D42A27DB-BD31-4B8C-83A1-F6EECF244321}">
                <p14:modId xmlns:p14="http://schemas.microsoft.com/office/powerpoint/2010/main" val="3479054812"/>
              </p:ext>
            </p:extLst>
          </p:nvPr>
        </p:nvGraphicFramePr>
        <p:xfrm>
          <a:off x="3696351" y="4960798"/>
          <a:ext cx="4450652" cy="1432188"/>
        </p:xfrm>
        <a:graphic>
          <a:graphicData uri="http://schemas.openxmlformats.org/drawingml/2006/table">
            <a:tbl>
              <a:tblPr firstRow="1" bandRow="1">
                <a:tableStyleId>{5C22544A-7EE6-4342-B048-85BDC9FD1C3A}</a:tableStyleId>
              </a:tblPr>
              <a:tblGrid>
                <a:gridCol w="999577">
                  <a:extLst>
                    <a:ext uri="{9D8B030D-6E8A-4147-A177-3AD203B41FA5}">
                      <a16:colId xmlns:a16="http://schemas.microsoft.com/office/drawing/2014/main" val="3918553771"/>
                    </a:ext>
                  </a:extLst>
                </a:gridCol>
                <a:gridCol w="690215">
                  <a:extLst>
                    <a:ext uri="{9D8B030D-6E8A-4147-A177-3AD203B41FA5}">
                      <a16:colId xmlns:a16="http://schemas.microsoft.com/office/drawing/2014/main" val="1325897192"/>
                    </a:ext>
                  </a:extLst>
                </a:gridCol>
                <a:gridCol w="690215">
                  <a:extLst>
                    <a:ext uri="{9D8B030D-6E8A-4147-A177-3AD203B41FA5}">
                      <a16:colId xmlns:a16="http://schemas.microsoft.com/office/drawing/2014/main" val="92525492"/>
                    </a:ext>
                  </a:extLst>
                </a:gridCol>
                <a:gridCol w="690215">
                  <a:extLst>
                    <a:ext uri="{9D8B030D-6E8A-4147-A177-3AD203B41FA5}">
                      <a16:colId xmlns:a16="http://schemas.microsoft.com/office/drawing/2014/main" val="373619570"/>
                    </a:ext>
                  </a:extLst>
                </a:gridCol>
                <a:gridCol w="690215">
                  <a:extLst>
                    <a:ext uri="{9D8B030D-6E8A-4147-A177-3AD203B41FA5}">
                      <a16:colId xmlns:a16="http://schemas.microsoft.com/office/drawing/2014/main" val="2158587356"/>
                    </a:ext>
                  </a:extLst>
                </a:gridCol>
                <a:gridCol w="69021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58.92%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64.62%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63.26%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61.79%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70.20%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66.77%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69.70%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68.45%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58.61%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60.70%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59.97%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61.59%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51.18%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53.28%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49.90%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45.88%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472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418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447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437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447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14d_chart">
            <a:extLst>
              <a:ext uri="{FF2B5EF4-FFF2-40B4-BE49-F238E27FC236}">
                <a16:creationId xmlns:a16="http://schemas.microsoft.com/office/drawing/2014/main" id="{A8DE4072-C368-811C-EC9A-0B9AF9B49ED3}"/>
              </a:ext>
            </a:extLst>
          </p:cNvPr>
          <p:cNvGraphicFramePr/>
          <p:nvPr>
            <p:extLst>
              <p:ext uri="{D42A27DB-BD31-4B8C-83A1-F6EECF244321}">
                <p14:modId xmlns:p14="http://schemas.microsoft.com/office/powerpoint/2010/main" val="2601660340"/>
              </p:ext>
            </p:extLst>
          </p:nvPr>
        </p:nvGraphicFramePr>
        <p:xfrm>
          <a:off x="3696351" y="847308"/>
          <a:ext cx="4450655" cy="3996527"/>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8">
            <a:extLst>
              <a:ext uri="{FF2B5EF4-FFF2-40B4-BE49-F238E27FC236}">
                <a16:creationId xmlns:a16="http://schemas.microsoft.com/office/drawing/2014/main" id="{FF8E34F8-009D-F3EF-4F04-BC0F56CADEB0}"/>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57</a:t>
            </a:fld>
            <a:endParaRPr lang="en-GB" dirty="0"/>
          </a:p>
        </p:txBody>
      </p:sp>
      <p:sp>
        <p:nvSpPr>
          <p:cNvPr id="2" name="Footer Placeholder 2">
            <a:extLst>
              <a:ext uri="{FF2B5EF4-FFF2-40B4-BE49-F238E27FC236}">
                <a16:creationId xmlns:a16="http://schemas.microsoft.com/office/drawing/2014/main" id="{3ACC32C5-AACB-854B-62A8-329455BD40B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883700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Burnout</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6" name="q12a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3188888486"/>
              </p:ext>
            </p:extLst>
          </p:nvPr>
        </p:nvGraphicFramePr>
        <p:xfrm>
          <a:off x="467537" y="4993241"/>
          <a:ext cx="3450725" cy="1289550"/>
        </p:xfrm>
        <a:graphic>
          <a:graphicData uri="http://schemas.openxmlformats.org/drawingml/2006/table">
            <a:tbl>
              <a:tblPr firstRow="1" bandRow="1">
                <a:tableStyleId>{5C22544A-7EE6-4342-B048-85BDC9FD1C3A}</a:tableStyleId>
              </a:tblPr>
              <a:tblGrid>
                <a:gridCol w="921648">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52854">
                  <a:extLst>
                    <a:ext uri="{9D8B030D-6E8A-4147-A177-3AD203B41FA5}">
                      <a16:colId xmlns:a16="http://schemas.microsoft.com/office/drawing/2014/main" val="92525492"/>
                    </a:ext>
                  </a:extLst>
                </a:gridCol>
                <a:gridCol w="832162">
                  <a:extLst>
                    <a:ext uri="{9D8B030D-6E8A-4147-A177-3AD203B41FA5}">
                      <a16:colId xmlns:a16="http://schemas.microsoft.com/office/drawing/2014/main" val="3438569112"/>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36.04%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38.09%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32.01%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31.52%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30.18%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30.51%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36.13%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35.81%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33.53%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45.20%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12a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518656547"/>
              </p:ext>
            </p:extLst>
          </p:nvPr>
        </p:nvGraphicFramePr>
        <p:xfrm>
          <a:off x="424870" y="883175"/>
          <a:ext cx="3760355" cy="4045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2b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384598937"/>
              </p:ext>
            </p:extLst>
          </p:nvPr>
        </p:nvGraphicFramePr>
        <p:xfrm>
          <a:off x="4386062" y="4993241"/>
          <a:ext cx="3450725" cy="1289550"/>
        </p:xfrm>
        <a:graphic>
          <a:graphicData uri="http://schemas.openxmlformats.org/drawingml/2006/table">
            <a:tbl>
              <a:tblPr firstRow="1" bandRow="1">
                <a:tableStyleId>{5C22544A-7EE6-4342-B048-85BDC9FD1C3A}</a:tableStyleId>
              </a:tblPr>
              <a:tblGrid>
                <a:gridCol w="915700">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26477">
                  <a:extLst>
                    <a:ext uri="{9D8B030D-6E8A-4147-A177-3AD203B41FA5}">
                      <a16:colId xmlns:a16="http://schemas.microsoft.com/office/drawing/2014/main" val="92525492"/>
                    </a:ext>
                  </a:extLst>
                </a:gridCol>
                <a:gridCol w="864487">
                  <a:extLst>
                    <a:ext uri="{9D8B030D-6E8A-4147-A177-3AD203B41FA5}">
                      <a16:colId xmlns:a16="http://schemas.microsoft.com/office/drawing/2014/main" val="3467012482"/>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27.76%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28.05%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24.34%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22.30%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22.09%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22.20%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27.87%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28.05%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25.13%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33.53%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35.60%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31.79%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2" name="q12c_table">
            <a:extLst>
              <a:ext uri="{FF2B5EF4-FFF2-40B4-BE49-F238E27FC236}">
                <a16:creationId xmlns:a16="http://schemas.microsoft.com/office/drawing/2014/main" id="{A105D48C-94B3-49FA-6F7C-73B3F376A63F}"/>
              </a:ext>
            </a:extLst>
          </p:cNvPr>
          <p:cNvGraphicFramePr>
            <a:graphicFrameLocks noGrp="1"/>
          </p:cNvGraphicFramePr>
          <p:nvPr>
            <p:extLst>
              <p:ext uri="{D42A27DB-BD31-4B8C-83A1-F6EECF244321}">
                <p14:modId xmlns:p14="http://schemas.microsoft.com/office/powerpoint/2010/main" val="2293075059"/>
              </p:ext>
            </p:extLst>
          </p:nvPr>
        </p:nvGraphicFramePr>
        <p:xfrm>
          <a:off x="8301075" y="4993241"/>
          <a:ext cx="3450725" cy="1289550"/>
        </p:xfrm>
        <a:graphic>
          <a:graphicData uri="http://schemas.openxmlformats.org/drawingml/2006/table">
            <a:tbl>
              <a:tblPr firstRow="1" bandRow="1">
                <a:tableStyleId>{5C22544A-7EE6-4342-B048-85BDC9FD1C3A}</a:tableStyleId>
              </a:tblPr>
              <a:tblGrid>
                <a:gridCol w="904471">
                  <a:extLst>
                    <a:ext uri="{9D8B030D-6E8A-4147-A177-3AD203B41FA5}">
                      <a16:colId xmlns:a16="http://schemas.microsoft.com/office/drawing/2014/main" val="3918553771"/>
                    </a:ext>
                  </a:extLst>
                </a:gridCol>
                <a:gridCol w="835269">
                  <a:extLst>
                    <a:ext uri="{9D8B030D-6E8A-4147-A177-3AD203B41FA5}">
                      <a16:colId xmlns:a16="http://schemas.microsoft.com/office/drawing/2014/main" val="1325897192"/>
                    </a:ext>
                  </a:extLst>
                </a:gridCol>
                <a:gridCol w="861647">
                  <a:extLst>
                    <a:ext uri="{9D8B030D-6E8A-4147-A177-3AD203B41FA5}">
                      <a16:colId xmlns:a16="http://schemas.microsoft.com/office/drawing/2014/main" val="92525492"/>
                    </a:ext>
                  </a:extLst>
                </a:gridCol>
                <a:gridCol w="849338">
                  <a:extLst>
                    <a:ext uri="{9D8B030D-6E8A-4147-A177-3AD203B41FA5}">
                      <a16:colId xmlns:a16="http://schemas.microsoft.com/office/drawing/2014/main" val="1692070318"/>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34.27%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37.79%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31.82%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26.02%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26.31%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25.66%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33.56%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33.12%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30.10%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43.32%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48.73%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41.55%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12b_chart">
            <a:extLst>
              <a:ext uri="{FF2B5EF4-FFF2-40B4-BE49-F238E27FC236}">
                <a16:creationId xmlns:a16="http://schemas.microsoft.com/office/drawing/2014/main" id="{D63CF013-733E-5560-278E-BD431988EA7A}"/>
              </a:ext>
            </a:extLst>
          </p:cNvPr>
          <p:cNvGraphicFramePr/>
          <p:nvPr>
            <p:extLst>
              <p:ext uri="{D42A27DB-BD31-4B8C-83A1-F6EECF244321}">
                <p14:modId xmlns:p14="http://schemas.microsoft.com/office/powerpoint/2010/main" val="3026734682"/>
              </p:ext>
            </p:extLst>
          </p:nvPr>
        </p:nvGraphicFramePr>
        <p:xfrm>
          <a:off x="4386062" y="883175"/>
          <a:ext cx="3760355" cy="40458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2c_chart">
            <a:extLst>
              <a:ext uri="{FF2B5EF4-FFF2-40B4-BE49-F238E27FC236}">
                <a16:creationId xmlns:a16="http://schemas.microsoft.com/office/drawing/2014/main" id="{1069CA90-C2B3-4E7C-D269-9F25DC5940CC}"/>
              </a:ext>
            </a:extLst>
          </p:cNvPr>
          <p:cNvGraphicFramePr/>
          <p:nvPr>
            <p:extLst>
              <p:ext uri="{D42A27DB-BD31-4B8C-83A1-F6EECF244321}">
                <p14:modId xmlns:p14="http://schemas.microsoft.com/office/powerpoint/2010/main" val="1542382909"/>
              </p:ext>
            </p:extLst>
          </p:nvPr>
        </p:nvGraphicFramePr>
        <p:xfrm>
          <a:off x="8301075" y="883175"/>
          <a:ext cx="3760355" cy="4045876"/>
        </p:xfrm>
        <a:graphic>
          <a:graphicData uri="http://schemas.openxmlformats.org/drawingml/2006/chart">
            <c:chart xmlns:c="http://schemas.openxmlformats.org/drawingml/2006/chart" xmlns:r="http://schemas.openxmlformats.org/officeDocument/2006/relationships" r:id="rId5"/>
          </a:graphicData>
        </a:graphic>
      </p:graphicFrame>
      <p:sp>
        <p:nvSpPr>
          <p:cNvPr id="14" name="Slide Number Placeholder 8">
            <a:extLst>
              <a:ext uri="{FF2B5EF4-FFF2-40B4-BE49-F238E27FC236}">
                <a16:creationId xmlns:a16="http://schemas.microsoft.com/office/drawing/2014/main" id="{F35A08E2-C926-950B-17B3-DD2FB5A6ED6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58</a:t>
            </a:fld>
            <a:endParaRPr lang="en-GB" dirty="0"/>
          </a:p>
        </p:txBody>
      </p:sp>
      <p:sp>
        <p:nvSpPr>
          <p:cNvPr id="2" name="Footer Placeholder 2">
            <a:extLst>
              <a:ext uri="{FF2B5EF4-FFF2-40B4-BE49-F238E27FC236}">
                <a16:creationId xmlns:a16="http://schemas.microsoft.com/office/drawing/2014/main" id="{AE7AA8DE-F83F-9A53-12F1-D027783D91B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078782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Burnout</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6" name="q12d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289976721"/>
              </p:ext>
            </p:extLst>
          </p:nvPr>
        </p:nvGraphicFramePr>
        <p:xfrm>
          <a:off x="467537" y="5030565"/>
          <a:ext cx="3450725" cy="1289550"/>
        </p:xfrm>
        <a:graphic>
          <a:graphicData uri="http://schemas.openxmlformats.org/drawingml/2006/table">
            <a:tbl>
              <a:tblPr firstRow="1" bandRow="1">
                <a:tableStyleId>{5C22544A-7EE6-4342-B048-85BDC9FD1C3A}</a:tableStyleId>
              </a:tblPr>
              <a:tblGrid>
                <a:gridCol w="912855">
                  <a:extLst>
                    <a:ext uri="{9D8B030D-6E8A-4147-A177-3AD203B41FA5}">
                      <a16:colId xmlns:a16="http://schemas.microsoft.com/office/drawing/2014/main" val="3918553771"/>
                    </a:ext>
                  </a:extLst>
                </a:gridCol>
                <a:gridCol w="817685">
                  <a:extLst>
                    <a:ext uri="{9D8B030D-6E8A-4147-A177-3AD203B41FA5}">
                      <a16:colId xmlns:a16="http://schemas.microsoft.com/office/drawing/2014/main" val="1325897192"/>
                    </a:ext>
                  </a:extLst>
                </a:gridCol>
                <a:gridCol w="870438">
                  <a:extLst>
                    <a:ext uri="{9D8B030D-6E8A-4147-A177-3AD203B41FA5}">
                      <a16:colId xmlns:a16="http://schemas.microsoft.com/office/drawing/2014/main" val="92525492"/>
                    </a:ext>
                  </a:extLst>
                </a:gridCol>
                <a:gridCol w="849747">
                  <a:extLst>
                    <a:ext uri="{9D8B030D-6E8A-4147-A177-3AD203B41FA5}">
                      <a16:colId xmlns:a16="http://schemas.microsoft.com/office/drawing/2014/main" val="728234673"/>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26.29%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25.37%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22.07%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18.72%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20.00%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18.71%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23.82%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23.98%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21.97%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31.01%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32.94%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0" name="q12e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719849734"/>
              </p:ext>
            </p:extLst>
          </p:nvPr>
        </p:nvGraphicFramePr>
        <p:xfrm>
          <a:off x="4386062" y="5030565"/>
          <a:ext cx="3450725" cy="1289550"/>
        </p:xfrm>
        <a:graphic>
          <a:graphicData uri="http://schemas.openxmlformats.org/drawingml/2006/table">
            <a:tbl>
              <a:tblPr firstRow="1" bandRow="1">
                <a:tableStyleId>{5C22544A-7EE6-4342-B048-85BDC9FD1C3A}</a:tableStyleId>
              </a:tblPr>
              <a:tblGrid>
                <a:gridCol w="898115">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52854">
                  <a:extLst>
                    <a:ext uri="{9D8B030D-6E8A-4147-A177-3AD203B41FA5}">
                      <a16:colId xmlns:a16="http://schemas.microsoft.com/office/drawing/2014/main" val="92525492"/>
                    </a:ext>
                  </a:extLst>
                </a:gridCol>
                <a:gridCol w="855695">
                  <a:extLst>
                    <a:ext uri="{9D8B030D-6E8A-4147-A177-3AD203B41FA5}">
                      <a16:colId xmlns:a16="http://schemas.microsoft.com/office/drawing/2014/main" val="2529425576"/>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39.58%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39.53%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35.71%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31.75%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33.83%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32.92%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39.80%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39.91%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37.17%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49.50%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45.65%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2" name="q12f_table">
            <a:extLst>
              <a:ext uri="{FF2B5EF4-FFF2-40B4-BE49-F238E27FC236}">
                <a16:creationId xmlns:a16="http://schemas.microsoft.com/office/drawing/2014/main" id="{A105D48C-94B3-49FA-6F7C-73B3F376A63F}"/>
              </a:ext>
            </a:extLst>
          </p:cNvPr>
          <p:cNvGraphicFramePr>
            <a:graphicFrameLocks noGrp="1"/>
          </p:cNvGraphicFramePr>
          <p:nvPr>
            <p:extLst>
              <p:ext uri="{D42A27DB-BD31-4B8C-83A1-F6EECF244321}">
                <p14:modId xmlns:p14="http://schemas.microsoft.com/office/powerpoint/2010/main" val="1313211669"/>
              </p:ext>
            </p:extLst>
          </p:nvPr>
        </p:nvGraphicFramePr>
        <p:xfrm>
          <a:off x="8301075" y="5030565"/>
          <a:ext cx="3450725" cy="1289550"/>
        </p:xfrm>
        <a:graphic>
          <a:graphicData uri="http://schemas.openxmlformats.org/drawingml/2006/table">
            <a:tbl>
              <a:tblPr firstRow="1" bandRow="1">
                <a:tableStyleId>{5C22544A-7EE6-4342-B048-85BDC9FD1C3A}</a:tableStyleId>
              </a:tblPr>
              <a:tblGrid>
                <a:gridCol w="904471">
                  <a:extLst>
                    <a:ext uri="{9D8B030D-6E8A-4147-A177-3AD203B41FA5}">
                      <a16:colId xmlns:a16="http://schemas.microsoft.com/office/drawing/2014/main" val="3918553771"/>
                    </a:ext>
                  </a:extLst>
                </a:gridCol>
                <a:gridCol w="835269">
                  <a:extLst>
                    <a:ext uri="{9D8B030D-6E8A-4147-A177-3AD203B41FA5}">
                      <a16:colId xmlns:a16="http://schemas.microsoft.com/office/drawing/2014/main" val="1325897192"/>
                    </a:ext>
                  </a:extLst>
                </a:gridCol>
                <a:gridCol w="844062">
                  <a:extLst>
                    <a:ext uri="{9D8B030D-6E8A-4147-A177-3AD203B41FA5}">
                      <a16:colId xmlns:a16="http://schemas.microsoft.com/office/drawing/2014/main" val="92525492"/>
                    </a:ext>
                  </a:extLst>
                </a:gridCol>
                <a:gridCol w="866923">
                  <a:extLst>
                    <a:ext uri="{9D8B030D-6E8A-4147-A177-3AD203B41FA5}">
                      <a16:colId xmlns:a16="http://schemas.microsoft.com/office/drawing/2014/main" val="3053771119"/>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16.05%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15.02%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13.89%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11.59%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11.50%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15.48%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16.02%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14.38%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19.89%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21.63%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17.58%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1547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12d_chart">
            <a:extLst>
              <a:ext uri="{FF2B5EF4-FFF2-40B4-BE49-F238E27FC236}">
                <a16:creationId xmlns:a16="http://schemas.microsoft.com/office/drawing/2014/main" id="{684C8F81-5962-3681-10A3-8C2F1D2BBE49}"/>
              </a:ext>
            </a:extLst>
          </p:cNvPr>
          <p:cNvGraphicFramePr/>
          <p:nvPr>
            <p:extLst>
              <p:ext uri="{D42A27DB-BD31-4B8C-83A1-F6EECF244321}">
                <p14:modId xmlns:p14="http://schemas.microsoft.com/office/powerpoint/2010/main" val="4078578113"/>
              </p:ext>
            </p:extLst>
          </p:nvPr>
        </p:nvGraphicFramePr>
        <p:xfrm>
          <a:off x="467537" y="1001799"/>
          <a:ext cx="3760355" cy="4028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2e_chart">
            <a:extLst>
              <a:ext uri="{FF2B5EF4-FFF2-40B4-BE49-F238E27FC236}">
                <a16:creationId xmlns:a16="http://schemas.microsoft.com/office/drawing/2014/main" id="{B4F36B05-A030-11B0-921D-154876F5D7D2}"/>
              </a:ext>
            </a:extLst>
          </p:cNvPr>
          <p:cNvGraphicFramePr/>
          <p:nvPr>
            <p:extLst>
              <p:ext uri="{D42A27DB-BD31-4B8C-83A1-F6EECF244321}">
                <p14:modId xmlns:p14="http://schemas.microsoft.com/office/powerpoint/2010/main" val="2826531371"/>
              </p:ext>
            </p:extLst>
          </p:nvPr>
        </p:nvGraphicFramePr>
        <p:xfrm>
          <a:off x="4375980" y="1001800"/>
          <a:ext cx="3760355" cy="4028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2f_chart">
            <a:extLst>
              <a:ext uri="{FF2B5EF4-FFF2-40B4-BE49-F238E27FC236}">
                <a16:creationId xmlns:a16="http://schemas.microsoft.com/office/drawing/2014/main" id="{23A30713-DE69-8CA0-C795-5734200E071B}"/>
              </a:ext>
            </a:extLst>
          </p:cNvPr>
          <p:cNvGraphicFramePr/>
          <p:nvPr>
            <p:extLst>
              <p:ext uri="{D42A27DB-BD31-4B8C-83A1-F6EECF244321}">
                <p14:modId xmlns:p14="http://schemas.microsoft.com/office/powerpoint/2010/main" val="895006547"/>
              </p:ext>
            </p:extLst>
          </p:nvPr>
        </p:nvGraphicFramePr>
        <p:xfrm>
          <a:off x="8289175" y="1001799"/>
          <a:ext cx="3760355" cy="4028763"/>
        </p:xfrm>
        <a:graphic>
          <a:graphicData uri="http://schemas.openxmlformats.org/drawingml/2006/chart">
            <c:chart xmlns:c="http://schemas.openxmlformats.org/drawingml/2006/chart" xmlns:r="http://schemas.openxmlformats.org/officeDocument/2006/relationships" r:id="rId5"/>
          </a:graphicData>
        </a:graphic>
      </p:graphicFrame>
      <p:sp>
        <p:nvSpPr>
          <p:cNvPr id="13" name="Slide Number Placeholder 8">
            <a:extLst>
              <a:ext uri="{FF2B5EF4-FFF2-40B4-BE49-F238E27FC236}">
                <a16:creationId xmlns:a16="http://schemas.microsoft.com/office/drawing/2014/main" id="{1AC179C8-00C8-3619-74C5-5D0279466E4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59</a:t>
            </a:fld>
            <a:endParaRPr lang="en-GB" dirty="0"/>
          </a:p>
        </p:txBody>
      </p:sp>
      <p:sp>
        <p:nvSpPr>
          <p:cNvPr id="2" name="Footer Placeholder 2">
            <a:extLst>
              <a:ext uri="{FF2B5EF4-FFF2-40B4-BE49-F238E27FC236}">
                <a16:creationId xmlns:a16="http://schemas.microsoft.com/office/drawing/2014/main" id="{45E8FD61-90F3-259E-3111-AEFBCAD52073}"/>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42488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606C9C-297B-928C-274F-8DC82B638FF0}"/>
              </a:ext>
            </a:extLst>
          </p:cNvPr>
          <p:cNvSpPr>
            <a:spLocks noGrp="1"/>
          </p:cNvSpPr>
          <p:nvPr>
            <p:ph type="title"/>
          </p:nvPr>
        </p:nvSpPr>
        <p:spPr/>
        <p:txBody>
          <a:bodyPr/>
          <a:lstStyle/>
          <a:p>
            <a:r>
              <a:rPr lang="en-GB" dirty="0"/>
              <a:t>Report structure</a:t>
            </a:r>
          </a:p>
        </p:txBody>
      </p:sp>
      <p:sp>
        <p:nvSpPr>
          <p:cNvPr id="7" name="Arrow: Pentagon 6">
            <a:extLst>
              <a:ext uri="{FF2B5EF4-FFF2-40B4-BE49-F238E27FC236}">
                <a16:creationId xmlns:a16="http://schemas.microsoft.com/office/drawing/2014/main" id="{B017E4E2-D50A-BE05-B9B6-BE732305442A}"/>
              </a:ext>
            </a:extLst>
          </p:cNvPr>
          <p:cNvSpPr/>
          <p:nvPr/>
        </p:nvSpPr>
        <p:spPr>
          <a:xfrm>
            <a:off x="191399" y="884181"/>
            <a:ext cx="5062944" cy="232132"/>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Introduction</a:t>
            </a:r>
          </a:p>
        </p:txBody>
      </p:sp>
      <p:grpSp>
        <p:nvGrpSpPr>
          <p:cNvPr id="26" name="Group 25">
            <a:extLst>
              <a:ext uri="{FF2B5EF4-FFF2-40B4-BE49-F238E27FC236}">
                <a16:creationId xmlns:a16="http://schemas.microsoft.com/office/drawing/2014/main" id="{2CB4A6CA-C058-46F2-BE5E-6FA1A7344299}"/>
              </a:ext>
            </a:extLst>
          </p:cNvPr>
          <p:cNvGrpSpPr/>
          <p:nvPr/>
        </p:nvGrpSpPr>
        <p:grpSpPr>
          <a:xfrm>
            <a:off x="125143" y="1120546"/>
            <a:ext cx="5588365" cy="2853496"/>
            <a:chOff x="125410" y="1298230"/>
            <a:chExt cx="5588365" cy="2853496"/>
          </a:xfrm>
        </p:grpSpPr>
        <p:sp>
          <p:nvSpPr>
            <p:cNvPr id="8" name="Arrow: Pentagon 7">
              <a:extLst>
                <a:ext uri="{FF2B5EF4-FFF2-40B4-BE49-F238E27FC236}">
                  <a16:creationId xmlns:a16="http://schemas.microsoft.com/office/drawing/2014/main" id="{218325FA-0031-32B0-657E-CFD0A55B1E4E}"/>
                </a:ext>
              </a:extLst>
            </p:cNvPr>
            <p:cNvSpPr/>
            <p:nvPr/>
          </p:nvSpPr>
          <p:spPr>
            <a:xfrm>
              <a:off x="191666" y="2699975"/>
              <a:ext cx="5062944" cy="257328"/>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People Promise elements, themes and sub-scores: Overview</a:t>
              </a:r>
            </a:p>
          </p:txBody>
        </p:sp>
        <p:sp>
          <p:nvSpPr>
            <p:cNvPr id="9" name="TextBox 8">
              <a:extLst>
                <a:ext uri="{FF2B5EF4-FFF2-40B4-BE49-F238E27FC236}">
                  <a16:creationId xmlns:a16="http://schemas.microsoft.com/office/drawing/2014/main" id="{5BE71EEB-E0FB-2064-8356-B970BAC32EF4}"/>
                </a:ext>
              </a:extLst>
            </p:cNvPr>
            <p:cNvSpPr txBox="1"/>
            <p:nvPr/>
          </p:nvSpPr>
          <p:spPr>
            <a:xfrm>
              <a:off x="125410" y="1298230"/>
              <a:ext cx="5567107" cy="646331"/>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This section provides a brief introduction to the report, including how questions map to the People Promise elements, themes and sub-scores, as well as features of the charts used throughout. </a:t>
              </a:r>
            </a:p>
          </p:txBody>
        </p:sp>
        <p:sp>
          <p:nvSpPr>
            <p:cNvPr id="10" name="TextBox 9">
              <a:extLst>
                <a:ext uri="{FF2B5EF4-FFF2-40B4-BE49-F238E27FC236}">
                  <a16:creationId xmlns:a16="http://schemas.microsoft.com/office/drawing/2014/main" id="{EAB37234-9314-7556-F08E-C7CF21E149BC}"/>
                </a:ext>
              </a:extLst>
            </p:cNvPr>
            <p:cNvSpPr txBox="1"/>
            <p:nvPr/>
          </p:nvSpPr>
          <p:spPr>
            <a:xfrm>
              <a:off x="125410" y="2951397"/>
              <a:ext cx="5567107" cy="1200329"/>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This section provides a high-level </a:t>
              </a:r>
              <a:r>
                <a:rPr lang="en-GB" sz="1200" b="1" dirty="0">
                  <a:latin typeface="Frutiger LT Std 45 Light" panose="020B0402020204020204"/>
                  <a:cs typeface="Arial" panose="020B0604020202020204" pitchFamily="34" charset="0"/>
                </a:rPr>
                <a:t>overview</a:t>
              </a:r>
              <a:r>
                <a:rPr lang="en-GB" sz="1200" dirty="0">
                  <a:latin typeface="Frutiger LT Std 45 Light" panose="020B0402020204020204"/>
                  <a:cs typeface="Arial" panose="020B0604020202020204" pitchFamily="34" charset="0"/>
                </a:rPr>
                <a:t> of the results for the seven elements of the People Promise and the two themes, followed by the results for each of the </a:t>
              </a:r>
              <a:r>
                <a:rPr lang="en-GB" sz="1200" b="1" dirty="0">
                  <a:latin typeface="Frutiger LT Std 45 Light" panose="020B0402020204020204"/>
                  <a:cs typeface="Arial" panose="020B0604020202020204" pitchFamily="34" charset="0"/>
                </a:rPr>
                <a:t>sub-scores</a:t>
              </a:r>
              <a:r>
                <a:rPr lang="en-GB" sz="1200" dirty="0">
                  <a:latin typeface="Frutiger LT Std 45 Light" panose="020B0402020204020204"/>
                  <a:cs typeface="Arial" panose="020B0604020202020204" pitchFamily="34" charset="0"/>
                </a:rPr>
                <a:t> that feed into these measures. </a:t>
              </a:r>
            </a:p>
            <a:p>
              <a:endParaRPr lang="en-GB" sz="1200" dirty="0">
                <a:latin typeface="Frutiger LT Std 45 Light" panose="020B0402020204020204"/>
                <a:cs typeface="Arial" panose="020B0604020202020204" pitchFamily="34" charset="0"/>
              </a:endParaRPr>
            </a:p>
            <a:p>
              <a:endParaRPr lang="en-GB" sz="1200" dirty="0">
                <a:latin typeface="Frutiger LT Std 45 Light" panose="020B0402020204020204"/>
                <a:cs typeface="Arial" panose="020B0604020202020204" pitchFamily="34" charset="0"/>
              </a:endParaRPr>
            </a:p>
            <a:p>
              <a:endParaRPr lang="en-GB" sz="1200" dirty="0">
                <a:latin typeface="Frutiger LT Std 45 Light" panose="020B0402020204020204"/>
                <a:cs typeface="Arial" panose="020B0604020202020204" pitchFamily="34" charset="0"/>
              </a:endParaRPr>
            </a:p>
          </p:txBody>
        </p:sp>
        <p:sp>
          <p:nvSpPr>
            <p:cNvPr id="11" name="Arrow: Pentagon 10">
              <a:extLst>
                <a:ext uri="{FF2B5EF4-FFF2-40B4-BE49-F238E27FC236}">
                  <a16:creationId xmlns:a16="http://schemas.microsoft.com/office/drawing/2014/main" id="{5F484B4D-CA67-EDED-6985-EA7C6F7D94C2}"/>
                </a:ext>
              </a:extLst>
            </p:cNvPr>
            <p:cNvSpPr/>
            <p:nvPr/>
          </p:nvSpPr>
          <p:spPr>
            <a:xfrm>
              <a:off x="191666" y="1997704"/>
              <a:ext cx="5062944" cy="211216"/>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Organisation details</a:t>
              </a:r>
            </a:p>
          </p:txBody>
        </p:sp>
        <p:sp>
          <p:nvSpPr>
            <p:cNvPr id="12" name="TextBox 11">
              <a:extLst>
                <a:ext uri="{FF2B5EF4-FFF2-40B4-BE49-F238E27FC236}">
                  <a16:creationId xmlns:a16="http://schemas.microsoft.com/office/drawing/2014/main" id="{BDB097DE-5A38-688F-BB3A-72216898D44F}"/>
                </a:ext>
              </a:extLst>
            </p:cNvPr>
            <p:cNvSpPr txBox="1"/>
            <p:nvPr/>
          </p:nvSpPr>
          <p:spPr>
            <a:xfrm>
              <a:off x="146668" y="2199592"/>
              <a:ext cx="5567107" cy="461665"/>
            </a:xfrm>
            <a:prstGeom prst="rect">
              <a:avLst/>
            </a:prstGeom>
            <a:noFill/>
          </p:spPr>
          <p:txBody>
            <a:bodyPr wrap="square">
              <a:spAutoFit/>
            </a:bodyPr>
            <a:lstStyle/>
            <a:p>
              <a:r>
                <a:rPr lang="en-GB" sz="1200" dirty="0">
                  <a:latin typeface="Frutiger LT Std 45 Light" panose="020B0402020204020204"/>
                  <a:cs typeface="Arial" panose="020B0604020202020204" pitchFamily="34" charset="0"/>
                </a:rPr>
                <a:t>This slide contains </a:t>
              </a:r>
              <a:r>
                <a:rPr lang="en-GB" sz="1200" b="1" dirty="0">
                  <a:latin typeface="Frutiger LT Std 45 Light" panose="020B0402020204020204"/>
                  <a:cs typeface="Arial" panose="020B0604020202020204" pitchFamily="34" charset="0"/>
                </a:rPr>
                <a:t>key information </a:t>
              </a:r>
              <a:r>
                <a:rPr lang="en-GB" sz="1200" dirty="0">
                  <a:latin typeface="Frutiger LT Std 45 Light" panose="020B0402020204020204"/>
                  <a:cs typeface="Arial" panose="020B0604020202020204" pitchFamily="34" charset="0"/>
                </a:rPr>
                <a:t>about the NHS organisations participating in this survey and details for your own organisation, such as response rate.</a:t>
              </a:r>
              <a:endParaRPr lang="en-GB" sz="1200" dirty="0">
                <a:latin typeface="Frutiger LT Std 45 Light" panose="020B0402020204020204"/>
              </a:endParaRPr>
            </a:p>
          </p:txBody>
        </p:sp>
      </p:grpSp>
      <p:pic>
        <p:nvPicPr>
          <p:cNvPr id="24" name="Picture 23" descr="Icon&#10;&#10;Description automatically generated">
            <a:extLst>
              <a:ext uri="{FF2B5EF4-FFF2-40B4-BE49-F238E27FC236}">
                <a16:creationId xmlns:a16="http://schemas.microsoft.com/office/drawing/2014/main" id="{539E6BF8-D6A3-7BF9-63EA-B254054EF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78" y="6281698"/>
            <a:ext cx="417866" cy="435497"/>
          </a:xfrm>
          <a:prstGeom prst="rect">
            <a:avLst/>
          </a:prstGeom>
        </p:spPr>
      </p:pic>
      <p:sp>
        <p:nvSpPr>
          <p:cNvPr id="25" name="TextBox 24">
            <a:extLst>
              <a:ext uri="{FF2B5EF4-FFF2-40B4-BE49-F238E27FC236}">
                <a16:creationId xmlns:a16="http://schemas.microsoft.com/office/drawing/2014/main" id="{75CEE172-BC9B-5787-E5CC-9C029003E313}"/>
              </a:ext>
            </a:extLst>
          </p:cNvPr>
          <p:cNvSpPr txBox="1"/>
          <p:nvPr/>
        </p:nvSpPr>
        <p:spPr>
          <a:xfrm>
            <a:off x="637778" y="6281698"/>
            <a:ext cx="4616565" cy="3693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Note where there are fewer than 10 responses for a question this data is not shown to protect the confidentiality of staff and reliability of results. </a:t>
            </a:r>
          </a:p>
        </p:txBody>
      </p:sp>
      <p:sp>
        <p:nvSpPr>
          <p:cNvPr id="2" name="Arrow: Pentagon 1">
            <a:extLst>
              <a:ext uri="{FF2B5EF4-FFF2-40B4-BE49-F238E27FC236}">
                <a16:creationId xmlns:a16="http://schemas.microsoft.com/office/drawing/2014/main" id="{976CDF77-072E-06D0-D674-46E09C2911AC}"/>
              </a:ext>
            </a:extLst>
          </p:cNvPr>
          <p:cNvSpPr/>
          <p:nvPr/>
        </p:nvSpPr>
        <p:spPr>
          <a:xfrm>
            <a:off x="195356" y="3449724"/>
            <a:ext cx="5062944" cy="257328"/>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People Promise elements, themes and sub-scores: Trends</a:t>
            </a:r>
          </a:p>
        </p:txBody>
      </p:sp>
      <p:sp>
        <p:nvSpPr>
          <p:cNvPr id="13" name="Slide Number Placeholder 8">
            <a:extLst>
              <a:ext uri="{FF2B5EF4-FFF2-40B4-BE49-F238E27FC236}">
                <a16:creationId xmlns:a16="http://schemas.microsoft.com/office/drawing/2014/main" id="{C65329C1-3E9C-68E8-2B28-AA072C947D8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a:t>
            </a:fld>
            <a:endParaRPr lang="en-GB" dirty="0"/>
          </a:p>
        </p:txBody>
      </p:sp>
      <p:sp>
        <p:nvSpPr>
          <p:cNvPr id="6" name="TextBox 5">
            <a:extLst>
              <a:ext uri="{FF2B5EF4-FFF2-40B4-BE49-F238E27FC236}">
                <a16:creationId xmlns:a16="http://schemas.microsoft.com/office/drawing/2014/main" id="{4902D06C-9C96-E84F-E52C-A74BF6A50A65}"/>
              </a:ext>
            </a:extLst>
          </p:cNvPr>
          <p:cNvSpPr txBox="1"/>
          <p:nvPr/>
        </p:nvSpPr>
        <p:spPr>
          <a:xfrm>
            <a:off x="125143" y="3706384"/>
            <a:ext cx="556710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rPr>
              <a:t>This section provides trend results for the seven elements of the People Promise and the two themes, followed by the trend results for each of the sub-scores that feed into these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rPr>
              <a:t>All of the People Promise elements, themes and sub-scores are scored on a 0-10 scale, where a higher score is more positive than a lower score</a:t>
            </a:r>
            <a:r>
              <a:rPr kumimoji="0" lang="en-GB" sz="1200" b="0" i="0" u="none" strike="noStrike" kern="1200" cap="none" spc="0" normalizeH="0" baseline="0" noProof="0" dirty="0">
                <a:ln>
                  <a:noFill/>
                </a:ln>
                <a:solidFill>
                  <a:prstClr val="black"/>
                </a:solidFill>
                <a:effectLst/>
                <a:uLnTx/>
                <a:uFillTx/>
                <a:latin typeface="Frutiger LT Std 45 Light" panose="020B0402020204020204"/>
                <a:ea typeface="+mn-ea"/>
                <a:cs typeface="Arial" panose="020B0604020202020204" pitchFamily="34" charset="0"/>
              </a:rPr>
              <a:t>. For example, the Burnout sub-score, a higher score (closer to 10) means a lower proportion of staff are experiencing burnout from their work. These scores are created by scoring questions linked to these areas of experience and grouping these results together. Your organisation results are benchmarked against the benchmarking group average, the best scoring organisation and the worst scoring organisation. These charts are reported as percentages. The meaning of the value is outlined along the y axis. The questions that feed into each sub-score are detailed on slide 5. </a:t>
            </a:r>
          </a:p>
        </p:txBody>
      </p:sp>
      <p:grpSp>
        <p:nvGrpSpPr>
          <p:cNvPr id="28" name="Group 27">
            <a:extLst>
              <a:ext uri="{FF2B5EF4-FFF2-40B4-BE49-F238E27FC236}">
                <a16:creationId xmlns:a16="http://schemas.microsoft.com/office/drawing/2014/main" id="{48D4AF2D-5C66-B211-6F14-A9BA15FCE38A}"/>
              </a:ext>
            </a:extLst>
          </p:cNvPr>
          <p:cNvGrpSpPr/>
          <p:nvPr/>
        </p:nvGrpSpPr>
        <p:grpSpPr>
          <a:xfrm>
            <a:off x="6210114" y="891824"/>
            <a:ext cx="5489162" cy="5844678"/>
            <a:chOff x="6613136" y="951821"/>
            <a:chExt cx="5489162" cy="5844678"/>
          </a:xfrm>
        </p:grpSpPr>
        <p:grpSp>
          <p:nvGrpSpPr>
            <p:cNvPr id="14" name="Group 13">
              <a:extLst>
                <a:ext uri="{FF2B5EF4-FFF2-40B4-BE49-F238E27FC236}">
                  <a16:creationId xmlns:a16="http://schemas.microsoft.com/office/drawing/2014/main" id="{E75307D3-4E03-1C9D-E9C0-B74255DF5A94}"/>
                </a:ext>
              </a:extLst>
            </p:cNvPr>
            <p:cNvGrpSpPr/>
            <p:nvPr/>
          </p:nvGrpSpPr>
          <p:grpSpPr>
            <a:xfrm>
              <a:off x="6613136" y="1176310"/>
              <a:ext cx="5489162" cy="5620189"/>
              <a:chOff x="6613136" y="1167862"/>
              <a:chExt cx="5489162" cy="5192066"/>
            </a:xfrm>
          </p:grpSpPr>
          <p:grpSp>
            <p:nvGrpSpPr>
              <p:cNvPr id="27" name="Group 26">
                <a:extLst>
                  <a:ext uri="{FF2B5EF4-FFF2-40B4-BE49-F238E27FC236}">
                    <a16:creationId xmlns:a16="http://schemas.microsoft.com/office/drawing/2014/main" id="{404B6406-6586-FA39-DD81-21A2150A3B15}"/>
                  </a:ext>
                </a:extLst>
              </p:cNvPr>
              <p:cNvGrpSpPr/>
              <p:nvPr/>
            </p:nvGrpSpPr>
            <p:grpSpPr>
              <a:xfrm>
                <a:off x="6613136" y="2466738"/>
                <a:ext cx="5489162" cy="3893190"/>
                <a:chOff x="6689411" y="3924381"/>
                <a:chExt cx="5489162" cy="3451068"/>
              </a:xfrm>
            </p:grpSpPr>
            <p:sp>
              <p:nvSpPr>
                <p:cNvPr id="20" name="TextBox 19">
                  <a:extLst>
                    <a:ext uri="{FF2B5EF4-FFF2-40B4-BE49-F238E27FC236}">
                      <a16:creationId xmlns:a16="http://schemas.microsoft.com/office/drawing/2014/main" id="{60063604-D2E3-5D6D-3D9C-9FF480D42CFD}"/>
                    </a:ext>
                  </a:extLst>
                </p:cNvPr>
                <p:cNvSpPr txBox="1"/>
                <p:nvPr/>
              </p:nvSpPr>
              <p:spPr>
                <a:xfrm>
                  <a:off x="6689411" y="4104978"/>
                  <a:ext cx="5463728" cy="529288"/>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Results for the questions that are not related to any People Promise element or theme and do not contribute to the scores and sub-scores are included in this section.</a:t>
                  </a:r>
                </a:p>
              </p:txBody>
            </p:sp>
            <p:sp>
              <p:nvSpPr>
                <p:cNvPr id="16" name="Arrow: Pentagon 15">
                  <a:extLst>
                    <a:ext uri="{FF2B5EF4-FFF2-40B4-BE49-F238E27FC236}">
                      <a16:creationId xmlns:a16="http://schemas.microsoft.com/office/drawing/2014/main" id="{A580B9F5-EE83-F9F0-87C1-AB8DACBD25C3}"/>
                    </a:ext>
                  </a:extLst>
                </p:cNvPr>
                <p:cNvSpPr/>
                <p:nvPr/>
              </p:nvSpPr>
              <p:spPr>
                <a:xfrm>
                  <a:off x="6689411" y="3924381"/>
                  <a:ext cx="5062944" cy="202256"/>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Questions not linked to People Promise </a:t>
                  </a:r>
                </a:p>
              </p:txBody>
            </p:sp>
            <p:sp>
              <p:nvSpPr>
                <p:cNvPr id="17" name="Arrow: Pentagon 16">
                  <a:extLst>
                    <a:ext uri="{FF2B5EF4-FFF2-40B4-BE49-F238E27FC236}">
                      <a16:creationId xmlns:a16="http://schemas.microsoft.com/office/drawing/2014/main" id="{346B1439-0BD8-6973-1717-4813272D3740}"/>
                    </a:ext>
                  </a:extLst>
                </p:cNvPr>
                <p:cNvSpPr/>
                <p:nvPr/>
              </p:nvSpPr>
              <p:spPr>
                <a:xfrm>
                  <a:off x="6689411" y="4662575"/>
                  <a:ext cx="5101634" cy="190223"/>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Workforce Equality Standards</a:t>
                  </a:r>
                </a:p>
              </p:txBody>
            </p:sp>
            <p:sp>
              <p:nvSpPr>
                <p:cNvPr id="18" name="Arrow: Pentagon 17">
                  <a:extLst>
                    <a:ext uri="{FF2B5EF4-FFF2-40B4-BE49-F238E27FC236}">
                      <a16:creationId xmlns:a16="http://schemas.microsoft.com/office/drawing/2014/main" id="{0385E97C-F009-8296-ED8D-3EE60C68EF88}"/>
                    </a:ext>
                  </a:extLst>
                </p:cNvPr>
                <p:cNvSpPr/>
                <p:nvPr/>
              </p:nvSpPr>
              <p:spPr>
                <a:xfrm>
                  <a:off x="6698234" y="5268108"/>
                  <a:ext cx="5101634" cy="205639"/>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About your respondents</a:t>
                  </a:r>
                </a:p>
              </p:txBody>
            </p:sp>
            <p:sp>
              <p:nvSpPr>
                <p:cNvPr id="19" name="Arrow: Pentagon 18">
                  <a:extLst>
                    <a:ext uri="{FF2B5EF4-FFF2-40B4-BE49-F238E27FC236}">
                      <a16:creationId xmlns:a16="http://schemas.microsoft.com/office/drawing/2014/main" id="{B37DE4B7-8313-EBE6-7CF3-5CB74CFEE027}"/>
                    </a:ext>
                  </a:extLst>
                </p:cNvPr>
                <p:cNvSpPr/>
                <p:nvPr/>
              </p:nvSpPr>
              <p:spPr>
                <a:xfrm>
                  <a:off x="6698235" y="5882672"/>
                  <a:ext cx="5101633" cy="202256"/>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Appendices</a:t>
                  </a:r>
                </a:p>
              </p:txBody>
            </p:sp>
            <p:sp>
              <p:nvSpPr>
                <p:cNvPr id="21" name="TextBox 20">
                  <a:extLst>
                    <a:ext uri="{FF2B5EF4-FFF2-40B4-BE49-F238E27FC236}">
                      <a16:creationId xmlns:a16="http://schemas.microsoft.com/office/drawing/2014/main" id="{C74E0182-DC0E-A2B1-CDA0-C817A771E0D1}"/>
                    </a:ext>
                  </a:extLst>
                </p:cNvPr>
                <p:cNvSpPr txBox="1"/>
                <p:nvPr/>
              </p:nvSpPr>
              <p:spPr>
                <a:xfrm>
                  <a:off x="6689411" y="4856415"/>
                  <a:ext cx="5479862" cy="378063"/>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This section shows that data required for the indicators used in the </a:t>
                  </a:r>
                  <a:r>
                    <a:rPr lang="en-GB" sz="1200" b="1" dirty="0">
                      <a:latin typeface="Frutiger LT Std 45 Light" panose="020B0402020204020204"/>
                      <a:cs typeface="Arial" panose="020B0604020202020204" pitchFamily="34" charset="0"/>
                    </a:rPr>
                    <a:t>Workforce Race Equality Standard (WRES) </a:t>
                  </a:r>
                  <a:r>
                    <a:rPr lang="en-GB" sz="1200" dirty="0">
                      <a:latin typeface="Frutiger LT Std 45 Light" panose="020B0402020204020204"/>
                      <a:cs typeface="Arial" panose="020B0604020202020204" pitchFamily="34" charset="0"/>
                    </a:rPr>
                    <a:t>and the </a:t>
                  </a:r>
                  <a:r>
                    <a:rPr lang="en-GB" sz="1200" b="1" dirty="0">
                      <a:latin typeface="Frutiger LT Std 45 Light" panose="020B0402020204020204"/>
                      <a:cs typeface="Arial" panose="020B0604020202020204" pitchFamily="34" charset="0"/>
                    </a:rPr>
                    <a:t>Workforce Disability Equality Standard (WDES). </a:t>
                  </a:r>
                </a:p>
              </p:txBody>
            </p:sp>
            <p:sp>
              <p:nvSpPr>
                <p:cNvPr id="22" name="TextBox 21">
                  <a:extLst>
                    <a:ext uri="{FF2B5EF4-FFF2-40B4-BE49-F238E27FC236}">
                      <a16:creationId xmlns:a16="http://schemas.microsoft.com/office/drawing/2014/main" id="{02483D94-620E-3728-E484-0678088AB572}"/>
                    </a:ext>
                  </a:extLst>
                </p:cNvPr>
                <p:cNvSpPr txBox="1"/>
                <p:nvPr/>
              </p:nvSpPr>
              <p:spPr>
                <a:xfrm>
                  <a:off x="6698235" y="5476300"/>
                  <a:ext cx="5480338" cy="378063"/>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This section provides details of the staff responding to the survey, including their </a:t>
                  </a:r>
                  <a:r>
                    <a:rPr lang="en-GB" sz="1200" b="1" dirty="0">
                      <a:latin typeface="Frutiger LT Std 45 Light" panose="020B0402020204020204"/>
                      <a:cs typeface="Arial" panose="020B0604020202020204" pitchFamily="34" charset="0"/>
                    </a:rPr>
                    <a:t>demographic and other classification questions</a:t>
                  </a:r>
                  <a:r>
                    <a:rPr lang="en-GB" sz="1200" dirty="0">
                      <a:latin typeface="Frutiger LT Std 45 Light" panose="020B0402020204020204"/>
                      <a:cs typeface="Arial" panose="020B0604020202020204" pitchFamily="34" charset="0"/>
                    </a:rPr>
                    <a:t>.</a:t>
                  </a:r>
                  <a:endParaRPr lang="en-GB" sz="1200" b="1" dirty="0">
                    <a:latin typeface="Frutiger LT Std 45 Light" panose="020B0402020204020204"/>
                    <a:cs typeface="Arial" panose="020B0604020202020204" pitchFamily="34" charset="0"/>
                  </a:endParaRPr>
                </a:p>
              </p:txBody>
            </p:sp>
            <p:sp>
              <p:nvSpPr>
                <p:cNvPr id="23" name="TextBox 22">
                  <a:extLst>
                    <a:ext uri="{FF2B5EF4-FFF2-40B4-BE49-F238E27FC236}">
                      <a16:creationId xmlns:a16="http://schemas.microsoft.com/office/drawing/2014/main" id="{4CB71DEC-8443-9942-0D6A-D76B6CA231FD}"/>
                    </a:ext>
                  </a:extLst>
                </p:cNvPr>
                <p:cNvSpPr txBox="1"/>
                <p:nvPr/>
              </p:nvSpPr>
              <p:spPr>
                <a:xfrm>
                  <a:off x="6718774" y="6090036"/>
                  <a:ext cx="5439260" cy="1285413"/>
                </a:xfrm>
                <a:prstGeom prst="rect">
                  <a:avLst/>
                </a:prstGeom>
                <a:noFill/>
              </p:spPr>
              <p:txBody>
                <a:bodyPr wrap="square" rtlCol="0">
                  <a:spAutoFit/>
                </a:bodyPr>
                <a:lstStyle/>
                <a:p>
                  <a:r>
                    <a:rPr lang="en-GB" sz="1200" dirty="0">
                      <a:latin typeface="Frutiger LT Std 45 Light" panose="020B0402020204020204"/>
                      <a:cs typeface="Arial" panose="020B0604020202020204" pitchFamily="34" charset="0"/>
                    </a:rPr>
                    <a:t>Here you will find:</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Response rate.</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Significance testing of the People Promise element and theme results for 2022 vs 2023.</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Guidance on data in the benchmark reports.</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Additional reporting outputs.</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Tips on action planning and interpreting the results.</a:t>
                  </a:r>
                </a:p>
                <a:p>
                  <a:pPr marL="628650" lvl="1" indent="-171450">
                    <a:buFont typeface="Wingdings" panose="05000000000000000000" pitchFamily="2" charset="2"/>
                    <a:buChar char="Ø"/>
                  </a:pPr>
                  <a:r>
                    <a:rPr lang="en-GB" sz="1200" dirty="0">
                      <a:latin typeface="Frutiger LT Std 45 Light" panose="020B0402020204020204"/>
                      <a:cs typeface="Arial" panose="020B0604020202020204" pitchFamily="34" charset="0"/>
                    </a:rPr>
                    <a:t>Contact information.</a:t>
                  </a:r>
                </a:p>
              </p:txBody>
            </p:sp>
          </p:grpSp>
          <p:sp>
            <p:nvSpPr>
              <p:cNvPr id="4" name="TextBox 3">
                <a:extLst>
                  <a:ext uri="{FF2B5EF4-FFF2-40B4-BE49-F238E27FC236}">
                    <a16:creationId xmlns:a16="http://schemas.microsoft.com/office/drawing/2014/main" id="{C4BEDEAC-F2F9-8F65-CC69-6A01015C687E}"/>
                  </a:ext>
                </a:extLst>
              </p:cNvPr>
              <p:cNvSpPr txBox="1"/>
              <p:nvPr/>
            </p:nvSpPr>
            <p:spPr>
              <a:xfrm>
                <a:off x="6637604" y="1167862"/>
                <a:ext cx="5356784" cy="1279492"/>
              </a:xfrm>
              <a:prstGeom prst="rect">
                <a:avLst/>
              </a:prstGeom>
              <a:noFill/>
            </p:spPr>
            <p:txBody>
              <a:bodyPr wrap="square" rtlCol="0">
                <a:spAutoFit/>
              </a:bodyPr>
              <a:lstStyle/>
              <a:p>
                <a:r>
                  <a:rPr lang="en-GB" sz="1200" dirty="0">
                    <a:latin typeface="Frutiger LT Std 45 Light" panose="020B0402020204020204"/>
                  </a:rPr>
                  <a:t>This section provides trend results for </a:t>
                </a:r>
                <a:r>
                  <a:rPr lang="en-GB" sz="1200" b="1" dirty="0">
                    <a:latin typeface="Frutiger LT Std 45 Light" panose="020B0402020204020204"/>
                  </a:rPr>
                  <a:t>questions</a:t>
                </a:r>
                <a:r>
                  <a:rPr lang="en-GB" sz="1200" dirty="0">
                    <a:latin typeface="Frutiger LT Std 45 Light" panose="020B0402020204020204"/>
                  </a:rPr>
                  <a:t>. The questions are presented in sections for each of the People Promise elements and themes. </a:t>
                </a:r>
              </a:p>
              <a:p>
                <a:r>
                  <a:rPr lang="en-GB" sz="1200" dirty="0">
                    <a:latin typeface="Frutiger LT Std 45 Light" panose="020B0402020204020204"/>
                  </a:rPr>
                  <a:t>Not all questions reported within the section for a People Promise element or theme feed into the score and sub-scores for that element or theme. The first slide in the section for each People Promise element or theme lists which of the questions that are included in the section feed into the score and sub-scores, and which do not.</a:t>
                </a:r>
              </a:p>
            </p:txBody>
          </p:sp>
        </p:grpSp>
        <p:sp>
          <p:nvSpPr>
            <p:cNvPr id="15" name="Arrow: Pentagon 14">
              <a:extLst>
                <a:ext uri="{FF2B5EF4-FFF2-40B4-BE49-F238E27FC236}">
                  <a16:creationId xmlns:a16="http://schemas.microsoft.com/office/drawing/2014/main" id="{67AE1695-B485-3AE9-551F-4F6320B3B379}"/>
                </a:ext>
              </a:extLst>
            </p:cNvPr>
            <p:cNvSpPr/>
            <p:nvPr/>
          </p:nvSpPr>
          <p:spPr>
            <a:xfrm>
              <a:off x="6621960" y="951821"/>
              <a:ext cx="5062944" cy="228722"/>
            </a:xfrm>
            <a:prstGeom prst="homePlate">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latin typeface="Frutiger LT Std 45 Light" panose="020B0402020204020204"/>
                  <a:cs typeface="Arial" panose="020B0604020202020204" pitchFamily="34" charset="0"/>
                </a:rPr>
                <a:t>People Promise elements, themes and sub-scores: Questions</a:t>
              </a:r>
            </a:p>
          </p:txBody>
        </p:sp>
      </p:grpSp>
    </p:spTree>
    <p:extLst>
      <p:ext uri="{BB962C8B-B14F-4D97-AF65-F5344CB8AC3E}">
        <p14:creationId xmlns:p14="http://schemas.microsoft.com/office/powerpoint/2010/main" val="15765044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Burnout</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6" name="q12g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3799407375"/>
              </p:ext>
            </p:extLst>
          </p:nvPr>
        </p:nvGraphicFramePr>
        <p:xfrm>
          <a:off x="3941678" y="5076796"/>
          <a:ext cx="4034498" cy="1289550"/>
        </p:xfrm>
        <a:graphic>
          <a:graphicData uri="http://schemas.openxmlformats.org/drawingml/2006/table">
            <a:tbl>
              <a:tblPr firstRow="1" bandRow="1">
                <a:tableStyleId>{5C22544A-7EE6-4342-B048-85BDC9FD1C3A}</a:tableStyleId>
              </a:tblPr>
              <a:tblGrid>
                <a:gridCol w="955637">
                  <a:extLst>
                    <a:ext uri="{9D8B030D-6E8A-4147-A177-3AD203B41FA5}">
                      <a16:colId xmlns:a16="http://schemas.microsoft.com/office/drawing/2014/main" val="3918553771"/>
                    </a:ext>
                  </a:extLst>
                </a:gridCol>
                <a:gridCol w="1028700">
                  <a:extLst>
                    <a:ext uri="{9D8B030D-6E8A-4147-A177-3AD203B41FA5}">
                      <a16:colId xmlns:a16="http://schemas.microsoft.com/office/drawing/2014/main" val="1325897192"/>
                    </a:ext>
                  </a:extLst>
                </a:gridCol>
                <a:gridCol w="1055077">
                  <a:extLst>
                    <a:ext uri="{9D8B030D-6E8A-4147-A177-3AD203B41FA5}">
                      <a16:colId xmlns:a16="http://schemas.microsoft.com/office/drawing/2014/main" val="92525492"/>
                    </a:ext>
                  </a:extLst>
                </a:gridCol>
                <a:gridCol w="995084">
                  <a:extLst>
                    <a:ext uri="{9D8B030D-6E8A-4147-A177-3AD203B41FA5}">
                      <a16:colId xmlns:a16="http://schemas.microsoft.com/office/drawing/2014/main" val="384278190"/>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27.20%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27.78%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25.23%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24.34%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24.27%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23.14%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27.42%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27.79%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26.69%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33.11%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38.51%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32.30%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12g_chart">
            <a:extLst>
              <a:ext uri="{FF2B5EF4-FFF2-40B4-BE49-F238E27FC236}">
                <a16:creationId xmlns:a16="http://schemas.microsoft.com/office/drawing/2014/main" id="{CD00A91A-99C5-09EB-B385-FBFB3877A5BB}"/>
              </a:ext>
            </a:extLst>
          </p:cNvPr>
          <p:cNvGraphicFramePr/>
          <p:nvPr>
            <p:extLst>
              <p:ext uri="{D42A27DB-BD31-4B8C-83A1-F6EECF244321}">
                <p14:modId xmlns:p14="http://schemas.microsoft.com/office/powerpoint/2010/main" val="2422068331"/>
              </p:ext>
            </p:extLst>
          </p:nvPr>
        </p:nvGraphicFramePr>
        <p:xfrm>
          <a:off x="4215822" y="898878"/>
          <a:ext cx="3760355" cy="4095816"/>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8">
            <a:extLst>
              <a:ext uri="{FF2B5EF4-FFF2-40B4-BE49-F238E27FC236}">
                <a16:creationId xmlns:a16="http://schemas.microsoft.com/office/drawing/2014/main" id="{52152A3E-9872-FEF1-A937-3427C3ED64AB}"/>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60</a:t>
            </a:fld>
            <a:endParaRPr lang="en-GB" dirty="0"/>
          </a:p>
        </p:txBody>
      </p:sp>
      <p:sp>
        <p:nvSpPr>
          <p:cNvPr id="2" name="Footer Placeholder 2">
            <a:extLst>
              <a:ext uri="{FF2B5EF4-FFF2-40B4-BE49-F238E27FC236}">
                <a16:creationId xmlns:a16="http://schemas.microsoft.com/office/drawing/2014/main" id="{48009F39-AC61-A09C-D063-AA2B2EC6879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529524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Negative experiences</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7" name="q11b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841312700"/>
              </p:ext>
            </p:extLst>
          </p:nvPr>
        </p:nvGraphicFramePr>
        <p:xfrm>
          <a:off x="425781" y="900594"/>
          <a:ext cx="3715083"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b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1582888154"/>
              </p:ext>
            </p:extLst>
          </p:nvPr>
        </p:nvGraphicFramePr>
        <p:xfrm>
          <a:off x="266699" y="5008424"/>
          <a:ext cx="3715084" cy="1432188"/>
        </p:xfrm>
        <a:graphic>
          <a:graphicData uri="http://schemas.openxmlformats.org/drawingml/2006/table">
            <a:tbl>
              <a:tblPr firstRow="1" bandRow="1">
                <a:tableStyleId>{5C22544A-7EE6-4342-B048-85BDC9FD1C3A}</a:tableStyleId>
              </a:tblPr>
              <a:tblGrid>
                <a:gridCol w="889241">
                  <a:extLst>
                    <a:ext uri="{9D8B030D-6E8A-4147-A177-3AD203B41FA5}">
                      <a16:colId xmlns:a16="http://schemas.microsoft.com/office/drawing/2014/main" val="3918553771"/>
                    </a:ext>
                  </a:extLst>
                </a:gridCol>
                <a:gridCol w="560717">
                  <a:extLst>
                    <a:ext uri="{9D8B030D-6E8A-4147-A177-3AD203B41FA5}">
                      <a16:colId xmlns:a16="http://schemas.microsoft.com/office/drawing/2014/main" val="1325897192"/>
                    </a:ext>
                  </a:extLst>
                </a:gridCol>
                <a:gridCol w="586596">
                  <a:extLst>
                    <a:ext uri="{9D8B030D-6E8A-4147-A177-3AD203B41FA5}">
                      <a16:colId xmlns:a16="http://schemas.microsoft.com/office/drawing/2014/main" val="92525492"/>
                    </a:ext>
                  </a:extLst>
                </a:gridCol>
                <a:gridCol w="543464">
                  <a:extLst>
                    <a:ext uri="{9D8B030D-6E8A-4147-A177-3AD203B41FA5}">
                      <a16:colId xmlns:a16="http://schemas.microsoft.com/office/drawing/2014/main" val="373619570"/>
                    </a:ext>
                  </a:extLst>
                </a:gridCol>
                <a:gridCol w="558924">
                  <a:extLst>
                    <a:ext uri="{9D8B030D-6E8A-4147-A177-3AD203B41FA5}">
                      <a16:colId xmlns:a16="http://schemas.microsoft.com/office/drawing/2014/main" val="2158587356"/>
                    </a:ext>
                  </a:extLst>
                </a:gridCol>
                <a:gridCol w="576142">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22.04%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29.20%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26.77%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26.66%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22.48%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17.66%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21.16%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22.26%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19.70%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18.04%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22.74%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26.53%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24.60%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23.35%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32.13%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34.08%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34.26%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30.89%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28.62%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5" name="q11c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3917532452"/>
              </p:ext>
            </p:extLst>
          </p:nvPr>
        </p:nvGraphicFramePr>
        <p:xfrm>
          <a:off x="4162190" y="5008424"/>
          <a:ext cx="3715084" cy="1432188"/>
        </p:xfrm>
        <a:graphic>
          <a:graphicData uri="http://schemas.openxmlformats.org/drawingml/2006/table">
            <a:tbl>
              <a:tblPr firstRow="1" bandRow="1">
                <a:tableStyleId>{5C22544A-7EE6-4342-B048-85BDC9FD1C3A}</a:tableStyleId>
              </a:tblPr>
              <a:tblGrid>
                <a:gridCol w="892889">
                  <a:extLst>
                    <a:ext uri="{9D8B030D-6E8A-4147-A177-3AD203B41FA5}">
                      <a16:colId xmlns:a16="http://schemas.microsoft.com/office/drawing/2014/main" val="3918553771"/>
                    </a:ext>
                  </a:extLst>
                </a:gridCol>
                <a:gridCol w="586596">
                  <a:extLst>
                    <a:ext uri="{9D8B030D-6E8A-4147-A177-3AD203B41FA5}">
                      <a16:colId xmlns:a16="http://schemas.microsoft.com/office/drawing/2014/main" val="1325897192"/>
                    </a:ext>
                  </a:extLst>
                </a:gridCol>
                <a:gridCol w="569344">
                  <a:extLst>
                    <a:ext uri="{9D8B030D-6E8A-4147-A177-3AD203B41FA5}">
                      <a16:colId xmlns:a16="http://schemas.microsoft.com/office/drawing/2014/main" val="92525492"/>
                    </a:ext>
                  </a:extLst>
                </a:gridCol>
                <a:gridCol w="552090">
                  <a:extLst>
                    <a:ext uri="{9D8B030D-6E8A-4147-A177-3AD203B41FA5}">
                      <a16:colId xmlns:a16="http://schemas.microsoft.com/office/drawing/2014/main" val="373619570"/>
                    </a:ext>
                  </a:extLst>
                </a:gridCol>
                <a:gridCol w="538023">
                  <a:extLst>
                    <a:ext uri="{9D8B030D-6E8A-4147-A177-3AD203B41FA5}">
                      <a16:colId xmlns:a16="http://schemas.microsoft.com/office/drawing/2014/main" val="2158587356"/>
                    </a:ext>
                  </a:extLst>
                </a:gridCol>
                <a:gridCol w="576142">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37.44%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45.34%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44.30%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44.74%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40.20%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35.85%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37.19%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37.62%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35.82%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33.31%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41.30%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43.23%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43.63%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41.82%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39.54%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50.30%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54.27%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57.36%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50.79%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11d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3265937491"/>
              </p:ext>
            </p:extLst>
          </p:nvPr>
        </p:nvGraphicFramePr>
        <p:xfrm>
          <a:off x="8169689" y="5008424"/>
          <a:ext cx="3715084" cy="1432188"/>
        </p:xfrm>
        <a:graphic>
          <a:graphicData uri="http://schemas.openxmlformats.org/drawingml/2006/table">
            <a:tbl>
              <a:tblPr firstRow="1" bandRow="1">
                <a:tableStyleId>{5C22544A-7EE6-4342-B048-85BDC9FD1C3A}</a:tableStyleId>
              </a:tblPr>
              <a:tblGrid>
                <a:gridCol w="888047">
                  <a:extLst>
                    <a:ext uri="{9D8B030D-6E8A-4147-A177-3AD203B41FA5}">
                      <a16:colId xmlns:a16="http://schemas.microsoft.com/office/drawing/2014/main" val="3918553771"/>
                    </a:ext>
                  </a:extLst>
                </a:gridCol>
                <a:gridCol w="569343">
                  <a:extLst>
                    <a:ext uri="{9D8B030D-6E8A-4147-A177-3AD203B41FA5}">
                      <a16:colId xmlns:a16="http://schemas.microsoft.com/office/drawing/2014/main" val="1325897192"/>
                    </a:ext>
                  </a:extLst>
                </a:gridCol>
                <a:gridCol w="569344">
                  <a:extLst>
                    <a:ext uri="{9D8B030D-6E8A-4147-A177-3AD203B41FA5}">
                      <a16:colId xmlns:a16="http://schemas.microsoft.com/office/drawing/2014/main" val="92525492"/>
                    </a:ext>
                  </a:extLst>
                </a:gridCol>
                <a:gridCol w="577969">
                  <a:extLst>
                    <a:ext uri="{9D8B030D-6E8A-4147-A177-3AD203B41FA5}">
                      <a16:colId xmlns:a16="http://schemas.microsoft.com/office/drawing/2014/main" val="373619570"/>
                    </a:ext>
                  </a:extLst>
                </a:gridCol>
                <a:gridCol w="560717">
                  <a:extLst>
                    <a:ext uri="{9D8B030D-6E8A-4147-A177-3AD203B41FA5}">
                      <a16:colId xmlns:a16="http://schemas.microsoft.com/office/drawing/2014/main" val="2158587356"/>
                    </a:ext>
                  </a:extLst>
                </a:gridCol>
                <a:gridCol w="54966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52.12%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43.10%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51.42%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54.37%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51.72%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48.03%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39.52%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45.28%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49.41%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48.61%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56.07%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45.57%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52.67%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54.73%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53.24%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61.84%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52.40%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58.81%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61.56%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59.54%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6" name="q11c_chart">
            <a:extLst>
              <a:ext uri="{FF2B5EF4-FFF2-40B4-BE49-F238E27FC236}">
                <a16:creationId xmlns:a16="http://schemas.microsoft.com/office/drawing/2014/main" id="{640874A7-A615-E5A0-9B18-80CD06080D52}"/>
              </a:ext>
            </a:extLst>
          </p:cNvPr>
          <p:cNvGraphicFramePr/>
          <p:nvPr>
            <p:extLst>
              <p:ext uri="{D42A27DB-BD31-4B8C-83A1-F6EECF244321}">
                <p14:modId xmlns:p14="http://schemas.microsoft.com/office/powerpoint/2010/main" val="1020399961"/>
              </p:ext>
            </p:extLst>
          </p:nvPr>
        </p:nvGraphicFramePr>
        <p:xfrm>
          <a:off x="4336055" y="900594"/>
          <a:ext cx="3715083" cy="40047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11d_chart">
            <a:extLst>
              <a:ext uri="{FF2B5EF4-FFF2-40B4-BE49-F238E27FC236}">
                <a16:creationId xmlns:a16="http://schemas.microsoft.com/office/drawing/2014/main" id="{A92DFE9B-AD5C-DD2E-11B5-571192A45F53}"/>
              </a:ext>
            </a:extLst>
          </p:cNvPr>
          <p:cNvGraphicFramePr/>
          <p:nvPr>
            <p:extLst>
              <p:ext uri="{D42A27DB-BD31-4B8C-83A1-F6EECF244321}">
                <p14:modId xmlns:p14="http://schemas.microsoft.com/office/powerpoint/2010/main" val="712666215"/>
              </p:ext>
            </p:extLst>
          </p:nvPr>
        </p:nvGraphicFramePr>
        <p:xfrm>
          <a:off x="8334442" y="900594"/>
          <a:ext cx="3715083" cy="4004782"/>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8">
            <a:extLst>
              <a:ext uri="{FF2B5EF4-FFF2-40B4-BE49-F238E27FC236}">
                <a16:creationId xmlns:a16="http://schemas.microsoft.com/office/drawing/2014/main" id="{11A43B0E-ED59-0731-D4AF-0D59625538D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61</a:t>
            </a:fld>
            <a:endParaRPr lang="en-GB" dirty="0"/>
          </a:p>
        </p:txBody>
      </p:sp>
      <p:sp>
        <p:nvSpPr>
          <p:cNvPr id="2" name="Footer Placeholder 2">
            <a:extLst>
              <a:ext uri="{FF2B5EF4-FFF2-40B4-BE49-F238E27FC236}">
                <a16:creationId xmlns:a16="http://schemas.microsoft.com/office/drawing/2014/main" id="{2E767512-5ECD-103B-4E0D-8C37E46AC45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327214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Negative experiences</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sp>
        <p:nvSpPr>
          <p:cNvPr id="12" name="Slide Number Placeholder 8">
            <a:extLst>
              <a:ext uri="{FF2B5EF4-FFF2-40B4-BE49-F238E27FC236}">
                <a16:creationId xmlns:a16="http://schemas.microsoft.com/office/drawing/2014/main" id="{38E8FAB0-1DA6-954E-7EF9-EF7ACF5B21F9}"/>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62</a:t>
            </a:fld>
            <a:endParaRPr lang="en-GB" dirty="0"/>
          </a:p>
        </p:txBody>
      </p:sp>
      <p:sp>
        <p:nvSpPr>
          <p:cNvPr id="2" name="Footer Placeholder 2">
            <a:extLst>
              <a:ext uri="{FF2B5EF4-FFF2-40B4-BE49-F238E27FC236}">
                <a16:creationId xmlns:a16="http://schemas.microsoft.com/office/drawing/2014/main" id="{02887980-A6B6-718E-5650-EDE1FD5AFD2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1F0B4567-811F-F726-A414-9C52E1DD54F5}"/>
              </a:ext>
            </a:extLst>
          </p:cNvPr>
          <p:cNvSpPr txBox="1"/>
          <p:nvPr/>
        </p:nvSpPr>
        <p:spPr>
          <a:xfrm>
            <a:off x="1811043" y="2707689"/>
            <a:ext cx="8730403" cy="369332"/>
          </a:xfrm>
          <a:prstGeom prst="rect">
            <a:avLst/>
          </a:prstGeom>
          <a:noFill/>
        </p:spPr>
        <p:txBody>
          <a:bodyPr wrap="none" rtlCol="0">
            <a:spAutoFit/>
          </a:bodyPr>
          <a:lstStyle/>
          <a:p>
            <a:r>
              <a:rPr lang="en-GB" dirty="0"/>
              <a:t>Data on Q13a, b and c will be released later as the quality of the data needs to be reviewed</a:t>
            </a:r>
          </a:p>
        </p:txBody>
      </p:sp>
    </p:spTree>
    <p:extLst>
      <p:ext uri="{BB962C8B-B14F-4D97-AF65-F5344CB8AC3E}">
        <p14:creationId xmlns:p14="http://schemas.microsoft.com/office/powerpoint/2010/main" val="1979242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safe and healthy: Negative experiences</a:t>
            </a:r>
            <a:endParaRPr lang="en-GB" sz="1600" dirty="0"/>
          </a:p>
        </p:txBody>
      </p:sp>
      <p:pic>
        <p:nvPicPr>
          <p:cNvPr id="4" name="Picture 3" descr="Shape, arrow&#10;&#10;Description automatically generated">
            <a:extLst>
              <a:ext uri="{FF2B5EF4-FFF2-40B4-BE49-F238E27FC236}">
                <a16:creationId xmlns:a16="http://schemas.microsoft.com/office/drawing/2014/main" id="{6E95B0ED-A859-DF7D-E749-4E3776DF5234}"/>
              </a:ext>
            </a:extLst>
          </p:cNvPr>
          <p:cNvPicPr>
            <a:picLocks noChangeAspect="1"/>
          </p:cNvPicPr>
          <p:nvPr/>
        </p:nvPicPr>
        <p:blipFill>
          <a:blip r:embed="rId2"/>
          <a:stretch>
            <a:fillRect/>
          </a:stretch>
        </p:blipFill>
        <p:spPr>
          <a:xfrm>
            <a:off x="266700" y="900593"/>
            <a:ext cx="720581" cy="599987"/>
          </a:xfrm>
          <a:prstGeom prst="rect">
            <a:avLst/>
          </a:prstGeom>
        </p:spPr>
      </p:pic>
      <p:graphicFrame>
        <p:nvGraphicFramePr>
          <p:cNvPr id="7" name="q14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1789274153"/>
              </p:ext>
            </p:extLst>
          </p:nvPr>
        </p:nvGraphicFramePr>
        <p:xfrm>
          <a:off x="418568" y="891069"/>
          <a:ext cx="3724319" cy="4012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4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1973502072"/>
              </p:ext>
            </p:extLst>
          </p:nvPr>
        </p:nvGraphicFramePr>
        <p:xfrm>
          <a:off x="259486" y="5017949"/>
          <a:ext cx="3724318" cy="1432188"/>
        </p:xfrm>
        <a:graphic>
          <a:graphicData uri="http://schemas.openxmlformats.org/drawingml/2006/table">
            <a:tbl>
              <a:tblPr firstRow="1" bandRow="1">
                <a:tableStyleId>{5C22544A-7EE6-4342-B048-85BDC9FD1C3A}</a:tableStyleId>
              </a:tblPr>
              <a:tblGrid>
                <a:gridCol w="913706">
                  <a:extLst>
                    <a:ext uri="{9D8B030D-6E8A-4147-A177-3AD203B41FA5}">
                      <a16:colId xmlns:a16="http://schemas.microsoft.com/office/drawing/2014/main" val="3918553771"/>
                    </a:ext>
                  </a:extLst>
                </a:gridCol>
                <a:gridCol w="552091">
                  <a:extLst>
                    <a:ext uri="{9D8B030D-6E8A-4147-A177-3AD203B41FA5}">
                      <a16:colId xmlns:a16="http://schemas.microsoft.com/office/drawing/2014/main" val="1325897192"/>
                    </a:ext>
                  </a:extLst>
                </a:gridCol>
                <a:gridCol w="552091">
                  <a:extLst>
                    <a:ext uri="{9D8B030D-6E8A-4147-A177-3AD203B41FA5}">
                      <a16:colId xmlns:a16="http://schemas.microsoft.com/office/drawing/2014/main" val="92525492"/>
                    </a:ext>
                  </a:extLst>
                </a:gridCol>
                <a:gridCol w="577969">
                  <a:extLst>
                    <a:ext uri="{9D8B030D-6E8A-4147-A177-3AD203B41FA5}">
                      <a16:colId xmlns:a16="http://schemas.microsoft.com/office/drawing/2014/main" val="373619570"/>
                    </a:ext>
                  </a:extLst>
                </a:gridCol>
                <a:gridCol w="560717">
                  <a:extLst>
                    <a:ext uri="{9D8B030D-6E8A-4147-A177-3AD203B41FA5}">
                      <a16:colId xmlns:a16="http://schemas.microsoft.com/office/drawing/2014/main" val="2158587356"/>
                    </a:ext>
                  </a:extLst>
                </a:gridCol>
                <a:gridCol w="56774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28.90%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27.04%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28.25%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28.96%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24.35%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21.02%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19.98%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17.33%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17.12%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27.76%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26.53%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26.07%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24.35%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43.88%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40.26%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34.21%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1549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5" name="q14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1909794621"/>
              </p:ext>
            </p:extLst>
          </p:nvPr>
        </p:nvGraphicFramePr>
        <p:xfrm>
          <a:off x="4154977" y="5017949"/>
          <a:ext cx="3724318" cy="1432188"/>
        </p:xfrm>
        <a:graphic>
          <a:graphicData uri="http://schemas.openxmlformats.org/drawingml/2006/table">
            <a:tbl>
              <a:tblPr firstRow="1" bandRow="1">
                <a:tableStyleId>{5C22544A-7EE6-4342-B048-85BDC9FD1C3A}</a:tableStyleId>
              </a:tblPr>
              <a:tblGrid>
                <a:gridCol w="908729">
                  <a:extLst>
                    <a:ext uri="{9D8B030D-6E8A-4147-A177-3AD203B41FA5}">
                      <a16:colId xmlns:a16="http://schemas.microsoft.com/office/drawing/2014/main" val="3918553771"/>
                    </a:ext>
                  </a:extLst>
                </a:gridCol>
                <a:gridCol w="560717">
                  <a:extLst>
                    <a:ext uri="{9D8B030D-6E8A-4147-A177-3AD203B41FA5}">
                      <a16:colId xmlns:a16="http://schemas.microsoft.com/office/drawing/2014/main" val="1325897192"/>
                    </a:ext>
                  </a:extLst>
                </a:gridCol>
                <a:gridCol w="586596">
                  <a:extLst>
                    <a:ext uri="{9D8B030D-6E8A-4147-A177-3AD203B41FA5}">
                      <a16:colId xmlns:a16="http://schemas.microsoft.com/office/drawing/2014/main" val="92525492"/>
                    </a:ext>
                  </a:extLst>
                </a:gridCol>
                <a:gridCol w="552090">
                  <a:extLst>
                    <a:ext uri="{9D8B030D-6E8A-4147-A177-3AD203B41FA5}">
                      <a16:colId xmlns:a16="http://schemas.microsoft.com/office/drawing/2014/main" val="373619570"/>
                    </a:ext>
                  </a:extLst>
                </a:gridCol>
                <a:gridCol w="552091">
                  <a:extLst>
                    <a:ext uri="{9D8B030D-6E8A-4147-A177-3AD203B41FA5}">
                      <a16:colId xmlns:a16="http://schemas.microsoft.com/office/drawing/2014/main" val="2158587356"/>
                    </a:ext>
                  </a:extLst>
                </a:gridCol>
                <a:gridCol w="56409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7.19%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5.21%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5.67%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11.00%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10.39%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8.13%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16.01%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17.31%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14.64%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15.49%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1543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14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2738824147"/>
              </p:ext>
            </p:extLst>
          </p:nvPr>
        </p:nvGraphicFramePr>
        <p:xfrm>
          <a:off x="8162476" y="5017949"/>
          <a:ext cx="3724318" cy="1432188"/>
        </p:xfrm>
        <a:graphic>
          <a:graphicData uri="http://schemas.openxmlformats.org/drawingml/2006/table">
            <a:tbl>
              <a:tblPr firstRow="1" bandRow="1">
                <a:tableStyleId>{5C22544A-7EE6-4342-B048-85BDC9FD1C3A}</a:tableStyleId>
              </a:tblPr>
              <a:tblGrid>
                <a:gridCol w="895260">
                  <a:extLst>
                    <a:ext uri="{9D8B030D-6E8A-4147-A177-3AD203B41FA5}">
                      <a16:colId xmlns:a16="http://schemas.microsoft.com/office/drawing/2014/main" val="3918553771"/>
                    </a:ext>
                  </a:extLst>
                </a:gridCol>
                <a:gridCol w="569343">
                  <a:extLst>
                    <a:ext uri="{9D8B030D-6E8A-4147-A177-3AD203B41FA5}">
                      <a16:colId xmlns:a16="http://schemas.microsoft.com/office/drawing/2014/main" val="1325897192"/>
                    </a:ext>
                  </a:extLst>
                </a:gridCol>
                <a:gridCol w="577970">
                  <a:extLst>
                    <a:ext uri="{9D8B030D-6E8A-4147-A177-3AD203B41FA5}">
                      <a16:colId xmlns:a16="http://schemas.microsoft.com/office/drawing/2014/main" val="92525492"/>
                    </a:ext>
                  </a:extLst>
                </a:gridCol>
                <a:gridCol w="595223">
                  <a:extLst>
                    <a:ext uri="{9D8B030D-6E8A-4147-A177-3AD203B41FA5}">
                      <a16:colId xmlns:a16="http://schemas.microsoft.com/office/drawing/2014/main" val="373619570"/>
                    </a:ext>
                  </a:extLst>
                </a:gridCol>
                <a:gridCol w="517585">
                  <a:extLst>
                    <a:ext uri="{9D8B030D-6E8A-4147-A177-3AD203B41FA5}">
                      <a16:colId xmlns:a16="http://schemas.microsoft.com/office/drawing/2014/main" val="2158587356"/>
                    </a:ext>
                  </a:extLst>
                </a:gridCol>
                <a:gridCol w="56893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14.45%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13.82%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13.78%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14.14%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12.04%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11.00%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10.74%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15.92%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15.43%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14.48%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14.14%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13.79%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25.14%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22.44%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20.73%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18.72%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1287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1537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14b_chart">
            <a:extLst>
              <a:ext uri="{FF2B5EF4-FFF2-40B4-BE49-F238E27FC236}">
                <a16:creationId xmlns:a16="http://schemas.microsoft.com/office/drawing/2014/main" id="{E2997CB1-ED13-D871-89D4-B5C1FE5624B2}"/>
              </a:ext>
            </a:extLst>
          </p:cNvPr>
          <p:cNvGraphicFramePr/>
          <p:nvPr>
            <p:extLst>
              <p:ext uri="{D42A27DB-BD31-4B8C-83A1-F6EECF244321}">
                <p14:modId xmlns:p14="http://schemas.microsoft.com/office/powerpoint/2010/main" val="4184838"/>
              </p:ext>
            </p:extLst>
          </p:nvPr>
        </p:nvGraphicFramePr>
        <p:xfrm>
          <a:off x="4273540" y="891070"/>
          <a:ext cx="3724319" cy="4012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q14c_chart">
            <a:extLst>
              <a:ext uri="{FF2B5EF4-FFF2-40B4-BE49-F238E27FC236}">
                <a16:creationId xmlns:a16="http://schemas.microsoft.com/office/drawing/2014/main" id="{5E283C6E-50F1-5E7F-0014-84FBB36FD1FA}"/>
              </a:ext>
            </a:extLst>
          </p:cNvPr>
          <p:cNvGraphicFramePr/>
          <p:nvPr>
            <p:extLst>
              <p:ext uri="{D42A27DB-BD31-4B8C-83A1-F6EECF244321}">
                <p14:modId xmlns:p14="http://schemas.microsoft.com/office/powerpoint/2010/main" val="3385154160"/>
              </p:ext>
            </p:extLst>
          </p:nvPr>
        </p:nvGraphicFramePr>
        <p:xfrm>
          <a:off x="8267656" y="891068"/>
          <a:ext cx="3724319" cy="4012624"/>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8">
            <a:extLst>
              <a:ext uri="{FF2B5EF4-FFF2-40B4-BE49-F238E27FC236}">
                <a16:creationId xmlns:a16="http://schemas.microsoft.com/office/drawing/2014/main" id="{400DFD51-641A-E1F1-0665-46966EDECC1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63</a:t>
            </a:fld>
            <a:endParaRPr lang="en-GB" dirty="0"/>
          </a:p>
        </p:txBody>
      </p:sp>
      <p:sp>
        <p:nvSpPr>
          <p:cNvPr id="2" name="Footer Placeholder 2">
            <a:extLst>
              <a:ext uri="{FF2B5EF4-FFF2-40B4-BE49-F238E27FC236}">
                <a16:creationId xmlns:a16="http://schemas.microsoft.com/office/drawing/2014/main" id="{25B5CE8C-6560-1615-5D0B-0612F3A9AC9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100992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a:t>
            </a:r>
            <a:r>
              <a:rPr lang="en-GB" sz="1400" dirty="0"/>
              <a:t> We are safe and healthy: Other questions*</a:t>
            </a:r>
            <a:endParaRPr lang="en-GB" sz="1600" dirty="0"/>
          </a:p>
        </p:txBody>
      </p:sp>
      <p:graphicFrame>
        <p:nvGraphicFramePr>
          <p:cNvPr id="9" name="q17a_chart">
            <a:extLst>
              <a:ext uri="{FF2B5EF4-FFF2-40B4-BE49-F238E27FC236}">
                <a16:creationId xmlns:a16="http://schemas.microsoft.com/office/drawing/2014/main" id="{F9C53869-03C9-FAF2-C746-815B582B74AC}"/>
              </a:ext>
            </a:extLst>
          </p:cNvPr>
          <p:cNvGraphicFramePr/>
          <p:nvPr>
            <p:extLst>
              <p:ext uri="{D42A27DB-BD31-4B8C-83A1-F6EECF244321}">
                <p14:modId xmlns:p14="http://schemas.microsoft.com/office/powerpoint/2010/main" val="201153733"/>
              </p:ext>
            </p:extLst>
          </p:nvPr>
        </p:nvGraphicFramePr>
        <p:xfrm>
          <a:off x="240004" y="917944"/>
          <a:ext cx="5715840" cy="3948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7a_table">
            <a:extLst>
              <a:ext uri="{FF2B5EF4-FFF2-40B4-BE49-F238E27FC236}">
                <a16:creationId xmlns:a16="http://schemas.microsoft.com/office/drawing/2014/main" id="{0F8A7337-F318-658F-F80B-1ECD3701242B}"/>
              </a:ext>
            </a:extLst>
          </p:cNvPr>
          <p:cNvGraphicFramePr>
            <a:graphicFrameLocks noGrp="1"/>
          </p:cNvGraphicFramePr>
          <p:nvPr>
            <p:extLst>
              <p:ext uri="{D42A27DB-BD31-4B8C-83A1-F6EECF244321}">
                <p14:modId xmlns:p14="http://schemas.microsoft.com/office/powerpoint/2010/main" val="3311113017"/>
              </p:ext>
            </p:extLst>
          </p:nvPr>
        </p:nvGraphicFramePr>
        <p:xfrm>
          <a:off x="309496" y="4832204"/>
          <a:ext cx="5576855" cy="1432188"/>
        </p:xfrm>
        <a:graphic>
          <a:graphicData uri="http://schemas.openxmlformats.org/drawingml/2006/table">
            <a:tbl>
              <a:tblPr firstRow="1" bandRow="1">
                <a:tableStyleId>{5C22544A-7EE6-4342-B048-85BDC9FD1C3A}</a:tableStyleId>
              </a:tblPr>
              <a:tblGrid>
                <a:gridCol w="1075195">
                  <a:extLst>
                    <a:ext uri="{9D8B030D-6E8A-4147-A177-3AD203B41FA5}">
                      <a16:colId xmlns:a16="http://schemas.microsoft.com/office/drawing/2014/main" val="3918553771"/>
                    </a:ext>
                  </a:extLst>
                </a:gridCol>
                <a:gridCol w="450166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9.52%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4.94%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9.33%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17.24%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6CF9196E-6EB2-5C16-3ACD-0CAB0D395CF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B59A81-6447-40E4-8803-1AD098DCCF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Footer Placeholder 2">
            <a:extLst>
              <a:ext uri="{FF2B5EF4-FFF2-40B4-BE49-F238E27FC236}">
                <a16:creationId xmlns:a16="http://schemas.microsoft.com/office/drawing/2014/main" id="{8ADE547A-BD84-8F3A-B6AA-B7DC4317970D}"/>
              </a:ext>
            </a:extLst>
          </p:cNvPr>
          <p:cNvSpPr>
            <a:spLocks noGrp="1"/>
          </p:cNvSpPr>
          <p:nvPr>
            <p:ph type="ftr" sz="quarter" idx="11"/>
          </p:nvPr>
        </p:nvSpPr>
        <p:spPr>
          <a:xfrm>
            <a:off x="2698419" y="6495499"/>
            <a:ext cx="6446520" cy="35895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Frutiger LT Std 45 Light" panose="020B0402020204020204"/>
                <a:ea typeface="+mn-ea"/>
                <a:cs typeface="+mn-cs"/>
              </a:rPr>
              <a:t>Leeds and York Partnership NHS Foundation Trust </a:t>
            </a:r>
            <a:r>
              <a:rPr kumimoji="0" lang="en-GB" sz="1200" b="0" i="0" u="none" strike="noStrike" kern="1200" cap="none" spc="0" normalizeH="0" baseline="0" noProof="0" dirty="0">
                <a:ln>
                  <a:noFill/>
                </a:ln>
                <a:solidFill>
                  <a:prstClr val="black">
                    <a:tint val="75000"/>
                  </a:prstClr>
                </a:solidFill>
                <a:effectLst/>
                <a:uLnTx/>
                <a:uFillTx/>
                <a:latin typeface="Frutiger LT Std 45 Light" panose="020B0402020204020204"/>
                <a:ea typeface="+mn-ea"/>
                <a:cs typeface="+mn-cs"/>
              </a:rPr>
              <a:t>Benchmark report</a:t>
            </a:r>
          </a:p>
        </p:txBody>
      </p:sp>
      <p:graphicFrame>
        <p:nvGraphicFramePr>
          <p:cNvPr id="3" name="q17b_chart">
            <a:extLst>
              <a:ext uri="{FF2B5EF4-FFF2-40B4-BE49-F238E27FC236}">
                <a16:creationId xmlns:a16="http://schemas.microsoft.com/office/drawing/2014/main" id="{0D7EE6A2-6CFA-3429-FAD0-9E872E37879B}"/>
              </a:ext>
            </a:extLst>
          </p:cNvPr>
          <p:cNvGraphicFramePr/>
          <p:nvPr>
            <p:extLst>
              <p:ext uri="{D42A27DB-BD31-4B8C-83A1-F6EECF244321}">
                <p14:modId xmlns:p14="http://schemas.microsoft.com/office/powerpoint/2010/main" val="2200856253"/>
              </p:ext>
            </p:extLst>
          </p:nvPr>
        </p:nvGraphicFramePr>
        <p:xfrm>
          <a:off x="6096000" y="917944"/>
          <a:ext cx="5902325" cy="3948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17b_table">
            <a:extLst>
              <a:ext uri="{FF2B5EF4-FFF2-40B4-BE49-F238E27FC236}">
                <a16:creationId xmlns:a16="http://schemas.microsoft.com/office/drawing/2014/main" id="{E42559A0-EDE9-6838-4B2F-392A3749141D}"/>
              </a:ext>
            </a:extLst>
          </p:cNvPr>
          <p:cNvGraphicFramePr>
            <a:graphicFrameLocks noGrp="1"/>
          </p:cNvGraphicFramePr>
          <p:nvPr>
            <p:extLst>
              <p:ext uri="{D42A27DB-BD31-4B8C-83A1-F6EECF244321}">
                <p14:modId xmlns:p14="http://schemas.microsoft.com/office/powerpoint/2010/main" val="1578338940"/>
              </p:ext>
            </p:extLst>
          </p:nvPr>
        </p:nvGraphicFramePr>
        <p:xfrm>
          <a:off x="6236158" y="4832204"/>
          <a:ext cx="5576854" cy="1432188"/>
        </p:xfrm>
        <a:graphic>
          <a:graphicData uri="http://schemas.openxmlformats.org/drawingml/2006/table">
            <a:tbl>
              <a:tblPr firstRow="1" bandRow="1">
                <a:tableStyleId>{5C22544A-7EE6-4342-B048-85BDC9FD1C3A}</a:tableStyleId>
              </a:tblPr>
              <a:tblGrid>
                <a:gridCol w="1091374">
                  <a:extLst>
                    <a:ext uri="{9D8B030D-6E8A-4147-A177-3AD203B41FA5}">
                      <a16:colId xmlns:a16="http://schemas.microsoft.com/office/drawing/2014/main" val="3918553771"/>
                    </a:ext>
                  </a:extLst>
                </a:gridCol>
                <a:gridCol w="4485480">
                  <a:extLst>
                    <a:ext uri="{9D8B030D-6E8A-4147-A177-3AD203B41FA5}">
                      <a16:colId xmlns:a16="http://schemas.microsoft.com/office/drawing/2014/main" val="1171798582"/>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4.00%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1.47%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3.01%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4" name="TextBox 3">
            <a:extLst>
              <a:ext uri="{FF2B5EF4-FFF2-40B4-BE49-F238E27FC236}">
                <a16:creationId xmlns:a16="http://schemas.microsoft.com/office/drawing/2014/main" id="{142BD932-1FB4-2947-47EA-5D335FDF391D}"/>
              </a:ext>
            </a:extLst>
          </p:cNvPr>
          <p:cNvSpPr txBox="1"/>
          <p:nvPr/>
        </p:nvSpPr>
        <p:spPr>
          <a:xfrm>
            <a:off x="192087" y="6270508"/>
            <a:ext cx="7956831" cy="230832"/>
          </a:xfrm>
          <a:prstGeom prst="rect">
            <a:avLst/>
          </a:prstGeom>
          <a:noFill/>
        </p:spPr>
        <p:txBody>
          <a:bodyPr wrap="square" rtlCol="0">
            <a:spAutoFit/>
          </a:bodyPr>
          <a:lstStyle/>
          <a:p>
            <a:r>
              <a:rPr lang="en-GB" sz="900" dirty="0">
                <a:latin typeface="Frutiger LT Std 45 Light" panose="020B0402020204020204"/>
              </a:rPr>
              <a:t>*These questions do not contribute towards any People Promise element score, theme score or sub-score</a:t>
            </a:r>
          </a:p>
        </p:txBody>
      </p:sp>
    </p:spTree>
    <p:extLst>
      <p:ext uri="{BB962C8B-B14F-4D97-AF65-F5344CB8AC3E}">
        <p14:creationId xmlns:p14="http://schemas.microsoft.com/office/powerpoint/2010/main" val="3403461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a:t>
            </a:r>
            <a:r>
              <a:rPr kumimoji="0" lang="en-GB" sz="1600" b="1" i="0" u="none" strike="noStrike" kern="1200" cap="none" spc="0" normalizeH="0" baseline="0" noProof="0" dirty="0">
                <a:ln>
                  <a:noFill/>
                </a:ln>
                <a:solidFill>
                  <a:prstClr val="white"/>
                </a:solidFill>
                <a:effectLst/>
                <a:uLnTx/>
                <a:uFillTx/>
                <a:latin typeface="Frutiger LT Std 45 Light" panose="020B0402020204020204" pitchFamily="34" charset="0"/>
                <a:ea typeface="+mj-ea"/>
                <a:cs typeface="+mj-cs"/>
              </a:rPr>
              <a:t>–</a:t>
            </a:r>
            <a:r>
              <a:rPr kumimoji="0" lang="en-GB" sz="1400" b="1" i="0" u="none" strike="noStrike" kern="1200" cap="none" spc="0" normalizeH="0" baseline="0" noProof="0" dirty="0">
                <a:ln>
                  <a:noFill/>
                </a:ln>
                <a:solidFill>
                  <a:prstClr val="white"/>
                </a:solidFill>
                <a:effectLst/>
                <a:uLnTx/>
                <a:uFillTx/>
                <a:latin typeface="Frutiger LT Std 45 Light" panose="020B0402020204020204" pitchFamily="34" charset="0"/>
                <a:ea typeface="+mj-ea"/>
                <a:cs typeface="+mj-cs"/>
              </a:rPr>
              <a:t> We are safe and healthy: Other questions*</a:t>
            </a:r>
            <a:endParaRPr lang="en-GB" sz="1600" dirty="0"/>
          </a:p>
        </p:txBody>
      </p:sp>
      <p:graphicFrame>
        <p:nvGraphicFramePr>
          <p:cNvPr id="9" name="q22_chart">
            <a:extLst>
              <a:ext uri="{FF2B5EF4-FFF2-40B4-BE49-F238E27FC236}">
                <a16:creationId xmlns:a16="http://schemas.microsoft.com/office/drawing/2014/main" id="{F9C53869-03C9-FAF2-C746-815B582B74AC}"/>
              </a:ext>
            </a:extLst>
          </p:cNvPr>
          <p:cNvGraphicFramePr/>
          <p:nvPr>
            <p:extLst>
              <p:ext uri="{D42A27DB-BD31-4B8C-83A1-F6EECF244321}">
                <p14:modId xmlns:p14="http://schemas.microsoft.com/office/powerpoint/2010/main" val="24456045"/>
              </p:ext>
            </p:extLst>
          </p:nvPr>
        </p:nvGraphicFramePr>
        <p:xfrm>
          <a:off x="3111209" y="874352"/>
          <a:ext cx="5715840" cy="3948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22_table">
            <a:extLst>
              <a:ext uri="{FF2B5EF4-FFF2-40B4-BE49-F238E27FC236}">
                <a16:creationId xmlns:a16="http://schemas.microsoft.com/office/drawing/2014/main" id="{0F8A7337-F318-658F-F80B-1ECD3701242B}"/>
              </a:ext>
            </a:extLst>
          </p:cNvPr>
          <p:cNvGraphicFramePr>
            <a:graphicFrameLocks noGrp="1"/>
          </p:cNvGraphicFramePr>
          <p:nvPr>
            <p:extLst>
              <p:ext uri="{D42A27DB-BD31-4B8C-83A1-F6EECF244321}">
                <p14:modId xmlns:p14="http://schemas.microsoft.com/office/powerpoint/2010/main" val="3402258434"/>
              </p:ext>
            </p:extLst>
          </p:nvPr>
        </p:nvGraphicFramePr>
        <p:xfrm>
          <a:off x="3307572" y="4822773"/>
          <a:ext cx="5576855" cy="1432188"/>
        </p:xfrm>
        <a:graphic>
          <a:graphicData uri="http://schemas.openxmlformats.org/drawingml/2006/table">
            <a:tbl>
              <a:tblPr firstRow="1" bandRow="1">
                <a:tableStyleId>{5C22544A-7EE6-4342-B048-85BDC9FD1C3A}</a:tableStyleId>
              </a:tblPr>
              <a:tblGrid>
                <a:gridCol w="1075195">
                  <a:extLst>
                    <a:ext uri="{9D8B030D-6E8A-4147-A177-3AD203B41FA5}">
                      <a16:colId xmlns:a16="http://schemas.microsoft.com/office/drawing/2014/main" val="3918553771"/>
                    </a:ext>
                  </a:extLst>
                </a:gridCol>
                <a:gridCol w="4501660">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55.68%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65.87%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57.33%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49.21%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6CF9196E-6EB2-5C16-3ACD-0CAB0D395CF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65</a:t>
            </a:fld>
            <a:endParaRPr lang="en-GB" dirty="0"/>
          </a:p>
        </p:txBody>
      </p:sp>
      <p:sp>
        <p:nvSpPr>
          <p:cNvPr id="2" name="Footer Placeholder 2">
            <a:extLst>
              <a:ext uri="{FF2B5EF4-FFF2-40B4-BE49-F238E27FC236}">
                <a16:creationId xmlns:a16="http://schemas.microsoft.com/office/drawing/2014/main" id="{8ADE547A-BD84-8F3A-B6AA-B7DC4317970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B9339517-EEA2-1BFD-6907-A8D1A9AE61EB}"/>
              </a:ext>
            </a:extLst>
          </p:cNvPr>
          <p:cNvSpPr txBox="1"/>
          <p:nvPr/>
        </p:nvSpPr>
        <p:spPr>
          <a:xfrm>
            <a:off x="192087" y="6272445"/>
            <a:ext cx="7114148" cy="230832"/>
          </a:xfrm>
          <a:prstGeom prst="rect">
            <a:avLst/>
          </a:prstGeom>
          <a:noFill/>
        </p:spPr>
        <p:txBody>
          <a:bodyPr wrap="square" rtlCol="0">
            <a:spAutoFit/>
          </a:bodyPr>
          <a:lstStyle/>
          <a:p>
            <a:r>
              <a:rPr lang="en-GB" sz="900" dirty="0">
                <a:latin typeface="Frutiger LT Std 45 Light" panose="020B0402020204020204"/>
              </a:rPr>
              <a:t>*These questions do not contribute towards any People Promise element score, theme score or sub-score</a:t>
            </a:r>
          </a:p>
        </p:txBody>
      </p:sp>
    </p:spTree>
    <p:extLst>
      <p:ext uri="{BB962C8B-B14F-4D97-AF65-F5344CB8AC3E}">
        <p14:creationId xmlns:p14="http://schemas.microsoft.com/office/powerpoint/2010/main" val="3142271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13283" y="3901017"/>
            <a:ext cx="5395338" cy="1126917"/>
          </a:xfrm>
        </p:spPr>
        <p:txBody>
          <a:bodyPr>
            <a:noAutofit/>
          </a:bodyPr>
          <a:lstStyle/>
          <a:p>
            <a:r>
              <a:rPr lang="en-GB" dirty="0"/>
              <a:t>People Promise element – We are always learning	</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96007"/>
            <a:ext cx="11334750" cy="1231106"/>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Development – Q24a, Q24b, Q24c, Q24d, Q24e</a:t>
            </a:r>
          </a:p>
          <a:p>
            <a:r>
              <a:rPr lang="en-GB" sz="1600" dirty="0">
                <a:solidFill>
                  <a:schemeClr val="bg1"/>
                </a:solidFill>
                <a:latin typeface="Frutiger LT Std 45 Light" panose="020B0402020204020204"/>
                <a:cs typeface="Arial" panose="020B0604020202020204" pitchFamily="34" charset="0"/>
              </a:rPr>
              <a:t>Appraisals – Q23a*, Q23b, Q23c, Q23d                              </a:t>
            </a:r>
          </a:p>
          <a:p>
            <a:endParaRPr lang="en-GB" sz="1200" dirty="0">
              <a:solidFill>
                <a:schemeClr val="bg1"/>
              </a:solidFill>
              <a:latin typeface="Frutiger LT Std 45 Light" panose="020B0402020204020204"/>
              <a:cs typeface="Arial" panose="020B0604020202020204" pitchFamily="34" charset="0"/>
            </a:endParaRPr>
          </a:p>
          <a:p>
            <a:r>
              <a:rPr lang="en-GB" sz="900" dirty="0">
                <a:solidFill>
                  <a:schemeClr val="bg1"/>
                </a:solidFill>
                <a:latin typeface="Frutiger LT Std 45 Light" panose="020B0402020204020204"/>
                <a:cs typeface="Arial" panose="020B0604020202020204" pitchFamily="34" charset="0"/>
              </a:rPr>
              <a:t>*Q23a is a filter question and therefore influences the sub-score without being a directly scored question.</a:t>
            </a:r>
          </a:p>
        </p:txBody>
      </p:sp>
      <p:pic>
        <p:nvPicPr>
          <p:cNvPr id="5" name="Picture 4">
            <a:extLst>
              <a:ext uri="{FF2B5EF4-FFF2-40B4-BE49-F238E27FC236}">
                <a16:creationId xmlns:a16="http://schemas.microsoft.com/office/drawing/2014/main" id="{DFA29F26-7C37-33FA-6289-4754DC42866F}"/>
              </a:ext>
            </a:extLst>
          </p:cNvPr>
          <p:cNvPicPr>
            <a:picLocks noChangeAspect="1"/>
          </p:cNvPicPr>
          <p:nvPr/>
        </p:nvPicPr>
        <p:blipFill>
          <a:blip r:embed="rId2"/>
          <a:stretch>
            <a:fillRect/>
          </a:stretch>
        </p:blipFill>
        <p:spPr>
          <a:xfrm>
            <a:off x="5508621" y="3996429"/>
            <a:ext cx="1637941" cy="936091"/>
          </a:xfrm>
          <a:prstGeom prst="rect">
            <a:avLst/>
          </a:prstGeom>
        </p:spPr>
      </p:pic>
    </p:spTree>
    <p:extLst>
      <p:ext uri="{BB962C8B-B14F-4D97-AF65-F5344CB8AC3E}">
        <p14:creationId xmlns:p14="http://schemas.microsoft.com/office/powerpoint/2010/main" val="18256796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always learning: Development</a:t>
            </a:r>
            <a:endParaRPr lang="en-GB" sz="1600" dirty="0"/>
          </a:p>
        </p:txBody>
      </p:sp>
      <p:graphicFrame>
        <p:nvGraphicFramePr>
          <p:cNvPr id="6" name="q24a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493048761"/>
              </p:ext>
            </p:extLst>
          </p:nvPr>
        </p:nvGraphicFramePr>
        <p:xfrm>
          <a:off x="467537" y="5040866"/>
          <a:ext cx="3450725" cy="1289550"/>
        </p:xfrm>
        <a:graphic>
          <a:graphicData uri="http://schemas.openxmlformats.org/drawingml/2006/table">
            <a:tbl>
              <a:tblPr firstRow="1" bandRow="1">
                <a:tableStyleId>{5C22544A-7EE6-4342-B048-85BDC9FD1C3A}</a:tableStyleId>
              </a:tblPr>
              <a:tblGrid>
                <a:gridCol w="955821">
                  <a:extLst>
                    <a:ext uri="{9D8B030D-6E8A-4147-A177-3AD203B41FA5}">
                      <a16:colId xmlns:a16="http://schemas.microsoft.com/office/drawing/2014/main" val="3918553771"/>
                    </a:ext>
                  </a:extLst>
                </a:gridCol>
                <a:gridCol w="845389">
                  <a:extLst>
                    <a:ext uri="{9D8B030D-6E8A-4147-A177-3AD203B41FA5}">
                      <a16:colId xmlns:a16="http://schemas.microsoft.com/office/drawing/2014/main" val="1325897192"/>
                    </a:ext>
                  </a:extLst>
                </a:gridCol>
                <a:gridCol w="810883">
                  <a:extLst>
                    <a:ext uri="{9D8B030D-6E8A-4147-A177-3AD203B41FA5}">
                      <a16:colId xmlns:a16="http://schemas.microsoft.com/office/drawing/2014/main" val="92525492"/>
                    </a:ext>
                  </a:extLst>
                </a:gridCol>
                <a:gridCol w="838632">
                  <a:extLst>
                    <a:ext uri="{9D8B030D-6E8A-4147-A177-3AD203B41FA5}">
                      <a16:colId xmlns:a16="http://schemas.microsoft.com/office/drawing/2014/main" val="1852509670"/>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72.94%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76.18%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76.88%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80.96%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81.57%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74.24%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75.97%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74.81%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67.54%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68.17%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24a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172013428"/>
              </p:ext>
            </p:extLst>
          </p:nvPr>
        </p:nvGraphicFramePr>
        <p:xfrm>
          <a:off x="424870" y="900592"/>
          <a:ext cx="3760355" cy="40714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24b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3938028156"/>
              </p:ext>
            </p:extLst>
          </p:nvPr>
        </p:nvGraphicFramePr>
        <p:xfrm>
          <a:off x="4386062" y="5040866"/>
          <a:ext cx="3450725" cy="1289550"/>
        </p:xfrm>
        <a:graphic>
          <a:graphicData uri="http://schemas.openxmlformats.org/drawingml/2006/table">
            <a:tbl>
              <a:tblPr firstRow="1" bandRow="1">
                <a:tableStyleId>{5C22544A-7EE6-4342-B048-85BDC9FD1C3A}</a:tableStyleId>
              </a:tblPr>
              <a:tblGrid>
                <a:gridCol w="927810">
                  <a:extLst>
                    <a:ext uri="{9D8B030D-6E8A-4147-A177-3AD203B41FA5}">
                      <a16:colId xmlns:a16="http://schemas.microsoft.com/office/drawing/2014/main" val="3918553771"/>
                    </a:ext>
                  </a:extLst>
                </a:gridCol>
                <a:gridCol w="793630">
                  <a:extLst>
                    <a:ext uri="{9D8B030D-6E8A-4147-A177-3AD203B41FA5}">
                      <a16:colId xmlns:a16="http://schemas.microsoft.com/office/drawing/2014/main" val="1325897192"/>
                    </a:ext>
                  </a:extLst>
                </a:gridCol>
                <a:gridCol w="845389">
                  <a:extLst>
                    <a:ext uri="{9D8B030D-6E8A-4147-A177-3AD203B41FA5}">
                      <a16:colId xmlns:a16="http://schemas.microsoft.com/office/drawing/2014/main" val="92525492"/>
                    </a:ext>
                  </a:extLst>
                </a:gridCol>
                <a:gridCol w="883896">
                  <a:extLst>
                    <a:ext uri="{9D8B030D-6E8A-4147-A177-3AD203B41FA5}">
                      <a16:colId xmlns:a16="http://schemas.microsoft.com/office/drawing/2014/main" val="3383974291"/>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56.48%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57.10%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59.44%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61.51%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64.41%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63.35%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54.65%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56.53%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56.52%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44.24%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41.07%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2" name="q24c_table">
            <a:extLst>
              <a:ext uri="{FF2B5EF4-FFF2-40B4-BE49-F238E27FC236}">
                <a16:creationId xmlns:a16="http://schemas.microsoft.com/office/drawing/2014/main" id="{A105D48C-94B3-49FA-6F7C-73B3F376A63F}"/>
              </a:ext>
            </a:extLst>
          </p:cNvPr>
          <p:cNvGraphicFramePr>
            <a:graphicFrameLocks noGrp="1"/>
          </p:cNvGraphicFramePr>
          <p:nvPr>
            <p:extLst>
              <p:ext uri="{D42A27DB-BD31-4B8C-83A1-F6EECF244321}">
                <p14:modId xmlns:p14="http://schemas.microsoft.com/office/powerpoint/2010/main" val="4088622189"/>
              </p:ext>
            </p:extLst>
          </p:nvPr>
        </p:nvGraphicFramePr>
        <p:xfrm>
          <a:off x="8301075" y="5040866"/>
          <a:ext cx="3450725" cy="1289550"/>
        </p:xfrm>
        <a:graphic>
          <a:graphicData uri="http://schemas.openxmlformats.org/drawingml/2006/table">
            <a:tbl>
              <a:tblPr firstRow="1" bandRow="1">
                <a:tableStyleId>{5C22544A-7EE6-4342-B048-85BDC9FD1C3A}</a:tableStyleId>
              </a:tblPr>
              <a:tblGrid>
                <a:gridCol w="903310">
                  <a:extLst>
                    <a:ext uri="{9D8B030D-6E8A-4147-A177-3AD203B41FA5}">
                      <a16:colId xmlns:a16="http://schemas.microsoft.com/office/drawing/2014/main" val="3918553771"/>
                    </a:ext>
                  </a:extLst>
                </a:gridCol>
                <a:gridCol w="810883">
                  <a:extLst>
                    <a:ext uri="{9D8B030D-6E8A-4147-A177-3AD203B41FA5}">
                      <a16:colId xmlns:a16="http://schemas.microsoft.com/office/drawing/2014/main" val="1325897192"/>
                    </a:ext>
                  </a:extLst>
                </a:gridCol>
                <a:gridCol w="854015">
                  <a:extLst>
                    <a:ext uri="{9D8B030D-6E8A-4147-A177-3AD203B41FA5}">
                      <a16:colId xmlns:a16="http://schemas.microsoft.com/office/drawing/2014/main" val="92525492"/>
                    </a:ext>
                  </a:extLst>
                </a:gridCol>
                <a:gridCol w="882517">
                  <a:extLst>
                    <a:ext uri="{9D8B030D-6E8A-4147-A177-3AD203B41FA5}">
                      <a16:colId xmlns:a16="http://schemas.microsoft.com/office/drawing/2014/main" val="422967089"/>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73.57%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75.06%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79.13%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77.93%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81.72%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81.04%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72.56%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74.34%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75.88%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65.43%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69.15%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7" name="Picture 6">
            <a:extLst>
              <a:ext uri="{FF2B5EF4-FFF2-40B4-BE49-F238E27FC236}">
                <a16:creationId xmlns:a16="http://schemas.microsoft.com/office/drawing/2014/main" id="{08B3C1DE-A9AA-3EBF-0FC0-1C51909417A2}"/>
              </a:ext>
            </a:extLst>
          </p:cNvPr>
          <p:cNvPicPr>
            <a:picLocks noChangeAspect="1"/>
          </p:cNvPicPr>
          <p:nvPr/>
        </p:nvPicPr>
        <p:blipFill>
          <a:blip r:embed="rId3"/>
          <a:stretch>
            <a:fillRect/>
          </a:stretch>
        </p:blipFill>
        <p:spPr>
          <a:xfrm>
            <a:off x="266700" y="900593"/>
            <a:ext cx="869373" cy="496851"/>
          </a:xfrm>
          <a:prstGeom prst="rect">
            <a:avLst/>
          </a:prstGeom>
        </p:spPr>
      </p:pic>
      <p:graphicFrame>
        <p:nvGraphicFramePr>
          <p:cNvPr id="14" name="q24b_chart">
            <a:extLst>
              <a:ext uri="{FF2B5EF4-FFF2-40B4-BE49-F238E27FC236}">
                <a16:creationId xmlns:a16="http://schemas.microsoft.com/office/drawing/2014/main" id="{1731DE77-DA5E-F9FB-7402-B1597EEDCA77}"/>
              </a:ext>
            </a:extLst>
          </p:cNvPr>
          <p:cNvGraphicFramePr/>
          <p:nvPr>
            <p:extLst>
              <p:ext uri="{D42A27DB-BD31-4B8C-83A1-F6EECF244321}">
                <p14:modId xmlns:p14="http://schemas.microsoft.com/office/powerpoint/2010/main" val="104397340"/>
              </p:ext>
            </p:extLst>
          </p:nvPr>
        </p:nvGraphicFramePr>
        <p:xfrm>
          <a:off x="4343395" y="913528"/>
          <a:ext cx="3760355" cy="40714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q24c_chart">
            <a:extLst>
              <a:ext uri="{FF2B5EF4-FFF2-40B4-BE49-F238E27FC236}">
                <a16:creationId xmlns:a16="http://schemas.microsoft.com/office/drawing/2014/main" id="{2C1D14CF-43DF-CBBB-3763-9EA33420F605}"/>
              </a:ext>
            </a:extLst>
          </p:cNvPr>
          <p:cNvGraphicFramePr/>
          <p:nvPr>
            <p:extLst>
              <p:ext uri="{D42A27DB-BD31-4B8C-83A1-F6EECF244321}">
                <p14:modId xmlns:p14="http://schemas.microsoft.com/office/powerpoint/2010/main" val="347446634"/>
              </p:ext>
            </p:extLst>
          </p:nvPr>
        </p:nvGraphicFramePr>
        <p:xfrm>
          <a:off x="8253775" y="969408"/>
          <a:ext cx="3760355" cy="4071458"/>
        </p:xfrm>
        <a:graphic>
          <a:graphicData uri="http://schemas.openxmlformats.org/drawingml/2006/chart">
            <c:chart xmlns:c="http://schemas.openxmlformats.org/drawingml/2006/chart" xmlns:r="http://schemas.openxmlformats.org/officeDocument/2006/relationships" r:id="rId5"/>
          </a:graphicData>
        </a:graphic>
      </p:graphicFrame>
      <p:sp>
        <p:nvSpPr>
          <p:cNvPr id="11" name="Slide Number Placeholder 8">
            <a:extLst>
              <a:ext uri="{FF2B5EF4-FFF2-40B4-BE49-F238E27FC236}">
                <a16:creationId xmlns:a16="http://schemas.microsoft.com/office/drawing/2014/main" id="{93893418-B536-667C-3DA0-19713D10EF4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67</a:t>
            </a:fld>
            <a:endParaRPr lang="en-GB" dirty="0"/>
          </a:p>
        </p:txBody>
      </p:sp>
      <p:sp>
        <p:nvSpPr>
          <p:cNvPr id="2" name="Footer Placeholder 2">
            <a:extLst>
              <a:ext uri="{FF2B5EF4-FFF2-40B4-BE49-F238E27FC236}">
                <a16:creationId xmlns:a16="http://schemas.microsoft.com/office/drawing/2014/main" id="{439905B2-78B8-F499-4E47-CC3FB59F3DE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6324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always learning: Development</a:t>
            </a:r>
            <a:endParaRPr lang="en-GB" sz="1600" dirty="0"/>
          </a:p>
        </p:txBody>
      </p:sp>
      <p:graphicFrame>
        <p:nvGraphicFramePr>
          <p:cNvPr id="6" name="q24d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726632686"/>
              </p:ext>
            </p:extLst>
          </p:nvPr>
        </p:nvGraphicFramePr>
        <p:xfrm>
          <a:off x="786246" y="5078966"/>
          <a:ext cx="4659597" cy="1289550"/>
        </p:xfrm>
        <a:graphic>
          <a:graphicData uri="http://schemas.openxmlformats.org/drawingml/2006/table">
            <a:tbl>
              <a:tblPr firstRow="1" bandRow="1">
                <a:tableStyleId>{5C22544A-7EE6-4342-B048-85BDC9FD1C3A}</a:tableStyleId>
              </a:tblPr>
              <a:tblGrid>
                <a:gridCol w="921784">
                  <a:extLst>
                    <a:ext uri="{9D8B030D-6E8A-4147-A177-3AD203B41FA5}">
                      <a16:colId xmlns:a16="http://schemas.microsoft.com/office/drawing/2014/main" val="3918553771"/>
                    </a:ext>
                  </a:extLst>
                </a:gridCol>
                <a:gridCol w="1139557">
                  <a:extLst>
                    <a:ext uri="{9D8B030D-6E8A-4147-A177-3AD203B41FA5}">
                      <a16:colId xmlns:a16="http://schemas.microsoft.com/office/drawing/2014/main" val="1325897192"/>
                    </a:ext>
                  </a:extLst>
                </a:gridCol>
                <a:gridCol w="1299128">
                  <a:extLst>
                    <a:ext uri="{9D8B030D-6E8A-4147-A177-3AD203B41FA5}">
                      <a16:colId xmlns:a16="http://schemas.microsoft.com/office/drawing/2014/main" val="92525492"/>
                    </a:ext>
                  </a:extLst>
                </a:gridCol>
                <a:gridCol w="1299128">
                  <a:extLst>
                    <a:ext uri="{9D8B030D-6E8A-4147-A177-3AD203B41FA5}">
                      <a16:colId xmlns:a16="http://schemas.microsoft.com/office/drawing/2014/main" val="867837493"/>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60.39%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66.82%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67.15%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68.28%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68.98%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59.13%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61.16%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63.30%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49.98%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47.34%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24d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2745788980"/>
              </p:ext>
            </p:extLst>
          </p:nvPr>
        </p:nvGraphicFramePr>
        <p:xfrm>
          <a:off x="743579" y="900593"/>
          <a:ext cx="5077696" cy="410631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08B3C1DE-A9AA-3EBF-0FC0-1C51909417A2}"/>
              </a:ext>
            </a:extLst>
          </p:cNvPr>
          <p:cNvPicPr>
            <a:picLocks noChangeAspect="1"/>
          </p:cNvPicPr>
          <p:nvPr/>
        </p:nvPicPr>
        <p:blipFill>
          <a:blip r:embed="rId3"/>
          <a:stretch>
            <a:fillRect/>
          </a:stretch>
        </p:blipFill>
        <p:spPr>
          <a:xfrm>
            <a:off x="266700" y="900593"/>
            <a:ext cx="869373" cy="496851"/>
          </a:xfrm>
          <a:prstGeom prst="rect">
            <a:avLst/>
          </a:prstGeom>
        </p:spPr>
      </p:pic>
      <p:graphicFrame>
        <p:nvGraphicFramePr>
          <p:cNvPr id="4" name="q24e_table">
            <a:extLst>
              <a:ext uri="{FF2B5EF4-FFF2-40B4-BE49-F238E27FC236}">
                <a16:creationId xmlns:a16="http://schemas.microsoft.com/office/drawing/2014/main" id="{9A7F358E-46C5-B901-7A7E-DD5537B7C178}"/>
              </a:ext>
            </a:extLst>
          </p:cNvPr>
          <p:cNvGraphicFramePr>
            <a:graphicFrameLocks noGrp="1"/>
          </p:cNvGraphicFramePr>
          <p:nvPr>
            <p:extLst>
              <p:ext uri="{D42A27DB-BD31-4B8C-83A1-F6EECF244321}">
                <p14:modId xmlns:p14="http://schemas.microsoft.com/office/powerpoint/2010/main" val="3928704061"/>
              </p:ext>
            </p:extLst>
          </p:nvPr>
        </p:nvGraphicFramePr>
        <p:xfrm>
          <a:off x="6255171" y="5078966"/>
          <a:ext cx="4659597" cy="1289550"/>
        </p:xfrm>
        <a:graphic>
          <a:graphicData uri="http://schemas.openxmlformats.org/drawingml/2006/table">
            <a:tbl>
              <a:tblPr firstRow="1" bandRow="1">
                <a:tableStyleId>{5C22544A-7EE6-4342-B048-85BDC9FD1C3A}</a:tableStyleId>
              </a:tblPr>
              <a:tblGrid>
                <a:gridCol w="930633">
                  <a:extLst>
                    <a:ext uri="{9D8B030D-6E8A-4147-A177-3AD203B41FA5}">
                      <a16:colId xmlns:a16="http://schemas.microsoft.com/office/drawing/2014/main" val="3918553771"/>
                    </a:ext>
                  </a:extLst>
                </a:gridCol>
                <a:gridCol w="1250830">
                  <a:extLst>
                    <a:ext uri="{9D8B030D-6E8A-4147-A177-3AD203B41FA5}">
                      <a16:colId xmlns:a16="http://schemas.microsoft.com/office/drawing/2014/main" val="1325897192"/>
                    </a:ext>
                  </a:extLst>
                </a:gridCol>
                <a:gridCol w="1233577">
                  <a:extLst>
                    <a:ext uri="{9D8B030D-6E8A-4147-A177-3AD203B41FA5}">
                      <a16:colId xmlns:a16="http://schemas.microsoft.com/office/drawing/2014/main" val="92525492"/>
                    </a:ext>
                  </a:extLst>
                </a:gridCol>
                <a:gridCol w="1244557">
                  <a:extLst>
                    <a:ext uri="{9D8B030D-6E8A-4147-A177-3AD203B41FA5}">
                      <a16:colId xmlns:a16="http://schemas.microsoft.com/office/drawing/2014/main" val="1197569171"/>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61.66%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61.10%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68.62%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68.59%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70.18%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72.39%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59.41%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64.81%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45.13%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44.95%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9" name="q24e_chart">
            <a:extLst>
              <a:ext uri="{FF2B5EF4-FFF2-40B4-BE49-F238E27FC236}">
                <a16:creationId xmlns:a16="http://schemas.microsoft.com/office/drawing/2014/main" id="{D82ACC72-260A-5EF5-7EC9-52DCA84C68D7}"/>
              </a:ext>
            </a:extLst>
          </p:cNvPr>
          <p:cNvGraphicFramePr/>
          <p:nvPr>
            <p:extLst>
              <p:ext uri="{D42A27DB-BD31-4B8C-83A1-F6EECF244321}">
                <p14:modId xmlns:p14="http://schemas.microsoft.com/office/powerpoint/2010/main" val="3245896207"/>
              </p:ext>
            </p:extLst>
          </p:nvPr>
        </p:nvGraphicFramePr>
        <p:xfrm>
          <a:off x="6229979" y="900593"/>
          <a:ext cx="5077696" cy="4106314"/>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8">
            <a:extLst>
              <a:ext uri="{FF2B5EF4-FFF2-40B4-BE49-F238E27FC236}">
                <a16:creationId xmlns:a16="http://schemas.microsoft.com/office/drawing/2014/main" id="{32CD2A6B-3025-9B3A-55C7-015E805BA54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68</a:t>
            </a:fld>
            <a:endParaRPr lang="en-GB" dirty="0"/>
          </a:p>
        </p:txBody>
      </p:sp>
      <p:sp>
        <p:nvSpPr>
          <p:cNvPr id="2" name="Footer Placeholder 2">
            <a:extLst>
              <a:ext uri="{FF2B5EF4-FFF2-40B4-BE49-F238E27FC236}">
                <a16:creationId xmlns:a16="http://schemas.microsoft.com/office/drawing/2014/main" id="{6D47DB5B-75B7-A903-0BD0-A4F4B753317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848530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always learning: Appraisals</a:t>
            </a:r>
            <a:endParaRPr lang="en-GB" sz="1600" dirty="0"/>
          </a:p>
        </p:txBody>
      </p:sp>
      <p:pic>
        <p:nvPicPr>
          <p:cNvPr id="7" name="Picture 6">
            <a:extLst>
              <a:ext uri="{FF2B5EF4-FFF2-40B4-BE49-F238E27FC236}">
                <a16:creationId xmlns:a16="http://schemas.microsoft.com/office/drawing/2014/main" id="{08B3C1DE-A9AA-3EBF-0FC0-1C51909417A2}"/>
              </a:ext>
            </a:extLst>
          </p:cNvPr>
          <p:cNvPicPr>
            <a:picLocks noChangeAspect="1"/>
          </p:cNvPicPr>
          <p:nvPr/>
        </p:nvPicPr>
        <p:blipFill>
          <a:blip r:embed="rId2"/>
          <a:stretch>
            <a:fillRect/>
          </a:stretch>
        </p:blipFill>
        <p:spPr>
          <a:xfrm>
            <a:off x="266700" y="900593"/>
            <a:ext cx="869373" cy="496851"/>
          </a:xfrm>
          <a:prstGeom prst="rect">
            <a:avLst/>
          </a:prstGeom>
        </p:spPr>
      </p:pic>
      <p:sp>
        <p:nvSpPr>
          <p:cNvPr id="12" name="Slide Number Placeholder 8">
            <a:extLst>
              <a:ext uri="{FF2B5EF4-FFF2-40B4-BE49-F238E27FC236}">
                <a16:creationId xmlns:a16="http://schemas.microsoft.com/office/drawing/2014/main" id="{32CD2A6B-3025-9B3A-55C7-015E805BA54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69</a:t>
            </a:fld>
            <a:endParaRPr lang="en-GB" dirty="0"/>
          </a:p>
        </p:txBody>
      </p:sp>
      <p:graphicFrame>
        <p:nvGraphicFramePr>
          <p:cNvPr id="2" name="q23a_table">
            <a:extLst>
              <a:ext uri="{FF2B5EF4-FFF2-40B4-BE49-F238E27FC236}">
                <a16:creationId xmlns:a16="http://schemas.microsoft.com/office/drawing/2014/main" id="{5AF6CDC0-B0AD-723E-EC82-A23C5CD0C453}"/>
              </a:ext>
            </a:extLst>
          </p:cNvPr>
          <p:cNvGraphicFramePr>
            <a:graphicFrameLocks noGrp="1"/>
          </p:cNvGraphicFramePr>
          <p:nvPr>
            <p:extLst>
              <p:ext uri="{D42A27DB-BD31-4B8C-83A1-F6EECF244321}">
                <p14:modId xmlns:p14="http://schemas.microsoft.com/office/powerpoint/2010/main" val="2706175611"/>
              </p:ext>
            </p:extLst>
          </p:nvPr>
        </p:nvGraphicFramePr>
        <p:xfrm>
          <a:off x="541074" y="4971895"/>
          <a:ext cx="4583376" cy="1335655"/>
        </p:xfrm>
        <a:graphic>
          <a:graphicData uri="http://schemas.openxmlformats.org/drawingml/2006/table">
            <a:tbl>
              <a:tblPr firstRow="1" bandRow="1">
                <a:tableStyleId>{5C22544A-7EE6-4342-B048-85BDC9FD1C3A}</a:tableStyleId>
              </a:tblPr>
              <a:tblGrid>
                <a:gridCol w="1029386">
                  <a:extLst>
                    <a:ext uri="{9D8B030D-6E8A-4147-A177-3AD203B41FA5}">
                      <a16:colId xmlns:a16="http://schemas.microsoft.com/office/drawing/2014/main" val="3918553771"/>
                    </a:ext>
                  </a:extLst>
                </a:gridCol>
                <a:gridCol w="710798">
                  <a:extLst>
                    <a:ext uri="{9D8B030D-6E8A-4147-A177-3AD203B41FA5}">
                      <a16:colId xmlns:a16="http://schemas.microsoft.com/office/drawing/2014/main" val="1325897192"/>
                    </a:ext>
                  </a:extLst>
                </a:gridCol>
                <a:gridCol w="710798">
                  <a:extLst>
                    <a:ext uri="{9D8B030D-6E8A-4147-A177-3AD203B41FA5}">
                      <a16:colId xmlns:a16="http://schemas.microsoft.com/office/drawing/2014/main" val="92525492"/>
                    </a:ext>
                  </a:extLst>
                </a:gridCol>
                <a:gridCol w="710798">
                  <a:extLst>
                    <a:ext uri="{9D8B030D-6E8A-4147-A177-3AD203B41FA5}">
                      <a16:colId xmlns:a16="http://schemas.microsoft.com/office/drawing/2014/main" val="373619570"/>
                    </a:ext>
                  </a:extLst>
                </a:gridCol>
                <a:gridCol w="710798">
                  <a:extLst>
                    <a:ext uri="{9D8B030D-6E8A-4147-A177-3AD203B41FA5}">
                      <a16:colId xmlns:a16="http://schemas.microsoft.com/office/drawing/2014/main" val="2158587356"/>
                    </a:ext>
                  </a:extLst>
                </a:gridCol>
                <a:gridCol w="710798">
                  <a:extLst>
                    <a:ext uri="{9D8B030D-6E8A-4147-A177-3AD203B41FA5}">
                      <a16:colId xmlns:a16="http://schemas.microsoft.com/office/drawing/2014/main" val="3569679531"/>
                    </a:ext>
                  </a:extLst>
                </a:gridCol>
              </a:tblGrid>
              <a:tr h="22044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2044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86.64%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78.00%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75.95%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83.69%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2044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96.35%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94.26%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94.19%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94.34%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2044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88.21%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84.96%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84.08%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86.45%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2044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78.52%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67.32%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341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23a_chart">
            <a:extLst>
              <a:ext uri="{FF2B5EF4-FFF2-40B4-BE49-F238E27FC236}">
                <a16:creationId xmlns:a16="http://schemas.microsoft.com/office/drawing/2014/main" id="{98C01A5B-13A4-A794-F571-B98FBEB604FB}"/>
              </a:ext>
            </a:extLst>
          </p:cNvPr>
          <p:cNvGraphicFramePr/>
          <p:nvPr>
            <p:extLst>
              <p:ext uri="{D42A27DB-BD31-4B8C-83A1-F6EECF244321}">
                <p14:modId xmlns:p14="http://schemas.microsoft.com/office/powerpoint/2010/main" val="356926665"/>
              </p:ext>
            </p:extLst>
          </p:nvPr>
        </p:nvGraphicFramePr>
        <p:xfrm>
          <a:off x="541074" y="898309"/>
          <a:ext cx="4862894" cy="3989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23b_table">
            <a:extLst>
              <a:ext uri="{FF2B5EF4-FFF2-40B4-BE49-F238E27FC236}">
                <a16:creationId xmlns:a16="http://schemas.microsoft.com/office/drawing/2014/main" id="{A1336F94-FE0E-8173-790C-1E4030A0D329}"/>
              </a:ext>
            </a:extLst>
          </p:cNvPr>
          <p:cNvGraphicFramePr>
            <a:graphicFrameLocks noGrp="1"/>
          </p:cNvGraphicFramePr>
          <p:nvPr>
            <p:extLst>
              <p:ext uri="{D42A27DB-BD31-4B8C-83A1-F6EECF244321}">
                <p14:modId xmlns:p14="http://schemas.microsoft.com/office/powerpoint/2010/main" val="117541198"/>
              </p:ext>
            </p:extLst>
          </p:nvPr>
        </p:nvGraphicFramePr>
        <p:xfrm>
          <a:off x="6435648" y="4977087"/>
          <a:ext cx="4583376" cy="1335655"/>
        </p:xfrm>
        <a:graphic>
          <a:graphicData uri="http://schemas.openxmlformats.org/drawingml/2006/table">
            <a:tbl>
              <a:tblPr firstRow="1" bandRow="1">
                <a:tableStyleId>{5C22544A-7EE6-4342-B048-85BDC9FD1C3A}</a:tableStyleId>
              </a:tblPr>
              <a:tblGrid>
                <a:gridCol w="1029386">
                  <a:extLst>
                    <a:ext uri="{9D8B030D-6E8A-4147-A177-3AD203B41FA5}">
                      <a16:colId xmlns:a16="http://schemas.microsoft.com/office/drawing/2014/main" val="3918553771"/>
                    </a:ext>
                  </a:extLst>
                </a:gridCol>
                <a:gridCol w="710798">
                  <a:extLst>
                    <a:ext uri="{9D8B030D-6E8A-4147-A177-3AD203B41FA5}">
                      <a16:colId xmlns:a16="http://schemas.microsoft.com/office/drawing/2014/main" val="1325897192"/>
                    </a:ext>
                  </a:extLst>
                </a:gridCol>
                <a:gridCol w="710798">
                  <a:extLst>
                    <a:ext uri="{9D8B030D-6E8A-4147-A177-3AD203B41FA5}">
                      <a16:colId xmlns:a16="http://schemas.microsoft.com/office/drawing/2014/main" val="92525492"/>
                    </a:ext>
                  </a:extLst>
                </a:gridCol>
                <a:gridCol w="710798">
                  <a:extLst>
                    <a:ext uri="{9D8B030D-6E8A-4147-A177-3AD203B41FA5}">
                      <a16:colId xmlns:a16="http://schemas.microsoft.com/office/drawing/2014/main" val="373619570"/>
                    </a:ext>
                  </a:extLst>
                </a:gridCol>
                <a:gridCol w="710798">
                  <a:extLst>
                    <a:ext uri="{9D8B030D-6E8A-4147-A177-3AD203B41FA5}">
                      <a16:colId xmlns:a16="http://schemas.microsoft.com/office/drawing/2014/main" val="2158587356"/>
                    </a:ext>
                  </a:extLst>
                </a:gridCol>
                <a:gridCol w="710798">
                  <a:extLst>
                    <a:ext uri="{9D8B030D-6E8A-4147-A177-3AD203B41FA5}">
                      <a16:colId xmlns:a16="http://schemas.microsoft.com/office/drawing/2014/main" val="3569679531"/>
                    </a:ext>
                  </a:extLst>
                </a:gridCol>
              </a:tblGrid>
              <a:tr h="22044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2044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28.11%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21.57%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23.33%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24.69%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2044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34.55%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32.74%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35.60%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2044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22.64%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20.80%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22.45%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24.95%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2044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15.27%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13.20%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14.47%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15.02%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341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1185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1059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997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1285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23b_chart">
            <a:extLst>
              <a:ext uri="{FF2B5EF4-FFF2-40B4-BE49-F238E27FC236}">
                <a16:creationId xmlns:a16="http://schemas.microsoft.com/office/drawing/2014/main" id="{7D69F081-E865-3C7F-5950-55BCD7822AA1}"/>
              </a:ext>
            </a:extLst>
          </p:cNvPr>
          <p:cNvGraphicFramePr/>
          <p:nvPr>
            <p:extLst>
              <p:ext uri="{D42A27DB-BD31-4B8C-83A1-F6EECF244321}">
                <p14:modId xmlns:p14="http://schemas.microsoft.com/office/powerpoint/2010/main" val="854702391"/>
              </p:ext>
            </p:extLst>
          </p:nvPr>
        </p:nvGraphicFramePr>
        <p:xfrm>
          <a:off x="6435648" y="898310"/>
          <a:ext cx="4862894" cy="398960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EF298A6-CA25-005B-1CA5-83245CAA0726}"/>
              </a:ext>
            </a:extLst>
          </p:cNvPr>
          <p:cNvSpPr txBox="1"/>
          <p:nvPr/>
        </p:nvSpPr>
        <p:spPr>
          <a:xfrm>
            <a:off x="84046" y="6305805"/>
            <a:ext cx="6983506" cy="230832"/>
          </a:xfrm>
          <a:prstGeom prst="rect">
            <a:avLst/>
          </a:prstGeom>
          <a:noFill/>
        </p:spPr>
        <p:txBody>
          <a:bodyPr wrap="square">
            <a:spAutoFit/>
          </a:bodyPr>
          <a:lstStyle/>
          <a:p>
            <a:r>
              <a:rPr lang="en-GB" sz="900" dirty="0">
                <a:latin typeface="Frutiger LT Std 45 Light" panose="020B0402020204020204"/>
                <a:cs typeface="Arial" panose="020B0604020202020204" pitchFamily="34" charset="0"/>
              </a:rPr>
              <a:t>*Q23a is a filter question and therefore influences the sub-score without being a directly scored question.</a:t>
            </a:r>
            <a:endParaRPr lang="en-GB" sz="900" dirty="0"/>
          </a:p>
        </p:txBody>
      </p:sp>
      <p:sp>
        <p:nvSpPr>
          <p:cNvPr id="3" name="Footer Placeholder 2">
            <a:extLst>
              <a:ext uri="{FF2B5EF4-FFF2-40B4-BE49-F238E27FC236}">
                <a16:creationId xmlns:a16="http://schemas.microsoft.com/office/drawing/2014/main" id="{B29C0344-0D86-F9C2-4EC6-BCB8FA995BC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93069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E2D237-9322-F4A7-3FA0-F6C2630DC143}"/>
              </a:ext>
            </a:extLst>
          </p:cNvPr>
          <p:cNvSpPr>
            <a:spLocks noGrp="1"/>
          </p:cNvSpPr>
          <p:nvPr>
            <p:ph type="title"/>
          </p:nvPr>
        </p:nvSpPr>
        <p:spPr/>
        <p:txBody>
          <a:bodyPr/>
          <a:lstStyle/>
          <a:p>
            <a:r>
              <a:rPr lang="en-GB" dirty="0"/>
              <a:t>Using the report</a:t>
            </a:r>
          </a:p>
        </p:txBody>
      </p:sp>
      <p:sp>
        <p:nvSpPr>
          <p:cNvPr id="11" name="Arrow: Pentagon 10">
            <a:extLst>
              <a:ext uri="{FF2B5EF4-FFF2-40B4-BE49-F238E27FC236}">
                <a16:creationId xmlns:a16="http://schemas.microsoft.com/office/drawing/2014/main" id="{CDB61BFC-1F42-0494-558A-B1CD8B8BE836}"/>
              </a:ext>
            </a:extLst>
          </p:cNvPr>
          <p:cNvSpPr/>
          <p:nvPr/>
        </p:nvSpPr>
        <p:spPr>
          <a:xfrm>
            <a:off x="209724" y="1137420"/>
            <a:ext cx="2123573" cy="607297"/>
          </a:xfrm>
          <a:prstGeom prst="homePlate">
            <a:avLst/>
          </a:prstGeom>
          <a:solidFill>
            <a:srgbClr val="1783A7"/>
          </a:solidFill>
          <a:ln>
            <a:solidFill>
              <a:srgbClr val="178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latin typeface="Frutiger LT Std 45 Light" panose="020B0402020204020204"/>
                <a:cs typeface="Arial" panose="020B0604020202020204" pitchFamily="34" charset="0"/>
              </a:rPr>
              <a:t>Key features</a:t>
            </a:r>
          </a:p>
        </p:txBody>
      </p:sp>
      <p:sp>
        <p:nvSpPr>
          <p:cNvPr id="19" name="TextBox 18">
            <a:extLst>
              <a:ext uri="{FF2B5EF4-FFF2-40B4-BE49-F238E27FC236}">
                <a16:creationId xmlns:a16="http://schemas.microsoft.com/office/drawing/2014/main" id="{601645AC-342F-CF11-C7DE-B8F4A510E9A5}"/>
              </a:ext>
            </a:extLst>
          </p:cNvPr>
          <p:cNvSpPr txBox="1"/>
          <p:nvPr/>
        </p:nvSpPr>
        <p:spPr>
          <a:xfrm>
            <a:off x="9724596" y="794450"/>
            <a:ext cx="2256007" cy="261610"/>
          </a:xfrm>
          <a:prstGeom prst="rect">
            <a:avLst/>
          </a:prstGeom>
          <a:noFill/>
        </p:spPr>
        <p:txBody>
          <a:bodyPr wrap="square" rtlCol="0">
            <a:spAutoFit/>
          </a:bodyPr>
          <a:lstStyle/>
          <a:p>
            <a:r>
              <a:rPr lang="en-GB" sz="1100" dirty="0">
                <a:latin typeface="Frutiger LT Std 45 Light" panose="020B0402020204020204"/>
                <a:cs typeface="Arial" panose="020B0604020202020204" pitchFamily="34" charset="0"/>
              </a:rPr>
              <a:t>Note this is example data</a:t>
            </a:r>
          </a:p>
        </p:txBody>
      </p:sp>
      <p:grpSp>
        <p:nvGrpSpPr>
          <p:cNvPr id="9" name="Group 8">
            <a:extLst>
              <a:ext uri="{FF2B5EF4-FFF2-40B4-BE49-F238E27FC236}">
                <a16:creationId xmlns:a16="http://schemas.microsoft.com/office/drawing/2014/main" id="{C962A9A9-8F22-9D94-EB50-DC82945A4706}"/>
              </a:ext>
            </a:extLst>
          </p:cNvPr>
          <p:cNvGrpSpPr/>
          <p:nvPr/>
        </p:nvGrpSpPr>
        <p:grpSpPr>
          <a:xfrm>
            <a:off x="209724" y="5899616"/>
            <a:ext cx="2801835" cy="549098"/>
            <a:chOff x="618882" y="6054751"/>
            <a:chExt cx="2743200" cy="430887"/>
          </a:xfrm>
        </p:grpSpPr>
        <p:sp>
          <p:nvSpPr>
            <p:cNvPr id="7" name="Arrow: Pentagon 6">
              <a:extLst>
                <a:ext uri="{FF2B5EF4-FFF2-40B4-BE49-F238E27FC236}">
                  <a16:creationId xmlns:a16="http://schemas.microsoft.com/office/drawing/2014/main" id="{FDD31E70-EE16-2356-C496-8D0C655229C1}"/>
                </a:ext>
              </a:extLst>
            </p:cNvPr>
            <p:cNvSpPr/>
            <p:nvPr/>
          </p:nvSpPr>
          <p:spPr>
            <a:xfrm>
              <a:off x="618882" y="6054751"/>
              <a:ext cx="2743200" cy="365125"/>
            </a:xfrm>
            <a:prstGeom prst="homePlate">
              <a:avLst/>
            </a:prstGeom>
            <a:solidFill>
              <a:srgbClr val="D3D3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Frutiger LT Std 45 Light" panose="020B0402020204020204"/>
              </a:endParaRPr>
            </a:p>
          </p:txBody>
        </p:sp>
        <p:sp>
          <p:nvSpPr>
            <p:cNvPr id="8" name="TextBox 7">
              <a:extLst>
                <a:ext uri="{FF2B5EF4-FFF2-40B4-BE49-F238E27FC236}">
                  <a16:creationId xmlns:a16="http://schemas.microsoft.com/office/drawing/2014/main" id="{EA5BB4FA-948D-7100-95CF-9C71B2AA65B8}"/>
                </a:ext>
              </a:extLst>
            </p:cNvPr>
            <p:cNvSpPr txBox="1"/>
            <p:nvPr/>
          </p:nvSpPr>
          <p:spPr>
            <a:xfrm>
              <a:off x="658639" y="6054751"/>
              <a:ext cx="2497891" cy="430887"/>
            </a:xfrm>
            <a:prstGeom prst="rect">
              <a:avLst/>
            </a:prstGeom>
            <a:noFill/>
          </p:spPr>
          <p:txBody>
            <a:bodyPr wrap="square" rtlCol="0">
              <a:spAutoFit/>
            </a:bodyPr>
            <a:lstStyle/>
            <a:p>
              <a:r>
                <a:rPr lang="en-GB" sz="1100" dirty="0">
                  <a:latin typeface="Frutiger LT Std 45 Light" panose="020B0402020204020204"/>
                  <a:cs typeface="Arial" panose="020B0604020202020204" pitchFamily="34" charset="0"/>
                </a:rPr>
                <a:t>Tips on how to read, interpret and use the data are included in the Appendices</a:t>
              </a:r>
            </a:p>
          </p:txBody>
        </p:sp>
      </p:grpSp>
      <p:sp>
        <p:nvSpPr>
          <p:cNvPr id="10" name="Rectangle: Rounded Corners 9">
            <a:extLst>
              <a:ext uri="{FF2B5EF4-FFF2-40B4-BE49-F238E27FC236}">
                <a16:creationId xmlns:a16="http://schemas.microsoft.com/office/drawing/2014/main" id="{C33FC420-F6B3-AD36-4E24-6BC6A278CAF2}"/>
              </a:ext>
            </a:extLst>
          </p:cNvPr>
          <p:cNvSpPr/>
          <p:nvPr/>
        </p:nvSpPr>
        <p:spPr>
          <a:xfrm>
            <a:off x="3816351" y="3464129"/>
            <a:ext cx="2907759" cy="918091"/>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93A6B"/>
                </a:solidFill>
                <a:latin typeface="Frutiger LT Std 45 Light" panose="020B0402020204020204"/>
                <a:cs typeface="Arial" panose="020B0604020202020204" pitchFamily="34" charset="0"/>
              </a:rPr>
              <a:t>Colour coding </a:t>
            </a:r>
            <a:r>
              <a:rPr lang="en-GB" sz="1100" dirty="0">
                <a:solidFill>
                  <a:srgbClr val="093A6B"/>
                </a:solidFill>
                <a:latin typeface="Frutiger LT Std 45 Light" panose="020B0402020204020204"/>
                <a:cs typeface="Arial" panose="020B0604020202020204" pitchFamily="34" charset="0"/>
              </a:rPr>
              <a:t>highlights best / worst results, making it easy to spot questions where a lower percentage is a better or worse result.</a:t>
            </a:r>
          </a:p>
        </p:txBody>
      </p:sp>
      <p:sp>
        <p:nvSpPr>
          <p:cNvPr id="24" name="Rectangle: Rounded Corners 23">
            <a:extLst>
              <a:ext uri="{FF2B5EF4-FFF2-40B4-BE49-F238E27FC236}">
                <a16:creationId xmlns:a16="http://schemas.microsoft.com/office/drawing/2014/main" id="{E530E371-920F-E08A-FE48-2460946B3E3D}"/>
              </a:ext>
            </a:extLst>
          </p:cNvPr>
          <p:cNvSpPr/>
          <p:nvPr/>
        </p:nvSpPr>
        <p:spPr>
          <a:xfrm>
            <a:off x="6331857" y="890750"/>
            <a:ext cx="2078897" cy="774148"/>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93A6B"/>
                </a:solidFill>
                <a:latin typeface="Frutiger LT Std 45 Light" panose="020B0402020204020204"/>
                <a:cs typeface="Arial" panose="020B0604020202020204" pitchFamily="34" charset="0"/>
              </a:rPr>
              <a:t>Question number and text (or summary measure) specified at the top of each slide.</a:t>
            </a:r>
          </a:p>
        </p:txBody>
      </p:sp>
      <p:sp>
        <p:nvSpPr>
          <p:cNvPr id="25" name="Rectangle: Rounded Corners 24">
            <a:extLst>
              <a:ext uri="{FF2B5EF4-FFF2-40B4-BE49-F238E27FC236}">
                <a16:creationId xmlns:a16="http://schemas.microsoft.com/office/drawing/2014/main" id="{51F097A7-28ED-FEEB-AF61-4F655F169E81}"/>
              </a:ext>
            </a:extLst>
          </p:cNvPr>
          <p:cNvSpPr/>
          <p:nvPr/>
        </p:nvSpPr>
        <p:spPr>
          <a:xfrm>
            <a:off x="7287023" y="5611863"/>
            <a:ext cx="1628430" cy="824662"/>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93A6B"/>
                </a:solidFill>
                <a:latin typeface="Frutiger LT Std 45 Light" panose="020B0402020204020204"/>
                <a:cs typeface="Arial" panose="020B0604020202020204" pitchFamily="34" charset="0"/>
              </a:rPr>
              <a:t>Number of responses </a:t>
            </a:r>
            <a:r>
              <a:rPr lang="en-GB" sz="1100" dirty="0">
                <a:solidFill>
                  <a:srgbClr val="093A6B"/>
                </a:solidFill>
                <a:latin typeface="Frutiger LT Std 45 Light" panose="020B0402020204020204"/>
                <a:cs typeface="Arial" panose="020B0604020202020204" pitchFamily="34" charset="0"/>
              </a:rPr>
              <a:t>for the organisation for the given question.</a:t>
            </a:r>
          </a:p>
        </p:txBody>
      </p:sp>
      <p:sp>
        <p:nvSpPr>
          <p:cNvPr id="26" name="Rectangle: Rounded Corners 25">
            <a:extLst>
              <a:ext uri="{FF2B5EF4-FFF2-40B4-BE49-F238E27FC236}">
                <a16:creationId xmlns:a16="http://schemas.microsoft.com/office/drawing/2014/main" id="{99281FAF-C94E-503E-F84F-DE87ABEF8096}"/>
              </a:ext>
            </a:extLst>
          </p:cNvPr>
          <p:cNvSpPr/>
          <p:nvPr/>
        </p:nvSpPr>
        <p:spPr>
          <a:xfrm>
            <a:off x="3988679" y="4862479"/>
            <a:ext cx="2907760" cy="843503"/>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93A6B"/>
                </a:solidFill>
                <a:latin typeface="Frutiger LT Std 45 Light" panose="020B0402020204020204"/>
                <a:cs typeface="Arial" panose="020B0604020202020204" pitchFamily="34" charset="0"/>
              </a:rPr>
              <a:t>‘</a:t>
            </a:r>
            <a:r>
              <a:rPr lang="en-GB" sz="1100" dirty="0">
                <a:solidFill>
                  <a:srgbClr val="093A6B"/>
                </a:solidFill>
                <a:latin typeface="Frutiger LT Std 45 Light" panose="020B0402020204020204"/>
                <a:cs typeface="Arial" panose="020B0604020202020204" pitchFamily="34" charset="0"/>
              </a:rPr>
              <a:t>Best result’, ‘Average result’, and ‘Worst result’ refer to the </a:t>
            </a:r>
            <a:r>
              <a:rPr lang="en-GB" sz="1100" b="1" dirty="0">
                <a:solidFill>
                  <a:srgbClr val="093A6B"/>
                </a:solidFill>
                <a:latin typeface="Frutiger LT Std 45 Light" panose="020B0402020204020204"/>
                <a:cs typeface="Arial" panose="020B0604020202020204" pitchFamily="34" charset="0"/>
              </a:rPr>
              <a:t>benchmarking group’s </a:t>
            </a:r>
            <a:r>
              <a:rPr lang="en-GB" sz="1100" dirty="0">
                <a:solidFill>
                  <a:srgbClr val="093A6B"/>
                </a:solidFill>
                <a:latin typeface="Frutiger LT Std 45 Light" panose="020B0402020204020204"/>
                <a:cs typeface="Arial" panose="020B0604020202020204" pitchFamily="34" charset="0"/>
              </a:rPr>
              <a:t>best, average and worst </a:t>
            </a:r>
            <a:r>
              <a:rPr lang="en-GB" sz="1100" b="1" dirty="0">
                <a:solidFill>
                  <a:srgbClr val="093A6B"/>
                </a:solidFill>
                <a:latin typeface="Frutiger LT Std 45 Light" panose="020B0402020204020204"/>
                <a:cs typeface="Arial" panose="020B0604020202020204" pitchFamily="34" charset="0"/>
              </a:rPr>
              <a:t>results.</a:t>
            </a:r>
          </a:p>
        </p:txBody>
      </p:sp>
      <p:sp>
        <p:nvSpPr>
          <p:cNvPr id="6" name="Slide Number Placeholder 8">
            <a:extLst>
              <a:ext uri="{FF2B5EF4-FFF2-40B4-BE49-F238E27FC236}">
                <a16:creationId xmlns:a16="http://schemas.microsoft.com/office/drawing/2014/main" id="{FFCF8CAA-EAE9-9A3D-25C9-25B6B85BBFA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a:t>
            </a:fld>
            <a:endParaRPr lang="en-GB" dirty="0"/>
          </a:p>
        </p:txBody>
      </p:sp>
      <p:sp>
        <p:nvSpPr>
          <p:cNvPr id="2" name="TextBox 1">
            <a:extLst>
              <a:ext uri="{FF2B5EF4-FFF2-40B4-BE49-F238E27FC236}">
                <a16:creationId xmlns:a16="http://schemas.microsoft.com/office/drawing/2014/main" id="{FF441D00-1D07-855F-7011-90CBF30A36C2}"/>
              </a:ext>
            </a:extLst>
          </p:cNvPr>
          <p:cNvSpPr txBox="1"/>
          <p:nvPr/>
        </p:nvSpPr>
        <p:spPr>
          <a:xfrm>
            <a:off x="148540" y="6433359"/>
            <a:ext cx="11607776"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Note charts will only display data for the years where an organisation has data. For example, an organisation with three years of trend data will see charts such as q4b with data only in the 2021, 2022 and 2023 portions of the chart and table.  </a:t>
            </a:r>
          </a:p>
        </p:txBody>
      </p:sp>
      <p:graphicFrame>
        <p:nvGraphicFramePr>
          <p:cNvPr id="3" name="q11b_chart">
            <a:extLst>
              <a:ext uri="{FF2B5EF4-FFF2-40B4-BE49-F238E27FC236}">
                <a16:creationId xmlns:a16="http://schemas.microsoft.com/office/drawing/2014/main" id="{80FB212A-191F-7FFD-9E7F-9B7816CA22B0}"/>
              </a:ext>
            </a:extLst>
          </p:cNvPr>
          <p:cNvGraphicFramePr/>
          <p:nvPr>
            <p:extLst>
              <p:ext uri="{D42A27DB-BD31-4B8C-83A1-F6EECF244321}">
                <p14:modId xmlns:p14="http://schemas.microsoft.com/office/powerpoint/2010/main" val="2861119135"/>
              </p:ext>
            </p:extLst>
          </p:nvPr>
        </p:nvGraphicFramePr>
        <p:xfrm>
          <a:off x="425779" y="1682151"/>
          <a:ext cx="3059293" cy="32694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q11b_table">
            <a:extLst>
              <a:ext uri="{FF2B5EF4-FFF2-40B4-BE49-F238E27FC236}">
                <a16:creationId xmlns:a16="http://schemas.microsoft.com/office/drawing/2014/main" id="{48BC6A2F-9277-5771-0067-840D99493D4D}"/>
              </a:ext>
            </a:extLst>
          </p:cNvPr>
          <p:cNvGraphicFramePr>
            <a:graphicFrameLocks noGrp="1"/>
          </p:cNvGraphicFramePr>
          <p:nvPr>
            <p:extLst>
              <p:ext uri="{D42A27DB-BD31-4B8C-83A1-F6EECF244321}">
                <p14:modId xmlns:p14="http://schemas.microsoft.com/office/powerpoint/2010/main" val="1994661113"/>
              </p:ext>
            </p:extLst>
          </p:nvPr>
        </p:nvGraphicFramePr>
        <p:xfrm>
          <a:off x="137303" y="4706500"/>
          <a:ext cx="3209745" cy="1159464"/>
        </p:xfrm>
        <a:graphic>
          <a:graphicData uri="http://schemas.openxmlformats.org/drawingml/2006/table">
            <a:tbl>
              <a:tblPr firstRow="1" bandRow="1">
                <a:tableStyleId>{5C22544A-7EE6-4342-B048-85BDC9FD1C3A}</a:tableStyleId>
              </a:tblPr>
              <a:tblGrid>
                <a:gridCol w="897867">
                  <a:extLst>
                    <a:ext uri="{9D8B030D-6E8A-4147-A177-3AD203B41FA5}">
                      <a16:colId xmlns:a16="http://schemas.microsoft.com/office/drawing/2014/main" val="3918553771"/>
                    </a:ext>
                  </a:extLst>
                </a:gridCol>
                <a:gridCol w="770626">
                  <a:extLst>
                    <a:ext uri="{9D8B030D-6E8A-4147-A177-3AD203B41FA5}">
                      <a16:colId xmlns:a16="http://schemas.microsoft.com/office/drawing/2014/main" val="373619570"/>
                    </a:ext>
                  </a:extLst>
                </a:gridCol>
                <a:gridCol w="770626">
                  <a:extLst>
                    <a:ext uri="{9D8B030D-6E8A-4147-A177-3AD203B41FA5}">
                      <a16:colId xmlns:a16="http://schemas.microsoft.com/office/drawing/2014/main" val="2158587356"/>
                    </a:ext>
                  </a:extLst>
                </a:gridCol>
                <a:gridCol w="770626">
                  <a:extLst>
                    <a:ext uri="{9D8B030D-6E8A-4147-A177-3AD203B41FA5}">
                      <a16:colId xmlns:a16="http://schemas.microsoft.com/office/drawing/2014/main" val="3569679531"/>
                    </a:ext>
                  </a:extLst>
                </a:gridCol>
              </a:tblGrid>
              <a:tr h="193244">
                <a:tc>
                  <a:txBody>
                    <a:bodyPr/>
                    <a:lstStyle/>
                    <a:p>
                      <a:pPr algn="ctr"/>
                      <a:endParaRPr lang="en-GB" sz="800" dirty="0">
                        <a:solidFill>
                          <a:srgbClr val="0B457F"/>
                        </a:solidFill>
                        <a:latin typeface="Frutiger LT Std 45 Light" panose="020B0402020204020204"/>
                      </a:endParaRPr>
                    </a:p>
                  </a:txBody>
                  <a:tcPr marL="0" marR="0" marT="0" marB="0" anchor="ctr">
                    <a:noFill/>
                  </a:tcPr>
                </a:tc>
                <a:tc>
                  <a:txBody>
                    <a:bodyPr/>
                    <a:lstStyle/>
                    <a:p>
                      <a:pPr algn="ctr"/>
                      <a:r>
                        <a:rPr lang="en-GB" sz="800" b="0" dirty="0">
                          <a:solidFill>
                            <a:schemeClr val="tx1"/>
                          </a:solidFill>
                          <a:latin typeface="Frutiger LT Std 45 Light" panose="020B0402020204020204"/>
                        </a:rPr>
                        <a:t>2021</a:t>
                      </a:r>
                    </a:p>
                  </a:txBody>
                  <a:tcPr marL="0" marR="0" marT="0" marB="0" anchor="ctr">
                    <a:noFill/>
                  </a:tcPr>
                </a:tc>
                <a:tc>
                  <a:txBody>
                    <a:bodyPr/>
                    <a:lstStyle/>
                    <a:p>
                      <a:pPr algn="ctr"/>
                      <a:r>
                        <a:rPr lang="en-GB" sz="800" b="0" dirty="0">
                          <a:solidFill>
                            <a:schemeClr val="tx1"/>
                          </a:solidFill>
                          <a:latin typeface="Frutiger LT Std 45 Light" panose="020B0402020204020204"/>
                        </a:rPr>
                        <a:t>2022</a:t>
                      </a:r>
                    </a:p>
                  </a:txBody>
                  <a:tcPr marL="0" marR="0" marT="0" marB="0" anchor="ctr">
                    <a:noFill/>
                  </a:tcPr>
                </a:tc>
                <a:tc>
                  <a:txBody>
                    <a:bodyPr/>
                    <a:lstStyle/>
                    <a:p>
                      <a:pPr algn="ctr"/>
                      <a:r>
                        <a:rPr lang="en-GB" sz="8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193244">
                <a:tc>
                  <a:txBody>
                    <a:bodyPr/>
                    <a:lstStyle/>
                    <a:p>
                      <a:pPr algn="ctr"/>
                      <a:r>
                        <a:rPr lang="en-GB" sz="8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800" dirty="0">
                          <a:latin typeface="Frutiger LT Std 45 Light" panose="020B0402020204020204"/>
                        </a:rPr>
                        <a:t>32.6%</a:t>
                      </a:r>
                    </a:p>
                  </a:txBody>
                  <a:tcPr marL="0" marR="0" marT="0" marB="0" anchor="ctr">
                    <a:solidFill>
                      <a:srgbClr val="0B457F">
                        <a:alpha val="25000"/>
                      </a:srgbClr>
                    </a:solidFill>
                  </a:tcPr>
                </a:tc>
                <a:tc>
                  <a:txBody>
                    <a:bodyPr/>
                    <a:lstStyle/>
                    <a:p>
                      <a:pPr algn="ctr"/>
                      <a:r>
                        <a:rPr lang="en-GB" sz="800" dirty="0">
                          <a:latin typeface="Frutiger LT Std 45 Light" panose="020B0402020204020204"/>
                        </a:rPr>
                        <a:t>30.6%</a:t>
                      </a:r>
                    </a:p>
                  </a:txBody>
                  <a:tcPr marL="0" marR="0" marT="0" marB="0" anchor="ctr">
                    <a:solidFill>
                      <a:srgbClr val="0B457F">
                        <a:alpha val="25000"/>
                      </a:srgbClr>
                    </a:solidFill>
                  </a:tcPr>
                </a:tc>
                <a:tc>
                  <a:txBody>
                    <a:bodyPr/>
                    <a:lstStyle/>
                    <a:p>
                      <a:pPr algn="ctr"/>
                      <a:r>
                        <a:rPr lang="en-GB" sz="800">
                          <a:latin typeface="Frutiger LT Std 45 Light" panose="020B0402020204020204"/>
                        </a:rPr>
                        <a:t>30.0%</a:t>
                      </a:r>
                      <a:endParaRPr lang="en-GB" sz="8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193244">
                <a:tc>
                  <a:txBody>
                    <a:bodyPr/>
                    <a:lstStyle/>
                    <a:p>
                      <a:pPr algn="ctr"/>
                      <a:r>
                        <a:rPr lang="en-GB" sz="8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800" dirty="0">
                          <a:latin typeface="Frutiger LT Std 45 Light" panose="020B0402020204020204"/>
                        </a:rPr>
                        <a:t>21.8%</a:t>
                      </a:r>
                    </a:p>
                  </a:txBody>
                  <a:tcPr marL="0" marR="0" marT="0" marB="0" anchor="ctr">
                    <a:solidFill>
                      <a:srgbClr val="00B050">
                        <a:alpha val="25000"/>
                      </a:srgbClr>
                    </a:solidFill>
                  </a:tcPr>
                </a:tc>
                <a:tc>
                  <a:txBody>
                    <a:bodyPr/>
                    <a:lstStyle/>
                    <a:p>
                      <a:pPr algn="ctr"/>
                      <a:r>
                        <a:rPr lang="en-GB" sz="800" dirty="0">
                          <a:latin typeface="Frutiger LT Std 45 Light" panose="020B0402020204020204"/>
                        </a:rPr>
                        <a:t>21.7%</a:t>
                      </a:r>
                    </a:p>
                  </a:txBody>
                  <a:tcPr marL="0" marR="0" marT="0" marB="0" anchor="ctr">
                    <a:solidFill>
                      <a:srgbClr val="00B050">
                        <a:alpha val="25000"/>
                      </a:srgbClr>
                    </a:solidFill>
                  </a:tcPr>
                </a:tc>
                <a:tc>
                  <a:txBody>
                    <a:bodyPr/>
                    <a:lstStyle/>
                    <a:p>
                      <a:pPr algn="ctr"/>
                      <a:r>
                        <a:rPr lang="en-GB" sz="800" dirty="0">
                          <a:latin typeface="Frutiger LT Std 45 Light" panose="020B0402020204020204"/>
                        </a:rPr>
                        <a:t>18.0%</a:t>
                      </a:r>
                    </a:p>
                  </a:txBody>
                  <a:tcPr marL="0" marR="0" marT="0" marB="0" anchor="ctr">
                    <a:solidFill>
                      <a:srgbClr val="00B050">
                        <a:alpha val="25000"/>
                      </a:srgbClr>
                    </a:solidFill>
                  </a:tcPr>
                </a:tc>
                <a:extLst>
                  <a:ext uri="{0D108BD9-81ED-4DB2-BD59-A6C34878D82A}">
                    <a16:rowId xmlns:a16="http://schemas.microsoft.com/office/drawing/2014/main" val="8249572"/>
                  </a:ext>
                </a:extLst>
              </a:tr>
              <a:tr h="193244">
                <a:tc>
                  <a:txBody>
                    <a:bodyPr/>
                    <a:lstStyle/>
                    <a:p>
                      <a:pPr algn="ctr"/>
                      <a:r>
                        <a:rPr lang="en-GB" sz="8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800">
                          <a:latin typeface="Frutiger LT Std 45 Light" panose="020B0402020204020204"/>
                        </a:rPr>
                        <a:t>30.2%</a:t>
                      </a:r>
                      <a:endParaRPr lang="en-GB" sz="8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800" dirty="0">
                          <a:latin typeface="Frutiger LT Std 45 Light" panose="020B0402020204020204"/>
                        </a:rPr>
                        <a:t>29.8%</a:t>
                      </a:r>
                    </a:p>
                  </a:txBody>
                  <a:tcPr marL="0" marR="0" marT="0" marB="0" anchor="ctr">
                    <a:solidFill>
                      <a:srgbClr val="00A5CC">
                        <a:alpha val="25000"/>
                      </a:srgbClr>
                    </a:solidFill>
                  </a:tcPr>
                </a:tc>
                <a:tc>
                  <a:txBody>
                    <a:bodyPr/>
                    <a:lstStyle/>
                    <a:p>
                      <a:pPr algn="ctr"/>
                      <a:r>
                        <a:rPr lang="en-GB" sz="800" dirty="0">
                          <a:latin typeface="Frutiger LT Std 45 Light" panose="020B0402020204020204"/>
                        </a:rPr>
                        <a:t>28.1%</a:t>
                      </a:r>
                    </a:p>
                  </a:txBody>
                  <a:tcPr marL="0" marR="0" marT="0" marB="0" anchor="ctr">
                    <a:solidFill>
                      <a:srgbClr val="00A5CC">
                        <a:alpha val="25000"/>
                      </a:srgbClr>
                    </a:solidFill>
                  </a:tcPr>
                </a:tc>
                <a:extLst>
                  <a:ext uri="{0D108BD9-81ED-4DB2-BD59-A6C34878D82A}">
                    <a16:rowId xmlns:a16="http://schemas.microsoft.com/office/drawing/2014/main" val="3225322291"/>
                  </a:ext>
                </a:extLst>
              </a:tr>
              <a:tr h="193244">
                <a:tc>
                  <a:txBody>
                    <a:bodyPr/>
                    <a:lstStyle/>
                    <a:p>
                      <a:pPr algn="ctr"/>
                      <a:r>
                        <a:rPr lang="en-GB" sz="8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800">
                          <a:latin typeface="Frutiger LT Std 45 Light" panose="020B0402020204020204"/>
                        </a:rPr>
                        <a:t>37.6%</a:t>
                      </a:r>
                      <a:endParaRPr lang="en-GB" sz="8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800" dirty="0">
                          <a:latin typeface="Frutiger LT Std 45 Light" panose="020B0402020204020204"/>
                        </a:rPr>
                        <a:t>36.9%</a:t>
                      </a:r>
                    </a:p>
                  </a:txBody>
                  <a:tcPr marL="0" marR="0" marT="0" marB="0" anchor="ctr">
                    <a:lnB w="12700" cmpd="sng">
                      <a:noFill/>
                    </a:lnB>
                    <a:solidFill>
                      <a:srgbClr val="FF9900">
                        <a:alpha val="25000"/>
                      </a:srgbClr>
                    </a:solidFill>
                  </a:tcPr>
                </a:tc>
                <a:tc>
                  <a:txBody>
                    <a:bodyPr/>
                    <a:lstStyle/>
                    <a:p>
                      <a:pPr algn="ctr"/>
                      <a:r>
                        <a:rPr lang="en-GB" sz="800" dirty="0">
                          <a:latin typeface="Frutiger LT Std 45 Light" panose="020B0402020204020204"/>
                        </a:rPr>
                        <a:t>38.5%</a:t>
                      </a: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193244">
                <a:tc>
                  <a:txBody>
                    <a:bodyPr/>
                    <a:lstStyle/>
                    <a:p>
                      <a:pPr algn="ctr"/>
                      <a:r>
                        <a:rPr lang="en-GB" sz="8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latin typeface="Frutiger LT Std 45 Light" panose="020B0402020204020204"/>
                        </a:rPr>
                        <a:t>4</a:t>
                      </a:r>
                      <a:r>
                        <a:rPr lang="en-GB" sz="800" dirty="0">
                          <a:latin typeface="Frutiger LT Std 45 Light" panose="020B0402020204020204"/>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latin typeface="Frutiger LT Std 45 Light" panose="020B0402020204020204"/>
                        </a:rPr>
                        <a:t>5</a:t>
                      </a:r>
                      <a:r>
                        <a:rPr lang="en-GB" sz="800" dirty="0">
                          <a:latin typeface="Frutiger LT Std 45 Light" panose="020B0402020204020204"/>
                        </a:rPr>
                        <a:t>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latin typeface="Frutiger LT Std 45 Light" panose="020B0402020204020204"/>
                        </a:rPr>
                        <a:t>515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4b_chart">
            <a:extLst>
              <a:ext uri="{FF2B5EF4-FFF2-40B4-BE49-F238E27FC236}">
                <a16:creationId xmlns:a16="http://schemas.microsoft.com/office/drawing/2014/main" id="{F395B2F1-A6B2-7888-7CD3-2BA4B7C2A538}"/>
              </a:ext>
            </a:extLst>
          </p:cNvPr>
          <p:cNvGraphicFramePr/>
          <p:nvPr>
            <p:extLst>
              <p:ext uri="{D42A27DB-BD31-4B8C-83A1-F6EECF244321}">
                <p14:modId xmlns:p14="http://schemas.microsoft.com/office/powerpoint/2010/main" val="3083835368"/>
              </p:ext>
            </p:extLst>
          </p:nvPr>
        </p:nvGraphicFramePr>
        <p:xfrm>
          <a:off x="7793992" y="1216324"/>
          <a:ext cx="3049412" cy="3221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4b_table">
            <a:extLst>
              <a:ext uri="{FF2B5EF4-FFF2-40B4-BE49-F238E27FC236}">
                <a16:creationId xmlns:a16="http://schemas.microsoft.com/office/drawing/2014/main" id="{8804EA08-C5A8-5094-DB3D-C3F2991E986F}"/>
              </a:ext>
            </a:extLst>
          </p:cNvPr>
          <p:cNvGraphicFramePr>
            <a:graphicFrameLocks noGrp="1"/>
          </p:cNvGraphicFramePr>
          <p:nvPr>
            <p:extLst>
              <p:ext uri="{D42A27DB-BD31-4B8C-83A1-F6EECF244321}">
                <p14:modId xmlns:p14="http://schemas.microsoft.com/office/powerpoint/2010/main" val="1117217071"/>
              </p:ext>
            </p:extLst>
          </p:nvPr>
        </p:nvGraphicFramePr>
        <p:xfrm>
          <a:off x="7721181" y="4420927"/>
          <a:ext cx="3087716" cy="1108602"/>
        </p:xfrm>
        <a:graphic>
          <a:graphicData uri="http://schemas.openxmlformats.org/drawingml/2006/table">
            <a:tbl>
              <a:tblPr firstRow="1" bandRow="1">
                <a:tableStyleId>{5C22544A-7EE6-4342-B048-85BDC9FD1C3A}</a:tableStyleId>
              </a:tblPr>
              <a:tblGrid>
                <a:gridCol w="724320">
                  <a:extLst>
                    <a:ext uri="{9D8B030D-6E8A-4147-A177-3AD203B41FA5}">
                      <a16:colId xmlns:a16="http://schemas.microsoft.com/office/drawing/2014/main" val="3918553771"/>
                    </a:ext>
                  </a:extLst>
                </a:gridCol>
                <a:gridCol w="479692">
                  <a:extLst>
                    <a:ext uri="{9D8B030D-6E8A-4147-A177-3AD203B41FA5}">
                      <a16:colId xmlns:a16="http://schemas.microsoft.com/office/drawing/2014/main" val="1325897192"/>
                    </a:ext>
                  </a:extLst>
                </a:gridCol>
                <a:gridCol w="479692">
                  <a:extLst>
                    <a:ext uri="{9D8B030D-6E8A-4147-A177-3AD203B41FA5}">
                      <a16:colId xmlns:a16="http://schemas.microsoft.com/office/drawing/2014/main" val="92525492"/>
                    </a:ext>
                  </a:extLst>
                </a:gridCol>
                <a:gridCol w="464217">
                  <a:extLst>
                    <a:ext uri="{9D8B030D-6E8A-4147-A177-3AD203B41FA5}">
                      <a16:colId xmlns:a16="http://schemas.microsoft.com/office/drawing/2014/main" val="373619570"/>
                    </a:ext>
                  </a:extLst>
                </a:gridCol>
                <a:gridCol w="471955">
                  <a:extLst>
                    <a:ext uri="{9D8B030D-6E8A-4147-A177-3AD203B41FA5}">
                      <a16:colId xmlns:a16="http://schemas.microsoft.com/office/drawing/2014/main" val="2158587356"/>
                    </a:ext>
                  </a:extLst>
                </a:gridCol>
                <a:gridCol w="467840">
                  <a:extLst>
                    <a:ext uri="{9D8B030D-6E8A-4147-A177-3AD203B41FA5}">
                      <a16:colId xmlns:a16="http://schemas.microsoft.com/office/drawing/2014/main" val="3569679531"/>
                    </a:ext>
                  </a:extLst>
                </a:gridCol>
              </a:tblGrid>
              <a:tr h="184767">
                <a:tc>
                  <a:txBody>
                    <a:bodyPr/>
                    <a:lstStyle/>
                    <a:p>
                      <a:pPr algn="ctr"/>
                      <a:endParaRPr lang="en-GB" sz="800" dirty="0">
                        <a:solidFill>
                          <a:srgbClr val="0B457F"/>
                        </a:solidFill>
                        <a:latin typeface="Frutiger LT Std 45 Light" panose="020B0402020204020204"/>
                      </a:endParaRPr>
                    </a:p>
                  </a:txBody>
                  <a:tcPr marL="0" marR="0" marT="0" marB="0" anchor="ctr">
                    <a:noFill/>
                  </a:tcPr>
                </a:tc>
                <a:tc>
                  <a:txBody>
                    <a:bodyPr/>
                    <a:lstStyle/>
                    <a:p>
                      <a:pPr algn="ctr"/>
                      <a:r>
                        <a:rPr lang="en-GB" sz="800" b="0" dirty="0">
                          <a:solidFill>
                            <a:schemeClr val="tx1"/>
                          </a:solidFill>
                          <a:latin typeface="Frutiger LT Std 45 Light" panose="020B0402020204020204"/>
                        </a:rPr>
                        <a:t>2019</a:t>
                      </a:r>
                    </a:p>
                  </a:txBody>
                  <a:tcPr marL="0" marR="0" marT="0" marB="0" anchor="ctr">
                    <a:noFill/>
                  </a:tcPr>
                </a:tc>
                <a:tc>
                  <a:txBody>
                    <a:bodyPr/>
                    <a:lstStyle/>
                    <a:p>
                      <a:pPr algn="ctr"/>
                      <a:r>
                        <a:rPr lang="en-GB" sz="800" b="0" dirty="0">
                          <a:solidFill>
                            <a:schemeClr val="tx1"/>
                          </a:solidFill>
                          <a:latin typeface="Frutiger LT Std 45 Light" panose="020B0402020204020204"/>
                        </a:rPr>
                        <a:t>2020</a:t>
                      </a:r>
                    </a:p>
                  </a:txBody>
                  <a:tcPr marL="0" marR="0" marT="0" marB="0" anchor="ctr">
                    <a:noFill/>
                  </a:tcPr>
                </a:tc>
                <a:tc>
                  <a:txBody>
                    <a:bodyPr/>
                    <a:lstStyle/>
                    <a:p>
                      <a:pPr algn="ctr"/>
                      <a:r>
                        <a:rPr lang="en-GB" sz="800" b="0" dirty="0">
                          <a:solidFill>
                            <a:schemeClr val="tx1"/>
                          </a:solidFill>
                          <a:latin typeface="Frutiger LT Std 45 Light" panose="020B0402020204020204"/>
                        </a:rPr>
                        <a:t>2021</a:t>
                      </a:r>
                    </a:p>
                  </a:txBody>
                  <a:tcPr marL="0" marR="0" marT="0" marB="0" anchor="ctr">
                    <a:noFill/>
                  </a:tcPr>
                </a:tc>
                <a:tc>
                  <a:txBody>
                    <a:bodyPr/>
                    <a:lstStyle/>
                    <a:p>
                      <a:pPr algn="ctr"/>
                      <a:r>
                        <a:rPr lang="en-GB" sz="800" b="0" dirty="0">
                          <a:solidFill>
                            <a:schemeClr val="tx1"/>
                          </a:solidFill>
                          <a:latin typeface="Frutiger LT Std 45 Light" panose="020B0402020204020204"/>
                        </a:rPr>
                        <a:t>2022</a:t>
                      </a:r>
                    </a:p>
                  </a:txBody>
                  <a:tcPr marL="0" marR="0" marT="0" marB="0" anchor="ctr">
                    <a:noFill/>
                  </a:tcPr>
                </a:tc>
                <a:tc>
                  <a:txBody>
                    <a:bodyPr/>
                    <a:lstStyle/>
                    <a:p>
                      <a:pPr algn="ctr"/>
                      <a:r>
                        <a:rPr lang="en-GB" sz="8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184767">
                <a:tc>
                  <a:txBody>
                    <a:bodyPr/>
                    <a:lstStyle/>
                    <a:p>
                      <a:pPr algn="ctr"/>
                      <a:r>
                        <a:rPr lang="en-GB" sz="8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800" dirty="0">
                          <a:latin typeface="Frutiger LT Std 45 Light" panose="020B0402020204020204"/>
                        </a:rPr>
                        <a:t>42.3%</a:t>
                      </a:r>
                    </a:p>
                  </a:txBody>
                  <a:tcPr marL="0" marR="0" marT="0" marB="0" anchor="ctr">
                    <a:solidFill>
                      <a:srgbClr val="0B457F">
                        <a:alpha val="25000"/>
                      </a:srgbClr>
                    </a:solidFill>
                  </a:tcPr>
                </a:tc>
                <a:tc>
                  <a:txBody>
                    <a:bodyPr/>
                    <a:lstStyle/>
                    <a:p>
                      <a:pPr algn="ctr"/>
                      <a:r>
                        <a:rPr lang="en-GB" sz="800" dirty="0">
                          <a:latin typeface="Frutiger LT Std 45 Light" panose="020B0402020204020204"/>
                        </a:rPr>
                        <a:t>45.0%</a:t>
                      </a:r>
                    </a:p>
                  </a:txBody>
                  <a:tcPr marL="0" marR="0" marT="0" marB="0" anchor="ctr">
                    <a:solidFill>
                      <a:srgbClr val="0B457F">
                        <a:alpha val="25000"/>
                      </a:srgbClr>
                    </a:solidFill>
                  </a:tcPr>
                </a:tc>
                <a:tc>
                  <a:txBody>
                    <a:bodyPr/>
                    <a:lstStyle/>
                    <a:p>
                      <a:pPr algn="ctr"/>
                      <a:r>
                        <a:rPr lang="en-GB" sz="800">
                          <a:latin typeface="Frutiger LT Std 45 Light" panose="020B0402020204020204"/>
                        </a:rPr>
                        <a:t>44.9%</a:t>
                      </a:r>
                      <a:endParaRPr lang="en-GB" sz="8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800">
                          <a:latin typeface="Frutiger LT Std 45 Light" panose="020B0402020204020204"/>
                        </a:rPr>
                        <a:t>42.8%</a:t>
                      </a:r>
                      <a:endParaRPr lang="en-GB" sz="8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800">
                          <a:latin typeface="Frutiger LT Std 45 Light" panose="020B0402020204020204"/>
                        </a:rPr>
                        <a:t>40.4%</a:t>
                      </a:r>
                      <a:endParaRPr lang="en-GB" sz="8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184767">
                <a:tc>
                  <a:txBody>
                    <a:bodyPr/>
                    <a:lstStyle/>
                    <a:p>
                      <a:pPr algn="ctr"/>
                      <a:r>
                        <a:rPr lang="en-GB" sz="8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800">
                          <a:latin typeface="Frutiger LT Std 45 Light" panose="020B0402020204020204"/>
                        </a:rPr>
                        <a:t>60.6%</a:t>
                      </a:r>
                      <a:endParaRPr lang="en-GB" sz="8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800" dirty="0">
                          <a:latin typeface="Frutiger LT Std 45 Light" panose="020B0402020204020204"/>
                        </a:rPr>
                        <a:t>60.3%</a:t>
                      </a:r>
                    </a:p>
                  </a:txBody>
                  <a:tcPr marL="0" marR="0" marT="0" marB="0" anchor="ctr">
                    <a:solidFill>
                      <a:srgbClr val="00B050">
                        <a:alpha val="25000"/>
                      </a:srgbClr>
                    </a:solidFill>
                  </a:tcPr>
                </a:tc>
                <a:tc>
                  <a:txBody>
                    <a:bodyPr/>
                    <a:lstStyle/>
                    <a:p>
                      <a:pPr algn="ctr"/>
                      <a:r>
                        <a:rPr lang="en-GB" sz="800" dirty="0">
                          <a:latin typeface="Frutiger LT Std 45 Light" panose="020B0402020204020204"/>
                        </a:rPr>
                        <a:t>55.3%</a:t>
                      </a:r>
                    </a:p>
                  </a:txBody>
                  <a:tcPr marL="0" marR="0" marT="0" marB="0" anchor="ctr">
                    <a:solidFill>
                      <a:srgbClr val="00B050">
                        <a:alpha val="25000"/>
                      </a:srgbClr>
                    </a:solidFill>
                  </a:tcPr>
                </a:tc>
                <a:tc>
                  <a:txBody>
                    <a:bodyPr/>
                    <a:lstStyle/>
                    <a:p>
                      <a:pPr algn="ctr"/>
                      <a:r>
                        <a:rPr lang="en-GB" sz="800">
                          <a:latin typeface="Frutiger LT Std 45 Light" panose="020B0402020204020204"/>
                        </a:rPr>
                        <a:t>53.5%</a:t>
                      </a:r>
                      <a:endParaRPr lang="en-GB" sz="8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800" dirty="0">
                          <a:latin typeface="Frutiger LT Std 45 Light" panose="020B0402020204020204"/>
                        </a:rPr>
                        <a:t>57.4%</a:t>
                      </a:r>
                    </a:p>
                  </a:txBody>
                  <a:tcPr marL="0" marR="0" marT="0" marB="0" anchor="ctr">
                    <a:solidFill>
                      <a:srgbClr val="00B050">
                        <a:alpha val="25000"/>
                      </a:srgbClr>
                    </a:solidFill>
                  </a:tcPr>
                </a:tc>
                <a:extLst>
                  <a:ext uri="{0D108BD9-81ED-4DB2-BD59-A6C34878D82A}">
                    <a16:rowId xmlns:a16="http://schemas.microsoft.com/office/drawing/2014/main" val="8249572"/>
                  </a:ext>
                </a:extLst>
              </a:tr>
              <a:tr h="184767">
                <a:tc>
                  <a:txBody>
                    <a:bodyPr/>
                    <a:lstStyle/>
                    <a:p>
                      <a:pPr algn="ctr"/>
                      <a:r>
                        <a:rPr lang="en-GB" sz="8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800">
                          <a:latin typeface="Frutiger LT Std 45 Light" panose="020B0402020204020204"/>
                        </a:rPr>
                        <a:t>47.5%</a:t>
                      </a:r>
                      <a:endParaRPr lang="en-GB" sz="8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800" dirty="0">
                          <a:latin typeface="Frutiger LT Std 45 Light" panose="020B0402020204020204"/>
                        </a:rPr>
                        <a:t>46.9%</a:t>
                      </a:r>
                    </a:p>
                  </a:txBody>
                  <a:tcPr marL="0" marR="0" marT="0" marB="0" anchor="ctr">
                    <a:solidFill>
                      <a:srgbClr val="00A5CC">
                        <a:alpha val="25000"/>
                      </a:srgbClr>
                    </a:solidFill>
                  </a:tcPr>
                </a:tc>
                <a:tc>
                  <a:txBody>
                    <a:bodyPr/>
                    <a:lstStyle/>
                    <a:p>
                      <a:pPr algn="ctr"/>
                      <a:r>
                        <a:rPr lang="en-GB" sz="800" dirty="0">
                          <a:latin typeface="Frutiger LT Std 45 Light" panose="020B0402020204020204"/>
                        </a:rPr>
                        <a:t>41.0%</a:t>
                      </a:r>
                    </a:p>
                  </a:txBody>
                  <a:tcPr marL="0" marR="0" marT="0" marB="0" anchor="ctr">
                    <a:solidFill>
                      <a:srgbClr val="00A5CC">
                        <a:alpha val="25000"/>
                      </a:srgbClr>
                    </a:solidFill>
                  </a:tcPr>
                </a:tc>
                <a:tc>
                  <a:txBody>
                    <a:bodyPr/>
                    <a:lstStyle/>
                    <a:p>
                      <a:pPr algn="ctr"/>
                      <a:r>
                        <a:rPr lang="en-GB" sz="800">
                          <a:latin typeface="Frutiger LT Std 45 Light" panose="020B0402020204020204"/>
                        </a:rPr>
                        <a:t>41.5%</a:t>
                      </a:r>
                      <a:endParaRPr lang="en-GB" sz="8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800">
                          <a:latin typeface="Frutiger LT Std 45 Light" panose="020B0402020204020204"/>
                        </a:rPr>
                        <a:t>44.0%</a:t>
                      </a:r>
                      <a:endParaRPr lang="en-GB" sz="8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184767">
                <a:tc>
                  <a:txBody>
                    <a:bodyPr/>
                    <a:lstStyle/>
                    <a:p>
                      <a:pPr algn="ctr"/>
                      <a:r>
                        <a:rPr lang="en-GB" sz="8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800">
                          <a:latin typeface="Frutiger LT Std 45 Light" panose="020B0402020204020204"/>
                        </a:rPr>
                        <a:t>29.2%</a:t>
                      </a:r>
                      <a:endParaRPr lang="en-GB" sz="8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800">
                          <a:latin typeface="Frutiger LT Std 45 Light" panose="020B0402020204020204"/>
                        </a:rPr>
                        <a:t>36.5%</a:t>
                      </a:r>
                      <a:endParaRPr lang="en-GB" sz="8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800" dirty="0">
                          <a:latin typeface="Frutiger LT Std 45 Light" panose="020B0402020204020204"/>
                        </a:rPr>
                        <a:t>30.6%</a:t>
                      </a:r>
                    </a:p>
                  </a:txBody>
                  <a:tcPr marL="0" marR="0" marT="0" marB="0" anchor="ctr">
                    <a:lnB w="12700" cmpd="sng">
                      <a:noFill/>
                    </a:lnB>
                    <a:solidFill>
                      <a:srgbClr val="FF9900">
                        <a:alpha val="25000"/>
                      </a:srgbClr>
                    </a:solidFill>
                  </a:tcPr>
                </a:tc>
                <a:tc>
                  <a:txBody>
                    <a:bodyPr/>
                    <a:lstStyle/>
                    <a:p>
                      <a:pPr algn="ctr"/>
                      <a:r>
                        <a:rPr lang="en-GB" sz="800" dirty="0">
                          <a:latin typeface="Frutiger LT Std 45 Light" panose="020B0402020204020204"/>
                        </a:rPr>
                        <a:t>29.9%</a:t>
                      </a:r>
                    </a:p>
                  </a:txBody>
                  <a:tcPr marL="0" marR="0" marT="0" marB="0" anchor="ctr">
                    <a:lnB w="12700" cmpd="sng">
                      <a:noFill/>
                    </a:lnB>
                    <a:solidFill>
                      <a:srgbClr val="FF9900">
                        <a:alpha val="25000"/>
                      </a:srgbClr>
                    </a:solidFill>
                  </a:tcPr>
                </a:tc>
                <a:tc>
                  <a:txBody>
                    <a:bodyPr/>
                    <a:lstStyle/>
                    <a:p>
                      <a:pPr algn="ctr"/>
                      <a:r>
                        <a:rPr lang="en-GB" sz="800">
                          <a:latin typeface="Frutiger LT Std 45 Light" panose="020B0402020204020204"/>
                        </a:rPr>
                        <a:t>31.2%</a:t>
                      </a:r>
                      <a:endParaRPr lang="en-GB" sz="8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184767">
                <a:tc>
                  <a:txBody>
                    <a:bodyPr/>
                    <a:lstStyle/>
                    <a:p>
                      <a:pPr algn="ctr"/>
                      <a:r>
                        <a:rPr lang="en-GB" sz="8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a:latin typeface="Frutiger LT Std 45 Light" panose="020B0402020204020204"/>
                        </a:rPr>
                        <a:t>835</a:t>
                      </a:r>
                      <a:endParaRPr lang="en-GB" sz="8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latin typeface="Frutiger LT Std 45 Light" panose="020B0402020204020204"/>
                        </a:rPr>
                        <a:t>1255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a:latin typeface="Frutiger LT Std 45 Light" panose="020B0402020204020204"/>
                        </a:rPr>
                        <a:t>1491</a:t>
                      </a:r>
                      <a:endParaRPr lang="en-GB" sz="8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latin typeface="Frutiger LT Std 45 Light" panose="020B0402020204020204"/>
                        </a:rPr>
                        <a:t>1325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latin typeface="Frutiger LT Std 45 Light" panose="020B0402020204020204"/>
                        </a:rPr>
                        <a:t>517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23" name="Rectangle: Rounded Corners 22">
            <a:extLst>
              <a:ext uri="{FF2B5EF4-FFF2-40B4-BE49-F238E27FC236}">
                <a16:creationId xmlns:a16="http://schemas.microsoft.com/office/drawing/2014/main" id="{1CAB4451-C429-5A97-D475-57C9E6F78F15}"/>
              </a:ext>
            </a:extLst>
          </p:cNvPr>
          <p:cNvSpPr/>
          <p:nvPr/>
        </p:nvSpPr>
        <p:spPr>
          <a:xfrm>
            <a:off x="3338422" y="1559148"/>
            <a:ext cx="2797013" cy="1125072"/>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93A6B"/>
                </a:solidFill>
                <a:latin typeface="Frutiger LT Std 45 Light" panose="020B0402020204020204"/>
                <a:cs typeface="Arial" panose="020B0604020202020204" pitchFamily="34" charset="0"/>
              </a:rPr>
              <a:t>Question-level results are always reported as percentages; the </a:t>
            </a:r>
            <a:r>
              <a:rPr lang="en-GB" sz="1100" b="1" dirty="0">
                <a:solidFill>
                  <a:srgbClr val="093A6B"/>
                </a:solidFill>
                <a:latin typeface="Frutiger LT Std 45 Light" panose="020B0402020204020204"/>
                <a:cs typeface="Arial" panose="020B0604020202020204" pitchFamily="34" charset="0"/>
              </a:rPr>
              <a:t>meaning of the value </a:t>
            </a:r>
            <a:r>
              <a:rPr lang="en-GB" sz="1100" dirty="0">
                <a:solidFill>
                  <a:srgbClr val="093A6B"/>
                </a:solidFill>
                <a:latin typeface="Frutiger LT Std 45 Light" panose="020B0402020204020204"/>
                <a:cs typeface="Arial" panose="020B0604020202020204" pitchFamily="34" charset="0"/>
              </a:rPr>
              <a:t>is outlined along the axis. Summary measures and sub-scores are always on a 0-10pt scale where 10 is the best score attainable.</a:t>
            </a:r>
          </a:p>
        </p:txBody>
      </p:sp>
      <p:cxnSp>
        <p:nvCxnSpPr>
          <p:cNvPr id="16" name="Straight Connector 15">
            <a:extLst>
              <a:ext uri="{FF2B5EF4-FFF2-40B4-BE49-F238E27FC236}">
                <a16:creationId xmlns:a16="http://schemas.microsoft.com/office/drawing/2014/main" id="{42A343D2-BF78-D35C-270E-971FF6A9E0C3}"/>
              </a:ext>
            </a:extLst>
          </p:cNvPr>
          <p:cNvCxnSpPr>
            <a:cxnSpLocks/>
            <a:endCxn id="15" idx="1"/>
          </p:cNvCxnSpPr>
          <p:nvPr/>
        </p:nvCxnSpPr>
        <p:spPr>
          <a:xfrm flipV="1">
            <a:off x="6913205" y="4975228"/>
            <a:ext cx="807976" cy="30476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40DBFB-C8FC-A473-9322-AC1460FFD5FB}"/>
              </a:ext>
            </a:extLst>
          </p:cNvPr>
          <p:cNvCxnSpPr>
            <a:cxnSpLocks/>
            <a:stCxn id="10" idx="3"/>
          </p:cNvCxnSpPr>
          <p:nvPr/>
        </p:nvCxnSpPr>
        <p:spPr>
          <a:xfrm>
            <a:off x="6724110" y="3923175"/>
            <a:ext cx="1013784" cy="68333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862D0B-3336-D390-75BC-A2E8B50E31B9}"/>
              </a:ext>
            </a:extLst>
          </p:cNvPr>
          <p:cNvCxnSpPr>
            <a:cxnSpLocks/>
            <a:stCxn id="23" idx="3"/>
          </p:cNvCxnSpPr>
          <p:nvPr/>
        </p:nvCxnSpPr>
        <p:spPr>
          <a:xfrm>
            <a:off x="6135435" y="2121684"/>
            <a:ext cx="1697350" cy="96657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09F0A9-1C4C-6298-2BF4-0CC8A5C0D790}"/>
              </a:ext>
            </a:extLst>
          </p:cNvPr>
          <p:cNvCxnSpPr>
            <a:cxnSpLocks/>
          </p:cNvCxnSpPr>
          <p:nvPr/>
        </p:nvCxnSpPr>
        <p:spPr>
          <a:xfrm flipV="1">
            <a:off x="8936813" y="5529532"/>
            <a:ext cx="707519" cy="57121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1403ED-3C98-9C9D-9709-D96FE1E90123}"/>
              </a:ext>
            </a:extLst>
          </p:cNvPr>
          <p:cNvCxnSpPr>
            <a:cxnSpLocks/>
          </p:cNvCxnSpPr>
          <p:nvPr/>
        </p:nvCxnSpPr>
        <p:spPr>
          <a:xfrm>
            <a:off x="8410028" y="1254907"/>
            <a:ext cx="906500" cy="4617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A6F981-FE48-BF26-891D-F975C8DB5630}"/>
              </a:ext>
            </a:extLst>
          </p:cNvPr>
          <p:cNvCxnSpPr>
            <a:cxnSpLocks/>
          </p:cNvCxnSpPr>
          <p:nvPr/>
        </p:nvCxnSpPr>
        <p:spPr>
          <a:xfrm flipH="1">
            <a:off x="1043796" y="4000813"/>
            <a:ext cx="2781181" cy="89899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FE97C6C-D98D-3F46-5355-7A1E4A998F94}"/>
              </a:ext>
            </a:extLst>
          </p:cNvPr>
          <p:cNvCxnSpPr>
            <a:cxnSpLocks/>
          </p:cNvCxnSpPr>
          <p:nvPr/>
        </p:nvCxnSpPr>
        <p:spPr>
          <a:xfrm flipH="1">
            <a:off x="1035170" y="2061299"/>
            <a:ext cx="2303252" cy="2333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350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always learning: Appraisals</a:t>
            </a:r>
            <a:endParaRPr lang="en-GB" sz="1600" dirty="0"/>
          </a:p>
        </p:txBody>
      </p:sp>
      <p:pic>
        <p:nvPicPr>
          <p:cNvPr id="7" name="Picture 6">
            <a:extLst>
              <a:ext uri="{FF2B5EF4-FFF2-40B4-BE49-F238E27FC236}">
                <a16:creationId xmlns:a16="http://schemas.microsoft.com/office/drawing/2014/main" id="{08B3C1DE-A9AA-3EBF-0FC0-1C51909417A2}"/>
              </a:ext>
            </a:extLst>
          </p:cNvPr>
          <p:cNvPicPr>
            <a:picLocks noChangeAspect="1"/>
          </p:cNvPicPr>
          <p:nvPr/>
        </p:nvPicPr>
        <p:blipFill>
          <a:blip r:embed="rId2"/>
          <a:stretch>
            <a:fillRect/>
          </a:stretch>
        </p:blipFill>
        <p:spPr>
          <a:xfrm>
            <a:off x="266700" y="900593"/>
            <a:ext cx="869373" cy="496851"/>
          </a:xfrm>
          <a:prstGeom prst="rect">
            <a:avLst/>
          </a:prstGeom>
        </p:spPr>
      </p:pic>
      <p:sp>
        <p:nvSpPr>
          <p:cNvPr id="12" name="Slide Number Placeholder 8">
            <a:extLst>
              <a:ext uri="{FF2B5EF4-FFF2-40B4-BE49-F238E27FC236}">
                <a16:creationId xmlns:a16="http://schemas.microsoft.com/office/drawing/2014/main" id="{32CD2A6B-3025-9B3A-55C7-015E805BA54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70</a:t>
            </a:fld>
            <a:endParaRPr lang="en-GB" dirty="0"/>
          </a:p>
        </p:txBody>
      </p:sp>
      <p:graphicFrame>
        <p:nvGraphicFramePr>
          <p:cNvPr id="2" name="q23c_table">
            <a:extLst>
              <a:ext uri="{FF2B5EF4-FFF2-40B4-BE49-F238E27FC236}">
                <a16:creationId xmlns:a16="http://schemas.microsoft.com/office/drawing/2014/main" id="{5AF6CDC0-B0AD-723E-EC82-A23C5CD0C453}"/>
              </a:ext>
            </a:extLst>
          </p:cNvPr>
          <p:cNvGraphicFramePr>
            <a:graphicFrameLocks noGrp="1"/>
          </p:cNvGraphicFramePr>
          <p:nvPr>
            <p:extLst>
              <p:ext uri="{D42A27DB-BD31-4B8C-83A1-F6EECF244321}">
                <p14:modId xmlns:p14="http://schemas.microsoft.com/office/powerpoint/2010/main" val="2136765105"/>
              </p:ext>
            </p:extLst>
          </p:nvPr>
        </p:nvGraphicFramePr>
        <p:xfrm>
          <a:off x="541074" y="5038251"/>
          <a:ext cx="4583376" cy="1495806"/>
        </p:xfrm>
        <a:graphic>
          <a:graphicData uri="http://schemas.openxmlformats.org/drawingml/2006/table">
            <a:tbl>
              <a:tblPr firstRow="1" bandRow="1">
                <a:tableStyleId>{5C22544A-7EE6-4342-B048-85BDC9FD1C3A}</a:tableStyleId>
              </a:tblPr>
              <a:tblGrid>
                <a:gridCol w="1029386">
                  <a:extLst>
                    <a:ext uri="{9D8B030D-6E8A-4147-A177-3AD203B41FA5}">
                      <a16:colId xmlns:a16="http://schemas.microsoft.com/office/drawing/2014/main" val="3918553771"/>
                    </a:ext>
                  </a:extLst>
                </a:gridCol>
                <a:gridCol w="710798">
                  <a:extLst>
                    <a:ext uri="{9D8B030D-6E8A-4147-A177-3AD203B41FA5}">
                      <a16:colId xmlns:a16="http://schemas.microsoft.com/office/drawing/2014/main" val="1325897192"/>
                    </a:ext>
                  </a:extLst>
                </a:gridCol>
                <a:gridCol w="710798">
                  <a:extLst>
                    <a:ext uri="{9D8B030D-6E8A-4147-A177-3AD203B41FA5}">
                      <a16:colId xmlns:a16="http://schemas.microsoft.com/office/drawing/2014/main" val="92525492"/>
                    </a:ext>
                  </a:extLst>
                </a:gridCol>
                <a:gridCol w="710798">
                  <a:extLst>
                    <a:ext uri="{9D8B030D-6E8A-4147-A177-3AD203B41FA5}">
                      <a16:colId xmlns:a16="http://schemas.microsoft.com/office/drawing/2014/main" val="373619570"/>
                    </a:ext>
                  </a:extLst>
                </a:gridCol>
                <a:gridCol w="710798">
                  <a:extLst>
                    <a:ext uri="{9D8B030D-6E8A-4147-A177-3AD203B41FA5}">
                      <a16:colId xmlns:a16="http://schemas.microsoft.com/office/drawing/2014/main" val="2158587356"/>
                    </a:ext>
                  </a:extLst>
                </a:gridCol>
                <a:gridCol w="710798">
                  <a:extLst>
                    <a:ext uri="{9D8B030D-6E8A-4147-A177-3AD203B41FA5}">
                      <a16:colId xmlns:a16="http://schemas.microsoft.com/office/drawing/2014/main" val="3569679531"/>
                    </a:ext>
                  </a:extLst>
                </a:gridCol>
              </a:tblGrid>
              <a:tr h="221726">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54816">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41.41%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34.92%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37.85%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37.02%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54816">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45.03%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43.01%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43.50%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45.00%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54816">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35.65%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33.15%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34.93%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36.67%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54816">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26.72%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23.18%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27.01%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4816">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1181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996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1285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23c_chart">
            <a:extLst>
              <a:ext uri="{FF2B5EF4-FFF2-40B4-BE49-F238E27FC236}">
                <a16:creationId xmlns:a16="http://schemas.microsoft.com/office/drawing/2014/main" id="{98C01A5B-13A4-A794-F571-B98FBEB604FB}"/>
              </a:ext>
            </a:extLst>
          </p:cNvPr>
          <p:cNvGraphicFramePr/>
          <p:nvPr>
            <p:extLst>
              <p:ext uri="{D42A27DB-BD31-4B8C-83A1-F6EECF244321}">
                <p14:modId xmlns:p14="http://schemas.microsoft.com/office/powerpoint/2010/main" val="293907301"/>
              </p:ext>
            </p:extLst>
          </p:nvPr>
        </p:nvGraphicFramePr>
        <p:xfrm>
          <a:off x="541074" y="898309"/>
          <a:ext cx="4862894" cy="4032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23d_table">
            <a:extLst>
              <a:ext uri="{FF2B5EF4-FFF2-40B4-BE49-F238E27FC236}">
                <a16:creationId xmlns:a16="http://schemas.microsoft.com/office/drawing/2014/main" id="{A1336F94-FE0E-8173-790C-1E4030A0D329}"/>
              </a:ext>
            </a:extLst>
          </p:cNvPr>
          <p:cNvGraphicFramePr>
            <a:graphicFrameLocks noGrp="1"/>
          </p:cNvGraphicFramePr>
          <p:nvPr>
            <p:extLst>
              <p:ext uri="{D42A27DB-BD31-4B8C-83A1-F6EECF244321}">
                <p14:modId xmlns:p14="http://schemas.microsoft.com/office/powerpoint/2010/main" val="2712614678"/>
              </p:ext>
            </p:extLst>
          </p:nvPr>
        </p:nvGraphicFramePr>
        <p:xfrm>
          <a:off x="6435648" y="5038252"/>
          <a:ext cx="4583376" cy="1495801"/>
        </p:xfrm>
        <a:graphic>
          <a:graphicData uri="http://schemas.openxmlformats.org/drawingml/2006/table">
            <a:tbl>
              <a:tblPr firstRow="1" bandRow="1">
                <a:tableStyleId>{5C22544A-7EE6-4342-B048-85BDC9FD1C3A}</a:tableStyleId>
              </a:tblPr>
              <a:tblGrid>
                <a:gridCol w="1029386">
                  <a:extLst>
                    <a:ext uri="{9D8B030D-6E8A-4147-A177-3AD203B41FA5}">
                      <a16:colId xmlns:a16="http://schemas.microsoft.com/office/drawing/2014/main" val="3918553771"/>
                    </a:ext>
                  </a:extLst>
                </a:gridCol>
                <a:gridCol w="710798">
                  <a:extLst>
                    <a:ext uri="{9D8B030D-6E8A-4147-A177-3AD203B41FA5}">
                      <a16:colId xmlns:a16="http://schemas.microsoft.com/office/drawing/2014/main" val="1325897192"/>
                    </a:ext>
                  </a:extLst>
                </a:gridCol>
                <a:gridCol w="710798">
                  <a:extLst>
                    <a:ext uri="{9D8B030D-6E8A-4147-A177-3AD203B41FA5}">
                      <a16:colId xmlns:a16="http://schemas.microsoft.com/office/drawing/2014/main" val="92525492"/>
                    </a:ext>
                  </a:extLst>
                </a:gridCol>
                <a:gridCol w="710798">
                  <a:extLst>
                    <a:ext uri="{9D8B030D-6E8A-4147-A177-3AD203B41FA5}">
                      <a16:colId xmlns:a16="http://schemas.microsoft.com/office/drawing/2014/main" val="373619570"/>
                    </a:ext>
                  </a:extLst>
                </a:gridCol>
                <a:gridCol w="710798">
                  <a:extLst>
                    <a:ext uri="{9D8B030D-6E8A-4147-A177-3AD203B41FA5}">
                      <a16:colId xmlns:a16="http://schemas.microsoft.com/office/drawing/2014/main" val="2158587356"/>
                    </a:ext>
                  </a:extLst>
                </a:gridCol>
                <a:gridCol w="710798">
                  <a:extLst>
                    <a:ext uri="{9D8B030D-6E8A-4147-A177-3AD203B41FA5}">
                      <a16:colId xmlns:a16="http://schemas.microsoft.com/office/drawing/2014/main" val="3569679531"/>
                    </a:ext>
                  </a:extLst>
                </a:gridCol>
              </a:tblGrid>
              <a:tr h="221726">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5481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30.93%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29.48%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29.32%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31.10%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5481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49.00%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43.10%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43.17%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45.01%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54815">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33.66%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33.29%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34.94%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36.48%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5481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23.24%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23.36%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5481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1060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995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1285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23d_chart">
            <a:extLst>
              <a:ext uri="{FF2B5EF4-FFF2-40B4-BE49-F238E27FC236}">
                <a16:creationId xmlns:a16="http://schemas.microsoft.com/office/drawing/2014/main" id="{7D69F081-E865-3C7F-5950-55BCD7822AA1}"/>
              </a:ext>
            </a:extLst>
          </p:cNvPr>
          <p:cNvGraphicFramePr/>
          <p:nvPr>
            <p:extLst>
              <p:ext uri="{D42A27DB-BD31-4B8C-83A1-F6EECF244321}">
                <p14:modId xmlns:p14="http://schemas.microsoft.com/office/powerpoint/2010/main" val="578718458"/>
              </p:ext>
            </p:extLst>
          </p:nvPr>
        </p:nvGraphicFramePr>
        <p:xfrm>
          <a:off x="6435648" y="898309"/>
          <a:ext cx="4862894" cy="4032279"/>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a:extLst>
              <a:ext uri="{FF2B5EF4-FFF2-40B4-BE49-F238E27FC236}">
                <a16:creationId xmlns:a16="http://schemas.microsoft.com/office/drawing/2014/main" id="{F6552CFC-D1C4-A2E1-1EB2-903062B64DE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2350468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13283" y="3901017"/>
            <a:ext cx="5395338" cy="1126917"/>
          </a:xfrm>
        </p:spPr>
        <p:txBody>
          <a:bodyPr>
            <a:noAutofit/>
          </a:bodyPr>
          <a:lstStyle/>
          <a:p>
            <a:r>
              <a:rPr lang="en-GB" dirty="0"/>
              <a:t>People Promise element – We work flexibly</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96007"/>
            <a:ext cx="11334750" cy="1415772"/>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Support for work-life balance – Q6b, Q6c, Q6d</a:t>
            </a:r>
          </a:p>
          <a:p>
            <a:r>
              <a:rPr lang="en-GB" sz="1600" dirty="0">
                <a:solidFill>
                  <a:schemeClr val="bg1"/>
                </a:solidFill>
                <a:latin typeface="Frutiger LT Std 45 Light" panose="020B0402020204020204"/>
                <a:cs typeface="Arial" panose="020B0604020202020204" pitchFamily="34" charset="0"/>
              </a:rPr>
              <a:t>Flexible working – Q4d </a:t>
            </a:r>
          </a:p>
          <a:p>
            <a:endParaRPr lang="en-GB" sz="1600" dirty="0">
              <a:solidFill>
                <a:schemeClr val="bg1"/>
              </a:solidFill>
              <a:latin typeface="Frutiger LT Std 45 Light" panose="020B0402020204020204"/>
              <a:cs typeface="Arial" panose="020B0604020202020204" pitchFamily="34" charset="0"/>
            </a:endParaRPr>
          </a:p>
          <a:p>
            <a:endParaRPr lang="en-GB" sz="2000" dirty="0">
              <a:solidFill>
                <a:schemeClr val="bg1"/>
              </a:solidFill>
              <a:latin typeface="Frutiger LT Std 45 Light" panose="020B0402020204020204"/>
              <a:cs typeface="Arial" panose="020B0604020202020204" pitchFamily="34" charset="0"/>
            </a:endParaRPr>
          </a:p>
        </p:txBody>
      </p:sp>
      <p:pic>
        <p:nvPicPr>
          <p:cNvPr id="3" name="Picture 2">
            <a:extLst>
              <a:ext uri="{FF2B5EF4-FFF2-40B4-BE49-F238E27FC236}">
                <a16:creationId xmlns:a16="http://schemas.microsoft.com/office/drawing/2014/main" id="{8BEECA29-1B43-A1BE-4B1A-9F9EA41EEFB5}"/>
              </a:ext>
            </a:extLst>
          </p:cNvPr>
          <p:cNvPicPr>
            <a:picLocks noChangeAspect="1"/>
          </p:cNvPicPr>
          <p:nvPr/>
        </p:nvPicPr>
        <p:blipFill>
          <a:blip r:embed="rId2"/>
          <a:stretch>
            <a:fillRect/>
          </a:stretch>
        </p:blipFill>
        <p:spPr>
          <a:xfrm>
            <a:off x="5624201" y="3917368"/>
            <a:ext cx="1357624" cy="1041024"/>
          </a:xfrm>
          <a:prstGeom prst="rect">
            <a:avLst/>
          </a:prstGeom>
        </p:spPr>
      </p:pic>
    </p:spTree>
    <p:extLst>
      <p:ext uri="{BB962C8B-B14F-4D97-AF65-F5344CB8AC3E}">
        <p14:creationId xmlns:p14="http://schemas.microsoft.com/office/powerpoint/2010/main" val="2651531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work flexibly: Support for work-life balance</a:t>
            </a:r>
            <a:endParaRPr lang="en-GB" sz="1600" dirty="0"/>
          </a:p>
        </p:txBody>
      </p:sp>
      <p:graphicFrame>
        <p:nvGraphicFramePr>
          <p:cNvPr id="6" name="q6b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3699041812"/>
              </p:ext>
            </p:extLst>
          </p:nvPr>
        </p:nvGraphicFramePr>
        <p:xfrm>
          <a:off x="467537" y="5078966"/>
          <a:ext cx="3450725" cy="1289550"/>
        </p:xfrm>
        <a:graphic>
          <a:graphicData uri="http://schemas.openxmlformats.org/drawingml/2006/table">
            <a:tbl>
              <a:tblPr firstRow="1" bandRow="1">
                <a:tableStyleId>{5C22544A-7EE6-4342-B048-85BDC9FD1C3A}</a:tableStyleId>
              </a:tblPr>
              <a:tblGrid>
                <a:gridCol w="930440">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17685">
                  <a:extLst>
                    <a:ext uri="{9D8B030D-6E8A-4147-A177-3AD203B41FA5}">
                      <a16:colId xmlns:a16="http://schemas.microsoft.com/office/drawing/2014/main" val="92525492"/>
                    </a:ext>
                  </a:extLst>
                </a:gridCol>
                <a:gridCol w="858539">
                  <a:extLst>
                    <a:ext uri="{9D8B030D-6E8A-4147-A177-3AD203B41FA5}">
                      <a16:colId xmlns:a16="http://schemas.microsoft.com/office/drawing/2014/main" val="3214830909"/>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55.74%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58.68%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63.59%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64.63%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64.88%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67.41%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55.13%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57.70%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59.25%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41.49%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41.64%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6b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238768709"/>
              </p:ext>
            </p:extLst>
          </p:nvPr>
        </p:nvGraphicFramePr>
        <p:xfrm>
          <a:off x="424870" y="900593"/>
          <a:ext cx="3760355" cy="40513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6c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3296120379"/>
              </p:ext>
            </p:extLst>
          </p:nvPr>
        </p:nvGraphicFramePr>
        <p:xfrm>
          <a:off x="4386062" y="5078966"/>
          <a:ext cx="3450725" cy="1289550"/>
        </p:xfrm>
        <a:graphic>
          <a:graphicData uri="http://schemas.openxmlformats.org/drawingml/2006/table">
            <a:tbl>
              <a:tblPr firstRow="1" bandRow="1">
                <a:tableStyleId>{5C22544A-7EE6-4342-B048-85BDC9FD1C3A}</a:tableStyleId>
              </a:tblPr>
              <a:tblGrid>
                <a:gridCol w="898115">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35270">
                  <a:extLst>
                    <a:ext uri="{9D8B030D-6E8A-4147-A177-3AD203B41FA5}">
                      <a16:colId xmlns:a16="http://schemas.microsoft.com/office/drawing/2014/main" val="92525492"/>
                    </a:ext>
                  </a:extLst>
                </a:gridCol>
                <a:gridCol w="873279">
                  <a:extLst>
                    <a:ext uri="{9D8B030D-6E8A-4147-A177-3AD203B41FA5}">
                      <a16:colId xmlns:a16="http://schemas.microsoft.com/office/drawing/2014/main" val="77278188"/>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58.65%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59.81%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63.67%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64.99%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66.50%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67.98%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59.11%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61.76%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48.81%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44.12%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2" name="q6d_table">
            <a:extLst>
              <a:ext uri="{FF2B5EF4-FFF2-40B4-BE49-F238E27FC236}">
                <a16:creationId xmlns:a16="http://schemas.microsoft.com/office/drawing/2014/main" id="{A105D48C-94B3-49FA-6F7C-73B3F376A63F}"/>
              </a:ext>
            </a:extLst>
          </p:cNvPr>
          <p:cNvGraphicFramePr>
            <a:graphicFrameLocks noGrp="1"/>
          </p:cNvGraphicFramePr>
          <p:nvPr>
            <p:extLst>
              <p:ext uri="{D42A27DB-BD31-4B8C-83A1-F6EECF244321}">
                <p14:modId xmlns:p14="http://schemas.microsoft.com/office/powerpoint/2010/main" val="2204671112"/>
              </p:ext>
            </p:extLst>
          </p:nvPr>
        </p:nvGraphicFramePr>
        <p:xfrm>
          <a:off x="8301075" y="5078966"/>
          <a:ext cx="3450725" cy="1289550"/>
        </p:xfrm>
        <a:graphic>
          <a:graphicData uri="http://schemas.openxmlformats.org/drawingml/2006/table">
            <a:tbl>
              <a:tblPr firstRow="1" bandRow="1">
                <a:tableStyleId>{5C22544A-7EE6-4342-B048-85BDC9FD1C3A}</a:tableStyleId>
              </a:tblPr>
              <a:tblGrid>
                <a:gridCol w="930848">
                  <a:extLst>
                    <a:ext uri="{9D8B030D-6E8A-4147-A177-3AD203B41FA5}">
                      <a16:colId xmlns:a16="http://schemas.microsoft.com/office/drawing/2014/main" val="3918553771"/>
                    </a:ext>
                  </a:extLst>
                </a:gridCol>
                <a:gridCol w="835269">
                  <a:extLst>
                    <a:ext uri="{9D8B030D-6E8A-4147-A177-3AD203B41FA5}">
                      <a16:colId xmlns:a16="http://schemas.microsoft.com/office/drawing/2014/main" val="1325897192"/>
                    </a:ext>
                  </a:extLst>
                </a:gridCol>
                <a:gridCol w="800100">
                  <a:extLst>
                    <a:ext uri="{9D8B030D-6E8A-4147-A177-3AD203B41FA5}">
                      <a16:colId xmlns:a16="http://schemas.microsoft.com/office/drawing/2014/main" val="92525492"/>
                    </a:ext>
                  </a:extLst>
                </a:gridCol>
                <a:gridCol w="884508">
                  <a:extLst>
                    <a:ext uri="{9D8B030D-6E8A-4147-A177-3AD203B41FA5}">
                      <a16:colId xmlns:a16="http://schemas.microsoft.com/office/drawing/2014/main" val="4055881026"/>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80.62%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82.57%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82.45%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82.07%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83.76%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84.07%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77.25%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79.18%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70.71%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71.70%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4" name="Picture 3">
            <a:extLst>
              <a:ext uri="{FF2B5EF4-FFF2-40B4-BE49-F238E27FC236}">
                <a16:creationId xmlns:a16="http://schemas.microsoft.com/office/drawing/2014/main" id="{F7A39693-C93E-5410-205B-B426E1E60A27}"/>
              </a:ext>
            </a:extLst>
          </p:cNvPr>
          <p:cNvPicPr>
            <a:picLocks noChangeAspect="1"/>
          </p:cNvPicPr>
          <p:nvPr/>
        </p:nvPicPr>
        <p:blipFill>
          <a:blip r:embed="rId3"/>
          <a:stretch>
            <a:fillRect/>
          </a:stretch>
        </p:blipFill>
        <p:spPr>
          <a:xfrm>
            <a:off x="231016" y="900593"/>
            <a:ext cx="796870" cy="611039"/>
          </a:xfrm>
          <a:prstGeom prst="rect">
            <a:avLst/>
          </a:prstGeom>
        </p:spPr>
      </p:pic>
      <p:graphicFrame>
        <p:nvGraphicFramePr>
          <p:cNvPr id="7" name="q6c_chart">
            <a:extLst>
              <a:ext uri="{FF2B5EF4-FFF2-40B4-BE49-F238E27FC236}">
                <a16:creationId xmlns:a16="http://schemas.microsoft.com/office/drawing/2014/main" id="{31C889B6-87FE-1C06-58CD-02967152B8B0}"/>
              </a:ext>
            </a:extLst>
          </p:cNvPr>
          <p:cNvGraphicFramePr/>
          <p:nvPr>
            <p:extLst>
              <p:ext uri="{D42A27DB-BD31-4B8C-83A1-F6EECF244321}">
                <p14:modId xmlns:p14="http://schemas.microsoft.com/office/powerpoint/2010/main" val="1331355442"/>
              </p:ext>
            </p:extLst>
          </p:nvPr>
        </p:nvGraphicFramePr>
        <p:xfrm>
          <a:off x="4379079" y="900593"/>
          <a:ext cx="3760355" cy="40513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6d_chart">
            <a:extLst>
              <a:ext uri="{FF2B5EF4-FFF2-40B4-BE49-F238E27FC236}">
                <a16:creationId xmlns:a16="http://schemas.microsoft.com/office/drawing/2014/main" id="{EE33D95E-C240-4753-E1BC-292089AC0C87}"/>
              </a:ext>
            </a:extLst>
          </p:cNvPr>
          <p:cNvGraphicFramePr/>
          <p:nvPr>
            <p:extLst>
              <p:ext uri="{D42A27DB-BD31-4B8C-83A1-F6EECF244321}">
                <p14:modId xmlns:p14="http://schemas.microsoft.com/office/powerpoint/2010/main" val="1007415112"/>
              </p:ext>
            </p:extLst>
          </p:nvPr>
        </p:nvGraphicFramePr>
        <p:xfrm>
          <a:off x="8301075" y="900594"/>
          <a:ext cx="3760355" cy="4051390"/>
        </p:xfrm>
        <a:graphic>
          <a:graphicData uri="http://schemas.openxmlformats.org/drawingml/2006/chart">
            <c:chart xmlns:c="http://schemas.openxmlformats.org/drawingml/2006/chart" xmlns:r="http://schemas.openxmlformats.org/officeDocument/2006/relationships" r:id="rId5"/>
          </a:graphicData>
        </a:graphic>
      </p:graphicFrame>
      <p:sp>
        <p:nvSpPr>
          <p:cNvPr id="14" name="Slide Number Placeholder 8">
            <a:extLst>
              <a:ext uri="{FF2B5EF4-FFF2-40B4-BE49-F238E27FC236}">
                <a16:creationId xmlns:a16="http://schemas.microsoft.com/office/drawing/2014/main" id="{AC585493-DF4B-CAD9-D77A-8671862BEF49}"/>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72</a:t>
            </a:fld>
            <a:endParaRPr lang="en-GB" dirty="0"/>
          </a:p>
        </p:txBody>
      </p:sp>
      <p:sp>
        <p:nvSpPr>
          <p:cNvPr id="2" name="Footer Placeholder 2">
            <a:extLst>
              <a:ext uri="{FF2B5EF4-FFF2-40B4-BE49-F238E27FC236}">
                <a16:creationId xmlns:a16="http://schemas.microsoft.com/office/drawing/2014/main" id="{34E317E2-D8A0-560A-1A54-68D6443BB5C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128429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work flexibly: Flexible working</a:t>
            </a:r>
            <a:endParaRPr lang="en-GB" sz="1600" dirty="0"/>
          </a:p>
        </p:txBody>
      </p:sp>
      <p:pic>
        <p:nvPicPr>
          <p:cNvPr id="4" name="Picture 3">
            <a:extLst>
              <a:ext uri="{FF2B5EF4-FFF2-40B4-BE49-F238E27FC236}">
                <a16:creationId xmlns:a16="http://schemas.microsoft.com/office/drawing/2014/main" id="{F7A39693-C93E-5410-205B-B426E1E60A27}"/>
              </a:ext>
            </a:extLst>
          </p:cNvPr>
          <p:cNvPicPr>
            <a:picLocks noChangeAspect="1"/>
          </p:cNvPicPr>
          <p:nvPr/>
        </p:nvPicPr>
        <p:blipFill>
          <a:blip r:embed="rId2"/>
          <a:stretch>
            <a:fillRect/>
          </a:stretch>
        </p:blipFill>
        <p:spPr>
          <a:xfrm>
            <a:off x="231016" y="900593"/>
            <a:ext cx="796870" cy="611039"/>
          </a:xfrm>
          <a:prstGeom prst="rect">
            <a:avLst/>
          </a:prstGeom>
        </p:spPr>
      </p:pic>
      <p:graphicFrame>
        <p:nvGraphicFramePr>
          <p:cNvPr id="7" name="q4d_table">
            <a:extLst>
              <a:ext uri="{FF2B5EF4-FFF2-40B4-BE49-F238E27FC236}">
                <a16:creationId xmlns:a16="http://schemas.microsoft.com/office/drawing/2014/main" id="{FE12F268-9318-60CE-9A00-8866020142B9}"/>
              </a:ext>
            </a:extLst>
          </p:cNvPr>
          <p:cNvGraphicFramePr>
            <a:graphicFrameLocks noGrp="1"/>
          </p:cNvGraphicFramePr>
          <p:nvPr>
            <p:extLst>
              <p:ext uri="{D42A27DB-BD31-4B8C-83A1-F6EECF244321}">
                <p14:modId xmlns:p14="http://schemas.microsoft.com/office/powerpoint/2010/main" val="2712252284"/>
              </p:ext>
            </p:extLst>
          </p:nvPr>
        </p:nvGraphicFramePr>
        <p:xfrm>
          <a:off x="3597739" y="4959407"/>
          <a:ext cx="4450652" cy="1432188"/>
        </p:xfrm>
        <a:graphic>
          <a:graphicData uri="http://schemas.openxmlformats.org/drawingml/2006/table">
            <a:tbl>
              <a:tblPr firstRow="1" bandRow="1">
                <a:tableStyleId>{5C22544A-7EE6-4342-B048-85BDC9FD1C3A}</a:tableStyleId>
              </a:tblPr>
              <a:tblGrid>
                <a:gridCol w="999577">
                  <a:extLst>
                    <a:ext uri="{9D8B030D-6E8A-4147-A177-3AD203B41FA5}">
                      <a16:colId xmlns:a16="http://schemas.microsoft.com/office/drawing/2014/main" val="3918553771"/>
                    </a:ext>
                  </a:extLst>
                </a:gridCol>
                <a:gridCol w="690215">
                  <a:extLst>
                    <a:ext uri="{9D8B030D-6E8A-4147-A177-3AD203B41FA5}">
                      <a16:colId xmlns:a16="http://schemas.microsoft.com/office/drawing/2014/main" val="1325897192"/>
                    </a:ext>
                  </a:extLst>
                </a:gridCol>
                <a:gridCol w="690215">
                  <a:extLst>
                    <a:ext uri="{9D8B030D-6E8A-4147-A177-3AD203B41FA5}">
                      <a16:colId xmlns:a16="http://schemas.microsoft.com/office/drawing/2014/main" val="92525492"/>
                    </a:ext>
                  </a:extLst>
                </a:gridCol>
                <a:gridCol w="690215">
                  <a:extLst>
                    <a:ext uri="{9D8B030D-6E8A-4147-A177-3AD203B41FA5}">
                      <a16:colId xmlns:a16="http://schemas.microsoft.com/office/drawing/2014/main" val="373619570"/>
                    </a:ext>
                  </a:extLst>
                </a:gridCol>
                <a:gridCol w="690215">
                  <a:extLst>
                    <a:ext uri="{9D8B030D-6E8A-4147-A177-3AD203B41FA5}">
                      <a16:colId xmlns:a16="http://schemas.microsoft.com/office/drawing/2014/main" val="2158587356"/>
                    </a:ext>
                  </a:extLst>
                </a:gridCol>
                <a:gridCol w="69021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66.40%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72.69%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68.77%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70.48%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72.41%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72.70%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77.42%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62.43%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66.39%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66.49%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67.73%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51.26%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53.97%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53.91%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55.54%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59.06%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9" name="q4d_chart">
            <a:extLst>
              <a:ext uri="{FF2B5EF4-FFF2-40B4-BE49-F238E27FC236}">
                <a16:creationId xmlns:a16="http://schemas.microsoft.com/office/drawing/2014/main" id="{C23BA0F1-1DBC-4E3E-615D-8029E4D1C9AC}"/>
              </a:ext>
            </a:extLst>
          </p:cNvPr>
          <p:cNvGraphicFramePr/>
          <p:nvPr>
            <p:extLst>
              <p:ext uri="{D42A27DB-BD31-4B8C-83A1-F6EECF244321}">
                <p14:modId xmlns:p14="http://schemas.microsoft.com/office/powerpoint/2010/main" val="1904933565"/>
              </p:ext>
            </p:extLst>
          </p:nvPr>
        </p:nvGraphicFramePr>
        <p:xfrm>
          <a:off x="3696351" y="824393"/>
          <a:ext cx="4450655" cy="4040966"/>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8">
            <a:extLst>
              <a:ext uri="{FF2B5EF4-FFF2-40B4-BE49-F238E27FC236}">
                <a16:creationId xmlns:a16="http://schemas.microsoft.com/office/drawing/2014/main" id="{00AFB8B2-A489-A844-724D-F1C9C738D6EA}"/>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73</a:t>
            </a:fld>
            <a:endParaRPr lang="en-GB" dirty="0"/>
          </a:p>
        </p:txBody>
      </p:sp>
      <p:sp>
        <p:nvSpPr>
          <p:cNvPr id="2" name="Footer Placeholder 2">
            <a:extLst>
              <a:ext uri="{FF2B5EF4-FFF2-40B4-BE49-F238E27FC236}">
                <a16:creationId xmlns:a16="http://schemas.microsoft.com/office/drawing/2014/main" id="{038BDDAD-1CB3-EB68-7E54-25BC22E9330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420037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13283" y="3901017"/>
            <a:ext cx="5395338" cy="1126917"/>
          </a:xfrm>
        </p:spPr>
        <p:txBody>
          <a:bodyPr>
            <a:noAutofit/>
          </a:bodyPr>
          <a:lstStyle/>
          <a:p>
            <a:r>
              <a:rPr lang="en-GB" dirty="0"/>
              <a:t>People Promise element – We are a team</a:t>
            </a:r>
          </a:p>
        </p:txBody>
      </p:sp>
      <p:sp>
        <p:nvSpPr>
          <p:cNvPr id="4" name="TextBox 3">
            <a:extLst>
              <a:ext uri="{FF2B5EF4-FFF2-40B4-BE49-F238E27FC236}">
                <a16:creationId xmlns:a16="http://schemas.microsoft.com/office/drawing/2014/main" id="{37C2BCF8-12F8-55C0-E239-EB814BC0AFCD}"/>
              </a:ext>
            </a:extLst>
          </p:cNvPr>
          <p:cNvSpPr txBox="1"/>
          <p:nvPr/>
        </p:nvSpPr>
        <p:spPr>
          <a:xfrm>
            <a:off x="205643" y="5196007"/>
            <a:ext cx="11334750" cy="1415772"/>
          </a:xfrm>
          <a:prstGeom prst="rect">
            <a:avLst/>
          </a:prstGeom>
          <a:noFill/>
        </p:spPr>
        <p:txBody>
          <a:bodyPr wrap="square" rtlCol="0">
            <a:spAutoFit/>
          </a:bodyPr>
          <a:lstStyle/>
          <a:p>
            <a:r>
              <a:rPr lang="en-GB" dirty="0">
                <a:solidFill>
                  <a:schemeClr val="bg1"/>
                </a:solidFill>
                <a:latin typeface="Frutiger LT Std 45 Light" panose="020B0402020204020204"/>
                <a:cs typeface="Arial" panose="020B0604020202020204" pitchFamily="34" charset="0"/>
              </a:rPr>
              <a:t>Questions included:</a:t>
            </a:r>
          </a:p>
          <a:p>
            <a:r>
              <a:rPr lang="en-GB" sz="1600" dirty="0">
                <a:solidFill>
                  <a:schemeClr val="bg1"/>
                </a:solidFill>
                <a:latin typeface="Frutiger LT Std 45 Light" panose="020B0402020204020204"/>
                <a:cs typeface="Arial" panose="020B0604020202020204" pitchFamily="34" charset="0"/>
              </a:rPr>
              <a:t>Team working – Q7a, Q7b, Q7c, Q7d, Q7e, Q7f, Q7g, Q8a</a:t>
            </a:r>
          </a:p>
          <a:p>
            <a:r>
              <a:rPr lang="en-GB" sz="1600" dirty="0">
                <a:solidFill>
                  <a:schemeClr val="bg1"/>
                </a:solidFill>
                <a:latin typeface="Frutiger LT Std 45 Light" panose="020B0402020204020204"/>
                <a:cs typeface="Arial" panose="020B0604020202020204" pitchFamily="34" charset="0"/>
              </a:rPr>
              <a:t>Line management – Q9a, Q9b, Q9c, Q9d</a:t>
            </a:r>
          </a:p>
          <a:p>
            <a:endParaRPr lang="en-GB" sz="1600" dirty="0">
              <a:solidFill>
                <a:schemeClr val="bg1"/>
              </a:solidFill>
              <a:latin typeface="Frutiger LT Std 45 Light" panose="020B0402020204020204"/>
              <a:cs typeface="Arial" panose="020B0604020202020204" pitchFamily="34" charset="0"/>
            </a:endParaRPr>
          </a:p>
          <a:p>
            <a:endParaRPr lang="en-GB" sz="2000" dirty="0">
              <a:solidFill>
                <a:schemeClr val="bg1"/>
              </a:solidFill>
              <a:latin typeface="Frutiger LT Std 45 Light" panose="020B0402020204020204"/>
              <a:cs typeface="Arial" panose="020B0604020202020204" pitchFamily="34" charset="0"/>
            </a:endParaRPr>
          </a:p>
        </p:txBody>
      </p:sp>
      <p:pic>
        <p:nvPicPr>
          <p:cNvPr id="5" name="Picture 4">
            <a:extLst>
              <a:ext uri="{FF2B5EF4-FFF2-40B4-BE49-F238E27FC236}">
                <a16:creationId xmlns:a16="http://schemas.microsoft.com/office/drawing/2014/main" id="{9536238E-7E55-860C-C604-4D0C1DEA3FF7}"/>
              </a:ext>
            </a:extLst>
          </p:cNvPr>
          <p:cNvPicPr>
            <a:picLocks noChangeAspect="1"/>
          </p:cNvPicPr>
          <p:nvPr/>
        </p:nvPicPr>
        <p:blipFill>
          <a:blip r:embed="rId2"/>
          <a:stretch>
            <a:fillRect/>
          </a:stretch>
        </p:blipFill>
        <p:spPr>
          <a:xfrm>
            <a:off x="5425493" y="4052578"/>
            <a:ext cx="1730379" cy="823793"/>
          </a:xfrm>
          <a:prstGeom prst="rect">
            <a:avLst/>
          </a:prstGeom>
        </p:spPr>
      </p:pic>
    </p:spTree>
    <p:extLst>
      <p:ext uri="{BB962C8B-B14F-4D97-AF65-F5344CB8AC3E}">
        <p14:creationId xmlns:p14="http://schemas.microsoft.com/office/powerpoint/2010/main" val="2011208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6003CA-0041-0C7E-1846-6D7FA8F9F76E}"/>
              </a:ext>
            </a:extLst>
          </p:cNvPr>
          <p:cNvPicPr>
            <a:picLocks noChangeAspect="1"/>
          </p:cNvPicPr>
          <p:nvPr/>
        </p:nvPicPr>
        <p:blipFill>
          <a:blip r:embed="rId2"/>
          <a:stretch>
            <a:fillRect/>
          </a:stretch>
        </p:blipFill>
        <p:spPr>
          <a:xfrm>
            <a:off x="125305" y="900593"/>
            <a:ext cx="1044862" cy="497434"/>
          </a:xfrm>
          <a:prstGeom prst="rect">
            <a:avLst/>
          </a:prstGeom>
        </p:spPr>
      </p:pic>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 team: Team working</a:t>
            </a:r>
            <a:endParaRPr lang="en-GB" sz="1600" dirty="0"/>
          </a:p>
        </p:txBody>
      </p:sp>
      <p:graphicFrame>
        <p:nvGraphicFramePr>
          <p:cNvPr id="7" name="q7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3305732252"/>
              </p:ext>
            </p:extLst>
          </p:nvPr>
        </p:nvGraphicFramePr>
        <p:xfrm>
          <a:off x="351893" y="870113"/>
          <a:ext cx="3724319" cy="4069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7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844647488"/>
              </p:ext>
            </p:extLst>
          </p:nvPr>
        </p:nvGraphicFramePr>
        <p:xfrm>
          <a:off x="4124160" y="5039539"/>
          <a:ext cx="3724318" cy="1455960"/>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42660">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2660">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68.42%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68.74%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66.17%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68.10%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70.05%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2660">
                <a:tc>
                  <a:txBody>
                    <a:bodyPr/>
                    <a:lstStyle/>
                    <a:p>
                      <a:pPr algn="ctr"/>
                      <a:r>
                        <a:rPr lang="en-GB" sz="1100" dirty="0">
                          <a:solidFill>
                            <a:schemeClr val="bg1"/>
                          </a:solidFill>
                          <a:latin typeface="Frutiger LT Std 45 Light" panose="020B0402020204020204"/>
                        </a:rPr>
                        <a:t>Best result </a:t>
                      </a:r>
                    </a:p>
                  </a:txBody>
                  <a:tcPr marL="0" marR="0" marT="0" marB="0" anchor="ctr">
                    <a:solidFill>
                      <a:srgbClr val="00B050"/>
                    </a:solidFill>
                  </a:tcPr>
                </a:tc>
                <a:tc>
                  <a:txBody>
                    <a:bodyPr/>
                    <a:lstStyle/>
                    <a:p>
                      <a:pPr algn="ctr"/>
                      <a:r>
                        <a:rPr lang="en-GB" sz="1100">
                          <a:latin typeface="Frutiger LT Std 45 Light" panose="020B0402020204020204"/>
                        </a:rPr>
                        <a:t>75.36%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75.84%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76.49%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77.90%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2660">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69.23%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69.91%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68.94%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71.47%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2660">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61.52%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58.46%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54.96%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61.36%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64.20%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2660">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7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837017319"/>
              </p:ext>
            </p:extLst>
          </p:nvPr>
        </p:nvGraphicFramePr>
        <p:xfrm>
          <a:off x="8056233" y="5039539"/>
          <a:ext cx="3724318" cy="1455960"/>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42660">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2660">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76.52%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75.87%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73.92%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77.38%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75.94%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2660">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80.66%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80.95%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81.34%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81.54%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2660">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76.33%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77.38%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76.93%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2660">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72.31%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2660">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7b_chart">
            <a:extLst>
              <a:ext uri="{FF2B5EF4-FFF2-40B4-BE49-F238E27FC236}">
                <a16:creationId xmlns:a16="http://schemas.microsoft.com/office/drawing/2014/main" id="{EA0C4937-6AAA-33D7-767B-776E2E01EC41}"/>
              </a:ext>
            </a:extLst>
          </p:cNvPr>
          <p:cNvGraphicFramePr/>
          <p:nvPr>
            <p:extLst>
              <p:ext uri="{D42A27DB-BD31-4B8C-83A1-F6EECF244321}">
                <p14:modId xmlns:p14="http://schemas.microsoft.com/office/powerpoint/2010/main" val="898583398"/>
              </p:ext>
            </p:extLst>
          </p:nvPr>
        </p:nvGraphicFramePr>
        <p:xfrm>
          <a:off x="4233840" y="890433"/>
          <a:ext cx="3724319" cy="4049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7c_chart">
            <a:extLst>
              <a:ext uri="{FF2B5EF4-FFF2-40B4-BE49-F238E27FC236}">
                <a16:creationId xmlns:a16="http://schemas.microsoft.com/office/drawing/2014/main" id="{B567A339-2C28-95FB-FCD7-D554FE9A883D}"/>
              </a:ext>
            </a:extLst>
          </p:cNvPr>
          <p:cNvGraphicFramePr/>
          <p:nvPr>
            <p:extLst>
              <p:ext uri="{D42A27DB-BD31-4B8C-83A1-F6EECF244321}">
                <p14:modId xmlns:p14="http://schemas.microsoft.com/office/powerpoint/2010/main" val="2915219548"/>
              </p:ext>
            </p:extLst>
          </p:nvPr>
        </p:nvGraphicFramePr>
        <p:xfrm>
          <a:off x="8241340" y="900593"/>
          <a:ext cx="3724319" cy="4038960"/>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8">
            <a:extLst>
              <a:ext uri="{FF2B5EF4-FFF2-40B4-BE49-F238E27FC236}">
                <a16:creationId xmlns:a16="http://schemas.microsoft.com/office/drawing/2014/main" id="{BC9A3345-D3D6-7A08-6EFE-2201604EB92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75</a:t>
            </a:fld>
            <a:endParaRPr lang="en-GB" dirty="0"/>
          </a:p>
        </p:txBody>
      </p:sp>
      <p:sp>
        <p:nvSpPr>
          <p:cNvPr id="2" name="Footer Placeholder 2">
            <a:extLst>
              <a:ext uri="{FF2B5EF4-FFF2-40B4-BE49-F238E27FC236}">
                <a16:creationId xmlns:a16="http://schemas.microsoft.com/office/drawing/2014/main" id="{819C3B4A-75C2-47C4-BFC7-C7FEED7C58E4}"/>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graphicFrame>
        <p:nvGraphicFramePr>
          <p:cNvPr id="3" name="q7a_table">
            <a:extLst>
              <a:ext uri="{FF2B5EF4-FFF2-40B4-BE49-F238E27FC236}">
                <a16:creationId xmlns:a16="http://schemas.microsoft.com/office/drawing/2014/main" id="{9168A599-A091-5103-C368-2058AF77C57E}"/>
              </a:ext>
            </a:extLst>
          </p:cNvPr>
          <p:cNvGraphicFramePr>
            <a:graphicFrameLocks noGrp="1"/>
          </p:cNvGraphicFramePr>
          <p:nvPr>
            <p:extLst>
              <p:ext uri="{D42A27DB-BD31-4B8C-83A1-F6EECF244321}">
                <p14:modId xmlns:p14="http://schemas.microsoft.com/office/powerpoint/2010/main" val="2482372171"/>
              </p:ext>
            </p:extLst>
          </p:nvPr>
        </p:nvGraphicFramePr>
        <p:xfrm>
          <a:off x="192087" y="5039539"/>
          <a:ext cx="3724318" cy="1455960"/>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42660">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42660">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76.02%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75.05%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73.72%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74.08%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74.31%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42660">
                <a:tc>
                  <a:txBody>
                    <a:bodyPr/>
                    <a:lstStyle/>
                    <a:p>
                      <a:pPr algn="ctr"/>
                      <a:r>
                        <a:rPr lang="en-GB" sz="1100" dirty="0">
                          <a:solidFill>
                            <a:schemeClr val="bg1"/>
                          </a:solidFill>
                          <a:latin typeface="Frutiger LT Std 45 Light" panose="020B0402020204020204"/>
                        </a:rPr>
                        <a:t>Best result </a:t>
                      </a:r>
                    </a:p>
                  </a:txBody>
                  <a:tcPr marL="0" marR="0" marT="0" marB="0" anchor="ctr">
                    <a:solidFill>
                      <a:srgbClr val="00B050"/>
                    </a:solidFill>
                  </a:tcPr>
                </a:tc>
                <a:tc>
                  <a:txBody>
                    <a:bodyPr/>
                    <a:lstStyle/>
                    <a:p>
                      <a:pPr algn="ctr"/>
                      <a:r>
                        <a:rPr lang="en-GB" sz="1100">
                          <a:latin typeface="Frutiger LT Std 45 Light" panose="020B0402020204020204"/>
                        </a:rPr>
                        <a:t>80.74%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82.09%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84.10%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83.46%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42660">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73.67%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75.58%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75.57%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77.13%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42660">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66.18%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69.23%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69.38%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67.98%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70.83%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42660">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Tree>
    <p:extLst>
      <p:ext uri="{BB962C8B-B14F-4D97-AF65-F5344CB8AC3E}">
        <p14:creationId xmlns:p14="http://schemas.microsoft.com/office/powerpoint/2010/main" val="31482161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 team: Team working</a:t>
            </a:r>
            <a:endParaRPr lang="en-GB" sz="1600" dirty="0"/>
          </a:p>
        </p:txBody>
      </p:sp>
      <p:graphicFrame>
        <p:nvGraphicFramePr>
          <p:cNvPr id="6" name="q7d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1803530011"/>
              </p:ext>
            </p:extLst>
          </p:nvPr>
        </p:nvGraphicFramePr>
        <p:xfrm>
          <a:off x="467537" y="5078966"/>
          <a:ext cx="3450725" cy="1369746"/>
        </p:xfrm>
        <a:graphic>
          <a:graphicData uri="http://schemas.openxmlformats.org/drawingml/2006/table">
            <a:tbl>
              <a:tblPr firstRow="1" bandRow="1">
                <a:tableStyleId>{5C22544A-7EE6-4342-B048-85BDC9FD1C3A}</a:tableStyleId>
              </a:tblPr>
              <a:tblGrid>
                <a:gridCol w="921648">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00100">
                  <a:extLst>
                    <a:ext uri="{9D8B030D-6E8A-4147-A177-3AD203B41FA5}">
                      <a16:colId xmlns:a16="http://schemas.microsoft.com/office/drawing/2014/main" val="92525492"/>
                    </a:ext>
                  </a:extLst>
                </a:gridCol>
                <a:gridCol w="884916">
                  <a:extLst>
                    <a:ext uri="{9D8B030D-6E8A-4147-A177-3AD203B41FA5}">
                      <a16:colId xmlns:a16="http://schemas.microsoft.com/office/drawing/2014/main" val="2851730459"/>
                    </a:ext>
                  </a:extLst>
                </a:gridCol>
              </a:tblGrid>
              <a:tr h="228291">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28291">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66.95%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68.14%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65.45%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28291">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78.20%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76.53%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28291">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71.36%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71.92%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28291">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28291">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7d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1752896914"/>
              </p:ext>
            </p:extLst>
          </p:nvPr>
        </p:nvGraphicFramePr>
        <p:xfrm>
          <a:off x="424870" y="900593"/>
          <a:ext cx="3760355" cy="4065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7e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2822886614"/>
              </p:ext>
            </p:extLst>
          </p:nvPr>
        </p:nvGraphicFramePr>
        <p:xfrm>
          <a:off x="4386062" y="5078966"/>
          <a:ext cx="3450725" cy="1369746"/>
        </p:xfrm>
        <a:graphic>
          <a:graphicData uri="http://schemas.openxmlformats.org/drawingml/2006/table">
            <a:tbl>
              <a:tblPr firstRow="1" bandRow="1">
                <a:tableStyleId>{5C22544A-7EE6-4342-B048-85BDC9FD1C3A}</a:tableStyleId>
              </a:tblPr>
              <a:tblGrid>
                <a:gridCol w="968453">
                  <a:extLst>
                    <a:ext uri="{9D8B030D-6E8A-4147-A177-3AD203B41FA5}">
                      <a16:colId xmlns:a16="http://schemas.microsoft.com/office/drawing/2014/main" val="3918553771"/>
                    </a:ext>
                  </a:extLst>
                </a:gridCol>
                <a:gridCol w="817685">
                  <a:extLst>
                    <a:ext uri="{9D8B030D-6E8A-4147-A177-3AD203B41FA5}">
                      <a16:colId xmlns:a16="http://schemas.microsoft.com/office/drawing/2014/main" val="1325897192"/>
                    </a:ext>
                  </a:extLst>
                </a:gridCol>
                <a:gridCol w="808892">
                  <a:extLst>
                    <a:ext uri="{9D8B030D-6E8A-4147-A177-3AD203B41FA5}">
                      <a16:colId xmlns:a16="http://schemas.microsoft.com/office/drawing/2014/main" val="92525492"/>
                    </a:ext>
                  </a:extLst>
                </a:gridCol>
                <a:gridCol w="855695">
                  <a:extLst>
                    <a:ext uri="{9D8B030D-6E8A-4147-A177-3AD203B41FA5}">
                      <a16:colId xmlns:a16="http://schemas.microsoft.com/office/drawing/2014/main" val="1886103809"/>
                    </a:ext>
                  </a:extLst>
                </a:gridCol>
              </a:tblGrid>
              <a:tr h="228291">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28291">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81.40%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85.71%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83.44%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28291">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88.50%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88.48%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88.38%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28291">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84.46%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85.21%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84.63%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28291">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80.07%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78.76%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79.75%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28291">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2" name="q7f_table">
            <a:extLst>
              <a:ext uri="{FF2B5EF4-FFF2-40B4-BE49-F238E27FC236}">
                <a16:creationId xmlns:a16="http://schemas.microsoft.com/office/drawing/2014/main" id="{A105D48C-94B3-49FA-6F7C-73B3F376A63F}"/>
              </a:ext>
            </a:extLst>
          </p:cNvPr>
          <p:cNvGraphicFramePr>
            <a:graphicFrameLocks noGrp="1"/>
          </p:cNvGraphicFramePr>
          <p:nvPr>
            <p:extLst>
              <p:ext uri="{D42A27DB-BD31-4B8C-83A1-F6EECF244321}">
                <p14:modId xmlns:p14="http://schemas.microsoft.com/office/powerpoint/2010/main" val="3376029430"/>
              </p:ext>
            </p:extLst>
          </p:nvPr>
        </p:nvGraphicFramePr>
        <p:xfrm>
          <a:off x="8301075" y="5078965"/>
          <a:ext cx="3450725" cy="1369746"/>
        </p:xfrm>
        <a:graphic>
          <a:graphicData uri="http://schemas.openxmlformats.org/drawingml/2006/table">
            <a:tbl>
              <a:tblPr firstRow="1" bandRow="1">
                <a:tableStyleId>{5C22544A-7EE6-4342-B048-85BDC9FD1C3A}</a:tableStyleId>
              </a:tblPr>
              <a:tblGrid>
                <a:gridCol w="922056">
                  <a:extLst>
                    <a:ext uri="{9D8B030D-6E8A-4147-A177-3AD203B41FA5}">
                      <a16:colId xmlns:a16="http://schemas.microsoft.com/office/drawing/2014/main" val="3918553771"/>
                    </a:ext>
                  </a:extLst>
                </a:gridCol>
                <a:gridCol w="844061">
                  <a:extLst>
                    <a:ext uri="{9D8B030D-6E8A-4147-A177-3AD203B41FA5}">
                      <a16:colId xmlns:a16="http://schemas.microsoft.com/office/drawing/2014/main" val="1325897192"/>
                    </a:ext>
                  </a:extLst>
                </a:gridCol>
                <a:gridCol w="800100">
                  <a:extLst>
                    <a:ext uri="{9D8B030D-6E8A-4147-A177-3AD203B41FA5}">
                      <a16:colId xmlns:a16="http://schemas.microsoft.com/office/drawing/2014/main" val="92525492"/>
                    </a:ext>
                  </a:extLst>
                </a:gridCol>
                <a:gridCol w="884508">
                  <a:extLst>
                    <a:ext uri="{9D8B030D-6E8A-4147-A177-3AD203B41FA5}">
                      <a16:colId xmlns:a16="http://schemas.microsoft.com/office/drawing/2014/main" val="2616830775"/>
                    </a:ext>
                  </a:extLst>
                </a:gridCol>
              </a:tblGrid>
              <a:tr h="228291">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28291">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61.00%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64.89%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68.00%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28291">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70.97%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70.85%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70.76%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28291">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61.57%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65.04%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28291">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54.62%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53.66%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58.03%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28291">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pic>
        <p:nvPicPr>
          <p:cNvPr id="7" name="Picture 6">
            <a:extLst>
              <a:ext uri="{FF2B5EF4-FFF2-40B4-BE49-F238E27FC236}">
                <a16:creationId xmlns:a16="http://schemas.microsoft.com/office/drawing/2014/main" id="{EC66A90D-BE2D-F916-59FE-4175C77EB001}"/>
              </a:ext>
            </a:extLst>
          </p:cNvPr>
          <p:cNvPicPr>
            <a:picLocks noChangeAspect="1"/>
          </p:cNvPicPr>
          <p:nvPr/>
        </p:nvPicPr>
        <p:blipFill>
          <a:blip r:embed="rId3"/>
          <a:stretch>
            <a:fillRect/>
          </a:stretch>
        </p:blipFill>
        <p:spPr>
          <a:xfrm>
            <a:off x="125305" y="900593"/>
            <a:ext cx="1044862" cy="497434"/>
          </a:xfrm>
          <a:prstGeom prst="rect">
            <a:avLst/>
          </a:prstGeom>
        </p:spPr>
      </p:pic>
      <p:graphicFrame>
        <p:nvGraphicFramePr>
          <p:cNvPr id="4" name="q7e_chart">
            <a:extLst>
              <a:ext uri="{FF2B5EF4-FFF2-40B4-BE49-F238E27FC236}">
                <a16:creationId xmlns:a16="http://schemas.microsoft.com/office/drawing/2014/main" id="{8B91CBD1-B660-A80D-34AE-61C16B2B383C}"/>
              </a:ext>
            </a:extLst>
          </p:cNvPr>
          <p:cNvGraphicFramePr/>
          <p:nvPr>
            <p:extLst>
              <p:ext uri="{D42A27DB-BD31-4B8C-83A1-F6EECF244321}">
                <p14:modId xmlns:p14="http://schemas.microsoft.com/office/powerpoint/2010/main" val="438652562"/>
              </p:ext>
            </p:extLst>
          </p:nvPr>
        </p:nvGraphicFramePr>
        <p:xfrm>
          <a:off x="4386062" y="894635"/>
          <a:ext cx="3760355" cy="40658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7f_chart">
            <a:extLst>
              <a:ext uri="{FF2B5EF4-FFF2-40B4-BE49-F238E27FC236}">
                <a16:creationId xmlns:a16="http://schemas.microsoft.com/office/drawing/2014/main" id="{2B6A5C34-7B14-595A-C7A3-EDEB104352E4}"/>
              </a:ext>
            </a:extLst>
          </p:cNvPr>
          <p:cNvGraphicFramePr/>
          <p:nvPr>
            <p:extLst>
              <p:ext uri="{D42A27DB-BD31-4B8C-83A1-F6EECF244321}">
                <p14:modId xmlns:p14="http://schemas.microsoft.com/office/powerpoint/2010/main" val="3441570275"/>
              </p:ext>
            </p:extLst>
          </p:nvPr>
        </p:nvGraphicFramePr>
        <p:xfrm>
          <a:off x="8301075" y="900742"/>
          <a:ext cx="3760355" cy="4059747"/>
        </p:xfrm>
        <a:graphic>
          <a:graphicData uri="http://schemas.openxmlformats.org/drawingml/2006/chart">
            <c:chart xmlns:c="http://schemas.openxmlformats.org/drawingml/2006/chart" xmlns:r="http://schemas.openxmlformats.org/officeDocument/2006/relationships" r:id="rId5"/>
          </a:graphicData>
        </a:graphic>
      </p:graphicFrame>
      <p:sp>
        <p:nvSpPr>
          <p:cNvPr id="14" name="Slide Number Placeholder 8">
            <a:extLst>
              <a:ext uri="{FF2B5EF4-FFF2-40B4-BE49-F238E27FC236}">
                <a16:creationId xmlns:a16="http://schemas.microsoft.com/office/drawing/2014/main" id="{FD7D70DB-BD26-A1AE-65FD-26239B45B7B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76</a:t>
            </a:fld>
            <a:endParaRPr lang="en-GB" dirty="0"/>
          </a:p>
        </p:txBody>
      </p:sp>
      <p:sp>
        <p:nvSpPr>
          <p:cNvPr id="2" name="Footer Placeholder 2">
            <a:extLst>
              <a:ext uri="{FF2B5EF4-FFF2-40B4-BE49-F238E27FC236}">
                <a16:creationId xmlns:a16="http://schemas.microsoft.com/office/drawing/2014/main" id="{6FD51404-288B-377A-99B9-2C77694B906E}"/>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674209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 team: Team working</a:t>
            </a:r>
            <a:endParaRPr lang="en-GB" sz="1600" dirty="0"/>
          </a:p>
        </p:txBody>
      </p:sp>
      <p:graphicFrame>
        <p:nvGraphicFramePr>
          <p:cNvPr id="6" name="q7g_table">
            <a:extLst>
              <a:ext uri="{FF2B5EF4-FFF2-40B4-BE49-F238E27FC236}">
                <a16:creationId xmlns:a16="http://schemas.microsoft.com/office/drawing/2014/main" id="{6D181B2E-59C6-A9F5-F8C5-47D5224D2CD8}"/>
              </a:ext>
            </a:extLst>
          </p:cNvPr>
          <p:cNvGraphicFramePr>
            <a:graphicFrameLocks noGrp="1"/>
          </p:cNvGraphicFramePr>
          <p:nvPr>
            <p:extLst>
              <p:ext uri="{D42A27DB-BD31-4B8C-83A1-F6EECF244321}">
                <p14:modId xmlns:p14="http://schemas.microsoft.com/office/powerpoint/2010/main" val="4273950554"/>
              </p:ext>
            </p:extLst>
          </p:nvPr>
        </p:nvGraphicFramePr>
        <p:xfrm>
          <a:off x="467537" y="5078966"/>
          <a:ext cx="4659597" cy="1289550"/>
        </p:xfrm>
        <a:graphic>
          <a:graphicData uri="http://schemas.openxmlformats.org/drawingml/2006/table">
            <a:tbl>
              <a:tblPr firstRow="1" bandRow="1">
                <a:tableStyleId>{5C22544A-7EE6-4342-B048-85BDC9FD1C3A}</a:tableStyleId>
              </a:tblPr>
              <a:tblGrid>
                <a:gridCol w="921648">
                  <a:extLst>
                    <a:ext uri="{9D8B030D-6E8A-4147-A177-3AD203B41FA5}">
                      <a16:colId xmlns:a16="http://schemas.microsoft.com/office/drawing/2014/main" val="3918553771"/>
                    </a:ext>
                  </a:extLst>
                </a:gridCol>
                <a:gridCol w="1213338">
                  <a:extLst>
                    <a:ext uri="{9D8B030D-6E8A-4147-A177-3AD203B41FA5}">
                      <a16:colId xmlns:a16="http://schemas.microsoft.com/office/drawing/2014/main" val="1325897192"/>
                    </a:ext>
                  </a:extLst>
                </a:gridCol>
                <a:gridCol w="1257300">
                  <a:extLst>
                    <a:ext uri="{9D8B030D-6E8A-4147-A177-3AD203B41FA5}">
                      <a16:colId xmlns:a16="http://schemas.microsoft.com/office/drawing/2014/main" val="92525492"/>
                    </a:ext>
                  </a:extLst>
                </a:gridCol>
                <a:gridCol w="1267311">
                  <a:extLst>
                    <a:ext uri="{9D8B030D-6E8A-4147-A177-3AD203B41FA5}">
                      <a16:colId xmlns:a16="http://schemas.microsoft.com/office/drawing/2014/main" val="673369557"/>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61.33%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61.79%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61.12%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67.64%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67.66%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68.24%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60.93%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61.94%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62.20%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53.52%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55.34%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57.33%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7g_chart">
            <a:extLst>
              <a:ext uri="{FF2B5EF4-FFF2-40B4-BE49-F238E27FC236}">
                <a16:creationId xmlns:a16="http://schemas.microsoft.com/office/drawing/2014/main" id="{3356834D-7DD8-35D8-75E1-D9D8D79756B9}"/>
              </a:ext>
            </a:extLst>
          </p:cNvPr>
          <p:cNvGraphicFramePr/>
          <p:nvPr>
            <p:extLst>
              <p:ext uri="{D42A27DB-BD31-4B8C-83A1-F6EECF244321}">
                <p14:modId xmlns:p14="http://schemas.microsoft.com/office/powerpoint/2010/main" val="2722778485"/>
              </p:ext>
            </p:extLst>
          </p:nvPr>
        </p:nvGraphicFramePr>
        <p:xfrm>
          <a:off x="424870" y="900593"/>
          <a:ext cx="5077696" cy="40513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8a_table">
            <a:extLst>
              <a:ext uri="{FF2B5EF4-FFF2-40B4-BE49-F238E27FC236}">
                <a16:creationId xmlns:a16="http://schemas.microsoft.com/office/drawing/2014/main" id="{F3F8141E-9C1B-0F6F-EF61-803126B89329}"/>
              </a:ext>
            </a:extLst>
          </p:cNvPr>
          <p:cNvGraphicFramePr>
            <a:graphicFrameLocks noGrp="1"/>
          </p:cNvGraphicFramePr>
          <p:nvPr>
            <p:extLst>
              <p:ext uri="{D42A27DB-BD31-4B8C-83A1-F6EECF244321}">
                <p14:modId xmlns:p14="http://schemas.microsoft.com/office/powerpoint/2010/main" val="1954231719"/>
              </p:ext>
            </p:extLst>
          </p:nvPr>
        </p:nvGraphicFramePr>
        <p:xfrm>
          <a:off x="6138667" y="5078966"/>
          <a:ext cx="4659597" cy="1289550"/>
        </p:xfrm>
        <a:graphic>
          <a:graphicData uri="http://schemas.openxmlformats.org/drawingml/2006/table">
            <a:tbl>
              <a:tblPr firstRow="1" bandRow="1">
                <a:tableStyleId>{5C22544A-7EE6-4342-B048-85BDC9FD1C3A}</a:tableStyleId>
              </a:tblPr>
              <a:tblGrid>
                <a:gridCol w="921556">
                  <a:extLst>
                    <a:ext uri="{9D8B030D-6E8A-4147-A177-3AD203B41FA5}">
                      <a16:colId xmlns:a16="http://schemas.microsoft.com/office/drawing/2014/main" val="3918553771"/>
                    </a:ext>
                  </a:extLst>
                </a:gridCol>
                <a:gridCol w="1230923">
                  <a:extLst>
                    <a:ext uri="{9D8B030D-6E8A-4147-A177-3AD203B41FA5}">
                      <a16:colId xmlns:a16="http://schemas.microsoft.com/office/drawing/2014/main" val="1325897192"/>
                    </a:ext>
                  </a:extLst>
                </a:gridCol>
                <a:gridCol w="1266092">
                  <a:extLst>
                    <a:ext uri="{9D8B030D-6E8A-4147-A177-3AD203B41FA5}">
                      <a16:colId xmlns:a16="http://schemas.microsoft.com/office/drawing/2014/main" val="92525492"/>
                    </a:ext>
                  </a:extLst>
                </a:gridCol>
                <a:gridCol w="1241026">
                  <a:extLst>
                    <a:ext uri="{9D8B030D-6E8A-4147-A177-3AD203B41FA5}">
                      <a16:colId xmlns:a16="http://schemas.microsoft.com/office/drawing/2014/main" val="1743469875"/>
                    </a:ext>
                  </a:extLst>
                </a:gridCol>
              </a:tblGrid>
              <a:tr h="214925">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14925">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52.19%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50.79%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53.37%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14925">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65.19%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65.09%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67.46%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14925">
                <a:tc>
                  <a:txBody>
                    <a:bodyPr/>
                    <a:lstStyle/>
                    <a:p>
                      <a:pPr algn="ctr"/>
                      <a:r>
                        <a:rPr lang="en-GB" sz="1100" dirty="0">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53.09%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52.33%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54.78%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14925">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38.61%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33.05%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14925">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8a_chart">
            <a:extLst>
              <a:ext uri="{FF2B5EF4-FFF2-40B4-BE49-F238E27FC236}">
                <a16:creationId xmlns:a16="http://schemas.microsoft.com/office/drawing/2014/main" id="{EEF6EC37-D5AA-146D-0FC7-FC229D058E60}"/>
              </a:ext>
            </a:extLst>
          </p:cNvPr>
          <p:cNvGraphicFramePr/>
          <p:nvPr>
            <p:extLst>
              <p:ext uri="{D42A27DB-BD31-4B8C-83A1-F6EECF244321}">
                <p14:modId xmlns:p14="http://schemas.microsoft.com/office/powerpoint/2010/main" val="4103102804"/>
              </p:ext>
            </p:extLst>
          </p:nvPr>
        </p:nvGraphicFramePr>
        <p:xfrm>
          <a:off x="6096000" y="900593"/>
          <a:ext cx="5077696" cy="405139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EC66A90D-BE2D-F916-59FE-4175C77EB001}"/>
              </a:ext>
            </a:extLst>
          </p:cNvPr>
          <p:cNvPicPr>
            <a:picLocks noChangeAspect="1"/>
          </p:cNvPicPr>
          <p:nvPr/>
        </p:nvPicPr>
        <p:blipFill>
          <a:blip r:embed="rId4"/>
          <a:stretch>
            <a:fillRect/>
          </a:stretch>
        </p:blipFill>
        <p:spPr>
          <a:xfrm>
            <a:off x="125305" y="900593"/>
            <a:ext cx="1044862" cy="497434"/>
          </a:xfrm>
          <a:prstGeom prst="rect">
            <a:avLst/>
          </a:prstGeom>
        </p:spPr>
      </p:pic>
      <p:sp>
        <p:nvSpPr>
          <p:cNvPr id="12" name="Slide Number Placeholder 8">
            <a:extLst>
              <a:ext uri="{FF2B5EF4-FFF2-40B4-BE49-F238E27FC236}">
                <a16:creationId xmlns:a16="http://schemas.microsoft.com/office/drawing/2014/main" id="{BA04E608-A560-781E-804D-76A9F67920C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77</a:t>
            </a:fld>
            <a:endParaRPr lang="en-GB" dirty="0"/>
          </a:p>
        </p:txBody>
      </p:sp>
      <p:sp>
        <p:nvSpPr>
          <p:cNvPr id="2" name="Footer Placeholder 2">
            <a:extLst>
              <a:ext uri="{FF2B5EF4-FFF2-40B4-BE49-F238E27FC236}">
                <a16:creationId xmlns:a16="http://schemas.microsoft.com/office/drawing/2014/main" id="{F5C255F3-5DBD-194A-886D-DCFE1050E2C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0174415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6003CA-0041-0C7E-1846-6D7FA8F9F76E}"/>
              </a:ext>
            </a:extLst>
          </p:cNvPr>
          <p:cNvPicPr>
            <a:picLocks noChangeAspect="1"/>
          </p:cNvPicPr>
          <p:nvPr/>
        </p:nvPicPr>
        <p:blipFill>
          <a:blip r:embed="rId2"/>
          <a:stretch>
            <a:fillRect/>
          </a:stretch>
        </p:blipFill>
        <p:spPr>
          <a:xfrm>
            <a:off x="125305" y="900593"/>
            <a:ext cx="1044862" cy="497434"/>
          </a:xfrm>
          <a:prstGeom prst="rect">
            <a:avLst/>
          </a:prstGeom>
        </p:spPr>
      </p:pic>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 team: Line management</a:t>
            </a:r>
            <a:endParaRPr lang="en-GB" sz="1600" dirty="0"/>
          </a:p>
        </p:txBody>
      </p:sp>
      <p:graphicFrame>
        <p:nvGraphicFramePr>
          <p:cNvPr id="7" name="q9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3925393090"/>
              </p:ext>
            </p:extLst>
          </p:nvPr>
        </p:nvGraphicFramePr>
        <p:xfrm>
          <a:off x="351893" y="859954"/>
          <a:ext cx="3724319" cy="4074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9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2710599305"/>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80.52%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81.54%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80.52%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81.10%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80.44%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82.35%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84.61%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77.16%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77.40%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80.12%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70.32%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72.69%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73.05%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5" name="q9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3854668546"/>
              </p:ext>
            </p:extLst>
          </p:nvPr>
        </p:nvGraphicFramePr>
        <p:xfrm>
          <a:off x="4143718"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73.80%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73.97%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73.18%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72.13%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74.27%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78.22%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76.82%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77.87%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77.87%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78.97%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69.56%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69.88%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71.54%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73.61%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62.28%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62.61%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62.27%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62.50%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68.14%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9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1661261789"/>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69.51%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70.02%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72.05%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69.10%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69.51%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71.55%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73.06%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75.21%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62.24%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65.89%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66.59%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67.68%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55.66%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58.32%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57.11%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61.55%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60.95%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9b_chart">
            <a:extLst>
              <a:ext uri="{FF2B5EF4-FFF2-40B4-BE49-F238E27FC236}">
                <a16:creationId xmlns:a16="http://schemas.microsoft.com/office/drawing/2014/main" id="{432DB1D9-4E3C-2D2A-CF80-835410F77892}"/>
              </a:ext>
            </a:extLst>
          </p:cNvPr>
          <p:cNvGraphicFramePr/>
          <p:nvPr>
            <p:extLst>
              <p:ext uri="{D42A27DB-BD31-4B8C-83A1-F6EECF244321}">
                <p14:modId xmlns:p14="http://schemas.microsoft.com/office/powerpoint/2010/main" val="2738891616"/>
              </p:ext>
            </p:extLst>
          </p:nvPr>
        </p:nvGraphicFramePr>
        <p:xfrm>
          <a:off x="4206977" y="859954"/>
          <a:ext cx="3724319" cy="4074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9c_chart">
            <a:extLst>
              <a:ext uri="{FF2B5EF4-FFF2-40B4-BE49-F238E27FC236}">
                <a16:creationId xmlns:a16="http://schemas.microsoft.com/office/drawing/2014/main" id="{0B442922-0AD4-7DDC-F6CA-734EAA2F2CC0}"/>
              </a:ext>
            </a:extLst>
          </p:cNvPr>
          <p:cNvGraphicFramePr/>
          <p:nvPr>
            <p:extLst>
              <p:ext uri="{D42A27DB-BD31-4B8C-83A1-F6EECF244321}">
                <p14:modId xmlns:p14="http://schemas.microsoft.com/office/powerpoint/2010/main" val="1627973977"/>
              </p:ext>
            </p:extLst>
          </p:nvPr>
        </p:nvGraphicFramePr>
        <p:xfrm>
          <a:off x="8250865" y="841896"/>
          <a:ext cx="3724319" cy="4092591"/>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8">
            <a:extLst>
              <a:ext uri="{FF2B5EF4-FFF2-40B4-BE49-F238E27FC236}">
                <a16:creationId xmlns:a16="http://schemas.microsoft.com/office/drawing/2014/main" id="{05F8D096-8AB4-CAF8-A1E6-9F85025F085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78</a:t>
            </a:fld>
            <a:endParaRPr lang="en-GB" dirty="0"/>
          </a:p>
        </p:txBody>
      </p:sp>
      <p:sp>
        <p:nvSpPr>
          <p:cNvPr id="2" name="Footer Placeholder 2">
            <a:extLst>
              <a:ext uri="{FF2B5EF4-FFF2-40B4-BE49-F238E27FC236}">
                <a16:creationId xmlns:a16="http://schemas.microsoft.com/office/drawing/2014/main" id="{863766A1-E65B-BAC8-88A0-7C9EAFAD29F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88035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6003CA-0041-0C7E-1846-6D7FA8F9F76E}"/>
              </a:ext>
            </a:extLst>
          </p:cNvPr>
          <p:cNvPicPr>
            <a:picLocks noChangeAspect="1"/>
          </p:cNvPicPr>
          <p:nvPr/>
        </p:nvPicPr>
        <p:blipFill>
          <a:blip r:embed="rId2"/>
          <a:stretch>
            <a:fillRect/>
          </a:stretch>
        </p:blipFill>
        <p:spPr>
          <a:xfrm>
            <a:off x="125305" y="900593"/>
            <a:ext cx="1044862" cy="497434"/>
          </a:xfrm>
          <a:prstGeom prst="rect">
            <a:avLst/>
          </a:prstGeom>
        </p:spPr>
      </p:pic>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We are a team: Line management</a:t>
            </a:r>
            <a:endParaRPr lang="en-GB" sz="1600" dirty="0"/>
          </a:p>
        </p:txBody>
      </p:sp>
      <p:graphicFrame>
        <p:nvGraphicFramePr>
          <p:cNvPr id="4" name="q9d_table">
            <a:extLst>
              <a:ext uri="{FF2B5EF4-FFF2-40B4-BE49-F238E27FC236}">
                <a16:creationId xmlns:a16="http://schemas.microsoft.com/office/drawing/2014/main" id="{E44769C8-18A0-59FB-ECD6-DA1D1BC5D138}"/>
              </a:ext>
            </a:extLst>
          </p:cNvPr>
          <p:cNvGraphicFramePr>
            <a:graphicFrameLocks noGrp="1"/>
          </p:cNvGraphicFramePr>
          <p:nvPr>
            <p:extLst>
              <p:ext uri="{D42A27DB-BD31-4B8C-83A1-F6EECF244321}">
                <p14:modId xmlns:p14="http://schemas.microsoft.com/office/powerpoint/2010/main" val="3563839021"/>
              </p:ext>
            </p:extLst>
          </p:nvPr>
        </p:nvGraphicFramePr>
        <p:xfrm>
          <a:off x="3696354" y="5105255"/>
          <a:ext cx="4450652" cy="1432188"/>
        </p:xfrm>
        <a:graphic>
          <a:graphicData uri="http://schemas.openxmlformats.org/drawingml/2006/table">
            <a:tbl>
              <a:tblPr firstRow="1" bandRow="1">
                <a:tableStyleId>{5C22544A-7EE6-4342-B048-85BDC9FD1C3A}</a:tableStyleId>
              </a:tblPr>
              <a:tblGrid>
                <a:gridCol w="999577">
                  <a:extLst>
                    <a:ext uri="{9D8B030D-6E8A-4147-A177-3AD203B41FA5}">
                      <a16:colId xmlns:a16="http://schemas.microsoft.com/office/drawing/2014/main" val="3918553771"/>
                    </a:ext>
                  </a:extLst>
                </a:gridCol>
                <a:gridCol w="690215">
                  <a:extLst>
                    <a:ext uri="{9D8B030D-6E8A-4147-A177-3AD203B41FA5}">
                      <a16:colId xmlns:a16="http://schemas.microsoft.com/office/drawing/2014/main" val="1325897192"/>
                    </a:ext>
                  </a:extLst>
                </a:gridCol>
                <a:gridCol w="690215">
                  <a:extLst>
                    <a:ext uri="{9D8B030D-6E8A-4147-A177-3AD203B41FA5}">
                      <a16:colId xmlns:a16="http://schemas.microsoft.com/office/drawing/2014/main" val="92525492"/>
                    </a:ext>
                  </a:extLst>
                </a:gridCol>
                <a:gridCol w="690215">
                  <a:extLst>
                    <a:ext uri="{9D8B030D-6E8A-4147-A177-3AD203B41FA5}">
                      <a16:colId xmlns:a16="http://schemas.microsoft.com/office/drawing/2014/main" val="373619570"/>
                    </a:ext>
                  </a:extLst>
                </a:gridCol>
                <a:gridCol w="690215">
                  <a:extLst>
                    <a:ext uri="{9D8B030D-6E8A-4147-A177-3AD203B41FA5}">
                      <a16:colId xmlns:a16="http://schemas.microsoft.com/office/drawing/2014/main" val="2158587356"/>
                    </a:ext>
                  </a:extLst>
                </a:gridCol>
                <a:gridCol w="69021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79.70%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81.53%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81.84%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79.96%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81.71%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83.41%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82.36%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84.26%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75.65%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77.07%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78.09%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79.16%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67.24%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9d_chart">
            <a:extLst>
              <a:ext uri="{FF2B5EF4-FFF2-40B4-BE49-F238E27FC236}">
                <a16:creationId xmlns:a16="http://schemas.microsoft.com/office/drawing/2014/main" id="{9BF5F431-A818-1418-11F8-47D7116A6A6B}"/>
              </a:ext>
            </a:extLst>
          </p:cNvPr>
          <p:cNvGraphicFramePr/>
          <p:nvPr>
            <p:extLst>
              <p:ext uri="{D42A27DB-BD31-4B8C-83A1-F6EECF244321}">
                <p14:modId xmlns:p14="http://schemas.microsoft.com/office/powerpoint/2010/main" val="2847308756"/>
              </p:ext>
            </p:extLst>
          </p:nvPr>
        </p:nvGraphicFramePr>
        <p:xfrm>
          <a:off x="3696351" y="900593"/>
          <a:ext cx="4450655" cy="3994681"/>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8">
            <a:extLst>
              <a:ext uri="{FF2B5EF4-FFF2-40B4-BE49-F238E27FC236}">
                <a16:creationId xmlns:a16="http://schemas.microsoft.com/office/drawing/2014/main" id="{AAA3FCBC-5DC4-7A7F-6E0B-A1212BC7C479}"/>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79</a:t>
            </a:fld>
            <a:endParaRPr lang="en-GB" dirty="0"/>
          </a:p>
        </p:txBody>
      </p:sp>
      <p:sp>
        <p:nvSpPr>
          <p:cNvPr id="2" name="Footer Placeholder 2">
            <a:extLst>
              <a:ext uri="{FF2B5EF4-FFF2-40B4-BE49-F238E27FC236}">
                <a16:creationId xmlns:a16="http://schemas.microsoft.com/office/drawing/2014/main" id="{5E6B58B9-10DD-C526-0EC9-A771873AC89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1889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p:txBody>
          <a:bodyPr/>
          <a:lstStyle/>
          <a:p>
            <a:r>
              <a:rPr lang="en-GB" dirty="0"/>
              <a:t>Organisation details</a:t>
            </a:r>
          </a:p>
        </p:txBody>
      </p:sp>
    </p:spTree>
    <p:extLst>
      <p:ext uri="{BB962C8B-B14F-4D97-AF65-F5344CB8AC3E}">
        <p14:creationId xmlns:p14="http://schemas.microsoft.com/office/powerpoint/2010/main" val="3649337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498765" y="3891781"/>
            <a:ext cx="5395338" cy="1126917"/>
          </a:xfrm>
        </p:spPr>
        <p:txBody>
          <a:bodyPr>
            <a:noAutofit/>
          </a:bodyPr>
          <a:lstStyle/>
          <a:p>
            <a:r>
              <a:rPr lang="en-GB" dirty="0"/>
              <a:t>Theme – Staff engagement</a:t>
            </a:r>
          </a:p>
        </p:txBody>
      </p:sp>
      <p:sp>
        <p:nvSpPr>
          <p:cNvPr id="3" name="TextBox 2">
            <a:extLst>
              <a:ext uri="{FF2B5EF4-FFF2-40B4-BE49-F238E27FC236}">
                <a16:creationId xmlns:a16="http://schemas.microsoft.com/office/drawing/2014/main" id="{618F2D4F-3066-E501-98AA-BEC0BE100727}"/>
              </a:ext>
            </a:extLst>
          </p:cNvPr>
          <p:cNvSpPr txBox="1"/>
          <p:nvPr/>
        </p:nvSpPr>
        <p:spPr>
          <a:xfrm>
            <a:off x="236119" y="5236845"/>
            <a:ext cx="11334750" cy="1261884"/>
          </a:xfrm>
          <a:prstGeom prst="rect">
            <a:avLst/>
          </a:prstGeom>
          <a:noFill/>
        </p:spPr>
        <p:txBody>
          <a:bodyPr wrap="square" rtlCol="0">
            <a:spAutoFit/>
          </a:bodyPr>
          <a:lstStyle/>
          <a:p>
            <a:r>
              <a:rPr lang="en-GB" sz="1600" dirty="0">
                <a:solidFill>
                  <a:schemeClr val="bg1"/>
                </a:solidFill>
                <a:latin typeface="Frutiger LT Std 45 Light" panose="020B0402020204020204"/>
                <a:cs typeface="Arial" panose="020B0604020202020204" pitchFamily="34" charset="0"/>
              </a:rPr>
              <a:t>Questions included:</a:t>
            </a:r>
          </a:p>
          <a:p>
            <a:r>
              <a:rPr lang="en-GB" sz="1400" dirty="0">
                <a:solidFill>
                  <a:schemeClr val="bg1"/>
                </a:solidFill>
                <a:latin typeface="Frutiger LT Std 45 Light" panose="020B0402020204020204"/>
                <a:cs typeface="Arial" panose="020B0604020202020204" pitchFamily="34" charset="0"/>
              </a:rPr>
              <a:t>Motivation – Q2a, Q2b, Q2c</a:t>
            </a:r>
          </a:p>
          <a:p>
            <a:r>
              <a:rPr lang="en-GB" sz="1400" dirty="0">
                <a:solidFill>
                  <a:schemeClr val="bg1"/>
                </a:solidFill>
                <a:latin typeface="Frutiger LT Std 45 Light" panose="020B0402020204020204"/>
                <a:cs typeface="Arial" panose="020B0604020202020204" pitchFamily="34" charset="0"/>
              </a:rPr>
              <a:t>Involvement – Q3c, Q3d, Q3f</a:t>
            </a:r>
          </a:p>
          <a:p>
            <a:r>
              <a:rPr lang="en-GB" sz="1400" dirty="0">
                <a:solidFill>
                  <a:schemeClr val="bg1"/>
                </a:solidFill>
                <a:latin typeface="Frutiger LT Std 45 Light" panose="020B0402020204020204"/>
                <a:cs typeface="Arial" panose="020B0604020202020204" pitchFamily="34" charset="0"/>
              </a:rPr>
              <a:t>Advocacy – Q25a, Q25c, Q25d</a:t>
            </a:r>
          </a:p>
          <a:p>
            <a:endParaRPr lang="en-GB" dirty="0">
              <a:solidFill>
                <a:schemeClr val="bg1"/>
              </a:solidFill>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14588439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Staff engagement: Motivation</a:t>
            </a:r>
            <a:endParaRPr lang="en-GB" sz="1600" dirty="0"/>
          </a:p>
        </p:txBody>
      </p:sp>
      <p:graphicFrame>
        <p:nvGraphicFramePr>
          <p:cNvPr id="7" name="q2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2932839393"/>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3396015271"/>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57.99%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54.04%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54.53%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55.89%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69.42%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66.66%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65.29%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64.11%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66.27%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60.16%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56.72%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57.68%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59.31%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50.82%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48.92%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36.95%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42.59%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2b_chart">
            <a:extLst>
              <a:ext uri="{FF2B5EF4-FFF2-40B4-BE49-F238E27FC236}">
                <a16:creationId xmlns:a16="http://schemas.microsoft.com/office/drawing/2014/main" id="{530291A6-3397-0B37-018C-4669CB9A22C3}"/>
              </a:ext>
            </a:extLst>
          </p:cNvPr>
          <p:cNvGraphicFramePr/>
          <p:nvPr>
            <p:extLst>
              <p:ext uri="{D42A27DB-BD31-4B8C-83A1-F6EECF244321}">
                <p14:modId xmlns:p14="http://schemas.microsoft.com/office/powerpoint/2010/main" val="3597594021"/>
              </p:ext>
            </p:extLst>
          </p:nvPr>
        </p:nvGraphicFramePr>
        <p:xfrm>
          <a:off x="4293564" y="900594"/>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2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1998015795"/>
              </p:ext>
            </p:extLst>
          </p:nvPr>
        </p:nvGraphicFramePr>
        <p:xfrm>
          <a:off x="4134482"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74.01%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74.47%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69.19%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68.38%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68.83%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81.36%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80.51%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77.12%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79.14%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75.00%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74.70%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70.69%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72.78%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67.04%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65.45%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61.22%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55.22%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60.57%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2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501707835"/>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73.39%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74.99%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72.06%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72.54%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72.14%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83.12%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84.57%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80.52%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80.13%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78.58%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75.23%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70.98%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69.41%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68.56%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1286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7" name="q2c_chart">
            <a:extLst>
              <a:ext uri="{FF2B5EF4-FFF2-40B4-BE49-F238E27FC236}">
                <a16:creationId xmlns:a16="http://schemas.microsoft.com/office/drawing/2014/main" id="{3E48D9C2-C716-2853-7B83-9699F62ED650}"/>
              </a:ext>
            </a:extLst>
          </p:cNvPr>
          <p:cNvGraphicFramePr/>
          <p:nvPr>
            <p:extLst>
              <p:ext uri="{D42A27DB-BD31-4B8C-83A1-F6EECF244321}">
                <p14:modId xmlns:p14="http://schemas.microsoft.com/office/powerpoint/2010/main" val="1433925863"/>
              </p:ext>
            </p:extLst>
          </p:nvPr>
        </p:nvGraphicFramePr>
        <p:xfrm>
          <a:off x="8273719"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8">
            <a:extLst>
              <a:ext uri="{FF2B5EF4-FFF2-40B4-BE49-F238E27FC236}">
                <a16:creationId xmlns:a16="http://schemas.microsoft.com/office/drawing/2014/main" id="{4BE29563-A051-1576-B72D-077E500E434F}"/>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81</a:t>
            </a:fld>
            <a:endParaRPr lang="en-GB" dirty="0"/>
          </a:p>
        </p:txBody>
      </p:sp>
      <p:sp>
        <p:nvSpPr>
          <p:cNvPr id="2" name="Footer Placeholder 2">
            <a:extLst>
              <a:ext uri="{FF2B5EF4-FFF2-40B4-BE49-F238E27FC236}">
                <a16:creationId xmlns:a16="http://schemas.microsoft.com/office/drawing/2014/main" id="{2DDD4FF0-A988-8914-675A-CFC66628529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431955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Staff engagement: Involvement</a:t>
            </a:r>
            <a:endParaRPr lang="en-GB" sz="1600" dirty="0"/>
          </a:p>
        </p:txBody>
      </p:sp>
      <p:graphicFrame>
        <p:nvGraphicFramePr>
          <p:cNvPr id="7" name="q3c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2602027001"/>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c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247831149"/>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79.08%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78.52%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76.58%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78.86%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79.87%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81.89%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80.39%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81.69%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82.58%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74.78%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75.75%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76.55%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77.17%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78.14%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70.70%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71.75%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67.29%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3d_chart">
            <a:extLst>
              <a:ext uri="{FF2B5EF4-FFF2-40B4-BE49-F238E27FC236}">
                <a16:creationId xmlns:a16="http://schemas.microsoft.com/office/drawing/2014/main" id="{530291A6-3397-0B37-018C-4669CB9A22C3}"/>
              </a:ext>
            </a:extLst>
          </p:cNvPr>
          <p:cNvGraphicFramePr/>
          <p:nvPr>
            <p:extLst>
              <p:ext uri="{D42A27DB-BD31-4B8C-83A1-F6EECF244321}">
                <p14:modId xmlns:p14="http://schemas.microsoft.com/office/powerpoint/2010/main" val="4193446435"/>
              </p:ext>
            </p:extLst>
          </p:nvPr>
        </p:nvGraphicFramePr>
        <p:xfrm>
          <a:off x="4302800" y="900594"/>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d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552952338"/>
              </p:ext>
            </p:extLst>
          </p:nvPr>
        </p:nvGraphicFramePr>
        <p:xfrm>
          <a:off x="4143718"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81.19%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81.06%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79.59%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81.17%</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84.08%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81.71%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83.13%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77.80%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71.82%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74.85%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70.93%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71.24%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3f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2839063193"/>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62.16%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65.17%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63.37%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63.95%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69.03%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68.40%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69.20%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67.81%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60.38%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61.24%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60.52%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61.37%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51.53%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50.78%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48.81%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52.44%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7" name="q3f_chart">
            <a:extLst>
              <a:ext uri="{FF2B5EF4-FFF2-40B4-BE49-F238E27FC236}">
                <a16:creationId xmlns:a16="http://schemas.microsoft.com/office/drawing/2014/main" id="{3E48D9C2-C716-2853-7B83-9699F62ED650}"/>
              </a:ext>
            </a:extLst>
          </p:cNvPr>
          <p:cNvGraphicFramePr/>
          <p:nvPr>
            <p:extLst>
              <p:ext uri="{D42A27DB-BD31-4B8C-83A1-F6EECF244321}">
                <p14:modId xmlns:p14="http://schemas.microsoft.com/office/powerpoint/2010/main" val="422676982"/>
              </p:ext>
            </p:extLst>
          </p:nvPr>
        </p:nvGraphicFramePr>
        <p:xfrm>
          <a:off x="8273719"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8">
            <a:extLst>
              <a:ext uri="{FF2B5EF4-FFF2-40B4-BE49-F238E27FC236}">
                <a16:creationId xmlns:a16="http://schemas.microsoft.com/office/drawing/2014/main" id="{8997CE00-5677-F141-C587-788B34B86564}"/>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82</a:t>
            </a:fld>
            <a:endParaRPr lang="en-GB" dirty="0"/>
          </a:p>
        </p:txBody>
      </p:sp>
      <p:sp>
        <p:nvSpPr>
          <p:cNvPr id="2" name="Footer Placeholder 2">
            <a:extLst>
              <a:ext uri="{FF2B5EF4-FFF2-40B4-BE49-F238E27FC236}">
                <a16:creationId xmlns:a16="http://schemas.microsoft.com/office/drawing/2014/main" id="{B3D32394-C24F-C91E-49E9-8A5B7AA40C98}"/>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2191020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Staff engagement: Advocacy</a:t>
            </a:r>
            <a:endParaRPr lang="en-GB" sz="1600" dirty="0"/>
          </a:p>
        </p:txBody>
      </p:sp>
      <p:graphicFrame>
        <p:nvGraphicFramePr>
          <p:cNvPr id="7" name="q25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3980706"/>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5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2906117287"/>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77.44%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78.78%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78.52%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85.89%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86.92%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88.01%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76.11%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78.56%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78.37%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79.49%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57.09%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66.39%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65.04%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64.18%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25c_chart">
            <a:extLst>
              <a:ext uri="{FF2B5EF4-FFF2-40B4-BE49-F238E27FC236}">
                <a16:creationId xmlns:a16="http://schemas.microsoft.com/office/drawing/2014/main" id="{530291A6-3397-0B37-018C-4669CB9A22C3}"/>
              </a:ext>
            </a:extLst>
          </p:cNvPr>
          <p:cNvGraphicFramePr/>
          <p:nvPr>
            <p:extLst>
              <p:ext uri="{D42A27DB-BD31-4B8C-83A1-F6EECF244321}">
                <p14:modId xmlns:p14="http://schemas.microsoft.com/office/powerpoint/2010/main" val="841934521"/>
              </p:ext>
            </p:extLst>
          </p:nvPr>
        </p:nvGraphicFramePr>
        <p:xfrm>
          <a:off x="4302800" y="900594"/>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25c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4129614101"/>
              </p:ext>
            </p:extLst>
          </p:nvPr>
        </p:nvGraphicFramePr>
        <p:xfrm>
          <a:off x="4143718"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66.67%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71.31%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65.54%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67.38%</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75.13%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77.76%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73.58%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73.01%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75.43%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61.79%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67.83%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63.17%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62.74%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65.59%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42.82%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39.56%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39.46%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25d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1882964969"/>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64.14%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67.38%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58.62%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62.02%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80.67%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84.23%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79.63%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80.42%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65.50%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70.45%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64.89%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65.18%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37.29%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40.19%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7" name="q25d_chart">
            <a:extLst>
              <a:ext uri="{FF2B5EF4-FFF2-40B4-BE49-F238E27FC236}">
                <a16:creationId xmlns:a16="http://schemas.microsoft.com/office/drawing/2014/main" id="{3E48D9C2-C716-2853-7B83-9699F62ED650}"/>
              </a:ext>
            </a:extLst>
          </p:cNvPr>
          <p:cNvGraphicFramePr/>
          <p:nvPr>
            <p:extLst>
              <p:ext uri="{D42A27DB-BD31-4B8C-83A1-F6EECF244321}">
                <p14:modId xmlns:p14="http://schemas.microsoft.com/office/powerpoint/2010/main" val="1018362732"/>
              </p:ext>
            </p:extLst>
          </p:nvPr>
        </p:nvGraphicFramePr>
        <p:xfrm>
          <a:off x="8273719"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8">
            <a:extLst>
              <a:ext uri="{FF2B5EF4-FFF2-40B4-BE49-F238E27FC236}">
                <a16:creationId xmlns:a16="http://schemas.microsoft.com/office/drawing/2014/main" id="{51921C6A-358B-843B-8F11-3FB742015EBD}"/>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83</a:t>
            </a:fld>
            <a:endParaRPr lang="en-GB" dirty="0"/>
          </a:p>
        </p:txBody>
      </p:sp>
      <p:sp>
        <p:nvSpPr>
          <p:cNvPr id="2" name="Footer Placeholder 2">
            <a:extLst>
              <a:ext uri="{FF2B5EF4-FFF2-40B4-BE49-F238E27FC236}">
                <a16:creationId xmlns:a16="http://schemas.microsoft.com/office/drawing/2014/main" id="{0A374C87-D22D-31FC-26BD-ABDF8BF18A9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270836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E92F-63E8-CA7A-B423-4F0E93191205}"/>
              </a:ext>
            </a:extLst>
          </p:cNvPr>
          <p:cNvSpPr>
            <a:spLocks noGrp="1"/>
          </p:cNvSpPr>
          <p:nvPr>
            <p:ph type="title"/>
          </p:nvPr>
        </p:nvSpPr>
        <p:spPr>
          <a:xfrm>
            <a:off x="-1283855" y="3910253"/>
            <a:ext cx="5395338" cy="1126917"/>
          </a:xfrm>
        </p:spPr>
        <p:txBody>
          <a:bodyPr>
            <a:noAutofit/>
          </a:bodyPr>
          <a:lstStyle/>
          <a:p>
            <a:r>
              <a:rPr lang="en-GB" dirty="0"/>
              <a:t>Theme - Morale</a:t>
            </a:r>
          </a:p>
        </p:txBody>
      </p:sp>
      <p:sp>
        <p:nvSpPr>
          <p:cNvPr id="3" name="TextBox 2">
            <a:extLst>
              <a:ext uri="{FF2B5EF4-FFF2-40B4-BE49-F238E27FC236}">
                <a16:creationId xmlns:a16="http://schemas.microsoft.com/office/drawing/2014/main" id="{618F2D4F-3066-E501-98AA-BEC0BE100727}"/>
              </a:ext>
            </a:extLst>
          </p:cNvPr>
          <p:cNvSpPr txBox="1"/>
          <p:nvPr/>
        </p:nvSpPr>
        <p:spPr>
          <a:xfrm>
            <a:off x="236119" y="5236845"/>
            <a:ext cx="11334750" cy="1261884"/>
          </a:xfrm>
          <a:prstGeom prst="rect">
            <a:avLst/>
          </a:prstGeom>
          <a:noFill/>
        </p:spPr>
        <p:txBody>
          <a:bodyPr wrap="square" rtlCol="0">
            <a:spAutoFit/>
          </a:bodyPr>
          <a:lstStyle/>
          <a:p>
            <a:r>
              <a:rPr lang="en-GB" sz="1600" dirty="0">
                <a:solidFill>
                  <a:schemeClr val="bg1"/>
                </a:solidFill>
                <a:latin typeface="Frutiger LT Std 45 Light" panose="020B0402020204020204"/>
                <a:cs typeface="Arial" panose="020B0604020202020204" pitchFamily="34" charset="0"/>
              </a:rPr>
              <a:t>Questions included:</a:t>
            </a:r>
          </a:p>
          <a:p>
            <a:r>
              <a:rPr lang="en-GB" sz="1400" dirty="0">
                <a:solidFill>
                  <a:schemeClr val="bg1"/>
                </a:solidFill>
                <a:latin typeface="Frutiger LT Std 45 Light" panose="020B0402020204020204"/>
                <a:cs typeface="Arial" panose="020B0604020202020204" pitchFamily="34" charset="0"/>
              </a:rPr>
              <a:t>Thinking about leaving – Q26a, Q26b, Q26c</a:t>
            </a:r>
          </a:p>
          <a:p>
            <a:r>
              <a:rPr lang="en-GB" sz="1400" dirty="0">
                <a:solidFill>
                  <a:schemeClr val="bg1"/>
                </a:solidFill>
                <a:latin typeface="Frutiger LT Std 45 Light" panose="020B0402020204020204"/>
                <a:cs typeface="Arial" panose="020B0604020202020204" pitchFamily="34" charset="0"/>
              </a:rPr>
              <a:t>Work pressure – Q3g, Q3h, Q3i</a:t>
            </a:r>
          </a:p>
          <a:p>
            <a:r>
              <a:rPr lang="en-GB" sz="1400" dirty="0">
                <a:solidFill>
                  <a:schemeClr val="bg1"/>
                </a:solidFill>
                <a:latin typeface="Frutiger LT Std 45 Light" panose="020B0402020204020204"/>
                <a:cs typeface="Arial" panose="020B0604020202020204" pitchFamily="34" charset="0"/>
              </a:rPr>
              <a:t>Stressors – Q3a, Q3e, Q5a, Q5b, Q5c, Q7c, Q9a</a:t>
            </a:r>
          </a:p>
          <a:p>
            <a:endParaRPr lang="en-GB" dirty="0">
              <a:solidFill>
                <a:schemeClr val="bg1"/>
              </a:solidFill>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10374132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Morale: Thinking about leaving</a:t>
            </a:r>
            <a:endParaRPr lang="en-GB" sz="1600" dirty="0"/>
          </a:p>
        </p:txBody>
      </p:sp>
      <p:graphicFrame>
        <p:nvGraphicFramePr>
          <p:cNvPr id="7" name="q26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1581553703"/>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26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1349192327"/>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25.89%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24.83%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28.76%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31.14%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26.79%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18.46%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17.91%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20.31%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20.10%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20.28%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28.19%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24.86%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27.82%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29.06%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26.83%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36.90%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34.22%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41.07%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47.87%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46.27%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26b_chart">
            <a:extLst>
              <a:ext uri="{FF2B5EF4-FFF2-40B4-BE49-F238E27FC236}">
                <a16:creationId xmlns:a16="http://schemas.microsoft.com/office/drawing/2014/main" id="{530291A6-3397-0B37-018C-4669CB9A22C3}"/>
              </a:ext>
            </a:extLst>
          </p:cNvPr>
          <p:cNvGraphicFramePr/>
          <p:nvPr>
            <p:extLst>
              <p:ext uri="{D42A27DB-BD31-4B8C-83A1-F6EECF244321}">
                <p14:modId xmlns:p14="http://schemas.microsoft.com/office/powerpoint/2010/main" val="3427435230"/>
              </p:ext>
            </p:extLst>
          </p:nvPr>
        </p:nvGraphicFramePr>
        <p:xfrm>
          <a:off x="4293564" y="900594"/>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26b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2949333039"/>
              </p:ext>
            </p:extLst>
          </p:nvPr>
        </p:nvGraphicFramePr>
        <p:xfrm>
          <a:off x="4134482"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21.05%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19.58%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21.91%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20.99%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14.68%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12.68%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14.80%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21.93%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19.22%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20.83%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28.86%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34.12%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42.07%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26c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2971485381"/>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12.39%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12.23%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13.85%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14.40%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12.64%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8.58%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7.77%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9.15%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9.30%</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14.70%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12.58%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14.40%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13.81%</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21.22%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20.45%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19.59%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25.57%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29.06%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7" name="q26c_chart">
            <a:extLst>
              <a:ext uri="{FF2B5EF4-FFF2-40B4-BE49-F238E27FC236}">
                <a16:creationId xmlns:a16="http://schemas.microsoft.com/office/drawing/2014/main" id="{3E48D9C2-C716-2853-7B83-9699F62ED650}"/>
              </a:ext>
            </a:extLst>
          </p:cNvPr>
          <p:cNvGraphicFramePr/>
          <p:nvPr>
            <p:extLst>
              <p:ext uri="{D42A27DB-BD31-4B8C-83A1-F6EECF244321}">
                <p14:modId xmlns:p14="http://schemas.microsoft.com/office/powerpoint/2010/main" val="4020189874"/>
              </p:ext>
            </p:extLst>
          </p:nvPr>
        </p:nvGraphicFramePr>
        <p:xfrm>
          <a:off x="8273719"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8">
            <a:extLst>
              <a:ext uri="{FF2B5EF4-FFF2-40B4-BE49-F238E27FC236}">
                <a16:creationId xmlns:a16="http://schemas.microsoft.com/office/drawing/2014/main" id="{CC2451A2-72ED-0CCE-7143-A4EA5E7730D1}"/>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85</a:t>
            </a:fld>
            <a:endParaRPr lang="en-GB" dirty="0"/>
          </a:p>
        </p:txBody>
      </p:sp>
      <p:sp>
        <p:nvSpPr>
          <p:cNvPr id="2" name="Footer Placeholder 2">
            <a:extLst>
              <a:ext uri="{FF2B5EF4-FFF2-40B4-BE49-F238E27FC236}">
                <a16:creationId xmlns:a16="http://schemas.microsoft.com/office/drawing/2014/main" id="{79CE5F4B-0CB9-8C0A-6D23-ED88CE74B1CB}"/>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6486838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Morale: Work pressure</a:t>
            </a:r>
            <a:endParaRPr lang="en-GB" sz="1600" dirty="0"/>
          </a:p>
        </p:txBody>
      </p:sp>
      <p:graphicFrame>
        <p:nvGraphicFramePr>
          <p:cNvPr id="7" name="q3g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3742887091"/>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g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2164662006"/>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48.97%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47.96%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44.94%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44.08%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48.33%</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52.86%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54.59%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52.32%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52.33%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54.03%</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46.01%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48.59%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44.86%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45.18%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48.48%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35.63%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36.74%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34.64%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4" name="q3h_chart">
            <a:extLst>
              <a:ext uri="{FF2B5EF4-FFF2-40B4-BE49-F238E27FC236}">
                <a16:creationId xmlns:a16="http://schemas.microsoft.com/office/drawing/2014/main" id="{530291A6-3397-0B37-018C-4669CB9A22C3}"/>
              </a:ext>
            </a:extLst>
          </p:cNvPr>
          <p:cNvGraphicFramePr/>
          <p:nvPr>
            <p:extLst>
              <p:ext uri="{D42A27DB-BD31-4B8C-83A1-F6EECF244321}">
                <p14:modId xmlns:p14="http://schemas.microsoft.com/office/powerpoint/2010/main" val="989915136"/>
              </p:ext>
            </p:extLst>
          </p:nvPr>
        </p:nvGraphicFramePr>
        <p:xfrm>
          <a:off x="4302800" y="900594"/>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h_table">
            <a:extLst>
              <a:ext uri="{FF2B5EF4-FFF2-40B4-BE49-F238E27FC236}">
                <a16:creationId xmlns:a16="http://schemas.microsoft.com/office/drawing/2014/main" id="{486949E6-1B70-1489-94B1-7BEBF441561A}"/>
              </a:ext>
            </a:extLst>
          </p:cNvPr>
          <p:cNvGraphicFramePr>
            <a:graphicFrameLocks noGrp="1"/>
          </p:cNvGraphicFramePr>
          <p:nvPr>
            <p:extLst>
              <p:ext uri="{D42A27DB-BD31-4B8C-83A1-F6EECF244321}">
                <p14:modId xmlns:p14="http://schemas.microsoft.com/office/powerpoint/2010/main" val="242998849"/>
              </p:ext>
            </p:extLst>
          </p:nvPr>
        </p:nvGraphicFramePr>
        <p:xfrm>
          <a:off x="4143718"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65.29%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68.35%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65.87%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61.29%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65.64%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68.32%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74.51%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70.75%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74.04%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58.35%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63.87%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63.29%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64.33%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48.44%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51.95%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49.91%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45.87%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45.56%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6" name="q3i_table">
            <a:extLst>
              <a:ext uri="{FF2B5EF4-FFF2-40B4-BE49-F238E27FC236}">
                <a16:creationId xmlns:a16="http://schemas.microsoft.com/office/drawing/2014/main" id="{DA7C6A73-C92A-AC70-2453-FA03CBF5C166}"/>
              </a:ext>
            </a:extLst>
          </p:cNvPr>
          <p:cNvGraphicFramePr>
            <a:graphicFrameLocks noGrp="1"/>
          </p:cNvGraphicFramePr>
          <p:nvPr>
            <p:extLst>
              <p:ext uri="{D42A27DB-BD31-4B8C-83A1-F6EECF244321}">
                <p14:modId xmlns:p14="http://schemas.microsoft.com/office/powerpoint/2010/main" val="2520649884"/>
              </p:ext>
            </p:extLst>
          </p:nvPr>
        </p:nvGraphicFramePr>
        <p:xfrm>
          <a:off x="809580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39.13%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41.66%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30.74%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28.08%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36.52%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42.23%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50.62%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38.58%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36.65%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42.31%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32.45%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40.96%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30.52%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30.55%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35.28%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25.23%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28.37%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20.38%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22.18%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27.52%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7" name="q3i_chart">
            <a:extLst>
              <a:ext uri="{FF2B5EF4-FFF2-40B4-BE49-F238E27FC236}">
                <a16:creationId xmlns:a16="http://schemas.microsoft.com/office/drawing/2014/main" id="{3E48D9C2-C716-2853-7B83-9699F62ED650}"/>
              </a:ext>
            </a:extLst>
          </p:cNvPr>
          <p:cNvGraphicFramePr/>
          <p:nvPr>
            <p:extLst>
              <p:ext uri="{D42A27DB-BD31-4B8C-83A1-F6EECF244321}">
                <p14:modId xmlns:p14="http://schemas.microsoft.com/office/powerpoint/2010/main" val="640417734"/>
              </p:ext>
            </p:extLst>
          </p:nvPr>
        </p:nvGraphicFramePr>
        <p:xfrm>
          <a:off x="8273719"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8">
            <a:extLst>
              <a:ext uri="{FF2B5EF4-FFF2-40B4-BE49-F238E27FC236}">
                <a16:creationId xmlns:a16="http://schemas.microsoft.com/office/drawing/2014/main" id="{A382D3B6-963C-70D0-E1DD-BA3FE3F521B3}"/>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86</a:t>
            </a:fld>
            <a:endParaRPr lang="en-GB" dirty="0"/>
          </a:p>
        </p:txBody>
      </p:sp>
      <p:sp>
        <p:nvSpPr>
          <p:cNvPr id="2" name="Footer Placeholder 2">
            <a:extLst>
              <a:ext uri="{FF2B5EF4-FFF2-40B4-BE49-F238E27FC236}">
                <a16:creationId xmlns:a16="http://schemas.microsoft.com/office/drawing/2014/main" id="{78C19AA4-57F6-2185-54F6-3ECD1F3A892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9158267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Morale: Stressors</a:t>
            </a:r>
            <a:endParaRPr lang="en-GB" sz="1600" dirty="0"/>
          </a:p>
        </p:txBody>
      </p:sp>
      <p:graphicFrame>
        <p:nvGraphicFramePr>
          <p:cNvPr id="7" name="q3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1974071466"/>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3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610588082"/>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81.84%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82.42%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80.98%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82.58%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81.22%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89.31%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88.91%</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87.74%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87.94%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84.39%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83.69%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83.54%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84.49%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77.03%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77.72%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74.34%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69.12%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75.20%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ED31566E-F51B-B7E8-A584-681FA51392F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87</a:t>
            </a:fld>
            <a:endParaRPr lang="en-GB" dirty="0"/>
          </a:p>
        </p:txBody>
      </p:sp>
      <p:sp>
        <p:nvSpPr>
          <p:cNvPr id="2" name="Footer Placeholder 2">
            <a:extLst>
              <a:ext uri="{FF2B5EF4-FFF2-40B4-BE49-F238E27FC236}">
                <a16:creationId xmlns:a16="http://schemas.microsoft.com/office/drawing/2014/main" id="{5C5896C6-8750-CA8C-3DAB-05B529E4A16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graphicFrame>
        <p:nvGraphicFramePr>
          <p:cNvPr id="3" name="q3e_chart">
            <a:extLst>
              <a:ext uri="{FF2B5EF4-FFF2-40B4-BE49-F238E27FC236}">
                <a16:creationId xmlns:a16="http://schemas.microsoft.com/office/drawing/2014/main" id="{19CFB315-A3C8-28EF-337B-9D06E8AD0A7F}"/>
              </a:ext>
            </a:extLst>
          </p:cNvPr>
          <p:cNvGraphicFramePr/>
          <p:nvPr>
            <p:extLst>
              <p:ext uri="{D42A27DB-BD31-4B8C-83A1-F6EECF244321}">
                <p14:modId xmlns:p14="http://schemas.microsoft.com/office/powerpoint/2010/main" val="3084820501"/>
              </p:ext>
            </p:extLst>
          </p:nvPr>
        </p:nvGraphicFramePr>
        <p:xfrm>
          <a:off x="4259708" y="900593"/>
          <a:ext cx="3724319"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q3e_table">
            <a:extLst>
              <a:ext uri="{FF2B5EF4-FFF2-40B4-BE49-F238E27FC236}">
                <a16:creationId xmlns:a16="http://schemas.microsoft.com/office/drawing/2014/main" id="{E816A4F9-58A7-59B0-72CB-21FD8A7E259D}"/>
              </a:ext>
            </a:extLst>
          </p:cNvPr>
          <p:cNvGraphicFramePr>
            <a:graphicFrameLocks noGrp="1"/>
          </p:cNvGraphicFramePr>
          <p:nvPr>
            <p:extLst>
              <p:ext uri="{D42A27DB-BD31-4B8C-83A1-F6EECF244321}">
                <p14:modId xmlns:p14="http://schemas.microsoft.com/office/powerpoint/2010/main" val="213797202"/>
              </p:ext>
            </p:extLst>
          </p:nvPr>
        </p:nvGraphicFramePr>
        <p:xfrm>
          <a:off x="4100626" y="4998898"/>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61.62%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59.70%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57.76%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60.34%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61.62%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63.73%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61.26%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55.01%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54.61%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55.66%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55.80%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47.67%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47.08%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44.86%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48.41%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6" name="q5a_chart">
            <a:extLst>
              <a:ext uri="{FF2B5EF4-FFF2-40B4-BE49-F238E27FC236}">
                <a16:creationId xmlns:a16="http://schemas.microsoft.com/office/drawing/2014/main" id="{CDC4875C-F77D-145C-0EF5-BEE4B680E80F}"/>
              </a:ext>
            </a:extLst>
          </p:cNvPr>
          <p:cNvGraphicFramePr/>
          <p:nvPr>
            <p:extLst>
              <p:ext uri="{D42A27DB-BD31-4B8C-83A1-F6EECF244321}">
                <p14:modId xmlns:p14="http://schemas.microsoft.com/office/powerpoint/2010/main" val="311845693"/>
              </p:ext>
            </p:extLst>
          </p:nvPr>
        </p:nvGraphicFramePr>
        <p:xfrm>
          <a:off x="8167522" y="900593"/>
          <a:ext cx="3724319" cy="40047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q5a_table">
            <a:extLst>
              <a:ext uri="{FF2B5EF4-FFF2-40B4-BE49-F238E27FC236}">
                <a16:creationId xmlns:a16="http://schemas.microsoft.com/office/drawing/2014/main" id="{F64DFF05-BAE1-F8E5-533A-081BCE1DD350}"/>
              </a:ext>
            </a:extLst>
          </p:cNvPr>
          <p:cNvGraphicFramePr>
            <a:graphicFrameLocks noGrp="1"/>
          </p:cNvGraphicFramePr>
          <p:nvPr>
            <p:extLst>
              <p:ext uri="{D42A27DB-BD31-4B8C-83A1-F6EECF244321}">
                <p14:modId xmlns:p14="http://schemas.microsoft.com/office/powerpoint/2010/main" val="932089730"/>
              </p:ext>
            </p:extLst>
          </p:nvPr>
        </p:nvGraphicFramePr>
        <p:xfrm>
          <a:off x="8008440" y="4998898"/>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31.73%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30.64%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29.46%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31.41%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32.55%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31.73%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34.90%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33.44%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37.98%</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24.05%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27.20%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29.73%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19.06%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17.28%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20.49%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18.39%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20.96%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Tree>
    <p:extLst>
      <p:ext uri="{BB962C8B-B14F-4D97-AF65-F5344CB8AC3E}">
        <p14:creationId xmlns:p14="http://schemas.microsoft.com/office/powerpoint/2010/main" val="8372881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Morale: Stressors</a:t>
            </a:r>
            <a:endParaRPr lang="en-GB" sz="1600" dirty="0"/>
          </a:p>
        </p:txBody>
      </p:sp>
      <p:sp>
        <p:nvSpPr>
          <p:cNvPr id="8" name="Slide Number Placeholder 8">
            <a:extLst>
              <a:ext uri="{FF2B5EF4-FFF2-40B4-BE49-F238E27FC236}">
                <a16:creationId xmlns:a16="http://schemas.microsoft.com/office/drawing/2014/main" id="{5AAC0A97-99B5-0BCB-08D9-7665290D6C3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88</a:t>
            </a:fld>
            <a:endParaRPr lang="en-GB" dirty="0"/>
          </a:p>
        </p:txBody>
      </p:sp>
      <p:sp>
        <p:nvSpPr>
          <p:cNvPr id="2" name="Footer Placeholder 2">
            <a:extLst>
              <a:ext uri="{FF2B5EF4-FFF2-40B4-BE49-F238E27FC236}">
                <a16:creationId xmlns:a16="http://schemas.microsoft.com/office/drawing/2014/main" id="{1EFCEDF4-8259-A4E1-6415-9D853761B2EA}"/>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graphicFrame>
        <p:nvGraphicFramePr>
          <p:cNvPr id="3" name="q5b_chart">
            <a:extLst>
              <a:ext uri="{FF2B5EF4-FFF2-40B4-BE49-F238E27FC236}">
                <a16:creationId xmlns:a16="http://schemas.microsoft.com/office/drawing/2014/main" id="{856DC755-A0E4-3B94-4512-DEADB8889337}"/>
              </a:ext>
            </a:extLst>
          </p:cNvPr>
          <p:cNvGraphicFramePr/>
          <p:nvPr>
            <p:extLst>
              <p:ext uri="{D42A27DB-BD31-4B8C-83A1-F6EECF244321}">
                <p14:modId xmlns:p14="http://schemas.microsoft.com/office/powerpoint/2010/main" val="1446981088"/>
              </p:ext>
            </p:extLst>
          </p:nvPr>
        </p:nvGraphicFramePr>
        <p:xfrm>
          <a:off x="351893" y="900594"/>
          <a:ext cx="3724319"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q5b_table">
            <a:extLst>
              <a:ext uri="{FF2B5EF4-FFF2-40B4-BE49-F238E27FC236}">
                <a16:creationId xmlns:a16="http://schemas.microsoft.com/office/drawing/2014/main" id="{FBE724C1-38E2-0F87-0CBA-829CF60D597F}"/>
              </a:ext>
            </a:extLst>
          </p:cNvPr>
          <p:cNvGraphicFramePr>
            <a:graphicFrameLocks noGrp="1"/>
          </p:cNvGraphicFramePr>
          <p:nvPr>
            <p:extLst>
              <p:ext uri="{D42A27DB-BD31-4B8C-83A1-F6EECF244321}">
                <p14:modId xmlns:p14="http://schemas.microsoft.com/office/powerpoint/2010/main" val="3991312921"/>
              </p:ext>
            </p:extLst>
          </p:nvPr>
        </p:nvGraphicFramePr>
        <p:xfrm>
          <a:off x="192811" y="4998899"/>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63.11%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63.93%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62.64%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65.16%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67.64%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70.54%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75.27%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71.25%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71.04%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70.51%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62.33%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64.05%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63.77%</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64.10%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64.00%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54.76%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57.16%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56.52%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54.84%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52.72%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1378</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6" name="q5c_chart">
            <a:extLst>
              <a:ext uri="{FF2B5EF4-FFF2-40B4-BE49-F238E27FC236}">
                <a16:creationId xmlns:a16="http://schemas.microsoft.com/office/drawing/2014/main" id="{CC724436-9291-7DBA-D9FE-A53F42F36CF9}"/>
              </a:ext>
            </a:extLst>
          </p:cNvPr>
          <p:cNvGraphicFramePr/>
          <p:nvPr>
            <p:extLst>
              <p:ext uri="{D42A27DB-BD31-4B8C-83A1-F6EECF244321}">
                <p14:modId xmlns:p14="http://schemas.microsoft.com/office/powerpoint/2010/main" val="216234777"/>
              </p:ext>
            </p:extLst>
          </p:nvPr>
        </p:nvGraphicFramePr>
        <p:xfrm>
          <a:off x="4279806" y="900594"/>
          <a:ext cx="3653960" cy="40542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5c_table">
            <a:extLst>
              <a:ext uri="{FF2B5EF4-FFF2-40B4-BE49-F238E27FC236}">
                <a16:creationId xmlns:a16="http://schemas.microsoft.com/office/drawing/2014/main" id="{FB9B594A-4950-3B20-8A65-D4CF079F4684}"/>
              </a:ext>
            </a:extLst>
          </p:cNvPr>
          <p:cNvGraphicFramePr>
            <a:graphicFrameLocks noGrp="1"/>
          </p:cNvGraphicFramePr>
          <p:nvPr>
            <p:extLst>
              <p:ext uri="{D42A27DB-BD31-4B8C-83A1-F6EECF244321}">
                <p14:modId xmlns:p14="http://schemas.microsoft.com/office/powerpoint/2010/main" val="3117247966"/>
              </p:ext>
            </p:extLst>
          </p:nvPr>
        </p:nvGraphicFramePr>
        <p:xfrm>
          <a:off x="4100626" y="5009101"/>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52.58%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54.08%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50.97%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52.32%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54.30%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58.73%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60.08%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61.37%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60.64%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63.46%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51.23%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53.68%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53.70%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54.89%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56.46%</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40.82%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43.80%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47.54%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45.83%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7c_chart">
            <a:extLst>
              <a:ext uri="{FF2B5EF4-FFF2-40B4-BE49-F238E27FC236}">
                <a16:creationId xmlns:a16="http://schemas.microsoft.com/office/drawing/2014/main" id="{16A8EAE9-C100-057E-2020-1BE201A40E2A}"/>
              </a:ext>
            </a:extLst>
          </p:cNvPr>
          <p:cNvGraphicFramePr/>
          <p:nvPr>
            <p:extLst>
              <p:ext uri="{D42A27DB-BD31-4B8C-83A1-F6EECF244321}">
                <p14:modId xmlns:p14="http://schemas.microsoft.com/office/powerpoint/2010/main" val="3723862468"/>
              </p:ext>
            </p:extLst>
          </p:nvPr>
        </p:nvGraphicFramePr>
        <p:xfrm>
          <a:off x="8207718" y="910796"/>
          <a:ext cx="3653961" cy="40440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7c_table">
            <a:extLst>
              <a:ext uri="{FF2B5EF4-FFF2-40B4-BE49-F238E27FC236}">
                <a16:creationId xmlns:a16="http://schemas.microsoft.com/office/drawing/2014/main" id="{E14C645F-45A8-5956-1553-433D7A3FF8DA}"/>
              </a:ext>
            </a:extLst>
          </p:cNvPr>
          <p:cNvGraphicFramePr>
            <a:graphicFrameLocks noGrp="1"/>
          </p:cNvGraphicFramePr>
          <p:nvPr>
            <p:extLst>
              <p:ext uri="{D42A27DB-BD31-4B8C-83A1-F6EECF244321}">
                <p14:modId xmlns:p14="http://schemas.microsoft.com/office/powerpoint/2010/main" val="2312283862"/>
              </p:ext>
            </p:extLst>
          </p:nvPr>
        </p:nvGraphicFramePr>
        <p:xfrm>
          <a:off x="8048636" y="5009101"/>
          <a:ext cx="3724318" cy="1432188"/>
        </p:xfrm>
        <a:graphic>
          <a:graphicData uri="http://schemas.openxmlformats.org/drawingml/2006/table">
            <a:tbl>
              <a:tblPr firstRow="1" bandRow="1">
                <a:tableStyleId>{5C22544A-7EE6-4342-B048-85BDC9FD1C3A}</a:tableStyleId>
              </a:tblPr>
              <a:tblGrid>
                <a:gridCol w="836448">
                  <a:extLst>
                    <a:ext uri="{9D8B030D-6E8A-4147-A177-3AD203B41FA5}">
                      <a16:colId xmlns:a16="http://schemas.microsoft.com/office/drawing/2014/main" val="3918553771"/>
                    </a:ext>
                  </a:extLst>
                </a:gridCol>
                <a:gridCol w="577574">
                  <a:extLst>
                    <a:ext uri="{9D8B030D-6E8A-4147-A177-3AD203B41FA5}">
                      <a16:colId xmlns:a16="http://schemas.microsoft.com/office/drawing/2014/main" val="1325897192"/>
                    </a:ext>
                  </a:extLst>
                </a:gridCol>
                <a:gridCol w="577574">
                  <a:extLst>
                    <a:ext uri="{9D8B030D-6E8A-4147-A177-3AD203B41FA5}">
                      <a16:colId xmlns:a16="http://schemas.microsoft.com/office/drawing/2014/main" val="92525492"/>
                    </a:ext>
                  </a:extLst>
                </a:gridCol>
                <a:gridCol w="577574">
                  <a:extLst>
                    <a:ext uri="{9D8B030D-6E8A-4147-A177-3AD203B41FA5}">
                      <a16:colId xmlns:a16="http://schemas.microsoft.com/office/drawing/2014/main" val="373619570"/>
                    </a:ext>
                  </a:extLst>
                </a:gridCol>
                <a:gridCol w="577574">
                  <a:extLst>
                    <a:ext uri="{9D8B030D-6E8A-4147-A177-3AD203B41FA5}">
                      <a16:colId xmlns:a16="http://schemas.microsoft.com/office/drawing/2014/main" val="2158587356"/>
                    </a:ext>
                  </a:extLst>
                </a:gridCol>
                <a:gridCol w="577574">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76.52%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75.87%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73.92%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77.38%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75.94%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81.65%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80.66%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80.95%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81.34%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81.54%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76.33%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75.84%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76.13%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77.38%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76.93%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69.39%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71.06%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71.35%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72.31%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1299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1367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Tree>
    <p:extLst>
      <p:ext uri="{BB962C8B-B14F-4D97-AF65-F5344CB8AC3E}">
        <p14:creationId xmlns:p14="http://schemas.microsoft.com/office/powerpoint/2010/main" val="32047245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Morale: Stressors</a:t>
            </a:r>
            <a:endParaRPr lang="en-GB" sz="1600" dirty="0"/>
          </a:p>
        </p:txBody>
      </p:sp>
      <p:graphicFrame>
        <p:nvGraphicFramePr>
          <p:cNvPr id="7" name="q9a_chart">
            <a:extLst>
              <a:ext uri="{FF2B5EF4-FFF2-40B4-BE49-F238E27FC236}">
                <a16:creationId xmlns:a16="http://schemas.microsoft.com/office/drawing/2014/main" id="{CD9FFF00-E8C3-94AD-2ED2-6DCF14E492BA}"/>
              </a:ext>
            </a:extLst>
          </p:cNvPr>
          <p:cNvGraphicFramePr/>
          <p:nvPr>
            <p:extLst>
              <p:ext uri="{D42A27DB-BD31-4B8C-83A1-F6EECF244321}">
                <p14:modId xmlns:p14="http://schemas.microsoft.com/office/powerpoint/2010/main" val="2699036797"/>
              </p:ext>
            </p:extLst>
          </p:nvPr>
        </p:nvGraphicFramePr>
        <p:xfrm>
          <a:off x="3806293" y="900594"/>
          <a:ext cx="4543380"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q9a_table">
            <a:extLst>
              <a:ext uri="{FF2B5EF4-FFF2-40B4-BE49-F238E27FC236}">
                <a16:creationId xmlns:a16="http://schemas.microsoft.com/office/drawing/2014/main" id="{319CC36A-381C-2936-45A4-1AE601B4E68E}"/>
              </a:ext>
            </a:extLst>
          </p:cNvPr>
          <p:cNvGraphicFramePr>
            <a:graphicFrameLocks noGrp="1"/>
          </p:cNvGraphicFramePr>
          <p:nvPr>
            <p:extLst>
              <p:ext uri="{D42A27DB-BD31-4B8C-83A1-F6EECF244321}">
                <p14:modId xmlns:p14="http://schemas.microsoft.com/office/powerpoint/2010/main" val="442161834"/>
              </p:ext>
            </p:extLst>
          </p:nvPr>
        </p:nvGraphicFramePr>
        <p:xfrm>
          <a:off x="3698010" y="4998899"/>
          <a:ext cx="4543376" cy="1432188"/>
        </p:xfrm>
        <a:graphic>
          <a:graphicData uri="http://schemas.openxmlformats.org/drawingml/2006/table">
            <a:tbl>
              <a:tblPr firstRow="1" bandRow="1">
                <a:tableStyleId>{5C22544A-7EE6-4342-B048-85BDC9FD1C3A}</a:tableStyleId>
              </a:tblPr>
              <a:tblGrid>
                <a:gridCol w="1020401">
                  <a:extLst>
                    <a:ext uri="{9D8B030D-6E8A-4147-A177-3AD203B41FA5}">
                      <a16:colId xmlns:a16="http://schemas.microsoft.com/office/drawing/2014/main" val="3918553771"/>
                    </a:ext>
                  </a:extLst>
                </a:gridCol>
                <a:gridCol w="704595">
                  <a:extLst>
                    <a:ext uri="{9D8B030D-6E8A-4147-A177-3AD203B41FA5}">
                      <a16:colId xmlns:a16="http://schemas.microsoft.com/office/drawing/2014/main" val="1325897192"/>
                    </a:ext>
                  </a:extLst>
                </a:gridCol>
                <a:gridCol w="704595">
                  <a:extLst>
                    <a:ext uri="{9D8B030D-6E8A-4147-A177-3AD203B41FA5}">
                      <a16:colId xmlns:a16="http://schemas.microsoft.com/office/drawing/2014/main" val="92525492"/>
                    </a:ext>
                  </a:extLst>
                </a:gridCol>
                <a:gridCol w="704595">
                  <a:extLst>
                    <a:ext uri="{9D8B030D-6E8A-4147-A177-3AD203B41FA5}">
                      <a16:colId xmlns:a16="http://schemas.microsoft.com/office/drawing/2014/main" val="373619570"/>
                    </a:ext>
                  </a:extLst>
                </a:gridCol>
                <a:gridCol w="704595">
                  <a:extLst>
                    <a:ext uri="{9D8B030D-6E8A-4147-A177-3AD203B41FA5}">
                      <a16:colId xmlns:a16="http://schemas.microsoft.com/office/drawing/2014/main" val="2158587356"/>
                    </a:ext>
                  </a:extLst>
                </a:gridCol>
                <a:gridCol w="704595">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80.52%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81.54%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80.52%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81.10%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80.44%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82.35%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81.63%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82.14%</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83.92%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84.61%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77.16%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77.40%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78.25%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78.60%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80.12%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70.32%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72.59%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72.69%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73.05%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1400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1317</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D83BE7CE-C698-FAA3-333B-A9BAB4D5D9F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89</a:t>
            </a:fld>
            <a:endParaRPr lang="en-GB" dirty="0"/>
          </a:p>
        </p:txBody>
      </p:sp>
      <p:sp>
        <p:nvSpPr>
          <p:cNvPr id="2" name="Footer Placeholder 2">
            <a:extLst>
              <a:ext uri="{FF2B5EF4-FFF2-40B4-BE49-F238E27FC236}">
                <a16:creationId xmlns:a16="http://schemas.microsoft.com/office/drawing/2014/main" id="{A1BFEE16-3654-EB6D-53D0-AF57FC8F8AAF}"/>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16223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002BC3-60C6-23AA-83FE-6068D6200059}"/>
              </a:ext>
            </a:extLst>
          </p:cNvPr>
          <p:cNvSpPr>
            <a:spLocks noGrp="1"/>
          </p:cNvSpPr>
          <p:nvPr>
            <p:ph type="title"/>
          </p:nvPr>
        </p:nvSpPr>
        <p:spPr/>
        <p:txBody>
          <a:bodyPr/>
          <a:lstStyle/>
          <a:p>
            <a:r>
              <a:rPr lang="en-GB" dirty="0"/>
              <a:t>Organisation details</a:t>
            </a:r>
          </a:p>
        </p:txBody>
      </p:sp>
      <p:sp>
        <p:nvSpPr>
          <p:cNvPr id="7" name="Arrow: Pentagon 6">
            <a:extLst>
              <a:ext uri="{FF2B5EF4-FFF2-40B4-BE49-F238E27FC236}">
                <a16:creationId xmlns:a16="http://schemas.microsoft.com/office/drawing/2014/main" id="{5F3C75B6-C619-13D9-F8EF-0F7D32C1FE7F}"/>
              </a:ext>
            </a:extLst>
          </p:cNvPr>
          <p:cNvSpPr/>
          <p:nvPr/>
        </p:nvSpPr>
        <p:spPr>
          <a:xfrm>
            <a:off x="201335" y="1727009"/>
            <a:ext cx="4303990" cy="473755"/>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latin typeface="Frutiger LT Std 45 Light" panose="020B0402020204020204"/>
                <a:cs typeface="Arial" panose="020B0604020202020204" pitchFamily="34" charset="0"/>
              </a:rPr>
              <a:t>Organisation details</a:t>
            </a:r>
          </a:p>
        </p:txBody>
      </p:sp>
      <p:sp>
        <p:nvSpPr>
          <p:cNvPr id="8" name="org_name">
            <a:extLst>
              <a:ext uri="{FF2B5EF4-FFF2-40B4-BE49-F238E27FC236}">
                <a16:creationId xmlns:a16="http://schemas.microsoft.com/office/drawing/2014/main" id="{DC9D163D-713F-78E7-A921-92865FF4913C}"/>
              </a:ext>
            </a:extLst>
          </p:cNvPr>
          <p:cNvSpPr txBox="1"/>
          <p:nvPr/>
        </p:nvSpPr>
        <p:spPr>
          <a:xfrm>
            <a:off x="201334" y="908281"/>
            <a:ext cx="5682229" cy="369332"/>
          </a:xfrm>
          <a:prstGeom prst="rect">
            <a:avLst/>
          </a:prstGeom>
          <a:noFill/>
        </p:spPr>
        <p:txBody>
          <a:bodyPr wrap="square" rtlCol="0">
            <a:spAutoFit/>
          </a:bodyPr>
          <a:lstStyle>
            <a:defPPr>
              <a:defRPr lang="en-US"/>
            </a:defPPr>
            <a:lvl1pPr>
              <a:defRPr sz="2800" b="1">
                <a:solidFill>
                  <a:srgbClr val="0B457F"/>
                </a:solidFill>
                <a:latin typeface="Frutiger LT Std 45 Light" panose="020B0402020204020204"/>
                <a:cs typeface="Arial" panose="020B0604020202020204" pitchFamily="34" charset="0"/>
              </a:defRPr>
            </a:lvl1pPr>
          </a:lstStyle>
          <a:p>
            <a:r>
              <a:rPr lang="en-GB" sz="1800"/>
              <a:t>Leeds and York Partnership NHS Foundation Trust</a:t>
            </a:r>
            <a:endParaRPr lang="en-GB" sz="1800" dirty="0"/>
          </a:p>
        </p:txBody>
      </p:sp>
      <p:sp>
        <p:nvSpPr>
          <p:cNvPr id="10" name="TextBox 9">
            <a:extLst>
              <a:ext uri="{FF2B5EF4-FFF2-40B4-BE49-F238E27FC236}">
                <a16:creationId xmlns:a16="http://schemas.microsoft.com/office/drawing/2014/main" id="{0CA68E34-3B75-BDE8-0C3C-76B68194CA4F}"/>
              </a:ext>
            </a:extLst>
          </p:cNvPr>
          <p:cNvSpPr txBox="1"/>
          <p:nvPr/>
        </p:nvSpPr>
        <p:spPr>
          <a:xfrm>
            <a:off x="6852743" y="1001039"/>
            <a:ext cx="4818339" cy="523220"/>
          </a:xfrm>
          <a:prstGeom prst="rect">
            <a:avLst/>
          </a:prstGeom>
        </p:spPr>
        <p:txBody>
          <a:bodyPr wrap="square" rtlCol="0">
            <a:spAutoFit/>
          </a:bodyPr>
          <a:lstStyle/>
          <a:p>
            <a:r>
              <a:rPr lang="en-GB" sz="2800" b="1" dirty="0">
                <a:solidFill>
                  <a:srgbClr val="00A5CC"/>
                </a:solidFill>
                <a:latin typeface="Frutiger LT Std 45 Light" panose="020B0402020204020204"/>
                <a:cs typeface="Arial" panose="020B0604020202020204" pitchFamily="34" charset="0"/>
              </a:rPr>
              <a:t>2023 NHS Staff Survey</a:t>
            </a:r>
          </a:p>
        </p:txBody>
      </p:sp>
      <p:sp>
        <p:nvSpPr>
          <p:cNvPr id="12" name="Arrow: Pentagon 11">
            <a:extLst>
              <a:ext uri="{FF2B5EF4-FFF2-40B4-BE49-F238E27FC236}">
                <a16:creationId xmlns:a16="http://schemas.microsoft.com/office/drawing/2014/main" id="{7057951E-6447-C6A1-4797-96329BD188A3}"/>
              </a:ext>
            </a:extLst>
          </p:cNvPr>
          <p:cNvSpPr/>
          <p:nvPr/>
        </p:nvSpPr>
        <p:spPr>
          <a:xfrm>
            <a:off x="201335" y="2385349"/>
            <a:ext cx="3046690" cy="365125"/>
          </a:xfrm>
          <a:prstGeom prst="homePlate">
            <a:avLst/>
          </a:prstGeom>
          <a:solidFill>
            <a:srgbClr val="00A5CC"/>
          </a:solidFill>
          <a:ln>
            <a:solidFill>
              <a:srgbClr val="00A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latin typeface="Frutiger LT Std 45 Light" panose="020B0402020204020204"/>
                <a:cs typeface="Arial" panose="020B0604020202020204" pitchFamily="34" charset="0"/>
              </a:rPr>
              <a:t>Completed</a:t>
            </a:r>
            <a:r>
              <a:rPr lang="en-GB" b="1" dirty="0">
                <a:latin typeface="Frutiger LT Std 45 Light" panose="020B0402020204020204"/>
                <a:cs typeface="Arial" panose="020B0604020202020204" pitchFamily="34" charset="0"/>
              </a:rPr>
              <a:t> </a:t>
            </a:r>
            <a:r>
              <a:rPr lang="en-GB" sz="2000" b="1" dirty="0">
                <a:latin typeface="Frutiger LT Std 45 Light" panose="020B0402020204020204"/>
                <a:cs typeface="Arial" panose="020B0604020202020204" pitchFamily="34" charset="0"/>
              </a:rPr>
              <a:t>questionnaires</a:t>
            </a:r>
            <a:endParaRPr lang="en-GB" b="1" dirty="0">
              <a:latin typeface="Frutiger LT Std 45 Light" panose="020B0402020204020204"/>
              <a:cs typeface="Arial" panose="020B0604020202020204" pitchFamily="34" charset="0"/>
            </a:endParaRPr>
          </a:p>
        </p:txBody>
      </p:sp>
      <p:sp>
        <p:nvSpPr>
          <p:cNvPr id="18" name="org_c">
            <a:extLst>
              <a:ext uri="{FF2B5EF4-FFF2-40B4-BE49-F238E27FC236}">
                <a16:creationId xmlns:a16="http://schemas.microsoft.com/office/drawing/2014/main" id="{4D880D1A-412C-C0F0-DAC4-880BC02D22D6}"/>
              </a:ext>
            </a:extLst>
          </p:cNvPr>
          <p:cNvSpPr txBox="1"/>
          <p:nvPr/>
        </p:nvSpPr>
        <p:spPr>
          <a:xfrm>
            <a:off x="3477936" y="2319639"/>
            <a:ext cx="4818339" cy="523220"/>
          </a:xfrm>
          <a:prstGeom prst="rect">
            <a:avLst/>
          </a:prstGeom>
          <a:noFill/>
        </p:spPr>
        <p:txBody>
          <a:bodyPr wrap="square" rtlCol="0">
            <a:spAutoFit/>
          </a:bodyPr>
          <a:lstStyle/>
          <a:p>
            <a:r>
              <a:rPr lang="en-GB" sz="2800" b="1">
                <a:solidFill>
                  <a:srgbClr val="0B457F"/>
                </a:solidFill>
                <a:latin typeface="Frutiger LT Std 45 Light" panose="020B0402020204020204"/>
                <a:cs typeface="Arial" panose="020B0604020202020204" pitchFamily="34" charset="0"/>
              </a:rPr>
              <a:t>1569</a:t>
            </a:r>
            <a:endParaRPr lang="en-GB" sz="2800" b="1" dirty="0">
              <a:solidFill>
                <a:srgbClr val="0B457F"/>
              </a:solidFill>
              <a:latin typeface="Frutiger LT Std 45 Light" panose="020B0402020204020204"/>
              <a:cs typeface="Arial" panose="020B0604020202020204" pitchFamily="34" charset="0"/>
            </a:endParaRPr>
          </a:p>
        </p:txBody>
      </p:sp>
      <p:sp>
        <p:nvSpPr>
          <p:cNvPr id="20" name="Arrow: Pentagon 19">
            <a:extLst>
              <a:ext uri="{FF2B5EF4-FFF2-40B4-BE49-F238E27FC236}">
                <a16:creationId xmlns:a16="http://schemas.microsoft.com/office/drawing/2014/main" id="{5777FC3D-7123-BCA7-B92D-3B394E7023D2}"/>
              </a:ext>
            </a:extLst>
          </p:cNvPr>
          <p:cNvSpPr/>
          <p:nvPr/>
        </p:nvSpPr>
        <p:spPr>
          <a:xfrm>
            <a:off x="201335" y="2935058"/>
            <a:ext cx="3046690" cy="365125"/>
          </a:xfrm>
          <a:prstGeom prst="homePlate">
            <a:avLst/>
          </a:prstGeom>
          <a:solidFill>
            <a:srgbClr val="00A5CC"/>
          </a:solidFill>
          <a:ln>
            <a:solidFill>
              <a:srgbClr val="00A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latin typeface="Frutiger LT Std 45 Light" panose="020B0402020204020204"/>
                <a:cs typeface="Arial" panose="020B0604020202020204" pitchFamily="34" charset="0"/>
              </a:rPr>
              <a:t>2023 response rate</a:t>
            </a:r>
          </a:p>
        </p:txBody>
      </p:sp>
      <p:sp>
        <p:nvSpPr>
          <p:cNvPr id="22" name="org_rr">
            <a:extLst>
              <a:ext uri="{FF2B5EF4-FFF2-40B4-BE49-F238E27FC236}">
                <a16:creationId xmlns:a16="http://schemas.microsoft.com/office/drawing/2014/main" id="{CE34991B-0260-FB53-6182-296B01556B1C}"/>
              </a:ext>
            </a:extLst>
          </p:cNvPr>
          <p:cNvSpPr txBox="1"/>
          <p:nvPr/>
        </p:nvSpPr>
        <p:spPr>
          <a:xfrm>
            <a:off x="3477935" y="2842859"/>
            <a:ext cx="4818339" cy="523220"/>
          </a:xfrm>
          <a:prstGeom prst="rect">
            <a:avLst/>
          </a:prstGeom>
          <a:noFill/>
        </p:spPr>
        <p:txBody>
          <a:bodyPr wrap="square" rtlCol="0">
            <a:spAutoFit/>
          </a:bodyPr>
          <a:lstStyle/>
          <a:p>
            <a:r>
              <a:rPr lang="en-GB" sz="2800" b="1">
                <a:solidFill>
                  <a:srgbClr val="0B457F"/>
                </a:solidFill>
                <a:latin typeface="Frutiger LT Std 45 Light" panose="020B0402020204020204"/>
                <a:cs typeface="Arial" panose="020B0604020202020204" pitchFamily="34" charset="0"/>
              </a:rPr>
              <a:t>50%</a:t>
            </a:r>
            <a:endParaRPr lang="en-GB" sz="2800" b="1" dirty="0">
              <a:solidFill>
                <a:srgbClr val="0B457F"/>
              </a:solidFill>
              <a:latin typeface="Frutiger LT Std 45 Light" panose="020B0402020204020204"/>
              <a:cs typeface="Arial" panose="020B0604020202020204" pitchFamily="34" charset="0"/>
            </a:endParaRPr>
          </a:p>
        </p:txBody>
      </p:sp>
      <p:sp>
        <p:nvSpPr>
          <p:cNvPr id="37" name="Arrow: Pentagon 36">
            <a:extLst>
              <a:ext uri="{FF2B5EF4-FFF2-40B4-BE49-F238E27FC236}">
                <a16:creationId xmlns:a16="http://schemas.microsoft.com/office/drawing/2014/main" id="{700A8862-35D4-7D8D-3910-02AD401E996E}"/>
              </a:ext>
            </a:extLst>
          </p:cNvPr>
          <p:cNvSpPr/>
          <p:nvPr/>
        </p:nvSpPr>
        <p:spPr>
          <a:xfrm>
            <a:off x="228600" y="5175011"/>
            <a:ext cx="1781175" cy="365125"/>
          </a:xfrm>
          <a:prstGeom prst="homePlate">
            <a:avLst/>
          </a:prstGeom>
          <a:solidFill>
            <a:srgbClr val="00A5CC"/>
          </a:solidFill>
          <a:ln>
            <a:solidFill>
              <a:srgbClr val="00A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latin typeface="Frutiger LT Std 45 Light" panose="020B0402020204020204"/>
                <a:cs typeface="Arial" panose="020B0604020202020204" pitchFamily="34" charset="0"/>
              </a:rPr>
              <a:t>Survey mode</a:t>
            </a:r>
          </a:p>
        </p:txBody>
      </p:sp>
      <p:sp>
        <p:nvSpPr>
          <p:cNvPr id="39" name="org_mode">
            <a:extLst>
              <a:ext uri="{FF2B5EF4-FFF2-40B4-BE49-F238E27FC236}">
                <a16:creationId xmlns:a16="http://schemas.microsoft.com/office/drawing/2014/main" id="{5176C87E-7B8C-F084-2ABA-AEF718FAD91B}"/>
              </a:ext>
            </a:extLst>
          </p:cNvPr>
          <p:cNvSpPr txBox="1"/>
          <p:nvPr/>
        </p:nvSpPr>
        <p:spPr>
          <a:xfrm>
            <a:off x="2209800" y="5113618"/>
            <a:ext cx="4818339" cy="523220"/>
          </a:xfrm>
          <a:prstGeom prst="rect">
            <a:avLst/>
          </a:prstGeom>
          <a:noFill/>
        </p:spPr>
        <p:txBody>
          <a:bodyPr wrap="square" rtlCol="0">
            <a:spAutoFit/>
          </a:bodyPr>
          <a:lstStyle/>
          <a:p>
            <a:r>
              <a:rPr lang="en-GB" sz="2800" b="1">
                <a:solidFill>
                  <a:srgbClr val="0B457F"/>
                </a:solidFill>
                <a:latin typeface="Frutiger LT Std 45 Light" panose="020B0402020204020204"/>
                <a:cs typeface="Arial" panose="020B0604020202020204" pitchFamily="34" charset="0"/>
              </a:rPr>
              <a:t>Mixed</a:t>
            </a:r>
            <a:endParaRPr lang="en-GB" sz="2800" b="1" dirty="0">
              <a:solidFill>
                <a:srgbClr val="0B457F"/>
              </a:solidFill>
              <a:latin typeface="Frutiger LT Std 45 Light" panose="020B0402020204020204"/>
              <a:cs typeface="Arial" panose="020B0604020202020204" pitchFamily="34" charset="0"/>
            </a:endParaRPr>
          </a:p>
        </p:txBody>
      </p:sp>
      <p:sp>
        <p:nvSpPr>
          <p:cNvPr id="46" name="Arrow: Pentagon 45">
            <a:extLst>
              <a:ext uri="{FF2B5EF4-FFF2-40B4-BE49-F238E27FC236}">
                <a16:creationId xmlns:a16="http://schemas.microsoft.com/office/drawing/2014/main" id="{614B24FB-0E71-1CE4-DF4A-A78CCDF5D0C1}"/>
              </a:ext>
            </a:extLst>
          </p:cNvPr>
          <p:cNvSpPr/>
          <p:nvPr/>
        </p:nvSpPr>
        <p:spPr>
          <a:xfrm rot="10800000">
            <a:off x="6695089" y="1722096"/>
            <a:ext cx="5295575" cy="478668"/>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Arrow: Chevron 49">
            <a:extLst>
              <a:ext uri="{FF2B5EF4-FFF2-40B4-BE49-F238E27FC236}">
                <a16:creationId xmlns:a16="http://schemas.microsoft.com/office/drawing/2014/main" id="{16040BF4-1088-96C6-6286-E840806CD6A1}"/>
              </a:ext>
            </a:extLst>
          </p:cNvPr>
          <p:cNvSpPr/>
          <p:nvPr/>
        </p:nvSpPr>
        <p:spPr>
          <a:xfrm rot="10800000">
            <a:off x="6369265" y="1720996"/>
            <a:ext cx="483478" cy="473754"/>
          </a:xfrm>
          <a:prstGeom prst="chevron">
            <a:avLst/>
          </a:prstGeom>
          <a:solidFill>
            <a:srgbClr val="00A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2" name="TextBox 51">
            <a:extLst>
              <a:ext uri="{FF2B5EF4-FFF2-40B4-BE49-F238E27FC236}">
                <a16:creationId xmlns:a16="http://schemas.microsoft.com/office/drawing/2014/main" id="{70A047E1-3F64-0DE7-70FA-2DA42823ADEB}"/>
              </a:ext>
            </a:extLst>
          </p:cNvPr>
          <p:cNvSpPr txBox="1"/>
          <p:nvPr/>
        </p:nvSpPr>
        <p:spPr>
          <a:xfrm>
            <a:off x="6891487" y="1744440"/>
            <a:ext cx="5300513" cy="430887"/>
          </a:xfrm>
          <a:prstGeom prst="rect">
            <a:avLst/>
          </a:prstGeom>
          <a:noFill/>
        </p:spPr>
        <p:txBody>
          <a:bodyPr wrap="square" rtlCol="0">
            <a:spAutoFit/>
          </a:bodyPr>
          <a:lstStyle/>
          <a:p>
            <a:r>
              <a:rPr lang="en-GB" sz="2200" b="1" dirty="0">
                <a:solidFill>
                  <a:schemeClr val="bg1"/>
                </a:solidFill>
                <a:latin typeface="Frutiger LT Std 45 Light" panose="020B0402020204020204"/>
                <a:cs typeface="Arial" panose="020B0604020202020204" pitchFamily="34" charset="0"/>
              </a:rPr>
              <a:t>This organisation is benchmarked against:</a:t>
            </a:r>
          </a:p>
        </p:txBody>
      </p:sp>
      <p:sp>
        <p:nvSpPr>
          <p:cNvPr id="54" name="org_type">
            <a:extLst>
              <a:ext uri="{FF2B5EF4-FFF2-40B4-BE49-F238E27FC236}">
                <a16:creationId xmlns:a16="http://schemas.microsoft.com/office/drawing/2014/main" id="{5DF8AB39-AF34-67C0-2D80-4CE15C384CB0}"/>
              </a:ext>
            </a:extLst>
          </p:cNvPr>
          <p:cNvSpPr txBox="1"/>
          <p:nvPr/>
        </p:nvSpPr>
        <p:spPr>
          <a:xfrm>
            <a:off x="6568331" y="2274400"/>
            <a:ext cx="5431582" cy="707886"/>
          </a:xfrm>
          <a:prstGeom prst="rect">
            <a:avLst/>
          </a:prstGeom>
          <a:noFill/>
        </p:spPr>
        <p:txBody>
          <a:bodyPr wrap="square" rtlCol="0">
            <a:spAutoFit/>
          </a:bodyPr>
          <a:lstStyle/>
          <a:p>
            <a:r>
              <a:rPr lang="en-GB" sz="2000" b="1">
                <a:solidFill>
                  <a:srgbClr val="0B457F"/>
                </a:solidFill>
                <a:latin typeface="Frutiger LT Std 45 Light" panose="020B0402020204020204"/>
                <a:cs typeface="Arial" panose="020B0604020202020204" pitchFamily="34" charset="0"/>
              </a:rPr>
              <a:t>Mental Health &amp; Learning Disability and Mental Health, Learning Disability &amp; Community Trusts</a:t>
            </a:r>
            <a:endParaRPr lang="en-GB" sz="2000" b="1" dirty="0">
              <a:solidFill>
                <a:srgbClr val="0B457F"/>
              </a:solidFill>
              <a:latin typeface="Frutiger LT Std 45 Light" panose="020B0402020204020204"/>
              <a:cs typeface="Arial" panose="020B0604020202020204" pitchFamily="34" charset="0"/>
            </a:endParaRPr>
          </a:p>
        </p:txBody>
      </p:sp>
      <p:sp>
        <p:nvSpPr>
          <p:cNvPr id="55" name="Flowchart: Off-page Connector 54">
            <a:extLst>
              <a:ext uri="{FF2B5EF4-FFF2-40B4-BE49-F238E27FC236}">
                <a16:creationId xmlns:a16="http://schemas.microsoft.com/office/drawing/2014/main" id="{11702D80-7087-8EB9-BD04-1148C22D6486}"/>
              </a:ext>
            </a:extLst>
          </p:cNvPr>
          <p:cNvSpPr/>
          <p:nvPr/>
        </p:nvSpPr>
        <p:spPr>
          <a:xfrm>
            <a:off x="6568332" y="4439097"/>
            <a:ext cx="5097517" cy="1936456"/>
          </a:xfrm>
          <a:prstGeom prst="flowChartOffpage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EDD7C038-6135-CCFB-17F0-BD97A0F0E420}"/>
              </a:ext>
            </a:extLst>
          </p:cNvPr>
          <p:cNvSpPr/>
          <p:nvPr/>
        </p:nvSpPr>
        <p:spPr>
          <a:xfrm>
            <a:off x="6485208" y="3964870"/>
            <a:ext cx="5097517" cy="462878"/>
          </a:xfrm>
          <a:prstGeom prst="rect">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5" name="Group 64">
            <a:extLst>
              <a:ext uri="{FF2B5EF4-FFF2-40B4-BE49-F238E27FC236}">
                <a16:creationId xmlns:a16="http://schemas.microsoft.com/office/drawing/2014/main" id="{47437BBE-AEDF-133F-3C46-B695B01FF7F1}"/>
              </a:ext>
            </a:extLst>
          </p:cNvPr>
          <p:cNvGrpSpPr/>
          <p:nvPr/>
        </p:nvGrpSpPr>
        <p:grpSpPr>
          <a:xfrm>
            <a:off x="6095698" y="3965125"/>
            <a:ext cx="6245781" cy="473754"/>
            <a:chOff x="6012574" y="3812725"/>
            <a:chExt cx="6245781" cy="473754"/>
          </a:xfrm>
        </p:grpSpPr>
        <p:sp>
          <p:nvSpPr>
            <p:cNvPr id="64" name="TextBox 63">
              <a:extLst>
                <a:ext uri="{FF2B5EF4-FFF2-40B4-BE49-F238E27FC236}">
                  <a16:creationId xmlns:a16="http://schemas.microsoft.com/office/drawing/2014/main" id="{D2C2344D-9BC7-96CD-6FA9-3B8FAF5C2ABD}"/>
                </a:ext>
              </a:extLst>
            </p:cNvPr>
            <p:cNvSpPr txBox="1"/>
            <p:nvPr/>
          </p:nvSpPr>
          <p:spPr>
            <a:xfrm>
              <a:off x="6957842" y="3833509"/>
              <a:ext cx="5300513" cy="430887"/>
            </a:xfrm>
            <a:prstGeom prst="rect">
              <a:avLst/>
            </a:prstGeom>
            <a:noFill/>
          </p:spPr>
          <p:txBody>
            <a:bodyPr wrap="square" rtlCol="0">
              <a:spAutoFit/>
            </a:bodyPr>
            <a:lstStyle/>
            <a:p>
              <a:r>
                <a:rPr lang="en-GB" sz="2200" b="1" dirty="0">
                  <a:solidFill>
                    <a:schemeClr val="bg1"/>
                  </a:solidFill>
                  <a:latin typeface="Frutiger LT Std 45 Light" panose="020B0402020204020204"/>
                  <a:cs typeface="Arial" panose="020B0604020202020204" pitchFamily="34" charset="0"/>
                </a:rPr>
                <a:t>2023 benchmarking group details</a:t>
              </a:r>
            </a:p>
          </p:txBody>
        </p:sp>
        <p:sp>
          <p:nvSpPr>
            <p:cNvPr id="61" name="Arrow: Chevron 60">
              <a:extLst>
                <a:ext uri="{FF2B5EF4-FFF2-40B4-BE49-F238E27FC236}">
                  <a16:creationId xmlns:a16="http://schemas.microsoft.com/office/drawing/2014/main" id="{C67BBF7E-494C-1529-85B6-C3C56CF79ACA}"/>
                </a:ext>
              </a:extLst>
            </p:cNvPr>
            <p:cNvSpPr/>
            <p:nvPr/>
          </p:nvSpPr>
          <p:spPr>
            <a:xfrm rot="10800000">
              <a:off x="11343116" y="3812725"/>
              <a:ext cx="712243" cy="47375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9" name="Arrow: Chevron 58">
              <a:extLst>
                <a:ext uri="{FF2B5EF4-FFF2-40B4-BE49-F238E27FC236}">
                  <a16:creationId xmlns:a16="http://schemas.microsoft.com/office/drawing/2014/main" id="{285BA506-EFAE-C424-4308-D6A667F726D4}"/>
                </a:ext>
              </a:extLst>
            </p:cNvPr>
            <p:cNvSpPr/>
            <p:nvPr/>
          </p:nvSpPr>
          <p:spPr>
            <a:xfrm>
              <a:off x="6012574" y="3812725"/>
              <a:ext cx="712243" cy="47375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67" name="org_type_n">
            <a:extLst>
              <a:ext uri="{FF2B5EF4-FFF2-40B4-BE49-F238E27FC236}">
                <a16:creationId xmlns:a16="http://schemas.microsoft.com/office/drawing/2014/main" id="{545B9949-24E7-BA2D-856F-167DD0BF2ADF}"/>
              </a:ext>
            </a:extLst>
          </p:cNvPr>
          <p:cNvSpPr txBox="1"/>
          <p:nvPr/>
        </p:nvSpPr>
        <p:spPr>
          <a:xfrm>
            <a:off x="6686245" y="4499024"/>
            <a:ext cx="4818339" cy="369332"/>
          </a:xfrm>
          <a:prstGeom prst="rect">
            <a:avLst/>
          </a:prstGeom>
          <a:noFill/>
        </p:spPr>
        <p:txBody>
          <a:bodyPr wrap="square" rtlCol="0">
            <a:spAutoFit/>
          </a:bodyPr>
          <a:lstStyle/>
          <a:p>
            <a:r>
              <a:rPr lang="en-GB" dirty="0">
                <a:latin typeface="Frutiger LT Std 45 Light" panose="020B0402020204020204"/>
                <a:cs typeface="Arial" panose="020B0604020202020204" pitchFamily="34" charset="0"/>
              </a:rPr>
              <a:t>Organisations in group</a:t>
            </a:r>
            <a:r>
              <a:rPr lang="en-GB">
                <a:latin typeface="Frutiger LT Std 45 Light" panose="020B0402020204020204"/>
                <a:cs typeface="Arial" panose="020B0604020202020204" pitchFamily="34" charset="0"/>
              </a:rPr>
              <a:t>: 51</a:t>
            </a:r>
            <a:endParaRPr lang="en-GB" dirty="0">
              <a:latin typeface="Frutiger LT Std 45 Light" panose="020B0402020204020204"/>
              <a:cs typeface="Arial" panose="020B0604020202020204" pitchFamily="34" charset="0"/>
            </a:endParaRPr>
          </a:p>
        </p:txBody>
      </p:sp>
      <p:sp>
        <p:nvSpPr>
          <p:cNvPr id="69" name="org_type_rr">
            <a:extLst>
              <a:ext uri="{FF2B5EF4-FFF2-40B4-BE49-F238E27FC236}">
                <a16:creationId xmlns:a16="http://schemas.microsoft.com/office/drawing/2014/main" id="{388C0438-657B-41D7-BB35-C5D1949C6934}"/>
              </a:ext>
            </a:extLst>
          </p:cNvPr>
          <p:cNvSpPr txBox="1"/>
          <p:nvPr/>
        </p:nvSpPr>
        <p:spPr>
          <a:xfrm>
            <a:off x="6686245" y="4937526"/>
            <a:ext cx="4818339" cy="369332"/>
          </a:xfrm>
          <a:prstGeom prst="rect">
            <a:avLst/>
          </a:prstGeom>
          <a:noFill/>
        </p:spPr>
        <p:txBody>
          <a:bodyPr wrap="square" rtlCol="0">
            <a:spAutoFit/>
          </a:bodyPr>
          <a:lstStyle/>
          <a:p>
            <a:r>
              <a:rPr lang="en-GB" dirty="0">
                <a:latin typeface="Frutiger LT Std 45 Light" panose="020B0402020204020204"/>
                <a:cs typeface="Arial" panose="020B0604020202020204" pitchFamily="34" charset="0"/>
              </a:rPr>
              <a:t>Median response rate</a:t>
            </a:r>
            <a:r>
              <a:rPr lang="en-GB">
                <a:latin typeface="Frutiger LT Std 45 Light" panose="020B0402020204020204"/>
                <a:cs typeface="Arial" panose="020B0604020202020204" pitchFamily="34" charset="0"/>
              </a:rPr>
              <a:t>: 52%</a:t>
            </a:r>
            <a:endParaRPr lang="en-GB" dirty="0">
              <a:latin typeface="Frutiger LT Std 45 Light" panose="020B0402020204020204"/>
              <a:cs typeface="Arial" panose="020B0604020202020204" pitchFamily="34" charset="0"/>
            </a:endParaRPr>
          </a:p>
        </p:txBody>
      </p:sp>
      <p:sp>
        <p:nvSpPr>
          <p:cNvPr id="71" name="org_type_c">
            <a:extLst>
              <a:ext uri="{FF2B5EF4-FFF2-40B4-BE49-F238E27FC236}">
                <a16:creationId xmlns:a16="http://schemas.microsoft.com/office/drawing/2014/main" id="{FF1B1FAE-622D-981D-33DC-C3F41D6E7FC2}"/>
              </a:ext>
            </a:extLst>
          </p:cNvPr>
          <p:cNvSpPr txBox="1"/>
          <p:nvPr/>
        </p:nvSpPr>
        <p:spPr>
          <a:xfrm>
            <a:off x="6686245" y="5376027"/>
            <a:ext cx="4818339" cy="369332"/>
          </a:xfrm>
          <a:prstGeom prst="rect">
            <a:avLst/>
          </a:prstGeom>
          <a:noFill/>
        </p:spPr>
        <p:txBody>
          <a:bodyPr wrap="square" rtlCol="0">
            <a:spAutoFit/>
          </a:bodyPr>
          <a:lstStyle/>
          <a:p>
            <a:r>
              <a:rPr lang="en-GB" dirty="0">
                <a:latin typeface="Frutiger LT Std 45 Light" panose="020B0402020204020204"/>
                <a:cs typeface="Arial" panose="020B0604020202020204" pitchFamily="34" charset="0"/>
              </a:rPr>
              <a:t>No. of completed questionnaires</a:t>
            </a:r>
            <a:r>
              <a:rPr lang="en-GB">
                <a:latin typeface="Frutiger LT Std 45 Light" panose="020B0402020204020204"/>
                <a:cs typeface="Arial" panose="020B0604020202020204" pitchFamily="34" charset="0"/>
              </a:rPr>
              <a:t>: 127293 </a:t>
            </a:r>
            <a:endParaRPr lang="en-GB" dirty="0">
              <a:latin typeface="Frutiger LT Std 45 Light" panose="020B0402020204020204"/>
              <a:cs typeface="Arial" panose="020B0604020202020204" pitchFamily="34" charset="0"/>
            </a:endParaRPr>
          </a:p>
        </p:txBody>
      </p:sp>
      <p:pic>
        <p:nvPicPr>
          <p:cNvPr id="6" name="Picture 5">
            <a:extLst>
              <a:ext uri="{FF2B5EF4-FFF2-40B4-BE49-F238E27FC236}">
                <a16:creationId xmlns:a16="http://schemas.microsoft.com/office/drawing/2014/main" id="{4FAB28D0-E947-4DBE-B483-F256B85DB59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582287" y="884559"/>
            <a:ext cx="1236203" cy="749889"/>
          </a:xfrm>
          <a:prstGeom prst="rect">
            <a:avLst/>
          </a:prstGeom>
        </p:spPr>
      </p:pic>
      <p:pic>
        <p:nvPicPr>
          <p:cNvPr id="11" name="Picture 10">
            <a:extLst>
              <a:ext uri="{FF2B5EF4-FFF2-40B4-BE49-F238E27FC236}">
                <a16:creationId xmlns:a16="http://schemas.microsoft.com/office/drawing/2014/main" id="{521F74AF-6433-893E-8EF8-5CF93B323438}"/>
              </a:ext>
            </a:extLst>
          </p:cNvPr>
          <p:cNvPicPr>
            <a:picLocks noChangeAspect="1"/>
          </p:cNvPicPr>
          <p:nvPr/>
        </p:nvPicPr>
        <p:blipFill>
          <a:blip r:embed="rId3"/>
          <a:stretch>
            <a:fillRect/>
          </a:stretch>
        </p:blipFill>
        <p:spPr>
          <a:xfrm>
            <a:off x="11084134" y="2946438"/>
            <a:ext cx="840899" cy="840899"/>
          </a:xfrm>
          <a:prstGeom prst="rect">
            <a:avLst/>
          </a:prstGeom>
        </p:spPr>
      </p:pic>
      <p:sp>
        <p:nvSpPr>
          <p:cNvPr id="9" name="Arrow: Pentagon 8">
            <a:extLst>
              <a:ext uri="{FF2B5EF4-FFF2-40B4-BE49-F238E27FC236}">
                <a16:creationId xmlns:a16="http://schemas.microsoft.com/office/drawing/2014/main" id="{2C311D62-97E8-BF49-87AB-B541493E9AB5}"/>
              </a:ext>
            </a:extLst>
          </p:cNvPr>
          <p:cNvSpPr/>
          <p:nvPr/>
        </p:nvSpPr>
        <p:spPr>
          <a:xfrm>
            <a:off x="201335" y="4517232"/>
            <a:ext cx="4303990" cy="473755"/>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latin typeface="Frutiger LT Std 45 Light" panose="020B0402020204020204"/>
                <a:cs typeface="Arial" panose="020B0604020202020204" pitchFamily="34" charset="0"/>
              </a:rPr>
              <a:t>Survey details</a:t>
            </a:r>
          </a:p>
        </p:txBody>
      </p:sp>
      <p:sp>
        <p:nvSpPr>
          <p:cNvPr id="13" name="TextBox 12">
            <a:extLst>
              <a:ext uri="{FF2B5EF4-FFF2-40B4-BE49-F238E27FC236}">
                <a16:creationId xmlns:a16="http://schemas.microsoft.com/office/drawing/2014/main" id="{720C8210-459E-401B-D8EB-B0E133237835}"/>
              </a:ext>
            </a:extLst>
          </p:cNvPr>
          <p:cNvSpPr txBox="1"/>
          <p:nvPr/>
        </p:nvSpPr>
        <p:spPr>
          <a:xfrm>
            <a:off x="66367" y="6253322"/>
            <a:ext cx="6256608" cy="230832"/>
          </a:xfrm>
          <a:prstGeom prst="rect">
            <a:avLst/>
          </a:prstGeom>
          <a:noFill/>
        </p:spPr>
        <p:txBody>
          <a:bodyPr wrap="square" rtlCol="0">
            <a:spAutoFit/>
          </a:bodyPr>
          <a:lstStyle/>
          <a:p>
            <a:r>
              <a:rPr lang="en-GB" sz="900" dirty="0">
                <a:latin typeface="Frutiger LT Std 45 Light" panose="020B0402020204020204"/>
              </a:rPr>
              <a:t>For more information on benchmarking group definitions please see the </a:t>
            </a:r>
            <a:r>
              <a:rPr lang="en-GB" sz="900" dirty="0">
                <a:solidFill>
                  <a:srgbClr val="0B457F"/>
                </a:solidFill>
                <a:latin typeface="Frutiger LT Std 45 Light" panose="020B0402020204020204"/>
                <a:hlinkClick r:id="rId4">
                  <a:extLst>
                    <a:ext uri="{A12FA001-AC4F-418D-AE19-62706E023703}">
                      <ahyp:hlinkClr xmlns:ahyp="http://schemas.microsoft.com/office/drawing/2018/hyperlinkcolor" val="tx"/>
                    </a:ext>
                  </a:extLst>
                </a:hlinkClick>
              </a:rPr>
              <a:t>Technical document</a:t>
            </a:r>
            <a:r>
              <a:rPr lang="en-GB" sz="900" dirty="0">
                <a:latin typeface="Frutiger LT Std 45 Light" panose="020B0402020204020204"/>
              </a:rPr>
              <a:t>.</a:t>
            </a:r>
          </a:p>
        </p:txBody>
      </p:sp>
      <p:sp>
        <p:nvSpPr>
          <p:cNvPr id="19" name="Slide Number Placeholder 8">
            <a:extLst>
              <a:ext uri="{FF2B5EF4-FFF2-40B4-BE49-F238E27FC236}">
                <a16:creationId xmlns:a16="http://schemas.microsoft.com/office/drawing/2014/main" id="{B92115B8-9055-AAB8-4C52-5992F6B78B0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a:t>
            </a:fld>
            <a:endParaRPr lang="en-GB" dirty="0"/>
          </a:p>
        </p:txBody>
      </p:sp>
      <p:sp>
        <p:nvSpPr>
          <p:cNvPr id="4" name="Footer Placeholder 2">
            <a:extLst>
              <a:ext uri="{FF2B5EF4-FFF2-40B4-BE49-F238E27FC236}">
                <a16:creationId xmlns:a16="http://schemas.microsoft.com/office/drawing/2014/main" id="{6996DB80-9B35-88E0-CDFD-87ABE12150E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24973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FB804-A84B-BA1A-2149-83BF6B1BE703}"/>
              </a:ext>
            </a:extLst>
          </p:cNvPr>
          <p:cNvSpPr txBox="1"/>
          <p:nvPr/>
        </p:nvSpPr>
        <p:spPr>
          <a:xfrm>
            <a:off x="219076" y="4009979"/>
            <a:ext cx="4800600" cy="830997"/>
          </a:xfrm>
          <a:prstGeom prst="rect">
            <a:avLst/>
          </a:prstGeom>
          <a:noFill/>
        </p:spPr>
        <p:txBody>
          <a:bodyPr wrap="square" rtlCol="0">
            <a:spAutoFit/>
          </a:bodyPr>
          <a:lstStyle/>
          <a:p>
            <a:r>
              <a:rPr lang="en-GB" sz="2400" b="1" dirty="0">
                <a:solidFill>
                  <a:schemeClr val="tx2"/>
                </a:solidFill>
                <a:latin typeface="Frutiger LT Std 45 Light" panose="020B0402020204020204"/>
              </a:rPr>
              <a:t>Question not linked to People Promise elements or themes</a:t>
            </a:r>
          </a:p>
        </p:txBody>
      </p:sp>
      <p:sp>
        <p:nvSpPr>
          <p:cNvPr id="7" name="TextBox 6">
            <a:extLst>
              <a:ext uri="{FF2B5EF4-FFF2-40B4-BE49-F238E27FC236}">
                <a16:creationId xmlns:a16="http://schemas.microsoft.com/office/drawing/2014/main" id="{70D7C33F-8FDE-6938-3749-5C0A42CB11C8}"/>
              </a:ext>
            </a:extLst>
          </p:cNvPr>
          <p:cNvSpPr txBox="1"/>
          <p:nvPr/>
        </p:nvSpPr>
        <p:spPr>
          <a:xfrm>
            <a:off x="219076" y="5352348"/>
            <a:ext cx="11334750" cy="1308050"/>
          </a:xfrm>
          <a:prstGeom prst="rect">
            <a:avLst/>
          </a:prstGeom>
          <a:noFill/>
        </p:spPr>
        <p:txBody>
          <a:bodyPr wrap="square" rtlCol="0">
            <a:spAutoFit/>
          </a:bodyPr>
          <a:lstStyle/>
          <a:p>
            <a:r>
              <a:rPr lang="en-GB" sz="1600" dirty="0">
                <a:solidFill>
                  <a:schemeClr val="bg1"/>
                </a:solidFill>
                <a:latin typeface="Frutiger LT Std 45 Light" panose="020B0402020204020204"/>
                <a:cs typeface="Arial" panose="020B0604020202020204" pitchFamily="34" charset="0"/>
              </a:rPr>
              <a:t>Questions included:*</a:t>
            </a:r>
          </a:p>
          <a:p>
            <a:r>
              <a:rPr lang="en-GB" sz="1800" b="0" dirty="0">
                <a:solidFill>
                  <a:schemeClr val="bg1"/>
                </a:solidFill>
                <a:latin typeface="Frutiger LT Std 45 Light" panose="020B0402020204020204"/>
                <a:cs typeface="Arial" panose="020B0604020202020204" pitchFamily="34" charset="0"/>
              </a:rPr>
              <a:t>Q1, Q10a, Q10b, Q10c, Q11e, Q16c, Q18, Q19a, Q19b, Q19c, Q19d, Q31b, Q26d</a:t>
            </a:r>
          </a:p>
          <a:p>
            <a:endParaRPr lang="en-GB" sz="1100" dirty="0">
              <a:solidFill>
                <a:schemeClr val="bg1"/>
              </a:solidFill>
              <a:latin typeface="Frutiger LT Std 45 Light" panose="020B0402020204020204"/>
              <a:cs typeface="Arial" panose="020B0604020202020204" pitchFamily="34" charset="0"/>
            </a:endParaRPr>
          </a:p>
          <a:p>
            <a:endParaRPr lang="en-GB" sz="1100" dirty="0">
              <a:solidFill>
                <a:schemeClr val="bg1"/>
              </a:solidFill>
              <a:latin typeface="Frutiger LT Std 45 Light" panose="020B0402020204020204"/>
              <a:cs typeface="Arial" panose="020B0604020202020204" pitchFamily="34" charset="0"/>
            </a:endParaRPr>
          </a:p>
          <a:p>
            <a:r>
              <a:rPr lang="en-GB" sz="900" dirty="0">
                <a:solidFill>
                  <a:schemeClr val="bg1"/>
                </a:solidFill>
                <a:latin typeface="Frutiger LT Std 45 Light" panose="020B0402020204020204"/>
                <a:cs typeface="Arial" panose="020B0604020202020204" pitchFamily="34" charset="0"/>
              </a:rPr>
              <a:t>*The results for Q17a, Q17b and Q22 are reported in the section for People Promise element 4: We are safe and healthy. These questions do not contribute to any score or sub-score calculations. </a:t>
            </a:r>
          </a:p>
          <a:p>
            <a:endParaRPr lang="en-GB" sz="1200" dirty="0">
              <a:solidFill>
                <a:schemeClr val="bg1"/>
              </a:solidFill>
              <a:latin typeface="Frutiger LT Std 45 Light" panose="020B0402020204020204"/>
              <a:cs typeface="Arial" panose="020B0604020202020204" pitchFamily="34" charset="0"/>
            </a:endParaRPr>
          </a:p>
        </p:txBody>
      </p:sp>
      <p:sp>
        <p:nvSpPr>
          <p:cNvPr id="2" name="TextBox 1">
            <a:extLst>
              <a:ext uri="{FF2B5EF4-FFF2-40B4-BE49-F238E27FC236}">
                <a16:creationId xmlns:a16="http://schemas.microsoft.com/office/drawing/2014/main" id="{0EFD4D8F-5CC3-4837-C02C-9D2D61437CE4}"/>
              </a:ext>
            </a:extLst>
          </p:cNvPr>
          <p:cNvSpPr txBox="1"/>
          <p:nvPr/>
        </p:nvSpPr>
        <p:spPr>
          <a:xfrm>
            <a:off x="205643" y="6410586"/>
            <a:ext cx="11334750" cy="230832"/>
          </a:xfrm>
          <a:prstGeom prst="rect">
            <a:avLst/>
          </a:prstGeom>
          <a:noFill/>
        </p:spPr>
        <p:txBody>
          <a:bodyPr wrap="square" rtlCol="0">
            <a:spAutoFit/>
          </a:bodyPr>
          <a:lstStyle/>
          <a:p>
            <a:r>
              <a:rPr lang="en-GB" sz="900" dirty="0">
                <a:solidFill>
                  <a:schemeClr val="bg1"/>
                </a:solidFill>
                <a:latin typeface="Frutiger LT Std 45 Light" panose="020B0402020204020204"/>
                <a:cs typeface="Arial" panose="020B0604020202020204" pitchFamily="34" charset="0"/>
              </a:rPr>
              <a:t>Note where there are fewer than 10 responses for a question this data is not shown in the chart to protect the confidentiality of staff and reliability of results.</a:t>
            </a:r>
          </a:p>
        </p:txBody>
      </p:sp>
    </p:spTree>
    <p:extLst>
      <p:ext uri="{BB962C8B-B14F-4D97-AF65-F5344CB8AC3E}">
        <p14:creationId xmlns:p14="http://schemas.microsoft.com/office/powerpoint/2010/main" val="26290044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4" name="q1_chart">
            <a:extLst>
              <a:ext uri="{FF2B5EF4-FFF2-40B4-BE49-F238E27FC236}">
                <a16:creationId xmlns:a16="http://schemas.microsoft.com/office/drawing/2014/main" id="{4B2F12EA-4A19-7628-4259-883BA1782E49}"/>
              </a:ext>
            </a:extLst>
          </p:cNvPr>
          <p:cNvGraphicFramePr/>
          <p:nvPr>
            <p:extLst>
              <p:ext uri="{D42A27DB-BD31-4B8C-83A1-F6EECF244321}">
                <p14:modId xmlns:p14="http://schemas.microsoft.com/office/powerpoint/2010/main" val="1198542284"/>
              </p:ext>
            </p:extLst>
          </p:nvPr>
        </p:nvGraphicFramePr>
        <p:xfrm>
          <a:off x="351892" y="900594"/>
          <a:ext cx="5051381"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1_table">
            <a:extLst>
              <a:ext uri="{FF2B5EF4-FFF2-40B4-BE49-F238E27FC236}">
                <a16:creationId xmlns:a16="http://schemas.microsoft.com/office/drawing/2014/main" id="{63751940-5404-D695-6374-CD1DB264642F}"/>
              </a:ext>
            </a:extLst>
          </p:cNvPr>
          <p:cNvGraphicFramePr>
            <a:graphicFrameLocks noGrp="1"/>
          </p:cNvGraphicFramePr>
          <p:nvPr>
            <p:extLst>
              <p:ext uri="{D42A27DB-BD31-4B8C-83A1-F6EECF244321}">
                <p14:modId xmlns:p14="http://schemas.microsoft.com/office/powerpoint/2010/main" val="471500414"/>
              </p:ext>
            </p:extLst>
          </p:nvPr>
        </p:nvGraphicFramePr>
        <p:xfrm>
          <a:off x="192809"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solidFill>
                      <a:srgbClr val="0B457F"/>
                    </a:solidFill>
                  </a:tcPr>
                </a:tc>
                <a:tc>
                  <a:txBody>
                    <a:bodyPr/>
                    <a:lstStyle/>
                    <a:p>
                      <a:pPr algn="ctr"/>
                      <a:r>
                        <a:rPr lang="en-GB" sz="1100">
                          <a:latin typeface="Frutiger LT Std 45 Light" panose="020B0402020204020204"/>
                        </a:rPr>
                        <a:t>84.41%</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76.23%</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74.78%</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73.70%</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74.53%</a:t>
                      </a:r>
                      <a:endParaRPr lang="en-GB" sz="1100" dirty="0">
                        <a:latin typeface="Frutiger LT Std 45 Light" panose="020B0402020204020204"/>
                      </a:endParaRPr>
                    </a:p>
                  </a:txBody>
                  <a:tcP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solidFill>
                      <a:srgbClr val="00A5CC"/>
                    </a:solidFill>
                  </a:tcPr>
                </a:tc>
                <a:tc>
                  <a:txBody>
                    <a:bodyPr/>
                    <a:lstStyle/>
                    <a:p>
                      <a:pPr algn="ctr"/>
                      <a:r>
                        <a:rPr lang="en-GB" sz="1100">
                          <a:latin typeface="Frutiger LT Std 45 Light" panose="020B0402020204020204"/>
                        </a:rPr>
                        <a:t>85.12%</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80.93%</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82.21%</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82.64%</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83.36%</a:t>
                      </a:r>
                      <a:endParaRPr lang="en-GB" sz="1100" dirty="0">
                        <a:latin typeface="Frutiger LT Std 45 Light" panose="020B0402020204020204"/>
                      </a:endParaRPr>
                    </a:p>
                  </a:txBody>
                  <a:tcP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1392</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1304</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1376</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1312</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1559</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7" name="q10a_chart">
            <a:extLst>
              <a:ext uri="{FF2B5EF4-FFF2-40B4-BE49-F238E27FC236}">
                <a16:creationId xmlns:a16="http://schemas.microsoft.com/office/drawing/2014/main" id="{ACFB9B3A-A73E-5DBB-4360-CC752392499E}"/>
              </a:ext>
            </a:extLst>
          </p:cNvPr>
          <p:cNvGraphicFramePr/>
          <p:nvPr>
            <p:extLst>
              <p:ext uri="{D42A27DB-BD31-4B8C-83A1-F6EECF244321}">
                <p14:modId xmlns:p14="http://schemas.microsoft.com/office/powerpoint/2010/main" val="3156322494"/>
              </p:ext>
            </p:extLst>
          </p:nvPr>
        </p:nvGraphicFramePr>
        <p:xfrm>
          <a:off x="6378620" y="900594"/>
          <a:ext cx="5051381"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10a_table">
            <a:extLst>
              <a:ext uri="{FF2B5EF4-FFF2-40B4-BE49-F238E27FC236}">
                <a16:creationId xmlns:a16="http://schemas.microsoft.com/office/drawing/2014/main" id="{EC281FDD-35F8-17F3-F1DB-06E7B611CD9B}"/>
              </a:ext>
            </a:extLst>
          </p:cNvPr>
          <p:cNvGraphicFramePr>
            <a:graphicFrameLocks noGrp="1"/>
          </p:cNvGraphicFramePr>
          <p:nvPr>
            <p:extLst>
              <p:ext uri="{D42A27DB-BD31-4B8C-83A1-F6EECF244321}">
                <p14:modId xmlns:p14="http://schemas.microsoft.com/office/powerpoint/2010/main" val="1865236301"/>
              </p:ext>
            </p:extLst>
          </p:nvPr>
        </p:nvGraphicFramePr>
        <p:xfrm>
          <a:off x="6219537" y="4998899"/>
          <a:ext cx="5051378" cy="1036320"/>
        </p:xfrm>
        <a:graphic>
          <a:graphicData uri="http://schemas.openxmlformats.org/drawingml/2006/table">
            <a:tbl>
              <a:tblPr firstRow="1" bandRow="1">
                <a:tableStyleId>{5C22544A-7EE6-4342-B048-85BDC9FD1C3A}</a:tableStyleId>
              </a:tblPr>
              <a:tblGrid>
                <a:gridCol w="1134493">
                  <a:extLst>
                    <a:ext uri="{9D8B030D-6E8A-4147-A177-3AD203B41FA5}">
                      <a16:colId xmlns:a16="http://schemas.microsoft.com/office/drawing/2014/main" val="3918553771"/>
                    </a:ext>
                  </a:extLst>
                </a:gridCol>
                <a:gridCol w="783377">
                  <a:extLst>
                    <a:ext uri="{9D8B030D-6E8A-4147-A177-3AD203B41FA5}">
                      <a16:colId xmlns:a16="http://schemas.microsoft.com/office/drawing/2014/main" val="1325897192"/>
                    </a:ext>
                  </a:extLst>
                </a:gridCol>
                <a:gridCol w="783377">
                  <a:extLst>
                    <a:ext uri="{9D8B030D-6E8A-4147-A177-3AD203B41FA5}">
                      <a16:colId xmlns:a16="http://schemas.microsoft.com/office/drawing/2014/main" val="92525492"/>
                    </a:ext>
                  </a:extLst>
                </a:gridCol>
                <a:gridCol w="783377">
                  <a:extLst>
                    <a:ext uri="{9D8B030D-6E8A-4147-A177-3AD203B41FA5}">
                      <a16:colId xmlns:a16="http://schemas.microsoft.com/office/drawing/2014/main" val="373619570"/>
                    </a:ext>
                  </a:extLst>
                </a:gridCol>
                <a:gridCol w="783377">
                  <a:extLst>
                    <a:ext uri="{9D8B030D-6E8A-4147-A177-3AD203B41FA5}">
                      <a16:colId xmlns:a16="http://schemas.microsoft.com/office/drawing/2014/main" val="2158587356"/>
                    </a:ext>
                  </a:extLst>
                </a:gridCol>
                <a:gridCol w="783377">
                  <a:extLst>
                    <a:ext uri="{9D8B030D-6E8A-4147-A177-3AD203B41FA5}">
                      <a16:colId xmlns:a16="http://schemas.microsoft.com/office/drawing/2014/main" val="3569679531"/>
                    </a:ext>
                  </a:extLst>
                </a:gridCol>
              </a:tblGrid>
              <a:tr h="238698">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a:solidFill>
                      <a:srgbClr val="0B457F"/>
                    </a:solidFill>
                  </a:tcPr>
                </a:tc>
                <a:tc>
                  <a:txBody>
                    <a:bodyPr/>
                    <a:lstStyle/>
                    <a:p>
                      <a:pPr algn="ctr"/>
                      <a:r>
                        <a:rPr lang="en-GB" sz="1100">
                          <a:latin typeface="Frutiger LT Std 45 Light" panose="020B0402020204020204"/>
                        </a:rPr>
                        <a:t>13.94%</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14.68%</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13.47%</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12.69%</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13.61%</a:t>
                      </a:r>
                      <a:endParaRPr lang="en-GB" sz="1100" dirty="0">
                        <a:latin typeface="Frutiger LT Std 45 Light" panose="020B0402020204020204"/>
                      </a:endParaRPr>
                    </a:p>
                  </a:txBody>
                  <a:tcP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tx1"/>
                          </a:solidFill>
                          <a:latin typeface="Frutiger LT Std 45 Light" panose="020B0402020204020204"/>
                        </a:rPr>
                        <a:t>Average</a:t>
                      </a:r>
                    </a:p>
                  </a:txBody>
                  <a:tcPr>
                    <a:solidFill>
                      <a:srgbClr val="00A5CC"/>
                    </a:solidFill>
                  </a:tcPr>
                </a:tc>
                <a:tc>
                  <a:txBody>
                    <a:bodyPr/>
                    <a:lstStyle/>
                    <a:p>
                      <a:pPr algn="ctr"/>
                      <a:r>
                        <a:rPr lang="en-GB" sz="1100">
                          <a:latin typeface="Frutiger LT Std 45 Light" panose="020B0402020204020204"/>
                        </a:rPr>
                        <a:t>19.46%</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19.54%</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18.96%</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18.74%</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17.59%</a:t>
                      </a:r>
                      <a:endParaRPr lang="en-GB" sz="1100" dirty="0">
                        <a:latin typeface="Frutiger LT Std 45 Light" panose="020B0402020204020204"/>
                      </a:endParaRPr>
                    </a:p>
                  </a:txBody>
                  <a:tcP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solidFill>
                            <a:schemeClr val="tx1"/>
                          </a:solidFill>
                          <a:latin typeface="Frutiger LT Std 45 Light" panose="020B0402020204020204"/>
                        </a:rPr>
                        <a:t>Responses</a:t>
                      </a: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1313</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1240</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1284</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1229</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1433</a:t>
                      </a:r>
                      <a:endParaRPr lang="en-GB" sz="1100" dirty="0">
                        <a:latin typeface="Frutiger LT Std 45 Light" panose="020B0402020204020204"/>
                      </a:endParaRPr>
                    </a:p>
                  </a:txBody>
                  <a:tcP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1" name="Slide Number Placeholder 8">
            <a:extLst>
              <a:ext uri="{FF2B5EF4-FFF2-40B4-BE49-F238E27FC236}">
                <a16:creationId xmlns:a16="http://schemas.microsoft.com/office/drawing/2014/main" id="{0776A8B0-F936-3BE0-D839-4F0BE35865D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91</a:t>
            </a:fld>
            <a:endParaRPr lang="en-GB" dirty="0"/>
          </a:p>
        </p:txBody>
      </p:sp>
      <p:sp>
        <p:nvSpPr>
          <p:cNvPr id="2" name="Footer Placeholder 2">
            <a:extLst>
              <a:ext uri="{FF2B5EF4-FFF2-40B4-BE49-F238E27FC236}">
                <a16:creationId xmlns:a16="http://schemas.microsoft.com/office/drawing/2014/main" id="{E791A2A0-B330-513C-A2BA-35BDF69AB0B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5523355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9" name="q10b_chart">
            <a:extLst>
              <a:ext uri="{FF2B5EF4-FFF2-40B4-BE49-F238E27FC236}">
                <a16:creationId xmlns:a16="http://schemas.microsoft.com/office/drawing/2014/main" id="{D151BB77-51B8-354C-015D-25AEA5A4ED8F}"/>
              </a:ext>
            </a:extLst>
          </p:cNvPr>
          <p:cNvGraphicFramePr/>
          <p:nvPr>
            <p:extLst>
              <p:ext uri="{D42A27DB-BD31-4B8C-83A1-F6EECF244321}">
                <p14:modId xmlns:p14="http://schemas.microsoft.com/office/powerpoint/2010/main" val="4002870794"/>
              </p:ext>
            </p:extLst>
          </p:nvPr>
        </p:nvGraphicFramePr>
        <p:xfrm>
          <a:off x="351892" y="900594"/>
          <a:ext cx="5039257"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0b_table">
            <a:extLst>
              <a:ext uri="{FF2B5EF4-FFF2-40B4-BE49-F238E27FC236}">
                <a16:creationId xmlns:a16="http://schemas.microsoft.com/office/drawing/2014/main" id="{FF6DD32F-B312-6371-905A-133F2C3F5658}"/>
              </a:ext>
            </a:extLst>
          </p:cNvPr>
          <p:cNvGraphicFramePr>
            <a:graphicFrameLocks noGrp="1"/>
          </p:cNvGraphicFramePr>
          <p:nvPr>
            <p:extLst>
              <p:ext uri="{D42A27DB-BD31-4B8C-83A1-F6EECF244321}">
                <p14:modId xmlns:p14="http://schemas.microsoft.com/office/powerpoint/2010/main" val="1429857693"/>
              </p:ext>
            </p:extLst>
          </p:nvPr>
        </p:nvGraphicFramePr>
        <p:xfrm>
          <a:off x="192809" y="4998899"/>
          <a:ext cx="5039255" cy="1563680"/>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53375">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53375">
                <a:tc>
                  <a:txBody>
                    <a:bodyPr/>
                    <a:lstStyle/>
                    <a:p>
                      <a:pPr algn="ctr"/>
                      <a:r>
                        <a:rPr lang="en-GB" sz="1100" dirty="0">
                          <a:solidFill>
                            <a:schemeClr val="bg1"/>
                          </a:solidFill>
                          <a:latin typeface="Frutiger LT Std 45 Light" panose="020B0402020204020204"/>
                        </a:rPr>
                        <a:t>Your org</a:t>
                      </a:r>
                    </a:p>
                  </a:txBody>
                  <a:tcPr>
                    <a:solidFill>
                      <a:srgbClr val="0B457F"/>
                    </a:solidFill>
                  </a:tcPr>
                </a:tc>
                <a:tc>
                  <a:txBody>
                    <a:bodyPr/>
                    <a:lstStyle/>
                    <a:p>
                      <a:pPr algn="ctr"/>
                      <a:r>
                        <a:rPr lang="en-GB" sz="1100">
                          <a:latin typeface="Frutiger LT Std 45 Light" panose="020B0402020204020204"/>
                        </a:rPr>
                        <a:t>29.74%</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27.91%</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29.39%</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25.96%</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24.73%</a:t>
                      </a:r>
                      <a:endParaRPr lang="en-GB" sz="1100" dirty="0">
                        <a:latin typeface="Frutiger LT Std 45 Light" panose="020B0402020204020204"/>
                      </a:endParaRPr>
                    </a:p>
                  </a:txBody>
                  <a:tcPr>
                    <a:solidFill>
                      <a:srgbClr val="0B457F">
                        <a:alpha val="25000"/>
                      </a:srgbClr>
                    </a:solidFill>
                  </a:tcPr>
                </a:tc>
                <a:extLst>
                  <a:ext uri="{0D108BD9-81ED-4DB2-BD59-A6C34878D82A}">
                    <a16:rowId xmlns:a16="http://schemas.microsoft.com/office/drawing/2014/main" val="1621820588"/>
                  </a:ext>
                </a:extLst>
              </a:tr>
              <a:tr h="253375">
                <a:tc>
                  <a:txBody>
                    <a:bodyPr/>
                    <a:lstStyle/>
                    <a:p>
                      <a:pPr algn="ctr"/>
                      <a:r>
                        <a:rPr lang="en-GB" sz="1100" dirty="0">
                          <a:solidFill>
                            <a:schemeClr val="bg1"/>
                          </a:solidFill>
                          <a:latin typeface="Frutiger LT Std 45 Light" panose="020B0402020204020204"/>
                        </a:rPr>
                        <a:t>Lowest </a:t>
                      </a:r>
                    </a:p>
                  </a:txBody>
                  <a:tcPr>
                    <a:solidFill>
                      <a:srgbClr val="00B050"/>
                    </a:solidFill>
                  </a:tcPr>
                </a:tc>
                <a:tc>
                  <a:txBody>
                    <a:bodyPr/>
                    <a:lstStyle/>
                    <a:p>
                      <a:pPr algn="ctr"/>
                      <a:r>
                        <a:rPr lang="en-GB" sz="1100">
                          <a:latin typeface="Frutiger LT Std 45 Light" panose="020B0402020204020204"/>
                        </a:rPr>
                        <a:t>15.08%</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11.21%</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10.81%</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11.17%</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8.88%</a:t>
                      </a:r>
                      <a:endParaRPr lang="en-GB" sz="1100" dirty="0">
                        <a:latin typeface="Frutiger LT Std 45 Light" panose="020B0402020204020204"/>
                      </a:endParaRPr>
                    </a:p>
                  </a:txBody>
                  <a:tcPr>
                    <a:solidFill>
                      <a:srgbClr val="00B050">
                        <a:alpha val="25000"/>
                      </a:srgbClr>
                    </a:solidFill>
                  </a:tcPr>
                </a:tc>
                <a:extLst>
                  <a:ext uri="{0D108BD9-81ED-4DB2-BD59-A6C34878D82A}">
                    <a16:rowId xmlns:a16="http://schemas.microsoft.com/office/drawing/2014/main" val="8249572"/>
                  </a:ext>
                </a:extLst>
              </a:tr>
              <a:tr h="253375">
                <a:tc>
                  <a:txBody>
                    <a:bodyPr/>
                    <a:lstStyle/>
                    <a:p>
                      <a:pPr algn="ctr"/>
                      <a:r>
                        <a:rPr lang="en-GB" sz="1100" dirty="0">
                          <a:solidFill>
                            <a:schemeClr val="tx1"/>
                          </a:solidFill>
                          <a:latin typeface="Frutiger LT Std 45 Light" panose="020B0402020204020204"/>
                        </a:rPr>
                        <a:t>Average</a:t>
                      </a:r>
                    </a:p>
                  </a:txBody>
                  <a:tcPr>
                    <a:solidFill>
                      <a:srgbClr val="00A5CC"/>
                    </a:solidFill>
                  </a:tcPr>
                </a:tc>
                <a:tc>
                  <a:txBody>
                    <a:bodyPr/>
                    <a:lstStyle/>
                    <a:p>
                      <a:pPr algn="ctr"/>
                      <a:r>
                        <a:rPr lang="en-GB" sz="1100">
                          <a:latin typeface="Frutiger LT Std 45 Light" panose="020B0402020204020204"/>
                        </a:rPr>
                        <a:t>23.83%</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23.40%</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26.03%</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26.31%</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25.25%</a:t>
                      </a:r>
                      <a:endParaRPr lang="en-GB" sz="1100" dirty="0">
                        <a:latin typeface="Frutiger LT Std 45 Light" panose="020B0402020204020204"/>
                      </a:endParaRPr>
                    </a:p>
                  </a:txBody>
                  <a:tcPr>
                    <a:solidFill>
                      <a:srgbClr val="00A5CC">
                        <a:alpha val="25000"/>
                      </a:srgbClr>
                    </a:solidFill>
                  </a:tcPr>
                </a:tc>
                <a:extLst>
                  <a:ext uri="{0D108BD9-81ED-4DB2-BD59-A6C34878D82A}">
                    <a16:rowId xmlns:a16="http://schemas.microsoft.com/office/drawing/2014/main" val="3225322291"/>
                  </a:ext>
                </a:extLst>
              </a:tr>
              <a:tr h="253375">
                <a:tc>
                  <a:txBody>
                    <a:bodyPr/>
                    <a:lstStyle/>
                    <a:p>
                      <a:pPr algn="ctr"/>
                      <a:r>
                        <a:rPr lang="en-GB" sz="1100" dirty="0">
                          <a:latin typeface="Frutiger LT Std 45 Light" panose="020B0402020204020204"/>
                        </a:rPr>
                        <a:t>Highest</a:t>
                      </a:r>
                    </a:p>
                  </a:txBody>
                  <a:tcPr>
                    <a:lnB w="12700" cmpd="sng">
                      <a:noFill/>
                    </a:lnB>
                    <a:solidFill>
                      <a:srgbClr val="FF9900"/>
                    </a:solidFill>
                  </a:tcPr>
                </a:tc>
                <a:tc>
                  <a:txBody>
                    <a:bodyPr/>
                    <a:lstStyle/>
                    <a:p>
                      <a:pPr algn="ctr"/>
                      <a:r>
                        <a:rPr lang="en-GB" sz="1100">
                          <a:latin typeface="Frutiger LT Std 45 Light" panose="020B0402020204020204"/>
                        </a:rPr>
                        <a:t>37.52%</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35.06%</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35.88%</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37.60%</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37.36%</a:t>
                      </a:r>
                      <a:endParaRPr lang="en-GB" sz="1100" dirty="0">
                        <a:latin typeface="Frutiger LT Std 45 Light" panose="020B0402020204020204"/>
                      </a:endParaRPr>
                    </a:p>
                  </a:txBody>
                  <a:tcPr>
                    <a:lnB w="12700" cmpd="sng">
                      <a:noFill/>
                    </a:lnB>
                    <a:solidFill>
                      <a:srgbClr val="FF9900">
                        <a:alpha val="25000"/>
                      </a:srgbClr>
                    </a:solidFill>
                  </a:tcPr>
                </a:tc>
                <a:extLst>
                  <a:ext uri="{0D108BD9-81ED-4DB2-BD59-A6C34878D82A}">
                    <a16:rowId xmlns:a16="http://schemas.microsoft.com/office/drawing/2014/main" val="758103324"/>
                  </a:ext>
                </a:extLst>
              </a:tr>
              <a:tr h="268280">
                <a:tc>
                  <a:txBody>
                    <a:bodyPr/>
                    <a:lstStyle/>
                    <a:p>
                      <a:pPr algn="ctr"/>
                      <a:r>
                        <a:rPr lang="en-GB" sz="1100" dirty="0">
                          <a:solidFill>
                            <a:schemeClr val="tx1"/>
                          </a:solidFill>
                          <a:latin typeface="Frutiger LT Std 45 Light" panose="020B0402020204020204"/>
                        </a:rPr>
                        <a:t>Responses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1336</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1249</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1330</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1271</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1524</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10c_chart">
            <a:extLst>
              <a:ext uri="{FF2B5EF4-FFF2-40B4-BE49-F238E27FC236}">
                <a16:creationId xmlns:a16="http://schemas.microsoft.com/office/drawing/2014/main" id="{83D9EFC3-39BA-A8D5-5962-56755F0FEF39}"/>
              </a:ext>
            </a:extLst>
          </p:cNvPr>
          <p:cNvGraphicFramePr/>
          <p:nvPr>
            <p:extLst>
              <p:ext uri="{D42A27DB-BD31-4B8C-83A1-F6EECF244321}">
                <p14:modId xmlns:p14="http://schemas.microsoft.com/office/powerpoint/2010/main" val="1025887582"/>
              </p:ext>
            </p:extLst>
          </p:nvPr>
        </p:nvGraphicFramePr>
        <p:xfrm>
          <a:off x="6497998" y="866030"/>
          <a:ext cx="5039257"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0c_table">
            <a:extLst>
              <a:ext uri="{FF2B5EF4-FFF2-40B4-BE49-F238E27FC236}">
                <a16:creationId xmlns:a16="http://schemas.microsoft.com/office/drawing/2014/main" id="{4C5C1785-97C6-9B22-A32B-A90E030AB08F}"/>
              </a:ext>
            </a:extLst>
          </p:cNvPr>
          <p:cNvGraphicFramePr>
            <a:graphicFrameLocks noGrp="1"/>
          </p:cNvGraphicFramePr>
          <p:nvPr>
            <p:extLst>
              <p:ext uri="{D42A27DB-BD31-4B8C-83A1-F6EECF244321}">
                <p14:modId xmlns:p14="http://schemas.microsoft.com/office/powerpoint/2010/main" val="4063706000"/>
              </p:ext>
            </p:extLst>
          </p:nvPr>
        </p:nvGraphicFramePr>
        <p:xfrm>
          <a:off x="6338915" y="4964335"/>
          <a:ext cx="5039255" cy="1604285"/>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64785">
                <a:tc>
                  <a:txBody>
                    <a:bodyPr/>
                    <a:lstStyle/>
                    <a:p>
                      <a:endParaRPr lang="en-GB" sz="1100" dirty="0">
                        <a:solidFill>
                          <a:srgbClr val="0B457F"/>
                        </a:solidFill>
                        <a:latin typeface="Frutiger LT Std 45 Light" panose="020B0402020204020204"/>
                      </a:endParaRPr>
                    </a:p>
                  </a:txBody>
                  <a:tcPr>
                    <a:noFill/>
                  </a:tcPr>
                </a:tc>
                <a:tc>
                  <a:txBody>
                    <a:bodyPr/>
                    <a:lstStyle/>
                    <a:p>
                      <a:pPr algn="ctr"/>
                      <a:r>
                        <a:rPr lang="en-GB" sz="1100" b="0" dirty="0">
                          <a:solidFill>
                            <a:schemeClr val="tx1"/>
                          </a:solidFill>
                          <a:latin typeface="Frutiger LT Std 45 Light" panose="020B0402020204020204"/>
                        </a:rPr>
                        <a:t>2019</a:t>
                      </a:r>
                    </a:p>
                  </a:txBody>
                  <a:tcPr>
                    <a:noFill/>
                  </a:tcPr>
                </a:tc>
                <a:tc>
                  <a:txBody>
                    <a:bodyPr/>
                    <a:lstStyle/>
                    <a:p>
                      <a:pPr algn="ctr"/>
                      <a:r>
                        <a:rPr lang="en-GB" sz="1100" b="0" dirty="0">
                          <a:solidFill>
                            <a:schemeClr val="tx1"/>
                          </a:solidFill>
                          <a:latin typeface="Frutiger LT Std 45 Light" panose="020B0402020204020204"/>
                        </a:rPr>
                        <a:t>2020</a:t>
                      </a:r>
                    </a:p>
                  </a:txBody>
                  <a:tcPr>
                    <a:noFill/>
                  </a:tcPr>
                </a:tc>
                <a:tc>
                  <a:txBody>
                    <a:bodyPr/>
                    <a:lstStyle/>
                    <a:p>
                      <a:pPr algn="ctr"/>
                      <a:r>
                        <a:rPr lang="en-GB" sz="1100" b="0" dirty="0">
                          <a:solidFill>
                            <a:schemeClr val="tx1"/>
                          </a:solidFill>
                          <a:latin typeface="Frutiger LT Std 45 Light" panose="020B0402020204020204"/>
                        </a:rPr>
                        <a:t>2021</a:t>
                      </a:r>
                    </a:p>
                  </a:txBody>
                  <a:tcPr>
                    <a:noFill/>
                  </a:tcPr>
                </a:tc>
                <a:tc>
                  <a:txBody>
                    <a:bodyPr/>
                    <a:lstStyle/>
                    <a:p>
                      <a:pPr algn="ctr"/>
                      <a:r>
                        <a:rPr lang="en-GB" sz="1100" b="0" dirty="0">
                          <a:solidFill>
                            <a:schemeClr val="tx1"/>
                          </a:solidFill>
                          <a:latin typeface="Frutiger LT Std 45 Light" panose="020B0402020204020204"/>
                        </a:rPr>
                        <a:t>2022</a:t>
                      </a:r>
                    </a:p>
                  </a:txBody>
                  <a:tcPr>
                    <a:noFill/>
                  </a:tcPr>
                </a:tc>
                <a:tc>
                  <a:txBody>
                    <a:bodyPr/>
                    <a:lstStyle/>
                    <a:p>
                      <a:pPr algn="ctr"/>
                      <a:r>
                        <a:rPr lang="en-GB" sz="1100" b="0" dirty="0">
                          <a:solidFill>
                            <a:schemeClr val="tx1"/>
                          </a:solidFill>
                          <a:latin typeface="Frutiger LT Std 45 Light" panose="020B0402020204020204"/>
                        </a:rPr>
                        <a:t>2023</a:t>
                      </a:r>
                    </a:p>
                  </a:txBody>
                  <a:tcPr>
                    <a:noFill/>
                  </a:tcPr>
                </a:tc>
                <a:extLst>
                  <a:ext uri="{0D108BD9-81ED-4DB2-BD59-A6C34878D82A}">
                    <a16:rowId xmlns:a16="http://schemas.microsoft.com/office/drawing/2014/main" val="2823562850"/>
                  </a:ext>
                </a:extLst>
              </a:tr>
              <a:tr h="264785">
                <a:tc>
                  <a:txBody>
                    <a:bodyPr/>
                    <a:lstStyle/>
                    <a:p>
                      <a:pPr algn="ctr"/>
                      <a:r>
                        <a:rPr lang="en-GB" sz="1100" dirty="0">
                          <a:solidFill>
                            <a:schemeClr val="bg1"/>
                          </a:solidFill>
                          <a:latin typeface="Frutiger LT Std 45 Light" panose="020B0402020204020204"/>
                        </a:rPr>
                        <a:t>Your org</a:t>
                      </a:r>
                    </a:p>
                  </a:txBody>
                  <a:tcPr>
                    <a:solidFill>
                      <a:srgbClr val="0B457F"/>
                    </a:solidFill>
                  </a:tcPr>
                </a:tc>
                <a:tc>
                  <a:txBody>
                    <a:bodyPr/>
                    <a:lstStyle/>
                    <a:p>
                      <a:pPr algn="ctr"/>
                      <a:r>
                        <a:rPr lang="en-GB" sz="1100">
                          <a:latin typeface="Frutiger LT Std 45 Light" panose="020B0402020204020204"/>
                        </a:rPr>
                        <a:t>52.86%</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55.07%</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58.20%</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56.43%</a:t>
                      </a:r>
                      <a:endParaRPr lang="en-GB" sz="1100" dirty="0">
                        <a:latin typeface="Frutiger LT Std 45 Light" panose="020B0402020204020204"/>
                      </a:endParaRPr>
                    </a:p>
                  </a:txBody>
                  <a:tcPr>
                    <a:solidFill>
                      <a:srgbClr val="0B457F">
                        <a:alpha val="25000"/>
                      </a:srgbClr>
                    </a:solidFill>
                  </a:tcPr>
                </a:tc>
                <a:tc>
                  <a:txBody>
                    <a:bodyPr/>
                    <a:lstStyle/>
                    <a:p>
                      <a:pPr algn="ctr"/>
                      <a:r>
                        <a:rPr lang="en-GB" sz="1100">
                          <a:latin typeface="Frutiger LT Std 45 Light" panose="020B0402020204020204"/>
                        </a:rPr>
                        <a:t>54.77%</a:t>
                      </a:r>
                      <a:endParaRPr lang="en-GB" sz="1100" dirty="0">
                        <a:latin typeface="Frutiger LT Std 45 Light" panose="020B0402020204020204"/>
                      </a:endParaRPr>
                    </a:p>
                  </a:txBody>
                  <a:tcPr>
                    <a:solidFill>
                      <a:srgbClr val="0B457F">
                        <a:alpha val="25000"/>
                      </a:srgbClr>
                    </a:solidFill>
                  </a:tcPr>
                </a:tc>
                <a:extLst>
                  <a:ext uri="{0D108BD9-81ED-4DB2-BD59-A6C34878D82A}">
                    <a16:rowId xmlns:a16="http://schemas.microsoft.com/office/drawing/2014/main" val="1621820588"/>
                  </a:ext>
                </a:extLst>
              </a:tr>
              <a:tr h="264785">
                <a:tc>
                  <a:txBody>
                    <a:bodyPr/>
                    <a:lstStyle/>
                    <a:p>
                      <a:pPr algn="ctr"/>
                      <a:r>
                        <a:rPr lang="en-GB" sz="1100" dirty="0">
                          <a:solidFill>
                            <a:schemeClr val="bg1"/>
                          </a:solidFill>
                          <a:latin typeface="Frutiger LT Std 45 Light" panose="020B0402020204020204"/>
                        </a:rPr>
                        <a:t>Lowest </a:t>
                      </a:r>
                    </a:p>
                  </a:txBody>
                  <a:tcPr>
                    <a:solidFill>
                      <a:srgbClr val="00B050"/>
                    </a:solidFill>
                  </a:tcPr>
                </a:tc>
                <a:tc>
                  <a:txBody>
                    <a:bodyPr/>
                    <a:lstStyle/>
                    <a:p>
                      <a:pPr algn="ctr"/>
                      <a:r>
                        <a:rPr lang="en-GB" sz="1100">
                          <a:latin typeface="Frutiger LT Std 45 Light" panose="020B0402020204020204"/>
                        </a:rPr>
                        <a:t>50.98%</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52.76%</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55.80%</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55.22%</a:t>
                      </a:r>
                      <a:endParaRPr lang="en-GB" sz="1100" dirty="0">
                        <a:latin typeface="Frutiger LT Std 45 Light" panose="020B0402020204020204"/>
                      </a:endParaRPr>
                    </a:p>
                  </a:txBody>
                  <a:tcPr>
                    <a:solidFill>
                      <a:srgbClr val="00B050">
                        <a:alpha val="25000"/>
                      </a:srgbClr>
                    </a:solidFill>
                  </a:tcPr>
                </a:tc>
                <a:tc>
                  <a:txBody>
                    <a:bodyPr/>
                    <a:lstStyle/>
                    <a:p>
                      <a:pPr algn="ctr"/>
                      <a:r>
                        <a:rPr lang="en-GB" sz="1100">
                          <a:latin typeface="Frutiger LT Std 45 Light" panose="020B0402020204020204"/>
                        </a:rPr>
                        <a:t>49.26%</a:t>
                      </a:r>
                      <a:endParaRPr lang="en-GB" sz="1100" dirty="0">
                        <a:latin typeface="Frutiger LT Std 45 Light" panose="020B0402020204020204"/>
                      </a:endParaRPr>
                    </a:p>
                  </a:txBody>
                  <a:tcPr>
                    <a:solidFill>
                      <a:srgbClr val="00B050">
                        <a:alpha val="25000"/>
                      </a:srgbClr>
                    </a:solidFill>
                  </a:tcPr>
                </a:tc>
                <a:extLst>
                  <a:ext uri="{0D108BD9-81ED-4DB2-BD59-A6C34878D82A}">
                    <a16:rowId xmlns:a16="http://schemas.microsoft.com/office/drawing/2014/main" val="8249572"/>
                  </a:ext>
                </a:extLst>
              </a:tr>
              <a:tr h="264785">
                <a:tc>
                  <a:txBody>
                    <a:bodyPr/>
                    <a:lstStyle/>
                    <a:p>
                      <a:pPr algn="ctr"/>
                      <a:r>
                        <a:rPr lang="en-GB" sz="1100" dirty="0">
                          <a:solidFill>
                            <a:schemeClr val="tx1"/>
                          </a:solidFill>
                          <a:latin typeface="Frutiger LT Std 45 Light" panose="020B0402020204020204"/>
                        </a:rPr>
                        <a:t>Average</a:t>
                      </a:r>
                    </a:p>
                  </a:txBody>
                  <a:tcPr>
                    <a:solidFill>
                      <a:srgbClr val="00A5CC"/>
                    </a:solidFill>
                  </a:tcPr>
                </a:tc>
                <a:tc>
                  <a:txBody>
                    <a:bodyPr/>
                    <a:lstStyle/>
                    <a:p>
                      <a:pPr algn="ctr"/>
                      <a:r>
                        <a:rPr lang="en-GB" sz="1100">
                          <a:latin typeface="Frutiger LT Std 45 Light" panose="020B0402020204020204"/>
                        </a:rPr>
                        <a:t>60.35%</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60.82%</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62.37%</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61.17%</a:t>
                      </a:r>
                      <a:endParaRPr lang="en-GB" sz="1100" dirty="0">
                        <a:latin typeface="Frutiger LT Std 45 Light" panose="020B0402020204020204"/>
                      </a:endParaRPr>
                    </a:p>
                  </a:txBody>
                  <a:tcPr>
                    <a:solidFill>
                      <a:srgbClr val="00A5CC">
                        <a:alpha val="25000"/>
                      </a:srgbClr>
                    </a:solidFill>
                  </a:tcPr>
                </a:tc>
                <a:tc>
                  <a:txBody>
                    <a:bodyPr/>
                    <a:lstStyle/>
                    <a:p>
                      <a:pPr algn="ctr"/>
                      <a:r>
                        <a:rPr lang="en-GB" sz="1100">
                          <a:latin typeface="Frutiger LT Std 45 Light" panose="020B0402020204020204"/>
                        </a:rPr>
                        <a:t>57.50%</a:t>
                      </a:r>
                      <a:endParaRPr lang="en-GB" sz="1100" dirty="0">
                        <a:latin typeface="Frutiger LT Std 45 Light" panose="020B0402020204020204"/>
                      </a:endParaRPr>
                    </a:p>
                  </a:txBody>
                  <a:tcPr>
                    <a:solidFill>
                      <a:srgbClr val="00A5CC">
                        <a:alpha val="25000"/>
                      </a:srgbClr>
                    </a:solidFill>
                  </a:tcPr>
                </a:tc>
                <a:extLst>
                  <a:ext uri="{0D108BD9-81ED-4DB2-BD59-A6C34878D82A}">
                    <a16:rowId xmlns:a16="http://schemas.microsoft.com/office/drawing/2014/main" val="3225322291"/>
                  </a:ext>
                </a:extLst>
              </a:tr>
              <a:tr h="264785">
                <a:tc>
                  <a:txBody>
                    <a:bodyPr/>
                    <a:lstStyle/>
                    <a:p>
                      <a:pPr algn="ctr"/>
                      <a:r>
                        <a:rPr lang="en-GB" sz="1100" dirty="0">
                          <a:latin typeface="Frutiger LT Std 45 Light" panose="020B0402020204020204"/>
                        </a:rPr>
                        <a:t>Highest</a:t>
                      </a:r>
                    </a:p>
                  </a:txBody>
                  <a:tcPr>
                    <a:lnB w="12700" cmpd="sng">
                      <a:noFill/>
                    </a:lnB>
                    <a:solidFill>
                      <a:srgbClr val="FF9900"/>
                    </a:solidFill>
                  </a:tcPr>
                </a:tc>
                <a:tc>
                  <a:txBody>
                    <a:bodyPr/>
                    <a:lstStyle/>
                    <a:p>
                      <a:pPr algn="ctr"/>
                      <a:r>
                        <a:rPr lang="en-GB" sz="1100">
                          <a:latin typeface="Frutiger LT Std 45 Light" panose="020B0402020204020204"/>
                        </a:rPr>
                        <a:t>75.60%</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76.29%</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75.08%</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78.33%</a:t>
                      </a:r>
                      <a:endParaRPr lang="en-GB" sz="1100" dirty="0">
                        <a:latin typeface="Frutiger LT Std 45 Light" panose="020B0402020204020204"/>
                      </a:endParaRPr>
                    </a:p>
                  </a:txBody>
                  <a:tcPr>
                    <a:lnB w="12700" cmpd="sng">
                      <a:noFill/>
                    </a:lnB>
                    <a:solidFill>
                      <a:srgbClr val="FF9900">
                        <a:alpha val="25000"/>
                      </a:srgbClr>
                    </a:solidFill>
                  </a:tcPr>
                </a:tc>
                <a:tc>
                  <a:txBody>
                    <a:bodyPr/>
                    <a:lstStyle/>
                    <a:p>
                      <a:pPr algn="ctr"/>
                      <a:r>
                        <a:rPr lang="en-GB" sz="1100">
                          <a:latin typeface="Frutiger LT Std 45 Light" panose="020B0402020204020204"/>
                        </a:rPr>
                        <a:t>72.60%</a:t>
                      </a:r>
                      <a:endParaRPr lang="en-GB" sz="1100" dirty="0">
                        <a:latin typeface="Frutiger LT Std 45 Light" panose="020B0402020204020204"/>
                      </a:endParaRPr>
                    </a:p>
                  </a:txBody>
                  <a:tcPr>
                    <a:lnB w="12700" cmpd="sng">
                      <a:noFill/>
                    </a:lnB>
                    <a:solidFill>
                      <a:srgbClr val="FF9900">
                        <a:alpha val="25000"/>
                      </a:srgbClr>
                    </a:solidFill>
                  </a:tcPr>
                </a:tc>
                <a:extLst>
                  <a:ext uri="{0D108BD9-81ED-4DB2-BD59-A6C34878D82A}">
                    <a16:rowId xmlns:a16="http://schemas.microsoft.com/office/drawing/2014/main" val="758103324"/>
                  </a:ext>
                </a:extLst>
              </a:tr>
              <a:tr h="280360">
                <a:tc>
                  <a:txBody>
                    <a:bodyPr/>
                    <a:lstStyle/>
                    <a:p>
                      <a:pPr algn="ctr"/>
                      <a:r>
                        <a:rPr lang="en-GB" sz="1100" dirty="0">
                          <a:solidFill>
                            <a:schemeClr val="tx1"/>
                          </a:solidFill>
                          <a:latin typeface="Frutiger LT Std 45 Light" panose="020B0402020204020204"/>
                        </a:rPr>
                        <a:t>Responses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1344</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1264</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1333</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1284</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1531</a:t>
                      </a:r>
                      <a:endParaRPr lang="en-GB" sz="1100" dirty="0">
                        <a:latin typeface="Frutiger LT Std 45 Light" panose="020B0402020204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7" name="Slide Number Placeholder 8">
            <a:extLst>
              <a:ext uri="{FF2B5EF4-FFF2-40B4-BE49-F238E27FC236}">
                <a16:creationId xmlns:a16="http://schemas.microsoft.com/office/drawing/2014/main" id="{8F7E489C-75E0-67F5-66EB-3E4609C602A8}"/>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92</a:t>
            </a:fld>
            <a:endParaRPr lang="en-GB" dirty="0"/>
          </a:p>
        </p:txBody>
      </p:sp>
      <p:sp>
        <p:nvSpPr>
          <p:cNvPr id="2" name="Footer Placeholder 2">
            <a:extLst>
              <a:ext uri="{FF2B5EF4-FFF2-40B4-BE49-F238E27FC236}">
                <a16:creationId xmlns:a16="http://schemas.microsoft.com/office/drawing/2014/main" id="{421B5FE2-141D-8EE1-EAA7-4C37CB64CDD6}"/>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2926924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9" name="q11e_chart">
            <a:extLst>
              <a:ext uri="{FF2B5EF4-FFF2-40B4-BE49-F238E27FC236}">
                <a16:creationId xmlns:a16="http://schemas.microsoft.com/office/drawing/2014/main" id="{D151BB77-51B8-354C-015D-25AEA5A4ED8F}"/>
              </a:ext>
            </a:extLst>
          </p:cNvPr>
          <p:cNvGraphicFramePr/>
          <p:nvPr>
            <p:extLst>
              <p:ext uri="{D42A27DB-BD31-4B8C-83A1-F6EECF244321}">
                <p14:modId xmlns:p14="http://schemas.microsoft.com/office/powerpoint/2010/main" val="3918981849"/>
              </p:ext>
            </p:extLst>
          </p:nvPr>
        </p:nvGraphicFramePr>
        <p:xfrm>
          <a:off x="351892" y="900594"/>
          <a:ext cx="5039257" cy="38058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1e_table">
            <a:extLst>
              <a:ext uri="{FF2B5EF4-FFF2-40B4-BE49-F238E27FC236}">
                <a16:creationId xmlns:a16="http://schemas.microsoft.com/office/drawing/2014/main" id="{FF6DD32F-B312-6371-905A-133F2C3F5658}"/>
              </a:ext>
            </a:extLst>
          </p:cNvPr>
          <p:cNvGraphicFramePr>
            <a:graphicFrameLocks noGrp="1"/>
          </p:cNvGraphicFramePr>
          <p:nvPr>
            <p:extLst>
              <p:ext uri="{D42A27DB-BD31-4B8C-83A1-F6EECF244321}">
                <p14:modId xmlns:p14="http://schemas.microsoft.com/office/powerpoint/2010/main" val="678634881"/>
              </p:ext>
            </p:extLst>
          </p:nvPr>
        </p:nvGraphicFramePr>
        <p:xfrm>
          <a:off x="178791" y="4846367"/>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14.43%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16.28%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13.41%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12.91%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11.71%</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12.08%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12.72%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10.60%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9.20%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10.44%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17.02%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18.95%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16.83%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14.98%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15.00%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23.84%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26.16%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22.27%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20.17%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20.76%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703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546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672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679</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781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16c_1_chart">
            <a:extLst>
              <a:ext uri="{FF2B5EF4-FFF2-40B4-BE49-F238E27FC236}">
                <a16:creationId xmlns:a16="http://schemas.microsoft.com/office/drawing/2014/main" id="{19432713-B76B-0112-9726-5003CA4D2338}"/>
              </a:ext>
            </a:extLst>
          </p:cNvPr>
          <p:cNvGraphicFramePr/>
          <p:nvPr>
            <p:extLst>
              <p:ext uri="{D42A27DB-BD31-4B8C-83A1-F6EECF244321}">
                <p14:modId xmlns:p14="http://schemas.microsoft.com/office/powerpoint/2010/main" val="1481742474"/>
              </p:ext>
            </p:extLst>
          </p:nvPr>
        </p:nvGraphicFramePr>
        <p:xfrm>
          <a:off x="6445752" y="912792"/>
          <a:ext cx="5039255" cy="3793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c_1_table">
            <a:extLst>
              <a:ext uri="{FF2B5EF4-FFF2-40B4-BE49-F238E27FC236}">
                <a16:creationId xmlns:a16="http://schemas.microsoft.com/office/drawing/2014/main" id="{4EA53A6D-0B61-0A7E-D135-F8A2E1BFB371}"/>
              </a:ext>
            </a:extLst>
          </p:cNvPr>
          <p:cNvGraphicFramePr>
            <a:graphicFrameLocks noGrp="1"/>
          </p:cNvGraphicFramePr>
          <p:nvPr>
            <p:extLst>
              <p:ext uri="{D42A27DB-BD31-4B8C-83A1-F6EECF244321}">
                <p14:modId xmlns:p14="http://schemas.microsoft.com/office/powerpoint/2010/main" val="1115191872"/>
              </p:ext>
            </p:extLst>
          </p:nvPr>
        </p:nvGraphicFramePr>
        <p:xfrm>
          <a:off x="6338915" y="4846367"/>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43.70%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48.86%</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41.81%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45.23%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46.40%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10.37%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18.72%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12.40%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21.86%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39.88%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39.54%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37.92%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40.42%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46.40%</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72.17%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75.37%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70.51%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69.48%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72.03%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3" name="Slide Number Placeholder 8">
            <a:extLst>
              <a:ext uri="{FF2B5EF4-FFF2-40B4-BE49-F238E27FC236}">
                <a16:creationId xmlns:a16="http://schemas.microsoft.com/office/drawing/2014/main" id="{55C91BC7-A1C2-5DC1-572F-135FFAC31A2C}"/>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93</a:t>
            </a:fld>
            <a:endParaRPr lang="en-GB" dirty="0"/>
          </a:p>
        </p:txBody>
      </p:sp>
      <p:sp>
        <p:nvSpPr>
          <p:cNvPr id="2" name="Footer Placeholder 2">
            <a:extLst>
              <a:ext uri="{FF2B5EF4-FFF2-40B4-BE49-F238E27FC236}">
                <a16:creationId xmlns:a16="http://schemas.microsoft.com/office/drawing/2014/main" id="{9FD6C63F-80EB-0FF5-8EE6-3E11DABF34D9}"/>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
        <p:nvSpPr>
          <p:cNvPr id="3" name="TextBox 2">
            <a:extLst>
              <a:ext uri="{FF2B5EF4-FFF2-40B4-BE49-F238E27FC236}">
                <a16:creationId xmlns:a16="http://schemas.microsoft.com/office/drawing/2014/main" id="{78D86621-C113-FD47-574A-58336214AFBB}"/>
              </a:ext>
            </a:extLst>
          </p:cNvPr>
          <p:cNvSpPr txBox="1"/>
          <p:nvPr/>
        </p:nvSpPr>
        <p:spPr>
          <a:xfrm>
            <a:off x="0" y="6295340"/>
            <a:ext cx="3601161" cy="230832"/>
          </a:xfrm>
          <a:prstGeom prst="rect">
            <a:avLst/>
          </a:prstGeom>
          <a:noFill/>
        </p:spPr>
        <p:txBody>
          <a:bodyPr wrap="square" rtlCol="0">
            <a:spAutoFit/>
          </a:bodyPr>
          <a:lstStyle/>
          <a:p>
            <a:r>
              <a:rPr lang="en-GB" sz="900" dirty="0">
                <a:latin typeface="Frutiger LT Std 45 Light" panose="020B0402020204020204"/>
                <a:cs typeface="Arial" panose="020B0604020202020204" pitchFamily="34" charset="0"/>
              </a:rPr>
              <a:t>*Q11e is only answered by staff who responded ‘Yes’ to Q11d.</a:t>
            </a:r>
          </a:p>
        </p:txBody>
      </p:sp>
    </p:spTree>
    <p:extLst>
      <p:ext uri="{BB962C8B-B14F-4D97-AF65-F5344CB8AC3E}">
        <p14:creationId xmlns:p14="http://schemas.microsoft.com/office/powerpoint/2010/main" val="3140476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9" name="q16c_2_chart">
            <a:extLst>
              <a:ext uri="{FF2B5EF4-FFF2-40B4-BE49-F238E27FC236}">
                <a16:creationId xmlns:a16="http://schemas.microsoft.com/office/drawing/2014/main" id="{D151BB77-51B8-354C-015D-25AEA5A4ED8F}"/>
              </a:ext>
            </a:extLst>
          </p:cNvPr>
          <p:cNvGraphicFramePr/>
          <p:nvPr>
            <p:extLst>
              <p:ext uri="{D42A27DB-BD31-4B8C-83A1-F6EECF244321}">
                <p14:modId xmlns:p14="http://schemas.microsoft.com/office/powerpoint/2010/main" val="1634346324"/>
              </p:ext>
            </p:extLst>
          </p:nvPr>
        </p:nvGraphicFramePr>
        <p:xfrm>
          <a:off x="351892" y="900594"/>
          <a:ext cx="5039257"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6c_2_table">
            <a:extLst>
              <a:ext uri="{FF2B5EF4-FFF2-40B4-BE49-F238E27FC236}">
                <a16:creationId xmlns:a16="http://schemas.microsoft.com/office/drawing/2014/main" id="{FF6DD32F-B312-6371-905A-133F2C3F5658}"/>
              </a:ext>
            </a:extLst>
          </p:cNvPr>
          <p:cNvGraphicFramePr>
            <a:graphicFrameLocks noGrp="1"/>
          </p:cNvGraphicFramePr>
          <p:nvPr>
            <p:extLst>
              <p:ext uri="{D42A27DB-BD31-4B8C-83A1-F6EECF244321}">
                <p14:modId xmlns:p14="http://schemas.microsoft.com/office/powerpoint/2010/main" val="3161112640"/>
              </p:ext>
            </p:extLst>
          </p:nvPr>
        </p:nvGraphicFramePr>
        <p:xfrm>
          <a:off x="192809" y="4998899"/>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23.28%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21.95%</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24.07%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30.48%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27.19%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0.00%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15.33%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15.19%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14.92%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14.77%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23.28%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23.11%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24.11%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23.41%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21.95%</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50.55%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33.14%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33.73%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16c_3_chart">
            <a:extLst>
              <a:ext uri="{FF2B5EF4-FFF2-40B4-BE49-F238E27FC236}">
                <a16:creationId xmlns:a16="http://schemas.microsoft.com/office/drawing/2014/main" id="{83D9EFC3-39BA-A8D5-5962-56755F0FEF39}"/>
              </a:ext>
            </a:extLst>
          </p:cNvPr>
          <p:cNvGraphicFramePr/>
          <p:nvPr>
            <p:extLst>
              <p:ext uri="{D42A27DB-BD31-4B8C-83A1-F6EECF244321}">
                <p14:modId xmlns:p14="http://schemas.microsoft.com/office/powerpoint/2010/main" val="74489365"/>
              </p:ext>
            </p:extLst>
          </p:nvPr>
        </p:nvGraphicFramePr>
        <p:xfrm>
          <a:off x="6497998" y="866030"/>
          <a:ext cx="5039257"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6c_3_table">
            <a:extLst>
              <a:ext uri="{FF2B5EF4-FFF2-40B4-BE49-F238E27FC236}">
                <a16:creationId xmlns:a16="http://schemas.microsoft.com/office/drawing/2014/main" id="{4C5C1785-97C6-9B22-A32B-A90E030AB08F}"/>
              </a:ext>
            </a:extLst>
          </p:cNvPr>
          <p:cNvGraphicFramePr>
            <a:graphicFrameLocks noGrp="1"/>
          </p:cNvGraphicFramePr>
          <p:nvPr>
            <p:extLst>
              <p:ext uri="{D42A27DB-BD31-4B8C-83A1-F6EECF244321}">
                <p14:modId xmlns:p14="http://schemas.microsoft.com/office/powerpoint/2010/main" val="316171979"/>
              </p:ext>
            </p:extLst>
          </p:nvPr>
        </p:nvGraphicFramePr>
        <p:xfrm>
          <a:off x="6338915" y="4964335"/>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2.82%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3.27%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3.93%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3.60%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1.05%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1.95%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0.00%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1.04%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5.06%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4.49%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4.20%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5.08%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13.44%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12.50%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10.09%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15.97%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570CF3E2-3993-6D9E-6D74-9560D8A3CD0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94</a:t>
            </a:fld>
            <a:endParaRPr lang="en-GB" dirty="0"/>
          </a:p>
        </p:txBody>
      </p:sp>
      <p:sp>
        <p:nvSpPr>
          <p:cNvPr id="2" name="Footer Placeholder 2">
            <a:extLst>
              <a:ext uri="{FF2B5EF4-FFF2-40B4-BE49-F238E27FC236}">
                <a16:creationId xmlns:a16="http://schemas.microsoft.com/office/drawing/2014/main" id="{A84FDAAF-07A8-7253-1A70-9CA9720BE9F1}"/>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3479807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9" name="q16c_4_chart">
            <a:extLst>
              <a:ext uri="{FF2B5EF4-FFF2-40B4-BE49-F238E27FC236}">
                <a16:creationId xmlns:a16="http://schemas.microsoft.com/office/drawing/2014/main" id="{D151BB77-51B8-354C-015D-25AEA5A4ED8F}"/>
              </a:ext>
            </a:extLst>
          </p:cNvPr>
          <p:cNvGraphicFramePr/>
          <p:nvPr>
            <p:extLst>
              <p:ext uri="{D42A27DB-BD31-4B8C-83A1-F6EECF244321}">
                <p14:modId xmlns:p14="http://schemas.microsoft.com/office/powerpoint/2010/main" val="2572433"/>
              </p:ext>
            </p:extLst>
          </p:nvPr>
        </p:nvGraphicFramePr>
        <p:xfrm>
          <a:off x="351892" y="900594"/>
          <a:ext cx="5039257"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6c_4_table">
            <a:extLst>
              <a:ext uri="{FF2B5EF4-FFF2-40B4-BE49-F238E27FC236}">
                <a16:creationId xmlns:a16="http://schemas.microsoft.com/office/drawing/2014/main" id="{FF6DD32F-B312-6371-905A-133F2C3F5658}"/>
              </a:ext>
            </a:extLst>
          </p:cNvPr>
          <p:cNvGraphicFramePr>
            <a:graphicFrameLocks noGrp="1"/>
          </p:cNvGraphicFramePr>
          <p:nvPr>
            <p:extLst>
              <p:ext uri="{D42A27DB-BD31-4B8C-83A1-F6EECF244321}">
                <p14:modId xmlns:p14="http://schemas.microsoft.com/office/powerpoint/2010/main" val="1586586824"/>
              </p:ext>
            </p:extLst>
          </p:nvPr>
        </p:nvGraphicFramePr>
        <p:xfrm>
          <a:off x="192809" y="4998899"/>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9.44%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7.03%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10.53%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10.73%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8.59%</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2.38%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2.22%</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2.31%</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6.49%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5.92%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17.42%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13.66%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14.71%</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11.13%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11.28%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16c_5_chart">
            <a:extLst>
              <a:ext uri="{FF2B5EF4-FFF2-40B4-BE49-F238E27FC236}">
                <a16:creationId xmlns:a16="http://schemas.microsoft.com/office/drawing/2014/main" id="{83D9EFC3-39BA-A8D5-5962-56755F0FEF39}"/>
              </a:ext>
            </a:extLst>
          </p:cNvPr>
          <p:cNvGraphicFramePr/>
          <p:nvPr>
            <p:extLst>
              <p:ext uri="{D42A27DB-BD31-4B8C-83A1-F6EECF244321}">
                <p14:modId xmlns:p14="http://schemas.microsoft.com/office/powerpoint/2010/main" val="217307869"/>
              </p:ext>
            </p:extLst>
          </p:nvPr>
        </p:nvGraphicFramePr>
        <p:xfrm>
          <a:off x="6497998" y="866030"/>
          <a:ext cx="5039257"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6c_5_table">
            <a:extLst>
              <a:ext uri="{FF2B5EF4-FFF2-40B4-BE49-F238E27FC236}">
                <a16:creationId xmlns:a16="http://schemas.microsoft.com/office/drawing/2014/main" id="{4C5C1785-97C6-9B22-A32B-A90E030AB08F}"/>
              </a:ext>
            </a:extLst>
          </p:cNvPr>
          <p:cNvGraphicFramePr>
            <a:graphicFrameLocks noGrp="1"/>
          </p:cNvGraphicFramePr>
          <p:nvPr>
            <p:extLst>
              <p:ext uri="{D42A27DB-BD31-4B8C-83A1-F6EECF244321}">
                <p14:modId xmlns:p14="http://schemas.microsoft.com/office/powerpoint/2010/main" val="4077272018"/>
              </p:ext>
            </p:extLst>
          </p:nvPr>
        </p:nvGraphicFramePr>
        <p:xfrm>
          <a:off x="6338915" y="4964335"/>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11.54%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11.12%</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12.70%</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11.97%</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18.34%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1.15%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3.56%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4.06%</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7.28%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4.96%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10.94%</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11.15%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11.85%</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12.76%</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13.82%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19.33%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19.37%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18.54%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20.84%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21.36%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BB5586A8-4E4E-152B-A3EA-77BCD6A46432}"/>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95</a:t>
            </a:fld>
            <a:endParaRPr lang="en-GB" dirty="0"/>
          </a:p>
        </p:txBody>
      </p:sp>
      <p:sp>
        <p:nvSpPr>
          <p:cNvPr id="2" name="Footer Placeholder 2">
            <a:extLst>
              <a:ext uri="{FF2B5EF4-FFF2-40B4-BE49-F238E27FC236}">
                <a16:creationId xmlns:a16="http://schemas.microsoft.com/office/drawing/2014/main" id="{8A640A88-8FFE-B5C0-8F62-9C20BA421CD7}"/>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22568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9" name="q16c_6_chart">
            <a:extLst>
              <a:ext uri="{FF2B5EF4-FFF2-40B4-BE49-F238E27FC236}">
                <a16:creationId xmlns:a16="http://schemas.microsoft.com/office/drawing/2014/main" id="{D151BB77-51B8-354C-015D-25AEA5A4ED8F}"/>
              </a:ext>
            </a:extLst>
          </p:cNvPr>
          <p:cNvGraphicFramePr/>
          <p:nvPr>
            <p:extLst>
              <p:ext uri="{D42A27DB-BD31-4B8C-83A1-F6EECF244321}">
                <p14:modId xmlns:p14="http://schemas.microsoft.com/office/powerpoint/2010/main" val="302462315"/>
              </p:ext>
            </p:extLst>
          </p:nvPr>
        </p:nvGraphicFramePr>
        <p:xfrm>
          <a:off x="351892" y="900594"/>
          <a:ext cx="5039257" cy="400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6c_6_table">
            <a:extLst>
              <a:ext uri="{FF2B5EF4-FFF2-40B4-BE49-F238E27FC236}">
                <a16:creationId xmlns:a16="http://schemas.microsoft.com/office/drawing/2014/main" id="{FF6DD32F-B312-6371-905A-133F2C3F5658}"/>
              </a:ext>
            </a:extLst>
          </p:cNvPr>
          <p:cNvGraphicFramePr>
            <a:graphicFrameLocks noGrp="1"/>
          </p:cNvGraphicFramePr>
          <p:nvPr>
            <p:extLst>
              <p:ext uri="{D42A27DB-BD31-4B8C-83A1-F6EECF244321}">
                <p14:modId xmlns:p14="http://schemas.microsoft.com/office/powerpoint/2010/main" val="3285537257"/>
              </p:ext>
            </p:extLst>
          </p:nvPr>
        </p:nvGraphicFramePr>
        <p:xfrm>
          <a:off x="192809" y="4998899"/>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14.73%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16.33%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23.48%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18.43%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24.35%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12.93%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15.93%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13.39%</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14.60%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15.24%</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22.43%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22.70%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21.98%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22.31%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21.94%</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32.19%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36.68%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30.46%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35.04%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35.29%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1" name="q16c_7_chart">
            <a:extLst>
              <a:ext uri="{FF2B5EF4-FFF2-40B4-BE49-F238E27FC236}">
                <a16:creationId xmlns:a16="http://schemas.microsoft.com/office/drawing/2014/main" id="{83D9EFC3-39BA-A8D5-5962-56755F0FEF39}"/>
              </a:ext>
            </a:extLst>
          </p:cNvPr>
          <p:cNvGraphicFramePr/>
          <p:nvPr>
            <p:extLst>
              <p:ext uri="{D42A27DB-BD31-4B8C-83A1-F6EECF244321}">
                <p14:modId xmlns:p14="http://schemas.microsoft.com/office/powerpoint/2010/main" val="2723459609"/>
              </p:ext>
            </p:extLst>
          </p:nvPr>
        </p:nvGraphicFramePr>
        <p:xfrm>
          <a:off x="6497998" y="866030"/>
          <a:ext cx="5039257" cy="400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6c_7_table">
            <a:extLst>
              <a:ext uri="{FF2B5EF4-FFF2-40B4-BE49-F238E27FC236}">
                <a16:creationId xmlns:a16="http://schemas.microsoft.com/office/drawing/2014/main" id="{4C5C1785-97C6-9B22-A32B-A90E030AB08F}"/>
              </a:ext>
            </a:extLst>
          </p:cNvPr>
          <p:cNvGraphicFramePr>
            <a:graphicFrameLocks noGrp="1"/>
          </p:cNvGraphicFramePr>
          <p:nvPr>
            <p:extLst>
              <p:ext uri="{D42A27DB-BD31-4B8C-83A1-F6EECF244321}">
                <p14:modId xmlns:p14="http://schemas.microsoft.com/office/powerpoint/2010/main" val="507907106"/>
              </p:ext>
            </p:extLst>
          </p:nvPr>
        </p:nvGraphicFramePr>
        <p:xfrm>
          <a:off x="6338915" y="4964335"/>
          <a:ext cx="5039255" cy="1432188"/>
        </p:xfrm>
        <a:graphic>
          <a:graphicData uri="http://schemas.openxmlformats.org/drawingml/2006/table">
            <a:tbl>
              <a:tblPr firstRow="1" bandRow="1">
                <a:tableStyleId>{5C22544A-7EE6-4342-B048-85BDC9FD1C3A}</a:tableStyleId>
              </a:tblPr>
              <a:tblGrid>
                <a:gridCol w="1131770">
                  <a:extLst>
                    <a:ext uri="{9D8B030D-6E8A-4147-A177-3AD203B41FA5}">
                      <a16:colId xmlns:a16="http://schemas.microsoft.com/office/drawing/2014/main" val="3918553771"/>
                    </a:ext>
                  </a:extLst>
                </a:gridCol>
                <a:gridCol w="781497">
                  <a:extLst>
                    <a:ext uri="{9D8B030D-6E8A-4147-A177-3AD203B41FA5}">
                      <a16:colId xmlns:a16="http://schemas.microsoft.com/office/drawing/2014/main" val="1325897192"/>
                    </a:ext>
                  </a:extLst>
                </a:gridCol>
                <a:gridCol w="781497">
                  <a:extLst>
                    <a:ext uri="{9D8B030D-6E8A-4147-A177-3AD203B41FA5}">
                      <a16:colId xmlns:a16="http://schemas.microsoft.com/office/drawing/2014/main" val="92525492"/>
                    </a:ext>
                  </a:extLst>
                </a:gridCol>
                <a:gridCol w="781497">
                  <a:extLst>
                    <a:ext uri="{9D8B030D-6E8A-4147-A177-3AD203B41FA5}">
                      <a16:colId xmlns:a16="http://schemas.microsoft.com/office/drawing/2014/main" val="373619570"/>
                    </a:ext>
                  </a:extLst>
                </a:gridCol>
                <a:gridCol w="781497">
                  <a:extLst>
                    <a:ext uri="{9D8B030D-6E8A-4147-A177-3AD203B41FA5}">
                      <a16:colId xmlns:a16="http://schemas.microsoft.com/office/drawing/2014/main" val="2158587356"/>
                    </a:ext>
                  </a:extLst>
                </a:gridCol>
                <a:gridCol w="781497">
                  <a:extLst>
                    <a:ext uri="{9D8B030D-6E8A-4147-A177-3AD203B41FA5}">
                      <a16:colId xmlns:a16="http://schemas.microsoft.com/office/drawing/2014/main" val="3569679531"/>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2019</a:t>
                      </a:r>
                    </a:p>
                  </a:txBody>
                  <a:tcPr marL="0" marR="0" marT="0" marB="0" anchor="ctr">
                    <a:noFill/>
                  </a:tcPr>
                </a:tc>
                <a:tc>
                  <a:txBody>
                    <a:bodyPr/>
                    <a:lstStyle/>
                    <a:p>
                      <a:pPr algn="ctr"/>
                      <a:r>
                        <a:rPr lang="en-GB" sz="1100" b="0" dirty="0">
                          <a:solidFill>
                            <a:schemeClr val="tx1"/>
                          </a:solidFill>
                          <a:latin typeface="Frutiger LT Std 45 Light" panose="020B0402020204020204"/>
                        </a:rPr>
                        <a:t>2020</a:t>
                      </a:r>
                    </a:p>
                  </a:txBody>
                  <a:tcPr marL="0" marR="0" marT="0" marB="0" anchor="ctr">
                    <a:noFill/>
                  </a:tcPr>
                </a:tc>
                <a:tc>
                  <a:txBody>
                    <a:bodyPr/>
                    <a:lstStyle/>
                    <a:p>
                      <a:pPr algn="ctr"/>
                      <a:r>
                        <a:rPr lang="en-GB" sz="1100" b="0" dirty="0">
                          <a:solidFill>
                            <a:schemeClr val="tx1"/>
                          </a:solidFill>
                          <a:latin typeface="Frutiger LT Std 45 Light" panose="020B0402020204020204"/>
                        </a:rPr>
                        <a:t>2021</a:t>
                      </a: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21.64%</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22.39%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24.01%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23.43%</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18.70%</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15.68%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13.07%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15.50%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13.95%</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13.65%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26.72%</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25.39%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26.09%</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25.83%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22.12%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41.46%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43.86%</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36.14%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38.50%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31.88%</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170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184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196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8" name="Slide Number Placeholder 8">
            <a:extLst>
              <a:ext uri="{FF2B5EF4-FFF2-40B4-BE49-F238E27FC236}">
                <a16:creationId xmlns:a16="http://schemas.microsoft.com/office/drawing/2014/main" id="{BAA187BE-2B2C-B6C1-D4E5-93AFD39BD58B}"/>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96</a:t>
            </a:fld>
            <a:endParaRPr lang="en-GB" dirty="0"/>
          </a:p>
        </p:txBody>
      </p:sp>
      <p:sp>
        <p:nvSpPr>
          <p:cNvPr id="2" name="Footer Placeholder 2">
            <a:extLst>
              <a:ext uri="{FF2B5EF4-FFF2-40B4-BE49-F238E27FC236}">
                <a16:creationId xmlns:a16="http://schemas.microsoft.com/office/drawing/2014/main" id="{8D92653C-D87F-5FFF-EE6A-B7F8F4B57B22}"/>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spTree>
    <p:extLst>
      <p:ext uri="{BB962C8B-B14F-4D97-AF65-F5344CB8AC3E}">
        <p14:creationId xmlns:p14="http://schemas.microsoft.com/office/powerpoint/2010/main" val="1759359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4" name="q18_table">
            <a:extLst>
              <a:ext uri="{FF2B5EF4-FFF2-40B4-BE49-F238E27FC236}">
                <a16:creationId xmlns:a16="http://schemas.microsoft.com/office/drawing/2014/main" id="{C2B632B5-77A7-7907-053F-8D8D5DE5D570}"/>
              </a:ext>
            </a:extLst>
          </p:cNvPr>
          <p:cNvGraphicFramePr>
            <a:graphicFrameLocks noGrp="1"/>
          </p:cNvGraphicFramePr>
          <p:nvPr>
            <p:extLst>
              <p:ext uri="{D42A27DB-BD31-4B8C-83A1-F6EECF244321}">
                <p14:modId xmlns:p14="http://schemas.microsoft.com/office/powerpoint/2010/main" val="3773787246"/>
              </p:ext>
            </p:extLst>
          </p:nvPr>
        </p:nvGraphicFramePr>
        <p:xfrm>
          <a:off x="430306" y="4870812"/>
          <a:ext cx="5553404" cy="1577904"/>
        </p:xfrm>
        <a:graphic>
          <a:graphicData uri="http://schemas.openxmlformats.org/drawingml/2006/table">
            <a:tbl>
              <a:tblPr firstRow="1" bandRow="1">
                <a:tableStyleId>{5C22544A-7EE6-4342-B048-85BDC9FD1C3A}</a:tableStyleId>
              </a:tblPr>
              <a:tblGrid>
                <a:gridCol w="1235554">
                  <a:extLst>
                    <a:ext uri="{9D8B030D-6E8A-4147-A177-3AD203B41FA5}">
                      <a16:colId xmlns:a16="http://schemas.microsoft.com/office/drawing/2014/main" val="3918553771"/>
                    </a:ext>
                  </a:extLst>
                </a:gridCol>
                <a:gridCol w="2194958">
                  <a:extLst>
                    <a:ext uri="{9D8B030D-6E8A-4147-A177-3AD203B41FA5}">
                      <a16:colId xmlns:a16="http://schemas.microsoft.com/office/drawing/2014/main" val="3569679531"/>
                    </a:ext>
                  </a:extLst>
                </a:gridCol>
                <a:gridCol w="2122892">
                  <a:extLst>
                    <a:ext uri="{9D8B030D-6E8A-4147-A177-3AD203B41FA5}">
                      <a16:colId xmlns:a16="http://schemas.microsoft.com/office/drawing/2014/main" val="842293315"/>
                    </a:ext>
                  </a:extLst>
                </a:gridCol>
              </a:tblGrid>
              <a:tr h="262984">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2984">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29.21%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28.05%</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2984">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15.97%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21.45%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2984">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25.81%</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26.33%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2984">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35.43%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34.22%</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6298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1306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1534</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8" name="q19a_table">
            <a:extLst>
              <a:ext uri="{FF2B5EF4-FFF2-40B4-BE49-F238E27FC236}">
                <a16:creationId xmlns:a16="http://schemas.microsoft.com/office/drawing/2014/main" id="{2908B43E-1A20-0929-1A6B-A2BEA67A0E3C}"/>
              </a:ext>
            </a:extLst>
          </p:cNvPr>
          <p:cNvGraphicFramePr>
            <a:graphicFrameLocks noGrp="1"/>
          </p:cNvGraphicFramePr>
          <p:nvPr>
            <p:extLst>
              <p:ext uri="{D42A27DB-BD31-4B8C-83A1-F6EECF244321}">
                <p14:modId xmlns:p14="http://schemas.microsoft.com/office/powerpoint/2010/main" val="1750452251"/>
              </p:ext>
            </p:extLst>
          </p:nvPr>
        </p:nvGraphicFramePr>
        <p:xfrm>
          <a:off x="6261682" y="4870811"/>
          <a:ext cx="5553404" cy="1577904"/>
        </p:xfrm>
        <a:graphic>
          <a:graphicData uri="http://schemas.openxmlformats.org/drawingml/2006/table">
            <a:tbl>
              <a:tblPr firstRow="1" bandRow="1">
                <a:tableStyleId>{5C22544A-7EE6-4342-B048-85BDC9FD1C3A}</a:tableStyleId>
              </a:tblPr>
              <a:tblGrid>
                <a:gridCol w="1108776">
                  <a:extLst>
                    <a:ext uri="{9D8B030D-6E8A-4147-A177-3AD203B41FA5}">
                      <a16:colId xmlns:a16="http://schemas.microsoft.com/office/drawing/2014/main" val="3918553771"/>
                    </a:ext>
                  </a:extLst>
                </a:gridCol>
                <a:gridCol w="2297447">
                  <a:extLst>
                    <a:ext uri="{9D8B030D-6E8A-4147-A177-3AD203B41FA5}">
                      <a16:colId xmlns:a16="http://schemas.microsoft.com/office/drawing/2014/main" val="3569679531"/>
                    </a:ext>
                  </a:extLst>
                </a:gridCol>
                <a:gridCol w="2147181">
                  <a:extLst>
                    <a:ext uri="{9D8B030D-6E8A-4147-A177-3AD203B41FA5}">
                      <a16:colId xmlns:a16="http://schemas.microsoft.com/office/drawing/2014/main" val="1144356741"/>
                    </a:ext>
                  </a:extLst>
                </a:gridCol>
              </a:tblGrid>
              <a:tr h="262984">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2984">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62.59%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61.32%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2984">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74.13%</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75.07%</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2984">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59.88%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61.32%</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2984">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46.57%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47.90%</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62984">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982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1153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7430F679-E1E6-F57F-5243-BE21F016B517}"/>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97</a:t>
            </a:fld>
            <a:endParaRPr lang="en-GB" dirty="0"/>
          </a:p>
        </p:txBody>
      </p:sp>
      <p:sp>
        <p:nvSpPr>
          <p:cNvPr id="2" name="Footer Placeholder 2">
            <a:extLst>
              <a:ext uri="{FF2B5EF4-FFF2-40B4-BE49-F238E27FC236}">
                <a16:creationId xmlns:a16="http://schemas.microsoft.com/office/drawing/2014/main" id="{A87FB316-0655-3CBC-9825-061D814156E0}"/>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graphicFrame>
        <p:nvGraphicFramePr>
          <p:cNvPr id="9" name="q18_chart">
            <a:extLst>
              <a:ext uri="{FF2B5EF4-FFF2-40B4-BE49-F238E27FC236}">
                <a16:creationId xmlns:a16="http://schemas.microsoft.com/office/drawing/2014/main" id="{0CB3E4E0-0F14-009A-8B94-C4C9AFAA537E}"/>
              </a:ext>
            </a:extLst>
          </p:cNvPr>
          <p:cNvGraphicFramePr/>
          <p:nvPr>
            <p:extLst>
              <p:ext uri="{D42A27DB-BD31-4B8C-83A1-F6EECF244321}">
                <p14:modId xmlns:p14="http://schemas.microsoft.com/office/powerpoint/2010/main" val="2358182568"/>
              </p:ext>
            </p:extLst>
          </p:nvPr>
        </p:nvGraphicFramePr>
        <p:xfrm>
          <a:off x="887013" y="900593"/>
          <a:ext cx="4758987" cy="3923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q19a_chart">
            <a:extLst>
              <a:ext uri="{FF2B5EF4-FFF2-40B4-BE49-F238E27FC236}">
                <a16:creationId xmlns:a16="http://schemas.microsoft.com/office/drawing/2014/main" id="{E077FF2E-F58E-7AC7-FFE8-FCD639DE91DB}"/>
              </a:ext>
            </a:extLst>
          </p:cNvPr>
          <p:cNvGraphicFramePr/>
          <p:nvPr>
            <p:extLst>
              <p:ext uri="{D42A27DB-BD31-4B8C-83A1-F6EECF244321}">
                <p14:modId xmlns:p14="http://schemas.microsoft.com/office/powerpoint/2010/main" val="2147166447"/>
              </p:ext>
            </p:extLst>
          </p:nvPr>
        </p:nvGraphicFramePr>
        <p:xfrm>
          <a:off x="6877219" y="947374"/>
          <a:ext cx="4758987" cy="3923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4160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6" name="q19b_table">
            <a:extLst>
              <a:ext uri="{FF2B5EF4-FFF2-40B4-BE49-F238E27FC236}">
                <a16:creationId xmlns:a16="http://schemas.microsoft.com/office/drawing/2014/main" id="{FEBF54B1-E6BF-FD56-A802-B214C34A2F25}"/>
              </a:ext>
            </a:extLst>
          </p:cNvPr>
          <p:cNvGraphicFramePr>
            <a:graphicFrameLocks noGrp="1"/>
          </p:cNvGraphicFramePr>
          <p:nvPr>
            <p:extLst>
              <p:ext uri="{D42A27DB-BD31-4B8C-83A1-F6EECF244321}">
                <p14:modId xmlns:p14="http://schemas.microsoft.com/office/powerpoint/2010/main" val="2561124274"/>
              </p:ext>
            </p:extLst>
          </p:nvPr>
        </p:nvGraphicFramePr>
        <p:xfrm>
          <a:off x="457200" y="4881584"/>
          <a:ext cx="5546142" cy="1567128"/>
        </p:xfrm>
        <a:graphic>
          <a:graphicData uri="http://schemas.openxmlformats.org/drawingml/2006/table">
            <a:tbl>
              <a:tblPr firstRow="1" bandRow="1">
                <a:tableStyleId>{5C22544A-7EE6-4342-B048-85BDC9FD1C3A}</a:tableStyleId>
              </a:tblPr>
              <a:tblGrid>
                <a:gridCol w="1070225">
                  <a:extLst>
                    <a:ext uri="{9D8B030D-6E8A-4147-A177-3AD203B41FA5}">
                      <a16:colId xmlns:a16="http://schemas.microsoft.com/office/drawing/2014/main" val="3918553771"/>
                    </a:ext>
                  </a:extLst>
                </a:gridCol>
                <a:gridCol w="2278554">
                  <a:extLst>
                    <a:ext uri="{9D8B030D-6E8A-4147-A177-3AD203B41FA5}">
                      <a16:colId xmlns:a16="http://schemas.microsoft.com/office/drawing/2014/main" val="3569679531"/>
                    </a:ext>
                  </a:extLst>
                </a:gridCol>
                <a:gridCol w="2197363">
                  <a:extLst>
                    <a:ext uri="{9D8B030D-6E8A-4147-A177-3AD203B41FA5}">
                      <a16:colId xmlns:a16="http://schemas.microsoft.com/office/drawing/2014/main" val="4105400595"/>
                    </a:ext>
                  </a:extLst>
                </a:gridCol>
              </a:tblGrid>
              <a:tr h="26118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118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87.48%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87.36%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118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93.88%</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94.49%</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118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88.33%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88.93%</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118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77.65%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78.53%</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6118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1233</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1480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10" name="q19c_table">
            <a:extLst>
              <a:ext uri="{FF2B5EF4-FFF2-40B4-BE49-F238E27FC236}">
                <a16:creationId xmlns:a16="http://schemas.microsoft.com/office/drawing/2014/main" id="{47ED372C-A7CF-895D-952E-7E445EA77448}"/>
              </a:ext>
            </a:extLst>
          </p:cNvPr>
          <p:cNvGraphicFramePr>
            <a:graphicFrameLocks noGrp="1"/>
          </p:cNvGraphicFramePr>
          <p:nvPr>
            <p:extLst>
              <p:ext uri="{D42A27DB-BD31-4B8C-83A1-F6EECF244321}">
                <p14:modId xmlns:p14="http://schemas.microsoft.com/office/powerpoint/2010/main" val="579092593"/>
              </p:ext>
            </p:extLst>
          </p:nvPr>
        </p:nvGraphicFramePr>
        <p:xfrm>
          <a:off x="6432548" y="4879521"/>
          <a:ext cx="5546144" cy="1567128"/>
        </p:xfrm>
        <a:graphic>
          <a:graphicData uri="http://schemas.openxmlformats.org/drawingml/2006/table">
            <a:tbl>
              <a:tblPr firstRow="1" bandRow="1">
                <a:tableStyleId>{5C22544A-7EE6-4342-B048-85BDC9FD1C3A}</a:tableStyleId>
              </a:tblPr>
              <a:tblGrid>
                <a:gridCol w="963451">
                  <a:extLst>
                    <a:ext uri="{9D8B030D-6E8A-4147-A177-3AD203B41FA5}">
                      <a16:colId xmlns:a16="http://schemas.microsoft.com/office/drawing/2014/main" val="3918553771"/>
                    </a:ext>
                  </a:extLst>
                </a:gridCol>
                <a:gridCol w="2267890">
                  <a:extLst>
                    <a:ext uri="{9D8B030D-6E8A-4147-A177-3AD203B41FA5}">
                      <a16:colId xmlns:a16="http://schemas.microsoft.com/office/drawing/2014/main" val="3569679531"/>
                    </a:ext>
                  </a:extLst>
                </a:gridCol>
                <a:gridCol w="2314803">
                  <a:extLst>
                    <a:ext uri="{9D8B030D-6E8A-4147-A177-3AD203B41FA5}">
                      <a16:colId xmlns:a16="http://schemas.microsoft.com/office/drawing/2014/main" val="953691797"/>
                    </a:ext>
                  </a:extLst>
                </a:gridCol>
              </a:tblGrid>
              <a:tr h="26118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6118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69.09%</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68.96%</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6118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81.97%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81.82%</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6118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70.33%</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71.08%</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6118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52.79%</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55.67%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6118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1101</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1330</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B92D95D5-3B3B-5C62-B0F1-DCFA190F82E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98</a:t>
            </a:fld>
            <a:endParaRPr lang="en-GB" dirty="0"/>
          </a:p>
        </p:txBody>
      </p:sp>
      <p:sp>
        <p:nvSpPr>
          <p:cNvPr id="2" name="Footer Placeholder 2">
            <a:extLst>
              <a:ext uri="{FF2B5EF4-FFF2-40B4-BE49-F238E27FC236}">
                <a16:creationId xmlns:a16="http://schemas.microsoft.com/office/drawing/2014/main" id="{6358F4D4-1ADE-9B50-2FCD-A6A922324F2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graphicFrame>
        <p:nvGraphicFramePr>
          <p:cNvPr id="3" name="q19c_chart">
            <a:extLst>
              <a:ext uri="{FF2B5EF4-FFF2-40B4-BE49-F238E27FC236}">
                <a16:creationId xmlns:a16="http://schemas.microsoft.com/office/drawing/2014/main" id="{A77C3FEE-4759-A4CA-E5E1-EC9F5E1D7BEF}"/>
              </a:ext>
            </a:extLst>
          </p:cNvPr>
          <p:cNvGraphicFramePr/>
          <p:nvPr>
            <p:extLst>
              <p:ext uri="{D42A27DB-BD31-4B8C-83A1-F6EECF244321}">
                <p14:modId xmlns:p14="http://schemas.microsoft.com/office/powerpoint/2010/main" val="2111793250"/>
              </p:ext>
            </p:extLst>
          </p:nvPr>
        </p:nvGraphicFramePr>
        <p:xfrm>
          <a:off x="6877219" y="947374"/>
          <a:ext cx="4758987" cy="3923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q19b_chart">
            <a:extLst>
              <a:ext uri="{FF2B5EF4-FFF2-40B4-BE49-F238E27FC236}">
                <a16:creationId xmlns:a16="http://schemas.microsoft.com/office/drawing/2014/main" id="{2355BBE7-5A6A-97B5-10C9-08D7343705A4}"/>
              </a:ext>
            </a:extLst>
          </p:cNvPr>
          <p:cNvGraphicFramePr/>
          <p:nvPr>
            <p:extLst>
              <p:ext uri="{D42A27DB-BD31-4B8C-83A1-F6EECF244321}">
                <p14:modId xmlns:p14="http://schemas.microsoft.com/office/powerpoint/2010/main" val="587004475"/>
              </p:ext>
            </p:extLst>
          </p:nvPr>
        </p:nvGraphicFramePr>
        <p:xfrm>
          <a:off x="1010292" y="947374"/>
          <a:ext cx="4758987" cy="3923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51587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BF6FA-3E3B-DF0E-9ED4-66CAF820B26C}"/>
              </a:ext>
            </a:extLst>
          </p:cNvPr>
          <p:cNvSpPr>
            <a:spLocks noGrp="1"/>
          </p:cNvSpPr>
          <p:nvPr>
            <p:ph type="title"/>
          </p:nvPr>
        </p:nvSpPr>
        <p:spPr/>
        <p:txBody>
          <a:bodyPr/>
          <a:lstStyle/>
          <a:p>
            <a:r>
              <a:rPr lang="en-GB" sz="1600" dirty="0"/>
              <a:t>People Promise elements and theme results – </a:t>
            </a:r>
            <a:r>
              <a:rPr lang="en-GB" sz="1400" dirty="0"/>
              <a:t>Questions not linked to People Promise elements or themes</a:t>
            </a:r>
            <a:endParaRPr lang="en-GB" sz="1600" dirty="0"/>
          </a:p>
        </p:txBody>
      </p:sp>
      <p:graphicFrame>
        <p:nvGraphicFramePr>
          <p:cNvPr id="10" name="q19d_table">
            <a:extLst>
              <a:ext uri="{FF2B5EF4-FFF2-40B4-BE49-F238E27FC236}">
                <a16:creationId xmlns:a16="http://schemas.microsoft.com/office/drawing/2014/main" id="{0F8A7337-F318-658F-F80B-1ECD3701242B}"/>
              </a:ext>
            </a:extLst>
          </p:cNvPr>
          <p:cNvGraphicFramePr>
            <a:graphicFrameLocks noGrp="1"/>
          </p:cNvGraphicFramePr>
          <p:nvPr>
            <p:extLst>
              <p:ext uri="{D42A27DB-BD31-4B8C-83A1-F6EECF244321}">
                <p14:modId xmlns:p14="http://schemas.microsoft.com/office/powerpoint/2010/main" val="1359285009"/>
              </p:ext>
            </p:extLst>
          </p:nvPr>
        </p:nvGraphicFramePr>
        <p:xfrm>
          <a:off x="596644" y="4882022"/>
          <a:ext cx="5325035" cy="1432188"/>
        </p:xfrm>
        <a:graphic>
          <a:graphicData uri="http://schemas.openxmlformats.org/drawingml/2006/table">
            <a:tbl>
              <a:tblPr firstRow="1" bandRow="1">
                <a:tableStyleId>{5C22544A-7EE6-4342-B048-85BDC9FD1C3A}</a:tableStyleId>
              </a:tblPr>
              <a:tblGrid>
                <a:gridCol w="1017003">
                  <a:extLst>
                    <a:ext uri="{9D8B030D-6E8A-4147-A177-3AD203B41FA5}">
                      <a16:colId xmlns:a16="http://schemas.microsoft.com/office/drawing/2014/main" val="3918553771"/>
                    </a:ext>
                  </a:extLst>
                </a:gridCol>
                <a:gridCol w="2070847">
                  <a:extLst>
                    <a:ext uri="{9D8B030D-6E8A-4147-A177-3AD203B41FA5}">
                      <a16:colId xmlns:a16="http://schemas.microsoft.com/office/drawing/2014/main" val="3569679531"/>
                    </a:ext>
                  </a:extLst>
                </a:gridCol>
                <a:gridCol w="2237185">
                  <a:extLst>
                    <a:ext uri="{9D8B030D-6E8A-4147-A177-3AD203B41FA5}">
                      <a16:colId xmlns:a16="http://schemas.microsoft.com/office/drawing/2014/main" val="3293442000"/>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61.61%</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61.14%</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72.97%</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74.36%</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63.80%</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64.49%</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36.65%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42.84%</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1115</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1342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sp>
        <p:nvSpPr>
          <p:cNvPr id="12" name="Slide Number Placeholder 8">
            <a:extLst>
              <a:ext uri="{FF2B5EF4-FFF2-40B4-BE49-F238E27FC236}">
                <a16:creationId xmlns:a16="http://schemas.microsoft.com/office/drawing/2014/main" id="{6CF9196E-6EB2-5C16-3ACD-0CAB0D395CF6}"/>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99</a:t>
            </a:fld>
            <a:endParaRPr lang="en-GB" dirty="0"/>
          </a:p>
        </p:txBody>
      </p:sp>
      <p:sp>
        <p:nvSpPr>
          <p:cNvPr id="2" name="Footer Placeholder 2">
            <a:extLst>
              <a:ext uri="{FF2B5EF4-FFF2-40B4-BE49-F238E27FC236}">
                <a16:creationId xmlns:a16="http://schemas.microsoft.com/office/drawing/2014/main" id="{8ADE547A-BD84-8F3A-B6AA-B7DC4317970D}"/>
              </a:ext>
            </a:extLst>
          </p:cNvPr>
          <p:cNvSpPr>
            <a:spLocks noGrp="1"/>
          </p:cNvSpPr>
          <p:nvPr>
            <p:ph type="ftr" sz="quarter" idx="11"/>
          </p:nvPr>
        </p:nvSpPr>
        <p:spPr>
          <a:xfrm>
            <a:off x="2698419" y="6495499"/>
            <a:ext cx="6446520" cy="358952"/>
          </a:xfrm>
        </p:spPr>
        <p:txBody>
          <a:bodyPr/>
          <a:lstStyle/>
          <a:p>
            <a:r>
              <a:rPr lang="en-GB">
                <a:latin typeface="Frutiger LT Std 45 Light" panose="020B0402020204020204"/>
              </a:rPr>
              <a:t>Leeds and York Partnership NHS Foundation Trust </a:t>
            </a:r>
            <a:r>
              <a:rPr lang="en-GB" dirty="0">
                <a:latin typeface="Frutiger LT Std 45 Light" panose="020B0402020204020204"/>
              </a:rPr>
              <a:t>Benchmark report</a:t>
            </a:r>
          </a:p>
        </p:txBody>
      </p:sp>
      <p:graphicFrame>
        <p:nvGraphicFramePr>
          <p:cNvPr id="7" name="q31b_table">
            <a:extLst>
              <a:ext uri="{FF2B5EF4-FFF2-40B4-BE49-F238E27FC236}">
                <a16:creationId xmlns:a16="http://schemas.microsoft.com/office/drawing/2014/main" id="{E42559A0-EDE9-6838-4B2F-392A3749141D}"/>
              </a:ext>
            </a:extLst>
          </p:cNvPr>
          <p:cNvGraphicFramePr>
            <a:graphicFrameLocks noGrp="1"/>
          </p:cNvGraphicFramePr>
          <p:nvPr>
            <p:extLst>
              <p:ext uri="{D42A27DB-BD31-4B8C-83A1-F6EECF244321}">
                <p14:modId xmlns:p14="http://schemas.microsoft.com/office/powerpoint/2010/main" val="358348119"/>
              </p:ext>
            </p:extLst>
          </p:nvPr>
        </p:nvGraphicFramePr>
        <p:xfrm>
          <a:off x="6422723" y="4870810"/>
          <a:ext cx="5325035" cy="1432188"/>
        </p:xfrm>
        <a:graphic>
          <a:graphicData uri="http://schemas.openxmlformats.org/drawingml/2006/table">
            <a:tbl>
              <a:tblPr firstRow="1" bandRow="1">
                <a:tableStyleId>{5C22544A-7EE6-4342-B048-85BDC9FD1C3A}</a:tableStyleId>
              </a:tblPr>
              <a:tblGrid>
                <a:gridCol w="973159">
                  <a:extLst>
                    <a:ext uri="{9D8B030D-6E8A-4147-A177-3AD203B41FA5}">
                      <a16:colId xmlns:a16="http://schemas.microsoft.com/office/drawing/2014/main" val="3918553771"/>
                    </a:ext>
                  </a:extLst>
                </a:gridCol>
                <a:gridCol w="2169459">
                  <a:extLst>
                    <a:ext uri="{9D8B030D-6E8A-4147-A177-3AD203B41FA5}">
                      <a16:colId xmlns:a16="http://schemas.microsoft.com/office/drawing/2014/main" val="3569679531"/>
                    </a:ext>
                  </a:extLst>
                </a:gridCol>
                <a:gridCol w="2182417">
                  <a:extLst>
                    <a:ext uri="{9D8B030D-6E8A-4147-A177-3AD203B41FA5}">
                      <a16:colId xmlns:a16="http://schemas.microsoft.com/office/drawing/2014/main" val="1171798582"/>
                    </a:ext>
                  </a:extLst>
                </a:gridCol>
              </a:tblGrid>
              <a:tr h="238698">
                <a:tc>
                  <a:txBody>
                    <a:bodyPr/>
                    <a:lstStyle/>
                    <a:p>
                      <a:pPr algn="ctr"/>
                      <a:endParaRPr lang="en-GB" sz="1100" dirty="0">
                        <a:solidFill>
                          <a:srgbClr val="0B457F"/>
                        </a:solidFill>
                        <a:latin typeface="Frutiger LT Std 45 Light" panose="020B0402020204020204"/>
                      </a:endParaRPr>
                    </a:p>
                  </a:txBody>
                  <a:tcPr marL="0" marR="0" marT="0" marB="0" anchor="ctr">
                    <a:noFill/>
                  </a:tcPr>
                </a:tc>
                <a:tc>
                  <a:txBody>
                    <a:bodyPr/>
                    <a:lstStyle/>
                    <a:p>
                      <a:pPr algn="ctr"/>
                      <a:r>
                        <a:rPr lang="en-GB" sz="1100" b="0" dirty="0">
                          <a:solidFill>
                            <a:schemeClr val="tx1"/>
                          </a:solidFill>
                          <a:latin typeface="Frutiger LT Std 45 Light" panose="020B0402020204020204"/>
                        </a:rPr>
                        <a:t>2022</a:t>
                      </a:r>
                    </a:p>
                  </a:txBody>
                  <a:tcPr marL="0" marR="0" marT="0" marB="0" anchor="ctr">
                    <a:noFill/>
                  </a:tcPr>
                </a:tc>
                <a:tc>
                  <a:txBody>
                    <a:bodyPr/>
                    <a:lstStyle/>
                    <a:p>
                      <a:pPr algn="ctr"/>
                      <a:r>
                        <a:rPr lang="en-GB" sz="1100" b="0" dirty="0">
                          <a:solidFill>
                            <a:schemeClr val="tx1"/>
                          </a:solidFill>
                          <a:latin typeface="Frutiger LT Std 45 Light" panose="020B0402020204020204"/>
                        </a:rPr>
                        <a:t>2023</a:t>
                      </a:r>
                    </a:p>
                  </a:txBody>
                  <a:tcPr marL="0" marR="0" marT="0" marB="0" anchor="ctr">
                    <a:noFill/>
                  </a:tcPr>
                </a:tc>
                <a:extLst>
                  <a:ext uri="{0D108BD9-81ED-4DB2-BD59-A6C34878D82A}">
                    <a16:rowId xmlns:a16="http://schemas.microsoft.com/office/drawing/2014/main" val="2823562850"/>
                  </a:ext>
                </a:extLst>
              </a:tr>
              <a:tr h="238698">
                <a:tc>
                  <a:txBody>
                    <a:bodyPr/>
                    <a:lstStyle/>
                    <a:p>
                      <a:pPr algn="ctr"/>
                      <a:r>
                        <a:rPr lang="en-GB" sz="1100" dirty="0">
                          <a:solidFill>
                            <a:schemeClr val="bg1"/>
                          </a:solidFill>
                          <a:latin typeface="Frutiger LT Std 45 Light" panose="020B0402020204020204"/>
                        </a:rPr>
                        <a:t>Your org</a:t>
                      </a:r>
                    </a:p>
                  </a:txBody>
                  <a:tcPr marL="0" marR="0" marT="0" marB="0" anchor="ctr">
                    <a:solidFill>
                      <a:srgbClr val="0B457F"/>
                    </a:solidFill>
                  </a:tcPr>
                </a:tc>
                <a:tc>
                  <a:txBody>
                    <a:bodyPr/>
                    <a:lstStyle/>
                    <a:p>
                      <a:pPr algn="ctr"/>
                      <a:r>
                        <a:rPr lang="en-GB" sz="1100">
                          <a:latin typeface="Frutiger LT Std 45 Light" panose="020B0402020204020204"/>
                        </a:rPr>
                        <a:t>83.48%</a:t>
                      </a:r>
                      <a:endParaRPr lang="en-GB" sz="1100" dirty="0">
                        <a:latin typeface="Frutiger LT Std 45 Light" panose="020B0402020204020204"/>
                      </a:endParaRPr>
                    </a:p>
                  </a:txBody>
                  <a:tcPr marL="0" marR="0" marT="0" marB="0" anchor="ctr">
                    <a:solidFill>
                      <a:srgbClr val="0B457F">
                        <a:alpha val="25000"/>
                      </a:srgbClr>
                    </a:solidFill>
                  </a:tcPr>
                </a:tc>
                <a:tc>
                  <a:txBody>
                    <a:bodyPr/>
                    <a:lstStyle/>
                    <a:p>
                      <a:pPr algn="ctr"/>
                      <a:r>
                        <a:rPr lang="en-GB" sz="1100">
                          <a:latin typeface="Frutiger LT Std 45 Light" panose="020B0402020204020204"/>
                        </a:rPr>
                        <a:t>86.22%</a:t>
                      </a:r>
                      <a:endParaRPr lang="en-GB" sz="1100" dirty="0">
                        <a:latin typeface="Frutiger LT Std 45 Light" panose="020B0402020204020204"/>
                      </a:endParaRPr>
                    </a:p>
                  </a:txBody>
                  <a:tcPr marL="0" marR="0" marT="0" marB="0" anchor="ctr">
                    <a:solidFill>
                      <a:srgbClr val="0B457F">
                        <a:alpha val="25000"/>
                      </a:srgbClr>
                    </a:solidFill>
                  </a:tcPr>
                </a:tc>
                <a:extLst>
                  <a:ext uri="{0D108BD9-81ED-4DB2-BD59-A6C34878D82A}">
                    <a16:rowId xmlns:a16="http://schemas.microsoft.com/office/drawing/2014/main" val="1621820588"/>
                  </a:ext>
                </a:extLst>
              </a:tr>
              <a:tr h="238698">
                <a:tc>
                  <a:txBody>
                    <a:bodyPr/>
                    <a:lstStyle/>
                    <a:p>
                      <a:pPr algn="ctr"/>
                      <a:r>
                        <a:rPr lang="en-GB" sz="1100" dirty="0">
                          <a:solidFill>
                            <a:schemeClr val="bg1"/>
                          </a:solidFill>
                          <a:latin typeface="Frutiger LT Std 45 Light" panose="020B0402020204020204"/>
                        </a:rPr>
                        <a:t>Best result</a:t>
                      </a:r>
                    </a:p>
                  </a:txBody>
                  <a:tcPr marL="0" marR="0" marT="0" marB="0" anchor="ctr">
                    <a:solidFill>
                      <a:srgbClr val="00B050"/>
                    </a:solidFill>
                  </a:tcPr>
                </a:tc>
                <a:tc>
                  <a:txBody>
                    <a:bodyPr/>
                    <a:lstStyle/>
                    <a:p>
                      <a:pPr algn="ctr"/>
                      <a:r>
                        <a:rPr lang="en-GB" sz="1100">
                          <a:latin typeface="Frutiger LT Std 45 Light" panose="020B0402020204020204"/>
                        </a:rPr>
                        <a:t>86.30%</a:t>
                      </a:r>
                      <a:endParaRPr lang="en-GB" sz="1100" dirty="0">
                        <a:latin typeface="Frutiger LT Std 45 Light" panose="020B0402020204020204"/>
                      </a:endParaRPr>
                    </a:p>
                  </a:txBody>
                  <a:tcPr marL="0" marR="0" marT="0" marB="0" anchor="ctr">
                    <a:solidFill>
                      <a:srgbClr val="00B050">
                        <a:alpha val="25000"/>
                      </a:srgbClr>
                    </a:solidFill>
                  </a:tcPr>
                </a:tc>
                <a:tc>
                  <a:txBody>
                    <a:bodyPr/>
                    <a:lstStyle/>
                    <a:p>
                      <a:pPr algn="ctr"/>
                      <a:r>
                        <a:rPr lang="en-GB" sz="1100">
                          <a:latin typeface="Frutiger LT Std 45 Light" panose="020B0402020204020204"/>
                        </a:rPr>
                        <a:t>87.25%</a:t>
                      </a:r>
                      <a:endParaRPr lang="en-GB" sz="1100" dirty="0">
                        <a:latin typeface="Frutiger LT Std 45 Light" panose="020B0402020204020204"/>
                      </a:endParaRPr>
                    </a:p>
                  </a:txBody>
                  <a:tcPr marL="0" marR="0" marT="0" marB="0" anchor="ctr">
                    <a:solidFill>
                      <a:srgbClr val="00B050">
                        <a:alpha val="25000"/>
                      </a:srgbClr>
                    </a:solidFill>
                  </a:tcPr>
                </a:tc>
                <a:extLst>
                  <a:ext uri="{0D108BD9-81ED-4DB2-BD59-A6C34878D82A}">
                    <a16:rowId xmlns:a16="http://schemas.microsoft.com/office/drawing/2014/main" val="8249572"/>
                  </a:ext>
                </a:extLst>
              </a:tr>
              <a:tr h="238698">
                <a:tc>
                  <a:txBody>
                    <a:bodyPr/>
                    <a:lstStyle/>
                    <a:p>
                      <a:pPr algn="ctr"/>
                      <a:r>
                        <a:rPr lang="en-GB" sz="1100" dirty="0">
                          <a:solidFill>
                            <a:schemeClr val="tx1"/>
                          </a:solidFill>
                          <a:latin typeface="Frutiger LT Std 45 Light" panose="020B0402020204020204"/>
                        </a:rPr>
                        <a:t>Average result</a:t>
                      </a:r>
                    </a:p>
                  </a:txBody>
                  <a:tcPr marL="0" marR="0" marT="0" marB="0" anchor="ctr">
                    <a:solidFill>
                      <a:srgbClr val="00A5CC"/>
                    </a:solidFill>
                  </a:tcPr>
                </a:tc>
                <a:tc>
                  <a:txBody>
                    <a:bodyPr/>
                    <a:lstStyle/>
                    <a:p>
                      <a:pPr algn="ctr"/>
                      <a:r>
                        <a:rPr lang="en-GB" sz="1100">
                          <a:latin typeface="Frutiger LT Std 45 Light" panose="020B0402020204020204"/>
                        </a:rPr>
                        <a:t>78.68%</a:t>
                      </a:r>
                      <a:endParaRPr lang="en-GB" sz="1100" dirty="0">
                        <a:latin typeface="Frutiger LT Std 45 Light" panose="020B0402020204020204"/>
                      </a:endParaRPr>
                    </a:p>
                  </a:txBody>
                  <a:tcPr marL="0" marR="0" marT="0" marB="0" anchor="ctr">
                    <a:solidFill>
                      <a:srgbClr val="00A5CC">
                        <a:alpha val="25000"/>
                      </a:srgbClr>
                    </a:solidFill>
                  </a:tcPr>
                </a:tc>
                <a:tc>
                  <a:txBody>
                    <a:bodyPr/>
                    <a:lstStyle/>
                    <a:p>
                      <a:pPr algn="ctr"/>
                      <a:r>
                        <a:rPr lang="en-GB" sz="1100">
                          <a:latin typeface="Frutiger LT Std 45 Light" panose="020B0402020204020204"/>
                        </a:rPr>
                        <a:t>79.67%</a:t>
                      </a:r>
                      <a:endParaRPr lang="en-GB" sz="1100" dirty="0">
                        <a:latin typeface="Frutiger LT Std 45 Light" panose="020B0402020204020204"/>
                      </a:endParaRPr>
                    </a:p>
                  </a:txBody>
                  <a:tcPr marL="0" marR="0" marT="0" marB="0" anchor="ctr">
                    <a:solidFill>
                      <a:srgbClr val="00A5CC">
                        <a:alpha val="25000"/>
                      </a:srgbClr>
                    </a:solidFill>
                  </a:tcPr>
                </a:tc>
                <a:extLst>
                  <a:ext uri="{0D108BD9-81ED-4DB2-BD59-A6C34878D82A}">
                    <a16:rowId xmlns:a16="http://schemas.microsoft.com/office/drawing/2014/main" val="3225322291"/>
                  </a:ext>
                </a:extLst>
              </a:tr>
              <a:tr h="238698">
                <a:tc>
                  <a:txBody>
                    <a:bodyPr/>
                    <a:lstStyle/>
                    <a:p>
                      <a:pPr algn="ctr"/>
                      <a:r>
                        <a:rPr lang="en-GB" sz="1100" dirty="0">
                          <a:latin typeface="Frutiger LT Std 45 Light" panose="020B0402020204020204"/>
                        </a:rPr>
                        <a:t>Worst result</a:t>
                      </a:r>
                    </a:p>
                  </a:txBody>
                  <a:tcPr marL="0" marR="0" marT="0" marB="0" anchor="ctr">
                    <a:lnB w="12700" cmpd="sng">
                      <a:noFill/>
                    </a:lnB>
                    <a:solidFill>
                      <a:srgbClr val="FF9900"/>
                    </a:solidFill>
                  </a:tcPr>
                </a:tc>
                <a:tc>
                  <a:txBody>
                    <a:bodyPr/>
                    <a:lstStyle/>
                    <a:p>
                      <a:pPr algn="ctr"/>
                      <a:r>
                        <a:rPr lang="en-GB" sz="1100">
                          <a:latin typeface="Frutiger LT Std 45 Light" panose="020B0402020204020204"/>
                        </a:rPr>
                        <a:t>51.65%</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tc>
                  <a:txBody>
                    <a:bodyPr/>
                    <a:lstStyle/>
                    <a:p>
                      <a:pPr algn="ctr"/>
                      <a:r>
                        <a:rPr lang="en-GB" sz="1100">
                          <a:latin typeface="Frutiger LT Std 45 Light" panose="020B0402020204020204"/>
                        </a:rPr>
                        <a:t>69.57%</a:t>
                      </a:r>
                      <a:endParaRPr lang="en-GB" sz="1100" dirty="0">
                        <a:latin typeface="Frutiger LT Std 45 Light" panose="020B0402020204020204"/>
                      </a:endParaRPr>
                    </a:p>
                  </a:txBody>
                  <a:tcPr marL="0" marR="0" marT="0" marB="0" anchor="ctr">
                    <a:lnB w="12700" cmpd="sng">
                      <a:noFill/>
                    </a:lnB>
                    <a:solidFill>
                      <a:srgbClr val="FF9900">
                        <a:alpha val="25000"/>
                      </a:srgbClr>
                    </a:solidFill>
                  </a:tcPr>
                </a:tc>
                <a:extLst>
                  <a:ext uri="{0D108BD9-81ED-4DB2-BD59-A6C34878D82A}">
                    <a16:rowId xmlns:a16="http://schemas.microsoft.com/office/drawing/2014/main" val="758103324"/>
                  </a:ext>
                </a:extLst>
              </a:tr>
              <a:tr h="238698">
                <a:tc>
                  <a:txBody>
                    <a:bodyPr/>
                    <a:lstStyle/>
                    <a:p>
                      <a:pPr algn="ctr"/>
                      <a:r>
                        <a:rPr lang="en-GB" sz="1100" dirty="0">
                          <a:solidFill>
                            <a:schemeClr val="tx1"/>
                          </a:solidFill>
                          <a:latin typeface="Frutiger LT Std 45 Light" panose="020B0402020204020204"/>
                        </a:rPr>
                        <a:t>Responses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266</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a:latin typeface="Frutiger LT Std 45 Light" panose="020B0402020204020204"/>
                        </a:rPr>
                        <a:t>312</a:t>
                      </a:r>
                      <a:endParaRPr lang="en-GB" sz="1100" dirty="0">
                        <a:latin typeface="Frutiger LT Std 45 Light" panose="020B0402020204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29215"/>
                  </a:ext>
                </a:extLst>
              </a:tr>
            </a:tbl>
          </a:graphicData>
        </a:graphic>
      </p:graphicFrame>
      <p:graphicFrame>
        <p:nvGraphicFramePr>
          <p:cNvPr id="4" name="q19d_chart">
            <a:extLst>
              <a:ext uri="{FF2B5EF4-FFF2-40B4-BE49-F238E27FC236}">
                <a16:creationId xmlns:a16="http://schemas.microsoft.com/office/drawing/2014/main" id="{DF74B10E-C546-3804-B5AB-9A7C797A9A54}"/>
              </a:ext>
            </a:extLst>
          </p:cNvPr>
          <p:cNvGraphicFramePr/>
          <p:nvPr>
            <p:extLst>
              <p:ext uri="{D42A27DB-BD31-4B8C-83A1-F6EECF244321}">
                <p14:modId xmlns:p14="http://schemas.microsoft.com/office/powerpoint/2010/main" val="2808447203"/>
              </p:ext>
            </p:extLst>
          </p:nvPr>
        </p:nvGraphicFramePr>
        <p:xfrm>
          <a:off x="1010292" y="947374"/>
          <a:ext cx="4758987" cy="3923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31b_chart">
            <a:extLst>
              <a:ext uri="{FF2B5EF4-FFF2-40B4-BE49-F238E27FC236}">
                <a16:creationId xmlns:a16="http://schemas.microsoft.com/office/drawing/2014/main" id="{0DF53BA5-F7D7-9644-2B0C-2666DF0F1A3D}"/>
              </a:ext>
            </a:extLst>
          </p:cNvPr>
          <p:cNvGraphicFramePr/>
          <p:nvPr>
            <p:extLst>
              <p:ext uri="{D42A27DB-BD31-4B8C-83A1-F6EECF244321}">
                <p14:modId xmlns:p14="http://schemas.microsoft.com/office/powerpoint/2010/main" val="1497730025"/>
              </p:ext>
            </p:extLst>
          </p:nvPr>
        </p:nvGraphicFramePr>
        <p:xfrm>
          <a:off x="6611461" y="947374"/>
          <a:ext cx="4758987" cy="3923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983466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9EAC83C95EF543BC51276B6C6981B6" ma:contentTypeVersion="1" ma:contentTypeDescription="Create a new document." ma:contentTypeScope="" ma:versionID="5647f54f5454a0b41d6f2e384cef52c1">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470F55E-2D1C-4BA3-8FB5-F187CA344E18}">
  <ds:schemaRefs>
    <ds:schemaRef ds:uri="http://schemas.microsoft.com/sharepoint/v3/contenttype/forms"/>
  </ds:schemaRefs>
</ds:datastoreItem>
</file>

<file path=customXml/itemProps2.xml><?xml version="1.0" encoding="utf-8"?>
<ds:datastoreItem xmlns:ds="http://schemas.openxmlformats.org/officeDocument/2006/customXml" ds:itemID="{4F4E2510-22F6-492E-A073-25E294901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E80C69-6EE6-4339-B768-1786E8E6BCD3}">
  <ds:schemaRefs>
    <ds:schemaRef ds:uri="http://schemas.microsoft.com/office/2006/metadata/properties"/>
    <ds:schemaRef ds:uri="http://purl.org/dc/dcmitype/"/>
    <ds:schemaRef ds:uri="http://www.w3.org/XML/1998/namespace"/>
    <ds:schemaRef ds:uri="http://purl.org/dc/terms/"/>
    <ds:schemaRef ds:uri="http://purl.org/dc/elements/1.1/"/>
    <ds:schemaRef ds:uri="http://schemas.microsoft.com/office/2006/documentManagement/types"/>
    <ds:schemaRef ds:uri="2de03126-bd09-4018-8fc2-3b6ca06faf70"/>
    <ds:schemaRef ds:uri="http://schemas.openxmlformats.org/package/2006/metadata/core-properties"/>
    <ds:schemaRef ds:uri="http://schemas.microsoft.com/office/infopath/2007/PartnerControls"/>
    <ds:schemaRef ds:uri="1fde5d8f-6da2-4d53-8fa7-480ef1ee5599"/>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114435</TotalTime>
  <Words>22389</Words>
  <Application>Microsoft Office PowerPoint</Application>
  <PresentationFormat>Widescreen</PresentationFormat>
  <Paragraphs>6677</Paragraphs>
  <Slides>146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146</vt:i4>
      </vt:variant>
    </vt:vector>
  </HeadingPairs>
  <TitlesOfParts>
    <vt:vector size="153" baseType="lpstr">
      <vt:lpstr>Arial</vt:lpstr>
      <vt:lpstr>Calibri</vt:lpstr>
      <vt:lpstr>Calibri Light</vt:lpstr>
      <vt:lpstr>Frutiger LT Std 45 Light</vt:lpstr>
      <vt:lpstr>Segoe UI</vt:lpstr>
      <vt:lpstr>Wingdings</vt:lpstr>
      <vt:lpstr>Office Theme</vt:lpstr>
      <vt:lpstr>NHS Staff Survey Benchmark report 2023</vt:lpstr>
      <vt:lpstr>Contents</vt:lpstr>
      <vt:lpstr>Introduction</vt:lpstr>
      <vt:lpstr>About this Report</vt:lpstr>
      <vt:lpstr>People Promise elements, themes and sub-scores</vt:lpstr>
      <vt:lpstr>Report structure</vt:lpstr>
      <vt:lpstr>Using the report</vt:lpstr>
      <vt:lpstr>Organisation details</vt:lpstr>
      <vt:lpstr>Organisation details</vt:lpstr>
      <vt:lpstr>People Promise elements, themes and sub-score results</vt:lpstr>
      <vt:lpstr>PowerPoint Presentation</vt:lpstr>
      <vt:lpstr>People Promise elements and themes: Overview</vt:lpstr>
      <vt:lpstr>People Promise elements, themes and sub-scores: Sub-score overview</vt:lpstr>
      <vt:lpstr>People Promise elements, themes and sub-scores: Sub-score overview</vt:lpstr>
      <vt:lpstr>People Promise elements, themes and sub-scores: Sub-score overview</vt:lpstr>
      <vt:lpstr>People Promise elements, themes and sub-scores: Sub-score overview</vt:lpstr>
      <vt:lpstr>People Promise elements, themes and sub-scores: Trends</vt:lpstr>
      <vt:lpstr>People Promise elements and themes: Trends</vt:lpstr>
      <vt:lpstr>People Promise elements, themes and sub-scores: Sub-score trends</vt:lpstr>
      <vt:lpstr>People Promise elements, themes and sub-scores: Sub-score trends</vt:lpstr>
      <vt:lpstr>People Promise elements and themes: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elements and themes: Trends</vt:lpstr>
      <vt:lpstr>People Promise elements, themes and sub-scores: Sub-score trends</vt:lpstr>
      <vt:lpstr>People Promise element – We are compassionate and inclusive</vt:lpstr>
      <vt:lpstr>People Promise elements and theme results – We are compassionate and inclusive: Compassionate culture</vt:lpstr>
      <vt:lpstr>People Promise elements and theme results – We are compassionate and inclusive: Compassionate culture</vt:lpstr>
      <vt:lpstr>People Promise elements and theme results – We are compassionate and inclusive: Compassionate leadership</vt:lpstr>
      <vt:lpstr>People Promise elements and theme results – We are compassionate and inclusive: Compassionate leadership</vt:lpstr>
      <vt:lpstr>People Promise elements and theme results – We are compassionate and inclusive: Diversity and equality</vt:lpstr>
      <vt:lpstr>People Promise elements and theme results – We are compassionate and inclusive: Diversity and equality</vt:lpstr>
      <vt:lpstr>People Promise elements and theme results – We are compassionate and inclusive: Inclusion</vt:lpstr>
      <vt:lpstr>People Promise elements and theme results – We are compassionate and inclusive: Inclusion</vt:lpstr>
      <vt:lpstr>People Promise element – We are recognised and rewarded</vt:lpstr>
      <vt:lpstr>People Promise elements and theme results – We are recognised and rewarded</vt:lpstr>
      <vt:lpstr>People Promise elements and theme results – We are recognised and rewarded</vt:lpstr>
      <vt:lpstr>People Promise element – We each have a voice that counts</vt:lpstr>
      <vt:lpstr>People Promise elements and theme results – We each have a voice that counts: Autonomy and control</vt:lpstr>
      <vt:lpstr>People Promise elements and theme results – We each have a voice that counts: Autonomy and control</vt:lpstr>
      <vt:lpstr>People Promise elements and theme results – We each have a voice that counts: Autonomy and control</vt:lpstr>
      <vt:lpstr>People Promise elements and theme results – We each have a voice that counts: Raising concerns</vt:lpstr>
      <vt:lpstr>People Promise elements and theme results – We each have a voice that counts: Raising concerns</vt:lpstr>
      <vt:lpstr>People Promise element – We are safe and healthy </vt:lpstr>
      <vt:lpstr>People Promise elements and theme results – We are safe and healthy: Health and safety climate</vt:lpstr>
      <vt:lpstr>People Promise elements and theme results – We are safe and healthy: Health and safety climate</vt:lpstr>
      <vt:lpstr>People Promise elements and theme results – We are safe and healthy: Health and safety climate</vt:lpstr>
      <vt:lpstr>People Promise elements and theme results – We are safe and healthy: Burnout</vt:lpstr>
      <vt:lpstr>People Promise elements and theme results – We are safe and healthy: Burnout</vt:lpstr>
      <vt:lpstr>People Promise elements and theme results – We are safe and healthy: Burnout</vt:lpstr>
      <vt:lpstr>People Promise elements and theme results – We are safe and healthy: Negative experiences</vt:lpstr>
      <vt:lpstr>People Promise elements and theme results – We are safe and healthy: Negative experiences</vt:lpstr>
      <vt:lpstr>People Promise elements and theme results – We are safe and healthy: Negative experiences</vt:lpstr>
      <vt:lpstr>People Promise elements and theme results – We are safe and healthy: Other questions*</vt:lpstr>
      <vt:lpstr>People Promise elements and theme results – We are safe and healthy: Other questions*</vt:lpstr>
      <vt:lpstr>People Promise element – We are always learning </vt:lpstr>
      <vt:lpstr>People Promise elements and theme results – We are always learning: Development</vt:lpstr>
      <vt:lpstr>People Promise elements and theme results – We are always learning: Development</vt:lpstr>
      <vt:lpstr>People Promise elements and theme results – We are always learning: Appraisals</vt:lpstr>
      <vt:lpstr>People Promise elements and theme results – We are always learning: Appraisals</vt:lpstr>
      <vt:lpstr>People Promise element – We work flexibly</vt:lpstr>
      <vt:lpstr>People Promise elements and theme results – We work flexibly: Support for work-life balance</vt:lpstr>
      <vt:lpstr>People Promise elements and theme results – We work flexibly: Flexible working</vt:lpstr>
      <vt:lpstr>People Promise element – We are a team</vt:lpstr>
      <vt:lpstr>People Promise elements and theme results – We are a team: Team working</vt:lpstr>
      <vt:lpstr>People Promise elements and theme results – We are a team: Team working</vt:lpstr>
      <vt:lpstr>People Promise elements and theme results – We are a team: Team working</vt:lpstr>
      <vt:lpstr>People Promise elements and theme results – We are a team: Line management</vt:lpstr>
      <vt:lpstr>People Promise elements and theme results – We are a team: Line management</vt:lpstr>
      <vt:lpstr>Theme – Staff engagement</vt:lpstr>
      <vt:lpstr>People Promise elements and theme results – Staff engagement: Motivation</vt:lpstr>
      <vt:lpstr>People Promise elements and theme results – Staff engagement: Involvement</vt:lpstr>
      <vt:lpstr>People Promise elements and theme results – Staff engagement: Advocacy</vt:lpstr>
      <vt:lpstr>Theme - Morale</vt:lpstr>
      <vt:lpstr>People Promise elements and theme results – Morale: Thinking about leaving</vt:lpstr>
      <vt:lpstr>People Promise elements and theme results – Morale: Work pressure</vt:lpstr>
      <vt:lpstr>People Promise elements and theme results – Morale: Stressors</vt:lpstr>
      <vt:lpstr>People Promise elements and theme results – Morale: Stressors</vt:lpstr>
      <vt:lpstr>People Promise elements and theme results – Morale: Stressors</vt:lpstr>
      <vt:lpstr>PowerPoint Presentation</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People Promise elements and theme results – Questions not linked to People Promise elements or themes</vt:lpstr>
      <vt:lpstr>Workforce Equality Standards</vt:lpstr>
      <vt:lpstr>Workforce Equality Standards</vt:lpstr>
      <vt:lpstr>Workforce Equality Standards</vt:lpstr>
      <vt:lpstr>Workforce Race Equality Standards (WRES)</vt:lpstr>
      <vt:lpstr>Workforce Race Equality Standard (WRES)</vt:lpstr>
      <vt:lpstr>Workforce Race Equality Standard (WRES)</vt:lpstr>
      <vt:lpstr>Workforce Race Equality Standard (WRES)</vt:lpstr>
      <vt:lpstr>Workforce Race Equality Standard (WRES)</vt:lpstr>
      <vt:lpstr>Workforce Disability Equality Standards (WDES)</vt:lpstr>
      <vt:lpstr>Workforce Disability Equality Standards</vt:lpstr>
      <vt:lpstr>Workforce Disability Equality Standards</vt:lpstr>
      <vt:lpstr>Workforce Disability Equality Standards</vt:lpstr>
      <vt:lpstr>Workforce Disability Equality Standards</vt:lpstr>
      <vt:lpstr>Workforce Disability Equality Standards</vt:lpstr>
      <vt:lpstr>Workforce Disability Equality Standards</vt:lpstr>
      <vt:lpstr>Workforce Disability Equality Standards</vt:lpstr>
      <vt:lpstr>Workforce Disability Equality Standards</vt:lpstr>
      <vt:lpstr>Workforce Disability Equality Standards</vt:lpstr>
      <vt:lpstr>About your respondents</vt:lpstr>
      <vt:lpstr>Background details - Gender</vt:lpstr>
      <vt:lpstr>Background details – Is your gender identity the same as the sex you were registered at birth?</vt:lpstr>
      <vt:lpstr>Background details - Age</vt:lpstr>
      <vt:lpstr>Background details - Ethnicity</vt:lpstr>
      <vt:lpstr>Background details – Sexual orientation</vt:lpstr>
      <vt:lpstr>Background details - Religion</vt:lpstr>
      <vt:lpstr>Background details – Long lasting health condition or illness</vt:lpstr>
      <vt:lpstr>Background details – Parental / caring responsibilities</vt:lpstr>
      <vt:lpstr>Background details – How often do you work at/from home?</vt:lpstr>
      <vt:lpstr>Background details – Length of service</vt:lpstr>
      <vt:lpstr>Background details – When you joined this organisation were you recruited from outside of the UK?</vt:lpstr>
      <vt:lpstr>Background details – Occupational group</vt:lpstr>
      <vt:lpstr>Background details – Occupational group</vt:lpstr>
      <vt:lpstr>Appendices</vt:lpstr>
      <vt:lpstr>Appendix A: Response rate</vt:lpstr>
      <vt:lpstr>Appendix A: Response rate</vt:lpstr>
      <vt:lpstr>Appendix B: Significance testing 2022 vs 2023</vt:lpstr>
      <vt:lpstr>Appendix B: Significance testing – 2022 vs 2023</vt:lpstr>
      <vt:lpstr>Appendix C: Tips on using your benchmark report</vt:lpstr>
      <vt:lpstr>Appendix C: Data in the benchmark reports</vt:lpstr>
      <vt:lpstr>Appendix C: 1. Reviewing People Promise and theme results</vt:lpstr>
      <vt:lpstr>Appendix C: 2. Reviewing results in more detail</vt:lpstr>
      <vt:lpstr>Appendix C: 3. Reviewing question results</vt:lpstr>
      <vt:lpstr>Appendix D: Additional reporting outputs</vt:lpstr>
      <vt:lpstr>Appendix D: Additional reporting outputs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Staff Survey Benchmark report 2022</dc:title>
  <dc:creator>Tara Poole</dc:creator>
  <cp:lastModifiedBy>NEEDHAM, Tracey (LEEDS AND YORK PARTNERSHIP NHS FOUNDATION TRUST)</cp:lastModifiedBy>
  <cp:revision>241</cp:revision>
  <cp:lastPrinted>2023-08-30T16:36:28Z</cp:lastPrinted>
  <dcterms:created xsi:type="dcterms:W3CDTF">2022-08-24T08:56:25Z</dcterms:created>
  <dcterms:modified xsi:type="dcterms:W3CDTF">2024-03-07T16:14:05Z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0x010100F99EAC83C95EF543BC51276B6C6981B6</vt:lpwstr>
  </property>
  <property fmtid="{D5CDD505-2E9C-101B-9397-08002B2CF9AE}" pid="3" name="MediaServiceImageTags">
    <vt:lpwstr/>
  </property>
</Properties>
</file>