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sldIdLst>
    <p:sldId id="256" r:id="rId5"/>
    <p:sldId id="317" r:id="rId6"/>
    <p:sldId id="316" r:id="rId7"/>
    <p:sldId id="258" r:id="rId8"/>
    <p:sldId id="259" r:id="rId9"/>
    <p:sldId id="267" r:id="rId10"/>
    <p:sldId id="268" r:id="rId11"/>
    <p:sldId id="269" r:id="rId12"/>
    <p:sldId id="270" r:id="rId13"/>
    <p:sldId id="271" r:id="rId14"/>
    <p:sldId id="272" r:id="rId15"/>
    <p:sldId id="273" r:id="rId16"/>
    <p:sldId id="263" r:id="rId17"/>
    <p:sldId id="291" r:id="rId18"/>
    <p:sldId id="292" r:id="rId19"/>
    <p:sldId id="293" r:id="rId20"/>
    <p:sldId id="294" r:id="rId21"/>
    <p:sldId id="295" r:id="rId22"/>
    <p:sldId id="296" r:id="rId23"/>
    <p:sldId id="297" r:id="rId24"/>
    <p:sldId id="298" r:id="rId25"/>
    <p:sldId id="299" r:id="rId26"/>
    <p:sldId id="300" r:id="rId27"/>
    <p:sldId id="30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DDA339-AC7B-6564-BB14-1CCE35A47976}" name="Andrew Senior" initials="AS" userId="S::andrew.senior5@england.nhs.uk::02263a64-6b52-4090-94ba-3de7522f94d2" providerId="AD"/>
  <p188:author id="{6DDC09A4-63FA-023E-9753-5471D417BE67}" name="Chloe Allwinter" initials="CA" userId="S::chloe.allwinter@england.nhs.uk::28ac9412-ab79-4798-b227-7fb6195a4c63" providerId="AD"/>
  <p188:author id="{BC9692F2-A313-DF8F-6ED4-8B4B703DCA33}" name="Hannah Wade" initials="HW" userId="S::hannah.wade@surveycoordination.com::004764f7-ec6e-4107-bb29-b18af95d71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4AA"/>
    <a:srgbClr val="009999"/>
    <a:srgbClr val="0C968C"/>
    <a:srgbClr val="1CA4D4"/>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Breakdown</c:v>
                </c:pt>
              </c:strCache>
            </c:strRef>
          </c:tx>
          <c:spPr>
            <a:solidFill>
              <a:srgbClr val="009999"/>
            </a:solidFill>
            <a:ln>
              <a:noFill/>
            </a:ln>
            <a:effectLst/>
          </c:spPr>
          <c:invertIfNegative val="0"/>
          <c:cat>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f>Sheet1!$B$2:$B$10</c:f>
              <c:numCache>
                <c:formatCode>General</c:formatCode>
                <c:ptCount val="9"/>
                <c:pt idx="0">
                  <c:v>7.545614919354839</c:v>
                </c:pt>
                <c:pt idx="1">
                  <c:v>6.8578629032258061</c:v>
                </c:pt>
                <c:pt idx="2">
                  <c:v>6.9898473502304146</c:v>
                </c:pt>
                <c:pt idx="4">
                  <c:v>5.7789548022598876</c:v>
                </c:pt>
                <c:pt idx="5">
                  <c:v>7.1697154471544717</c:v>
                </c:pt>
                <c:pt idx="6">
                  <c:v>7.1111751152073737</c:v>
                </c:pt>
                <c:pt idx="7">
                  <c:v>6.965725806451613</c:v>
                </c:pt>
                <c:pt idx="8">
                  <c:v>6.001344086021505</c:v>
                </c:pt>
              </c:numCache>
            </c:numRef>
          </c:val>
          <c:extLst>
            <c:ext xmlns:c16="http://schemas.microsoft.com/office/drawing/2014/chart" uri="{C3380CC4-5D6E-409C-BE32-E72D297353CC}">
              <c16:uniqueId val="{00000000-BCCB-425F-9C76-FD1EDF5E569B}"/>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extLst>
                      <c:ext uri="{02D57815-91ED-43cb-92C2-25804820EDAC}">
                        <c15:formulaRef>
                          <c15:sqref>Sheet1!$D$2:$D$10</c15:sqref>
                        </c15:formulaRef>
                      </c:ext>
                    </c:extLst>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9-BCCB-425F-9C76-FD1EDF5E569B}"/>
                  </c:ext>
                </c:extLst>
              </c15:ser>
            </c15:filteredBarSeries>
          </c:ext>
        </c:extLst>
      </c:barChart>
      <c:scatterChart>
        <c:scatterStyle val="lineMarker"/>
        <c:varyColors val="0"/>
        <c:ser>
          <c:idx val="1"/>
          <c:order val="1"/>
          <c:tx>
            <c:strRef>
              <c:f>Sheet1!$C$1</c:f>
              <c:strCache>
                <c:ptCount val="1"/>
                <c:pt idx="0">
                  <c:v>Your org</c:v>
                </c:pt>
              </c:strCache>
            </c:strRef>
          </c:tx>
          <c:spPr>
            <a:ln w="25400" cap="rnd">
              <a:noFill/>
              <a:round/>
            </a:ln>
            <a:effectLst/>
          </c:spPr>
          <c:marker>
            <c:symbol val="circle"/>
            <c:size val="5"/>
            <c:spPr>
              <a:noFill/>
              <a:ln w="9525">
                <a:noFill/>
              </a:ln>
              <a:effectLst/>
            </c:spPr>
          </c:marker>
          <c:errBars>
            <c:errDir val="x"/>
            <c:errBarType val="both"/>
            <c:errValType val="fixedVal"/>
            <c:noEndCap val="1"/>
            <c:val val="0.5"/>
            <c:spPr>
              <a:noFill/>
              <a:ln w="44450" cap="flat" cmpd="sng" algn="ctr">
                <a:solidFill>
                  <a:srgbClr val="002060"/>
                </a:solidFill>
                <a:round/>
              </a:ln>
              <a:effectLst/>
            </c:spPr>
          </c:errBars>
          <c:xVal>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xVal>
          <c:yVal>
            <c:numRef>
              <c:f>Sheet1!$C$2:$C$10</c:f>
              <c:numCache>
                <c:formatCode>General</c:formatCode>
                <c:ptCount val="9"/>
                <c:pt idx="0">
                  <c:v>7.5921203171562359</c:v>
                </c:pt>
                <c:pt idx="1">
                  <c:v>6.4982161874334405</c:v>
                </c:pt>
                <c:pt idx="2">
                  <c:v>7.0813677795198133</c:v>
                </c:pt>
                <c:pt idx="4">
                  <c:v>5.869530029024336</c:v>
                </c:pt>
                <c:pt idx="5">
                  <c:v>7.1296296296296298</c:v>
                </c:pt>
                <c:pt idx="6">
                  <c:v>7.151111123797345</c:v>
                </c:pt>
                <c:pt idx="7">
                  <c:v>7.136104015893288</c:v>
                </c:pt>
                <c:pt idx="8">
                  <c:v>6.2839886273794319</c:v>
                </c:pt>
              </c:numCache>
            </c:numRef>
          </c:yVal>
          <c:smooth val="0"/>
          <c:extLst>
            <c:ext xmlns:c16="http://schemas.microsoft.com/office/drawing/2014/chart" uri="{C3380CC4-5D6E-409C-BE32-E72D297353CC}">
              <c16:uniqueId val="{00000001-BCCB-425F-9C76-FD1EDF5E569B}"/>
            </c:ext>
          </c:extLst>
        </c:ser>
        <c:ser>
          <c:idx val="3"/>
          <c:order val="3"/>
          <c:tx>
            <c:strRef>
              <c:f>Sheet1!$A$12</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BCCB-425F-9C76-FD1EDF5E569B}"/>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c:v>
                </c:pt>
              </c:numCache>
            </c:numRef>
          </c:yVal>
          <c:smooth val="0"/>
          <c:extLst>
            <c:ext xmlns:c16="http://schemas.microsoft.com/office/drawing/2014/chart" uri="{C3380CC4-5D6E-409C-BE32-E72D297353CC}">
              <c16:uniqueId val="{00000004-BCCB-425F-9C76-FD1EDF5E569B}"/>
            </c:ext>
          </c:extLst>
        </c:ser>
        <c:ser>
          <c:idx val="4"/>
          <c:order val="4"/>
          <c:tx>
            <c:strRef>
              <c:f>Sheet1!$A$12</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2.5</c:v>
                </c:pt>
                <c:pt idx="1">
                  <c:v>2.5</c:v>
                </c:pt>
              </c:numCache>
            </c:numRef>
          </c:xVal>
          <c:yVal>
            <c:numRef>
              <c:f>Sheet1!$C$15:$C$16</c:f>
              <c:numCache>
                <c:formatCode>General</c:formatCode>
                <c:ptCount val="2"/>
                <c:pt idx="0">
                  <c:v>0</c:v>
                </c:pt>
                <c:pt idx="1">
                  <c:v>10</c:v>
                </c:pt>
              </c:numCache>
            </c:numRef>
          </c:yVal>
          <c:smooth val="0"/>
          <c:extLst>
            <c:ext xmlns:c16="http://schemas.microsoft.com/office/drawing/2014/chart" uri="{C3380CC4-5D6E-409C-BE32-E72D297353CC}">
              <c16:uniqueId val="{00000005-BCCB-425F-9C76-FD1EDF5E569B}"/>
            </c:ext>
          </c:extLst>
        </c:ser>
        <c:ser>
          <c:idx val="5"/>
          <c:order val="5"/>
          <c:tx>
            <c:strRef>
              <c:f>Sheet1!$A$12</c:f>
              <c:strCache>
                <c:ptCount val="1"/>
                <c:pt idx="0">
                  <c:v>xy series</c:v>
                </c:pt>
              </c:strCache>
            </c:strRef>
          </c:tx>
          <c:spPr>
            <a:ln w="9525"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c:v>
                </c:pt>
              </c:numCache>
            </c:numRef>
          </c:yVal>
          <c:smooth val="0"/>
          <c:extLst>
            <c:ext xmlns:c16="http://schemas.microsoft.com/office/drawing/2014/chart" uri="{C3380CC4-5D6E-409C-BE32-E72D297353CC}">
              <c16:uniqueId val="{00000006-BCCB-425F-9C76-FD1EDF5E569B}"/>
            </c:ext>
          </c:extLst>
        </c:ser>
        <c:ser>
          <c:idx val="6"/>
          <c:order val="6"/>
          <c:tx>
            <c:strRef>
              <c:f>Sheet1!$A$12</c:f>
              <c:strCache>
                <c:ptCount val="1"/>
                <c:pt idx="0">
                  <c:v>xy series</c:v>
                </c:pt>
              </c:strCache>
            </c:strRef>
          </c:tx>
          <c:spPr>
            <a:ln w="9525"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c:v>
                </c:pt>
              </c:numCache>
            </c:numRef>
          </c:yVal>
          <c:smooth val="0"/>
          <c:extLst>
            <c:ext xmlns:c16="http://schemas.microsoft.com/office/drawing/2014/chart" uri="{C3380CC4-5D6E-409C-BE32-E72D297353CC}">
              <c16:uniqueId val="{00000007-BCCB-425F-9C76-FD1EDF5E569B}"/>
            </c:ext>
          </c:extLst>
        </c:ser>
        <c:ser>
          <c:idx val="7"/>
          <c:order val="7"/>
          <c:tx>
            <c:strRef>
              <c:f>Sheet1!$A$12</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c:v>
                </c:pt>
              </c:numCache>
            </c:numRef>
          </c:yVal>
          <c:smooth val="0"/>
          <c:extLst>
            <c:ext xmlns:c16="http://schemas.microsoft.com/office/drawing/2014/chart" uri="{C3380CC4-5D6E-409C-BE32-E72D297353CC}">
              <c16:uniqueId val="{00000008-BCCB-425F-9C76-FD1EDF5E569B}"/>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a:t>Score (0-10)</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Breakdown</c:v>
                </c:pt>
              </c:strCache>
            </c:strRef>
          </c:tx>
          <c:spPr>
            <a:solidFill>
              <a:srgbClr val="009999"/>
            </a:solidFill>
            <a:ln>
              <a:noFill/>
            </a:ln>
            <a:effectLst/>
          </c:spPr>
          <c:invertIfNegative val="0"/>
          <c:cat>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f>Sheet1!$B$2:$B$10</c:f>
              <c:numCache>
                <c:formatCode>General</c:formatCode>
                <c:ptCount val="9"/>
                <c:pt idx="0">
                  <c:v>7.8230613425925917</c:v>
                </c:pt>
                <c:pt idx="1">
                  <c:v>6.625</c:v>
                </c:pt>
                <c:pt idx="2">
                  <c:v>7.46176421957672</c:v>
                </c:pt>
                <c:pt idx="4">
                  <c:v>6.09375</c:v>
                </c:pt>
                <c:pt idx="5">
                  <c:v>7.268518518518519</c:v>
                </c:pt>
                <c:pt idx="6">
                  <c:v>7.2569444444444446</c:v>
                </c:pt>
                <c:pt idx="7">
                  <c:v>7.4942129629629637</c:v>
                </c:pt>
                <c:pt idx="8">
                  <c:v>6.3949514991181662</c:v>
                </c:pt>
              </c:numCache>
            </c:numRef>
          </c:val>
          <c:extLst>
            <c:ext xmlns:c16="http://schemas.microsoft.com/office/drawing/2014/chart" uri="{C3380CC4-5D6E-409C-BE32-E72D297353CC}">
              <c16:uniqueId val="{00000000-F9D5-48AA-9A6F-DA0E856BF605}"/>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extLst>
                      <c:ext uri="{02D57815-91ED-43cb-92C2-25804820EDAC}">
                        <c15:formulaRef>
                          <c15:sqref>Sheet1!$D$2:$D$10</c15:sqref>
                        </c15:formulaRef>
                      </c:ext>
                    </c:extLst>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9-F9D5-48AA-9A6F-DA0E856BF605}"/>
                  </c:ext>
                </c:extLst>
              </c15:ser>
            </c15:filteredBarSeries>
          </c:ext>
        </c:extLst>
      </c:barChart>
      <c:scatterChart>
        <c:scatterStyle val="lineMarker"/>
        <c:varyColors val="0"/>
        <c:ser>
          <c:idx val="1"/>
          <c:order val="1"/>
          <c:tx>
            <c:strRef>
              <c:f>Sheet1!$C$1</c:f>
              <c:strCache>
                <c:ptCount val="1"/>
                <c:pt idx="0">
                  <c:v>Your org</c:v>
                </c:pt>
              </c:strCache>
            </c:strRef>
          </c:tx>
          <c:spPr>
            <a:ln w="25400" cap="rnd">
              <a:noFill/>
              <a:round/>
            </a:ln>
            <a:effectLst/>
          </c:spPr>
          <c:marker>
            <c:symbol val="circle"/>
            <c:size val="5"/>
            <c:spPr>
              <a:noFill/>
              <a:ln w="9525">
                <a:noFill/>
              </a:ln>
              <a:effectLst/>
            </c:spPr>
          </c:marker>
          <c:errBars>
            <c:errDir val="x"/>
            <c:errBarType val="both"/>
            <c:errValType val="fixedVal"/>
            <c:noEndCap val="1"/>
            <c:val val="0.5"/>
            <c:spPr>
              <a:noFill/>
              <a:ln w="44450" cap="flat" cmpd="sng" algn="ctr">
                <a:solidFill>
                  <a:srgbClr val="002060"/>
                </a:solidFill>
                <a:round/>
              </a:ln>
              <a:effectLst/>
            </c:spPr>
          </c:errBars>
          <c:xVal>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xVal>
          <c:yVal>
            <c:numRef>
              <c:f>Sheet1!$C$2:$C$10</c:f>
              <c:numCache>
                <c:formatCode>General</c:formatCode>
                <c:ptCount val="9"/>
                <c:pt idx="0">
                  <c:v>7.5921203171562359</c:v>
                </c:pt>
                <c:pt idx="1">
                  <c:v>6.4982161874334405</c:v>
                </c:pt>
                <c:pt idx="2">
                  <c:v>7.0813677795198133</c:v>
                </c:pt>
                <c:pt idx="4">
                  <c:v>5.869530029024336</c:v>
                </c:pt>
                <c:pt idx="5">
                  <c:v>7.1296296296296298</c:v>
                </c:pt>
                <c:pt idx="6">
                  <c:v>7.151111123797345</c:v>
                </c:pt>
                <c:pt idx="7">
                  <c:v>7.136104015893288</c:v>
                </c:pt>
                <c:pt idx="8">
                  <c:v>6.2839886273794319</c:v>
                </c:pt>
              </c:numCache>
            </c:numRef>
          </c:yVal>
          <c:smooth val="0"/>
          <c:extLst>
            <c:ext xmlns:c16="http://schemas.microsoft.com/office/drawing/2014/chart" uri="{C3380CC4-5D6E-409C-BE32-E72D297353CC}">
              <c16:uniqueId val="{00000001-F9D5-48AA-9A6F-DA0E856BF605}"/>
            </c:ext>
          </c:extLst>
        </c:ser>
        <c:ser>
          <c:idx val="3"/>
          <c:order val="3"/>
          <c:tx>
            <c:strRef>
              <c:f>Sheet1!$A$12</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F9D5-48AA-9A6F-DA0E856BF605}"/>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c:v>
                </c:pt>
              </c:numCache>
            </c:numRef>
          </c:yVal>
          <c:smooth val="0"/>
          <c:extLst>
            <c:ext xmlns:c16="http://schemas.microsoft.com/office/drawing/2014/chart" uri="{C3380CC4-5D6E-409C-BE32-E72D297353CC}">
              <c16:uniqueId val="{00000004-F9D5-48AA-9A6F-DA0E856BF605}"/>
            </c:ext>
          </c:extLst>
        </c:ser>
        <c:ser>
          <c:idx val="4"/>
          <c:order val="4"/>
          <c:tx>
            <c:strRef>
              <c:f>Sheet1!$A$12</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2.5</c:v>
                </c:pt>
                <c:pt idx="1">
                  <c:v>2.5</c:v>
                </c:pt>
              </c:numCache>
            </c:numRef>
          </c:xVal>
          <c:yVal>
            <c:numRef>
              <c:f>Sheet1!$C$15:$C$16</c:f>
              <c:numCache>
                <c:formatCode>General</c:formatCode>
                <c:ptCount val="2"/>
                <c:pt idx="0">
                  <c:v>0</c:v>
                </c:pt>
                <c:pt idx="1">
                  <c:v>10</c:v>
                </c:pt>
              </c:numCache>
            </c:numRef>
          </c:yVal>
          <c:smooth val="0"/>
          <c:extLst>
            <c:ext xmlns:c16="http://schemas.microsoft.com/office/drawing/2014/chart" uri="{C3380CC4-5D6E-409C-BE32-E72D297353CC}">
              <c16:uniqueId val="{00000005-F9D5-48AA-9A6F-DA0E856BF605}"/>
            </c:ext>
          </c:extLst>
        </c:ser>
        <c:ser>
          <c:idx val="5"/>
          <c:order val="5"/>
          <c:tx>
            <c:strRef>
              <c:f>Sheet1!$A$12</c:f>
              <c:strCache>
                <c:ptCount val="1"/>
                <c:pt idx="0">
                  <c:v>xy series</c:v>
                </c:pt>
              </c:strCache>
            </c:strRef>
          </c:tx>
          <c:spPr>
            <a:ln w="9525"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c:v>
                </c:pt>
              </c:numCache>
            </c:numRef>
          </c:yVal>
          <c:smooth val="0"/>
          <c:extLst>
            <c:ext xmlns:c16="http://schemas.microsoft.com/office/drawing/2014/chart" uri="{C3380CC4-5D6E-409C-BE32-E72D297353CC}">
              <c16:uniqueId val="{00000006-F9D5-48AA-9A6F-DA0E856BF605}"/>
            </c:ext>
          </c:extLst>
        </c:ser>
        <c:ser>
          <c:idx val="6"/>
          <c:order val="6"/>
          <c:tx>
            <c:strRef>
              <c:f>Sheet1!$A$12</c:f>
              <c:strCache>
                <c:ptCount val="1"/>
                <c:pt idx="0">
                  <c:v>xy series</c:v>
                </c:pt>
              </c:strCache>
            </c:strRef>
          </c:tx>
          <c:spPr>
            <a:ln w="9525"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c:v>
                </c:pt>
              </c:numCache>
            </c:numRef>
          </c:yVal>
          <c:smooth val="0"/>
          <c:extLst>
            <c:ext xmlns:c16="http://schemas.microsoft.com/office/drawing/2014/chart" uri="{C3380CC4-5D6E-409C-BE32-E72D297353CC}">
              <c16:uniqueId val="{00000007-F9D5-48AA-9A6F-DA0E856BF605}"/>
            </c:ext>
          </c:extLst>
        </c:ser>
        <c:ser>
          <c:idx val="7"/>
          <c:order val="7"/>
          <c:tx>
            <c:strRef>
              <c:f>Sheet1!$A$12</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c:v>
                </c:pt>
              </c:numCache>
            </c:numRef>
          </c:yVal>
          <c:smooth val="0"/>
          <c:extLst>
            <c:ext xmlns:c16="http://schemas.microsoft.com/office/drawing/2014/chart" uri="{C3380CC4-5D6E-409C-BE32-E72D297353CC}">
              <c16:uniqueId val="{00000008-F9D5-48AA-9A6F-DA0E856BF605}"/>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a:t>Score (0-10)</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Breakdown</c:v>
                </c:pt>
              </c:strCache>
            </c:strRef>
          </c:tx>
          <c:spPr>
            <a:solidFill>
              <a:srgbClr val="009999"/>
            </a:solidFill>
            <a:ln>
              <a:noFill/>
            </a:ln>
            <a:effectLst/>
          </c:spPr>
          <c:invertIfNegative val="0"/>
          <c:cat>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f>Sheet1!$B$2:$B$10</c:f>
              <c:numCache>
                <c:formatCode>General</c:formatCode>
                <c:ptCount val="9"/>
                <c:pt idx="0">
                  <c:v>7.3585482804232809</c:v>
                </c:pt>
                <c:pt idx="1">
                  <c:v>6.2839999999999998</c:v>
                </c:pt>
                <c:pt idx="2">
                  <c:v>6.5948601662887381</c:v>
                </c:pt>
                <c:pt idx="4">
                  <c:v>5.4235537190082646</c:v>
                </c:pt>
                <c:pt idx="5">
                  <c:v>6.6449999999999996</c:v>
                </c:pt>
                <c:pt idx="6">
                  <c:v>6.8464781746031749</c:v>
                </c:pt>
                <c:pt idx="7">
                  <c:v>6.5950176366843039</c:v>
                </c:pt>
                <c:pt idx="8">
                  <c:v>5.7983749055177629</c:v>
                </c:pt>
              </c:numCache>
            </c:numRef>
          </c:val>
          <c:extLst>
            <c:ext xmlns:c16="http://schemas.microsoft.com/office/drawing/2014/chart" uri="{C3380CC4-5D6E-409C-BE32-E72D297353CC}">
              <c16:uniqueId val="{00000000-F8D9-4A85-978C-7E6A29AD1E32}"/>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extLst>
                      <c:ext uri="{02D57815-91ED-43cb-92C2-25804820EDAC}">
                        <c15:formulaRef>
                          <c15:sqref>Sheet1!$D$2:$D$10</c15:sqref>
                        </c15:formulaRef>
                      </c:ext>
                    </c:extLst>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9-F8D9-4A85-978C-7E6A29AD1E32}"/>
                  </c:ext>
                </c:extLst>
              </c15:ser>
            </c15:filteredBarSeries>
          </c:ext>
        </c:extLst>
      </c:barChart>
      <c:scatterChart>
        <c:scatterStyle val="lineMarker"/>
        <c:varyColors val="0"/>
        <c:ser>
          <c:idx val="1"/>
          <c:order val="1"/>
          <c:tx>
            <c:strRef>
              <c:f>Sheet1!$C$1</c:f>
              <c:strCache>
                <c:ptCount val="1"/>
                <c:pt idx="0">
                  <c:v>Your org</c:v>
                </c:pt>
              </c:strCache>
            </c:strRef>
          </c:tx>
          <c:spPr>
            <a:ln w="25400" cap="rnd">
              <a:noFill/>
              <a:round/>
            </a:ln>
            <a:effectLst/>
          </c:spPr>
          <c:marker>
            <c:symbol val="circle"/>
            <c:size val="5"/>
            <c:spPr>
              <a:noFill/>
              <a:ln w="9525">
                <a:noFill/>
              </a:ln>
              <a:effectLst/>
            </c:spPr>
          </c:marker>
          <c:errBars>
            <c:errDir val="x"/>
            <c:errBarType val="both"/>
            <c:errValType val="fixedVal"/>
            <c:noEndCap val="1"/>
            <c:val val="0.5"/>
            <c:spPr>
              <a:noFill/>
              <a:ln w="44450" cap="flat" cmpd="sng" algn="ctr">
                <a:solidFill>
                  <a:srgbClr val="002060"/>
                </a:solidFill>
                <a:round/>
              </a:ln>
              <a:effectLst/>
            </c:spPr>
          </c:errBars>
          <c:xVal>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xVal>
          <c:yVal>
            <c:numRef>
              <c:f>Sheet1!$C$2:$C$10</c:f>
              <c:numCache>
                <c:formatCode>General</c:formatCode>
                <c:ptCount val="9"/>
                <c:pt idx="0">
                  <c:v>7.5921203171562359</c:v>
                </c:pt>
                <c:pt idx="1">
                  <c:v>6.4982161874334405</c:v>
                </c:pt>
                <c:pt idx="2">
                  <c:v>7.0813677795198133</c:v>
                </c:pt>
                <c:pt idx="4">
                  <c:v>5.869530029024336</c:v>
                </c:pt>
                <c:pt idx="5">
                  <c:v>7.1296296296296298</c:v>
                </c:pt>
                <c:pt idx="6">
                  <c:v>7.151111123797345</c:v>
                </c:pt>
                <c:pt idx="7">
                  <c:v>7.136104015893288</c:v>
                </c:pt>
                <c:pt idx="8">
                  <c:v>6.2839886273794319</c:v>
                </c:pt>
              </c:numCache>
            </c:numRef>
          </c:yVal>
          <c:smooth val="0"/>
          <c:extLst>
            <c:ext xmlns:c16="http://schemas.microsoft.com/office/drawing/2014/chart" uri="{C3380CC4-5D6E-409C-BE32-E72D297353CC}">
              <c16:uniqueId val="{00000001-F8D9-4A85-978C-7E6A29AD1E32}"/>
            </c:ext>
          </c:extLst>
        </c:ser>
        <c:ser>
          <c:idx val="3"/>
          <c:order val="3"/>
          <c:tx>
            <c:strRef>
              <c:f>Sheet1!$A$12</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F8D9-4A85-978C-7E6A29AD1E32}"/>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c:v>
                </c:pt>
              </c:numCache>
            </c:numRef>
          </c:yVal>
          <c:smooth val="0"/>
          <c:extLst>
            <c:ext xmlns:c16="http://schemas.microsoft.com/office/drawing/2014/chart" uri="{C3380CC4-5D6E-409C-BE32-E72D297353CC}">
              <c16:uniqueId val="{00000004-F8D9-4A85-978C-7E6A29AD1E32}"/>
            </c:ext>
          </c:extLst>
        </c:ser>
        <c:ser>
          <c:idx val="4"/>
          <c:order val="4"/>
          <c:tx>
            <c:strRef>
              <c:f>Sheet1!$A$12</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2.5</c:v>
                </c:pt>
                <c:pt idx="1">
                  <c:v>2.5</c:v>
                </c:pt>
              </c:numCache>
            </c:numRef>
          </c:xVal>
          <c:yVal>
            <c:numRef>
              <c:f>Sheet1!$C$15:$C$16</c:f>
              <c:numCache>
                <c:formatCode>General</c:formatCode>
                <c:ptCount val="2"/>
                <c:pt idx="0">
                  <c:v>0</c:v>
                </c:pt>
                <c:pt idx="1">
                  <c:v>10</c:v>
                </c:pt>
              </c:numCache>
            </c:numRef>
          </c:yVal>
          <c:smooth val="0"/>
          <c:extLst>
            <c:ext xmlns:c16="http://schemas.microsoft.com/office/drawing/2014/chart" uri="{C3380CC4-5D6E-409C-BE32-E72D297353CC}">
              <c16:uniqueId val="{00000005-F8D9-4A85-978C-7E6A29AD1E32}"/>
            </c:ext>
          </c:extLst>
        </c:ser>
        <c:ser>
          <c:idx val="5"/>
          <c:order val="5"/>
          <c:tx>
            <c:strRef>
              <c:f>Sheet1!$A$12</c:f>
              <c:strCache>
                <c:ptCount val="1"/>
                <c:pt idx="0">
                  <c:v>xy series</c:v>
                </c:pt>
              </c:strCache>
            </c:strRef>
          </c:tx>
          <c:spPr>
            <a:ln w="9525"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c:v>
                </c:pt>
              </c:numCache>
            </c:numRef>
          </c:yVal>
          <c:smooth val="0"/>
          <c:extLst>
            <c:ext xmlns:c16="http://schemas.microsoft.com/office/drawing/2014/chart" uri="{C3380CC4-5D6E-409C-BE32-E72D297353CC}">
              <c16:uniqueId val="{00000006-F8D9-4A85-978C-7E6A29AD1E32}"/>
            </c:ext>
          </c:extLst>
        </c:ser>
        <c:ser>
          <c:idx val="6"/>
          <c:order val="6"/>
          <c:tx>
            <c:strRef>
              <c:f>Sheet1!$A$12</c:f>
              <c:strCache>
                <c:ptCount val="1"/>
                <c:pt idx="0">
                  <c:v>xy series</c:v>
                </c:pt>
              </c:strCache>
            </c:strRef>
          </c:tx>
          <c:spPr>
            <a:ln w="9525"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c:v>
                </c:pt>
              </c:numCache>
            </c:numRef>
          </c:yVal>
          <c:smooth val="0"/>
          <c:extLst>
            <c:ext xmlns:c16="http://schemas.microsoft.com/office/drawing/2014/chart" uri="{C3380CC4-5D6E-409C-BE32-E72D297353CC}">
              <c16:uniqueId val="{00000007-F8D9-4A85-978C-7E6A29AD1E32}"/>
            </c:ext>
          </c:extLst>
        </c:ser>
        <c:ser>
          <c:idx val="7"/>
          <c:order val="7"/>
          <c:tx>
            <c:strRef>
              <c:f>Sheet1!$A$12</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c:v>
                </c:pt>
              </c:numCache>
            </c:numRef>
          </c:yVal>
          <c:smooth val="0"/>
          <c:extLst>
            <c:ext xmlns:c16="http://schemas.microsoft.com/office/drawing/2014/chart" uri="{C3380CC4-5D6E-409C-BE32-E72D297353CC}">
              <c16:uniqueId val="{00000008-F8D9-4A85-978C-7E6A29AD1E32}"/>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a:t>Score (0-10)</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Breakdown</c:v>
                </c:pt>
              </c:strCache>
            </c:strRef>
          </c:tx>
          <c:spPr>
            <a:solidFill>
              <a:srgbClr val="009999"/>
            </a:solidFill>
            <a:ln>
              <a:noFill/>
            </a:ln>
            <a:effectLst/>
          </c:spPr>
          <c:invertIfNegative val="0"/>
          <c:cat>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f>Sheet1!$B$2:$B$10</c:f>
              <c:numCache>
                <c:formatCode>General</c:formatCode>
                <c:ptCount val="9"/>
                <c:pt idx="0">
                  <c:v>7.6809578252032518</c:v>
                </c:pt>
                <c:pt idx="1">
                  <c:v>6.8324036511156185</c:v>
                </c:pt>
                <c:pt idx="2">
                  <c:v>7.2258659122085049</c:v>
                </c:pt>
                <c:pt idx="4">
                  <c:v>5.9109848484848486</c:v>
                </c:pt>
                <c:pt idx="5">
                  <c:v>7.5907464212678937</c:v>
                </c:pt>
                <c:pt idx="6">
                  <c:v>7.3265401180797518</c:v>
                </c:pt>
                <c:pt idx="7">
                  <c:v>7.3349109758846067</c:v>
                </c:pt>
                <c:pt idx="8">
                  <c:v>6.5875269648089123</c:v>
                </c:pt>
              </c:numCache>
            </c:numRef>
          </c:val>
          <c:extLst>
            <c:ext xmlns:c16="http://schemas.microsoft.com/office/drawing/2014/chart" uri="{C3380CC4-5D6E-409C-BE32-E72D297353CC}">
              <c16:uniqueId val="{00000000-43E1-45B7-99E3-2C98B28199A4}"/>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extLst>
                      <c:ext uri="{02D57815-91ED-43cb-92C2-25804820EDAC}">
                        <c15:formulaRef>
                          <c15:sqref>Sheet1!$D$2:$D$10</c15:sqref>
                        </c15:formulaRef>
                      </c:ext>
                    </c:extLst>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9-43E1-45B7-99E3-2C98B28199A4}"/>
                  </c:ext>
                </c:extLst>
              </c15:ser>
            </c15:filteredBarSeries>
          </c:ext>
        </c:extLst>
      </c:barChart>
      <c:scatterChart>
        <c:scatterStyle val="lineMarker"/>
        <c:varyColors val="0"/>
        <c:ser>
          <c:idx val="1"/>
          <c:order val="1"/>
          <c:tx>
            <c:strRef>
              <c:f>Sheet1!$C$1</c:f>
              <c:strCache>
                <c:ptCount val="1"/>
                <c:pt idx="0">
                  <c:v>Your org</c:v>
                </c:pt>
              </c:strCache>
            </c:strRef>
          </c:tx>
          <c:spPr>
            <a:ln w="25400" cap="rnd">
              <a:noFill/>
              <a:round/>
            </a:ln>
            <a:effectLst/>
          </c:spPr>
          <c:marker>
            <c:symbol val="circle"/>
            <c:size val="5"/>
            <c:spPr>
              <a:noFill/>
              <a:ln w="9525">
                <a:noFill/>
              </a:ln>
              <a:effectLst/>
            </c:spPr>
          </c:marker>
          <c:errBars>
            <c:errDir val="x"/>
            <c:errBarType val="both"/>
            <c:errValType val="fixedVal"/>
            <c:noEndCap val="1"/>
            <c:val val="0.5"/>
            <c:spPr>
              <a:noFill/>
              <a:ln w="44450" cap="flat" cmpd="sng" algn="ctr">
                <a:solidFill>
                  <a:srgbClr val="002060"/>
                </a:solidFill>
                <a:round/>
              </a:ln>
              <a:effectLst/>
            </c:spPr>
          </c:errBars>
          <c:xVal>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xVal>
          <c:yVal>
            <c:numRef>
              <c:f>Sheet1!$C$2:$C$10</c:f>
              <c:numCache>
                <c:formatCode>General</c:formatCode>
                <c:ptCount val="9"/>
                <c:pt idx="0">
                  <c:v>7.5921203171562359</c:v>
                </c:pt>
                <c:pt idx="1">
                  <c:v>6.4982161874334405</c:v>
                </c:pt>
                <c:pt idx="2">
                  <c:v>7.0813677795198133</c:v>
                </c:pt>
                <c:pt idx="4">
                  <c:v>5.869530029024336</c:v>
                </c:pt>
                <c:pt idx="5">
                  <c:v>7.1296296296296298</c:v>
                </c:pt>
                <c:pt idx="6">
                  <c:v>7.151111123797345</c:v>
                </c:pt>
                <c:pt idx="7">
                  <c:v>7.136104015893288</c:v>
                </c:pt>
                <c:pt idx="8">
                  <c:v>6.2839886273794319</c:v>
                </c:pt>
              </c:numCache>
            </c:numRef>
          </c:yVal>
          <c:smooth val="0"/>
          <c:extLst>
            <c:ext xmlns:c16="http://schemas.microsoft.com/office/drawing/2014/chart" uri="{C3380CC4-5D6E-409C-BE32-E72D297353CC}">
              <c16:uniqueId val="{00000001-43E1-45B7-99E3-2C98B28199A4}"/>
            </c:ext>
          </c:extLst>
        </c:ser>
        <c:ser>
          <c:idx val="3"/>
          <c:order val="3"/>
          <c:tx>
            <c:strRef>
              <c:f>Sheet1!$A$12</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43E1-45B7-99E3-2C98B28199A4}"/>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c:v>
                </c:pt>
              </c:numCache>
            </c:numRef>
          </c:yVal>
          <c:smooth val="0"/>
          <c:extLst>
            <c:ext xmlns:c16="http://schemas.microsoft.com/office/drawing/2014/chart" uri="{C3380CC4-5D6E-409C-BE32-E72D297353CC}">
              <c16:uniqueId val="{00000004-43E1-45B7-99E3-2C98B28199A4}"/>
            </c:ext>
          </c:extLst>
        </c:ser>
        <c:ser>
          <c:idx val="4"/>
          <c:order val="4"/>
          <c:tx>
            <c:strRef>
              <c:f>Sheet1!$A$12</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2.5</c:v>
                </c:pt>
                <c:pt idx="1">
                  <c:v>2.5</c:v>
                </c:pt>
              </c:numCache>
            </c:numRef>
          </c:xVal>
          <c:yVal>
            <c:numRef>
              <c:f>Sheet1!$C$15:$C$16</c:f>
              <c:numCache>
                <c:formatCode>General</c:formatCode>
                <c:ptCount val="2"/>
                <c:pt idx="0">
                  <c:v>0</c:v>
                </c:pt>
                <c:pt idx="1">
                  <c:v>10</c:v>
                </c:pt>
              </c:numCache>
            </c:numRef>
          </c:yVal>
          <c:smooth val="0"/>
          <c:extLst>
            <c:ext xmlns:c16="http://schemas.microsoft.com/office/drawing/2014/chart" uri="{C3380CC4-5D6E-409C-BE32-E72D297353CC}">
              <c16:uniqueId val="{00000005-43E1-45B7-99E3-2C98B28199A4}"/>
            </c:ext>
          </c:extLst>
        </c:ser>
        <c:ser>
          <c:idx val="5"/>
          <c:order val="5"/>
          <c:tx>
            <c:strRef>
              <c:f>Sheet1!$A$12</c:f>
              <c:strCache>
                <c:ptCount val="1"/>
                <c:pt idx="0">
                  <c:v>xy series</c:v>
                </c:pt>
              </c:strCache>
            </c:strRef>
          </c:tx>
          <c:spPr>
            <a:ln w="9525"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c:v>
                </c:pt>
              </c:numCache>
            </c:numRef>
          </c:yVal>
          <c:smooth val="0"/>
          <c:extLst>
            <c:ext xmlns:c16="http://schemas.microsoft.com/office/drawing/2014/chart" uri="{C3380CC4-5D6E-409C-BE32-E72D297353CC}">
              <c16:uniqueId val="{00000006-43E1-45B7-99E3-2C98B28199A4}"/>
            </c:ext>
          </c:extLst>
        </c:ser>
        <c:ser>
          <c:idx val="6"/>
          <c:order val="6"/>
          <c:tx>
            <c:strRef>
              <c:f>Sheet1!$A$12</c:f>
              <c:strCache>
                <c:ptCount val="1"/>
                <c:pt idx="0">
                  <c:v>xy series</c:v>
                </c:pt>
              </c:strCache>
            </c:strRef>
          </c:tx>
          <c:spPr>
            <a:ln w="9525"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c:v>
                </c:pt>
              </c:numCache>
            </c:numRef>
          </c:yVal>
          <c:smooth val="0"/>
          <c:extLst>
            <c:ext xmlns:c16="http://schemas.microsoft.com/office/drawing/2014/chart" uri="{C3380CC4-5D6E-409C-BE32-E72D297353CC}">
              <c16:uniqueId val="{00000007-43E1-45B7-99E3-2C98B28199A4}"/>
            </c:ext>
          </c:extLst>
        </c:ser>
        <c:ser>
          <c:idx val="7"/>
          <c:order val="7"/>
          <c:tx>
            <c:strRef>
              <c:f>Sheet1!$A$12</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c:v>
                </c:pt>
              </c:numCache>
            </c:numRef>
          </c:yVal>
          <c:smooth val="0"/>
          <c:extLst>
            <c:ext xmlns:c16="http://schemas.microsoft.com/office/drawing/2014/chart" uri="{C3380CC4-5D6E-409C-BE32-E72D297353CC}">
              <c16:uniqueId val="{00000008-43E1-45B7-99E3-2C98B28199A4}"/>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a:t>Score (0-10)</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Breakdown</c:v>
                </c:pt>
              </c:strCache>
            </c:strRef>
          </c:tx>
          <c:spPr>
            <a:solidFill>
              <a:srgbClr val="009999"/>
            </a:solidFill>
            <a:ln>
              <a:noFill/>
            </a:ln>
            <a:effectLst/>
          </c:spPr>
          <c:invertIfNegative val="0"/>
          <c:cat>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f>Sheet1!$B$2:$B$10</c:f>
              <c:numCache>
                <c:formatCode>General</c:formatCode>
                <c:ptCount val="9"/>
                <c:pt idx="0">
                  <c:v>7.6681034482758621</c:v>
                </c:pt>
                <c:pt idx="1">
                  <c:v>6.4189655172413804</c:v>
                </c:pt>
                <c:pt idx="2">
                  <c:v>7.2711412151067316</c:v>
                </c:pt>
                <c:pt idx="4">
                  <c:v>6.2949640287769784</c:v>
                </c:pt>
                <c:pt idx="5">
                  <c:v>7.0993589743589753</c:v>
                </c:pt>
                <c:pt idx="6">
                  <c:v>7.1930418719211815</c:v>
                </c:pt>
                <c:pt idx="7">
                  <c:v>7.2576628352490422</c:v>
                </c:pt>
                <c:pt idx="8">
                  <c:v>6.2445265462506843</c:v>
                </c:pt>
              </c:numCache>
            </c:numRef>
          </c:val>
          <c:extLst>
            <c:ext xmlns:c16="http://schemas.microsoft.com/office/drawing/2014/chart" uri="{C3380CC4-5D6E-409C-BE32-E72D297353CC}">
              <c16:uniqueId val="{00000000-9377-46B3-9253-03731C154E17}"/>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extLst>
                      <c:ext uri="{02D57815-91ED-43cb-92C2-25804820EDAC}">
                        <c15:formulaRef>
                          <c15:sqref>Sheet1!$D$2:$D$10</c15:sqref>
                        </c15:formulaRef>
                      </c:ext>
                    </c:extLst>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9-9377-46B3-9253-03731C154E17}"/>
                  </c:ext>
                </c:extLst>
              </c15:ser>
            </c15:filteredBarSeries>
          </c:ext>
        </c:extLst>
      </c:barChart>
      <c:scatterChart>
        <c:scatterStyle val="lineMarker"/>
        <c:varyColors val="0"/>
        <c:ser>
          <c:idx val="1"/>
          <c:order val="1"/>
          <c:tx>
            <c:strRef>
              <c:f>Sheet1!$C$1</c:f>
              <c:strCache>
                <c:ptCount val="1"/>
                <c:pt idx="0">
                  <c:v>Your org</c:v>
                </c:pt>
              </c:strCache>
            </c:strRef>
          </c:tx>
          <c:spPr>
            <a:ln w="25400" cap="rnd">
              <a:noFill/>
              <a:round/>
            </a:ln>
            <a:effectLst/>
          </c:spPr>
          <c:marker>
            <c:symbol val="circle"/>
            <c:size val="5"/>
            <c:spPr>
              <a:noFill/>
              <a:ln w="9525">
                <a:noFill/>
              </a:ln>
              <a:effectLst/>
            </c:spPr>
          </c:marker>
          <c:errBars>
            <c:errDir val="x"/>
            <c:errBarType val="both"/>
            <c:errValType val="fixedVal"/>
            <c:noEndCap val="1"/>
            <c:val val="0.5"/>
            <c:spPr>
              <a:noFill/>
              <a:ln w="44450" cap="flat" cmpd="sng" algn="ctr">
                <a:solidFill>
                  <a:srgbClr val="002060"/>
                </a:solidFill>
                <a:round/>
              </a:ln>
              <a:effectLst/>
            </c:spPr>
          </c:errBars>
          <c:xVal>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xVal>
          <c:yVal>
            <c:numRef>
              <c:f>Sheet1!$C$2:$C$10</c:f>
              <c:numCache>
                <c:formatCode>General</c:formatCode>
                <c:ptCount val="9"/>
                <c:pt idx="0">
                  <c:v>7.5921203171562359</c:v>
                </c:pt>
                <c:pt idx="1">
                  <c:v>6.4982161874334405</c:v>
                </c:pt>
                <c:pt idx="2">
                  <c:v>7.0813677795198133</c:v>
                </c:pt>
                <c:pt idx="4">
                  <c:v>5.869530029024336</c:v>
                </c:pt>
                <c:pt idx="5">
                  <c:v>7.1296296296296298</c:v>
                </c:pt>
                <c:pt idx="6">
                  <c:v>7.151111123797345</c:v>
                </c:pt>
                <c:pt idx="7">
                  <c:v>7.136104015893288</c:v>
                </c:pt>
                <c:pt idx="8">
                  <c:v>6.2839886273794319</c:v>
                </c:pt>
              </c:numCache>
            </c:numRef>
          </c:yVal>
          <c:smooth val="0"/>
          <c:extLst>
            <c:ext xmlns:c16="http://schemas.microsoft.com/office/drawing/2014/chart" uri="{C3380CC4-5D6E-409C-BE32-E72D297353CC}">
              <c16:uniqueId val="{00000001-9377-46B3-9253-03731C154E17}"/>
            </c:ext>
          </c:extLst>
        </c:ser>
        <c:ser>
          <c:idx val="3"/>
          <c:order val="3"/>
          <c:tx>
            <c:strRef>
              <c:f>Sheet1!$A$12</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9377-46B3-9253-03731C154E17}"/>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c:v>
                </c:pt>
              </c:numCache>
            </c:numRef>
          </c:yVal>
          <c:smooth val="0"/>
          <c:extLst>
            <c:ext xmlns:c16="http://schemas.microsoft.com/office/drawing/2014/chart" uri="{C3380CC4-5D6E-409C-BE32-E72D297353CC}">
              <c16:uniqueId val="{00000004-9377-46B3-9253-03731C154E17}"/>
            </c:ext>
          </c:extLst>
        </c:ser>
        <c:ser>
          <c:idx val="4"/>
          <c:order val="4"/>
          <c:tx>
            <c:strRef>
              <c:f>Sheet1!$A$12</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2.5</c:v>
                </c:pt>
                <c:pt idx="1">
                  <c:v>2.5</c:v>
                </c:pt>
              </c:numCache>
            </c:numRef>
          </c:xVal>
          <c:yVal>
            <c:numRef>
              <c:f>Sheet1!$C$15:$C$16</c:f>
              <c:numCache>
                <c:formatCode>General</c:formatCode>
                <c:ptCount val="2"/>
                <c:pt idx="0">
                  <c:v>0</c:v>
                </c:pt>
                <c:pt idx="1">
                  <c:v>10</c:v>
                </c:pt>
              </c:numCache>
            </c:numRef>
          </c:yVal>
          <c:smooth val="0"/>
          <c:extLst>
            <c:ext xmlns:c16="http://schemas.microsoft.com/office/drawing/2014/chart" uri="{C3380CC4-5D6E-409C-BE32-E72D297353CC}">
              <c16:uniqueId val="{00000005-9377-46B3-9253-03731C154E17}"/>
            </c:ext>
          </c:extLst>
        </c:ser>
        <c:ser>
          <c:idx val="5"/>
          <c:order val="5"/>
          <c:tx>
            <c:strRef>
              <c:f>Sheet1!$A$12</c:f>
              <c:strCache>
                <c:ptCount val="1"/>
                <c:pt idx="0">
                  <c:v>xy series</c:v>
                </c:pt>
              </c:strCache>
            </c:strRef>
          </c:tx>
          <c:spPr>
            <a:ln w="9525"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c:v>
                </c:pt>
              </c:numCache>
            </c:numRef>
          </c:yVal>
          <c:smooth val="0"/>
          <c:extLst>
            <c:ext xmlns:c16="http://schemas.microsoft.com/office/drawing/2014/chart" uri="{C3380CC4-5D6E-409C-BE32-E72D297353CC}">
              <c16:uniqueId val="{00000006-9377-46B3-9253-03731C154E17}"/>
            </c:ext>
          </c:extLst>
        </c:ser>
        <c:ser>
          <c:idx val="6"/>
          <c:order val="6"/>
          <c:tx>
            <c:strRef>
              <c:f>Sheet1!$A$12</c:f>
              <c:strCache>
                <c:ptCount val="1"/>
                <c:pt idx="0">
                  <c:v>xy series</c:v>
                </c:pt>
              </c:strCache>
            </c:strRef>
          </c:tx>
          <c:spPr>
            <a:ln w="9525"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c:v>
                </c:pt>
              </c:numCache>
            </c:numRef>
          </c:yVal>
          <c:smooth val="0"/>
          <c:extLst>
            <c:ext xmlns:c16="http://schemas.microsoft.com/office/drawing/2014/chart" uri="{C3380CC4-5D6E-409C-BE32-E72D297353CC}">
              <c16:uniqueId val="{00000007-9377-46B3-9253-03731C154E17}"/>
            </c:ext>
          </c:extLst>
        </c:ser>
        <c:ser>
          <c:idx val="7"/>
          <c:order val="7"/>
          <c:tx>
            <c:strRef>
              <c:f>Sheet1!$A$12</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c:v>
                </c:pt>
              </c:numCache>
            </c:numRef>
          </c:yVal>
          <c:smooth val="0"/>
          <c:extLst>
            <c:ext xmlns:c16="http://schemas.microsoft.com/office/drawing/2014/chart" uri="{C3380CC4-5D6E-409C-BE32-E72D297353CC}">
              <c16:uniqueId val="{00000008-9377-46B3-9253-03731C154E17}"/>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a:t>Score (0-10)</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Breakdown</c:v>
                </c:pt>
              </c:strCache>
            </c:strRef>
          </c:tx>
          <c:spPr>
            <a:solidFill>
              <a:srgbClr val="009999"/>
            </a:solidFill>
            <a:ln>
              <a:noFill/>
            </a:ln>
            <a:effectLst/>
          </c:spPr>
          <c:invertIfNegative val="0"/>
          <c:cat>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f>Sheet1!$B$2:$B$10</c:f>
              <c:numCache>
                <c:formatCode>General</c:formatCode>
                <c:ptCount val="9"/>
                <c:pt idx="0">
                  <c:v>7.2093321917808222</c:v>
                </c:pt>
                <c:pt idx="1">
                  <c:v>6</c:v>
                </c:pt>
                <c:pt idx="2">
                  <c:v>6.6575727513227507</c:v>
                </c:pt>
                <c:pt idx="4">
                  <c:v>5.648897058823529</c:v>
                </c:pt>
                <c:pt idx="5">
                  <c:v>6.7808219178082192</c:v>
                </c:pt>
                <c:pt idx="6">
                  <c:v>6.877140410958904</c:v>
                </c:pt>
                <c:pt idx="7">
                  <c:v>6.653348554033486</c:v>
                </c:pt>
                <c:pt idx="8">
                  <c:v>6.028756251358991</c:v>
                </c:pt>
              </c:numCache>
            </c:numRef>
          </c:val>
          <c:extLst>
            <c:ext xmlns:c16="http://schemas.microsoft.com/office/drawing/2014/chart" uri="{C3380CC4-5D6E-409C-BE32-E72D297353CC}">
              <c16:uniqueId val="{00000000-2354-4077-8864-2165031A0D21}"/>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extLst>
                      <c:ext uri="{02D57815-91ED-43cb-92C2-25804820EDAC}">
                        <c15:formulaRef>
                          <c15:sqref>Sheet1!$D$2:$D$10</c15:sqref>
                        </c15:formulaRef>
                      </c:ext>
                    </c:extLst>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9-2354-4077-8864-2165031A0D21}"/>
                  </c:ext>
                </c:extLst>
              </c15:ser>
            </c15:filteredBarSeries>
          </c:ext>
        </c:extLst>
      </c:barChart>
      <c:scatterChart>
        <c:scatterStyle val="lineMarker"/>
        <c:varyColors val="0"/>
        <c:ser>
          <c:idx val="1"/>
          <c:order val="1"/>
          <c:tx>
            <c:strRef>
              <c:f>Sheet1!$C$1</c:f>
              <c:strCache>
                <c:ptCount val="1"/>
                <c:pt idx="0">
                  <c:v>Your org</c:v>
                </c:pt>
              </c:strCache>
            </c:strRef>
          </c:tx>
          <c:spPr>
            <a:ln w="25400" cap="rnd">
              <a:noFill/>
              <a:round/>
            </a:ln>
            <a:effectLst/>
          </c:spPr>
          <c:marker>
            <c:symbol val="circle"/>
            <c:size val="5"/>
            <c:spPr>
              <a:noFill/>
              <a:ln w="9525">
                <a:noFill/>
              </a:ln>
              <a:effectLst/>
            </c:spPr>
          </c:marker>
          <c:errBars>
            <c:errDir val="x"/>
            <c:errBarType val="both"/>
            <c:errValType val="fixedVal"/>
            <c:noEndCap val="1"/>
            <c:val val="0.5"/>
            <c:spPr>
              <a:noFill/>
              <a:ln w="44450" cap="flat" cmpd="sng" algn="ctr">
                <a:solidFill>
                  <a:srgbClr val="002060"/>
                </a:solidFill>
                <a:round/>
              </a:ln>
              <a:effectLst/>
            </c:spPr>
          </c:errBars>
          <c:xVal>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xVal>
          <c:yVal>
            <c:numRef>
              <c:f>Sheet1!$C$2:$C$10</c:f>
              <c:numCache>
                <c:formatCode>General</c:formatCode>
                <c:ptCount val="9"/>
                <c:pt idx="0">
                  <c:v>7.5921203171562359</c:v>
                </c:pt>
                <c:pt idx="1">
                  <c:v>6.4982161874334405</c:v>
                </c:pt>
                <c:pt idx="2">
                  <c:v>7.0813677795198133</c:v>
                </c:pt>
                <c:pt idx="4">
                  <c:v>5.869530029024336</c:v>
                </c:pt>
                <c:pt idx="5">
                  <c:v>7.1296296296296298</c:v>
                </c:pt>
                <c:pt idx="6">
                  <c:v>7.151111123797345</c:v>
                </c:pt>
                <c:pt idx="7">
                  <c:v>7.136104015893288</c:v>
                </c:pt>
                <c:pt idx="8">
                  <c:v>6.2839886273794319</c:v>
                </c:pt>
              </c:numCache>
            </c:numRef>
          </c:yVal>
          <c:smooth val="0"/>
          <c:extLst>
            <c:ext xmlns:c16="http://schemas.microsoft.com/office/drawing/2014/chart" uri="{C3380CC4-5D6E-409C-BE32-E72D297353CC}">
              <c16:uniqueId val="{00000001-2354-4077-8864-2165031A0D21}"/>
            </c:ext>
          </c:extLst>
        </c:ser>
        <c:ser>
          <c:idx val="3"/>
          <c:order val="3"/>
          <c:tx>
            <c:strRef>
              <c:f>Sheet1!$A$12</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2354-4077-8864-2165031A0D21}"/>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c:v>
                </c:pt>
              </c:numCache>
            </c:numRef>
          </c:yVal>
          <c:smooth val="0"/>
          <c:extLst>
            <c:ext xmlns:c16="http://schemas.microsoft.com/office/drawing/2014/chart" uri="{C3380CC4-5D6E-409C-BE32-E72D297353CC}">
              <c16:uniqueId val="{00000004-2354-4077-8864-2165031A0D21}"/>
            </c:ext>
          </c:extLst>
        </c:ser>
        <c:ser>
          <c:idx val="4"/>
          <c:order val="4"/>
          <c:tx>
            <c:strRef>
              <c:f>Sheet1!$A$12</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2.5</c:v>
                </c:pt>
                <c:pt idx="1">
                  <c:v>2.5</c:v>
                </c:pt>
              </c:numCache>
            </c:numRef>
          </c:xVal>
          <c:yVal>
            <c:numRef>
              <c:f>Sheet1!$C$15:$C$16</c:f>
              <c:numCache>
                <c:formatCode>General</c:formatCode>
                <c:ptCount val="2"/>
                <c:pt idx="0">
                  <c:v>0</c:v>
                </c:pt>
                <c:pt idx="1">
                  <c:v>10</c:v>
                </c:pt>
              </c:numCache>
            </c:numRef>
          </c:yVal>
          <c:smooth val="0"/>
          <c:extLst>
            <c:ext xmlns:c16="http://schemas.microsoft.com/office/drawing/2014/chart" uri="{C3380CC4-5D6E-409C-BE32-E72D297353CC}">
              <c16:uniqueId val="{00000005-2354-4077-8864-2165031A0D21}"/>
            </c:ext>
          </c:extLst>
        </c:ser>
        <c:ser>
          <c:idx val="5"/>
          <c:order val="5"/>
          <c:tx>
            <c:strRef>
              <c:f>Sheet1!$A$12</c:f>
              <c:strCache>
                <c:ptCount val="1"/>
                <c:pt idx="0">
                  <c:v>xy series</c:v>
                </c:pt>
              </c:strCache>
            </c:strRef>
          </c:tx>
          <c:spPr>
            <a:ln w="9525"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c:v>
                </c:pt>
              </c:numCache>
            </c:numRef>
          </c:yVal>
          <c:smooth val="0"/>
          <c:extLst>
            <c:ext xmlns:c16="http://schemas.microsoft.com/office/drawing/2014/chart" uri="{C3380CC4-5D6E-409C-BE32-E72D297353CC}">
              <c16:uniqueId val="{00000006-2354-4077-8864-2165031A0D21}"/>
            </c:ext>
          </c:extLst>
        </c:ser>
        <c:ser>
          <c:idx val="6"/>
          <c:order val="6"/>
          <c:tx>
            <c:strRef>
              <c:f>Sheet1!$A$12</c:f>
              <c:strCache>
                <c:ptCount val="1"/>
                <c:pt idx="0">
                  <c:v>xy series</c:v>
                </c:pt>
              </c:strCache>
            </c:strRef>
          </c:tx>
          <c:spPr>
            <a:ln w="9525"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c:v>
                </c:pt>
              </c:numCache>
            </c:numRef>
          </c:yVal>
          <c:smooth val="0"/>
          <c:extLst>
            <c:ext xmlns:c16="http://schemas.microsoft.com/office/drawing/2014/chart" uri="{C3380CC4-5D6E-409C-BE32-E72D297353CC}">
              <c16:uniqueId val="{00000007-2354-4077-8864-2165031A0D21}"/>
            </c:ext>
          </c:extLst>
        </c:ser>
        <c:ser>
          <c:idx val="7"/>
          <c:order val="7"/>
          <c:tx>
            <c:strRef>
              <c:f>Sheet1!$A$12</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c:v>
                </c:pt>
              </c:numCache>
            </c:numRef>
          </c:yVal>
          <c:smooth val="0"/>
          <c:extLst>
            <c:ext xmlns:c16="http://schemas.microsoft.com/office/drawing/2014/chart" uri="{C3380CC4-5D6E-409C-BE32-E72D297353CC}">
              <c16:uniqueId val="{00000008-2354-4077-8864-2165031A0D21}"/>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a:t>Score (0-10)</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Breakdown</c:v>
                </c:pt>
              </c:strCache>
            </c:strRef>
          </c:tx>
          <c:spPr>
            <a:solidFill>
              <a:srgbClr val="009999"/>
            </a:solidFill>
            <a:ln>
              <a:noFill/>
            </a:ln>
            <a:effectLst/>
          </c:spPr>
          <c:invertIfNegative val="0"/>
          <c:cat>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f>Sheet1!$B$2:$B$10</c:f>
              <c:numCache>
                <c:formatCode>General</c:formatCode>
                <c:ptCount val="9"/>
                <c:pt idx="0">
                  <c:v>7.8073248407643314</c:v>
                </c:pt>
                <c:pt idx="1">
                  <c:v>6.5509554140127388</c:v>
                </c:pt>
                <c:pt idx="2">
                  <c:v>7.318471833177715</c:v>
                </c:pt>
                <c:pt idx="4">
                  <c:v>5.9903067129629637</c:v>
                </c:pt>
                <c:pt idx="5">
                  <c:v>7.0713906581740975</c:v>
                </c:pt>
                <c:pt idx="6">
                  <c:v>7.1957461328480443</c:v>
                </c:pt>
                <c:pt idx="7">
                  <c:v>7.3655343241330504</c:v>
                </c:pt>
                <c:pt idx="8">
                  <c:v>6.5453442523506222</c:v>
                </c:pt>
              </c:numCache>
            </c:numRef>
          </c:val>
          <c:extLst>
            <c:ext xmlns:c16="http://schemas.microsoft.com/office/drawing/2014/chart" uri="{C3380CC4-5D6E-409C-BE32-E72D297353CC}">
              <c16:uniqueId val="{00000000-5A8E-44A1-BF50-A56C25BB5C9C}"/>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extLst>
                      <c:ext uri="{02D57815-91ED-43cb-92C2-25804820EDAC}">
                        <c15:formulaRef>
                          <c15:sqref>Sheet1!$D$2:$D$10</c15:sqref>
                        </c15:formulaRef>
                      </c:ext>
                    </c:extLst>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9-5A8E-44A1-BF50-A56C25BB5C9C}"/>
                  </c:ext>
                </c:extLst>
              </c15:ser>
            </c15:filteredBarSeries>
          </c:ext>
        </c:extLst>
      </c:barChart>
      <c:scatterChart>
        <c:scatterStyle val="lineMarker"/>
        <c:varyColors val="0"/>
        <c:ser>
          <c:idx val="1"/>
          <c:order val="1"/>
          <c:tx>
            <c:strRef>
              <c:f>Sheet1!$C$1</c:f>
              <c:strCache>
                <c:ptCount val="1"/>
                <c:pt idx="0">
                  <c:v>Your org</c:v>
                </c:pt>
              </c:strCache>
            </c:strRef>
          </c:tx>
          <c:spPr>
            <a:ln w="25400" cap="rnd">
              <a:noFill/>
              <a:round/>
            </a:ln>
            <a:effectLst/>
          </c:spPr>
          <c:marker>
            <c:symbol val="circle"/>
            <c:size val="5"/>
            <c:spPr>
              <a:noFill/>
              <a:ln w="9525">
                <a:noFill/>
              </a:ln>
              <a:effectLst/>
            </c:spPr>
          </c:marker>
          <c:errBars>
            <c:errDir val="x"/>
            <c:errBarType val="both"/>
            <c:errValType val="fixedVal"/>
            <c:noEndCap val="1"/>
            <c:val val="0.5"/>
            <c:spPr>
              <a:noFill/>
              <a:ln w="44450" cap="flat" cmpd="sng" algn="ctr">
                <a:solidFill>
                  <a:srgbClr val="002060"/>
                </a:solidFill>
                <a:round/>
              </a:ln>
              <a:effectLst/>
            </c:spPr>
          </c:errBars>
          <c:xVal>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xVal>
          <c:yVal>
            <c:numRef>
              <c:f>Sheet1!$C$2:$C$10</c:f>
              <c:numCache>
                <c:formatCode>General</c:formatCode>
                <c:ptCount val="9"/>
                <c:pt idx="0">
                  <c:v>7.5921203171562359</c:v>
                </c:pt>
                <c:pt idx="1">
                  <c:v>6.4982161874334405</c:v>
                </c:pt>
                <c:pt idx="2">
                  <c:v>7.0813677795198133</c:v>
                </c:pt>
                <c:pt idx="4">
                  <c:v>5.869530029024336</c:v>
                </c:pt>
                <c:pt idx="5">
                  <c:v>7.1296296296296298</c:v>
                </c:pt>
                <c:pt idx="6">
                  <c:v>7.151111123797345</c:v>
                </c:pt>
                <c:pt idx="7">
                  <c:v>7.136104015893288</c:v>
                </c:pt>
                <c:pt idx="8">
                  <c:v>6.2839886273794319</c:v>
                </c:pt>
              </c:numCache>
            </c:numRef>
          </c:yVal>
          <c:smooth val="0"/>
          <c:extLst>
            <c:ext xmlns:c16="http://schemas.microsoft.com/office/drawing/2014/chart" uri="{C3380CC4-5D6E-409C-BE32-E72D297353CC}">
              <c16:uniqueId val="{00000001-5A8E-44A1-BF50-A56C25BB5C9C}"/>
            </c:ext>
          </c:extLst>
        </c:ser>
        <c:ser>
          <c:idx val="3"/>
          <c:order val="3"/>
          <c:tx>
            <c:strRef>
              <c:f>Sheet1!$A$12</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5A8E-44A1-BF50-A56C25BB5C9C}"/>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c:v>
                </c:pt>
              </c:numCache>
            </c:numRef>
          </c:yVal>
          <c:smooth val="0"/>
          <c:extLst>
            <c:ext xmlns:c16="http://schemas.microsoft.com/office/drawing/2014/chart" uri="{C3380CC4-5D6E-409C-BE32-E72D297353CC}">
              <c16:uniqueId val="{00000004-5A8E-44A1-BF50-A56C25BB5C9C}"/>
            </c:ext>
          </c:extLst>
        </c:ser>
        <c:ser>
          <c:idx val="4"/>
          <c:order val="4"/>
          <c:tx>
            <c:strRef>
              <c:f>Sheet1!$A$12</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2.5</c:v>
                </c:pt>
                <c:pt idx="1">
                  <c:v>2.5</c:v>
                </c:pt>
              </c:numCache>
            </c:numRef>
          </c:xVal>
          <c:yVal>
            <c:numRef>
              <c:f>Sheet1!$C$15:$C$16</c:f>
              <c:numCache>
                <c:formatCode>General</c:formatCode>
                <c:ptCount val="2"/>
                <c:pt idx="0">
                  <c:v>0</c:v>
                </c:pt>
                <c:pt idx="1">
                  <c:v>10</c:v>
                </c:pt>
              </c:numCache>
            </c:numRef>
          </c:yVal>
          <c:smooth val="0"/>
          <c:extLst>
            <c:ext xmlns:c16="http://schemas.microsoft.com/office/drawing/2014/chart" uri="{C3380CC4-5D6E-409C-BE32-E72D297353CC}">
              <c16:uniqueId val="{00000005-5A8E-44A1-BF50-A56C25BB5C9C}"/>
            </c:ext>
          </c:extLst>
        </c:ser>
        <c:ser>
          <c:idx val="5"/>
          <c:order val="5"/>
          <c:tx>
            <c:strRef>
              <c:f>Sheet1!$A$12</c:f>
              <c:strCache>
                <c:ptCount val="1"/>
                <c:pt idx="0">
                  <c:v>xy series</c:v>
                </c:pt>
              </c:strCache>
            </c:strRef>
          </c:tx>
          <c:spPr>
            <a:ln w="9525"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c:v>
                </c:pt>
              </c:numCache>
            </c:numRef>
          </c:yVal>
          <c:smooth val="0"/>
          <c:extLst>
            <c:ext xmlns:c16="http://schemas.microsoft.com/office/drawing/2014/chart" uri="{C3380CC4-5D6E-409C-BE32-E72D297353CC}">
              <c16:uniqueId val="{00000006-5A8E-44A1-BF50-A56C25BB5C9C}"/>
            </c:ext>
          </c:extLst>
        </c:ser>
        <c:ser>
          <c:idx val="6"/>
          <c:order val="6"/>
          <c:tx>
            <c:strRef>
              <c:f>Sheet1!$A$12</c:f>
              <c:strCache>
                <c:ptCount val="1"/>
                <c:pt idx="0">
                  <c:v>xy series</c:v>
                </c:pt>
              </c:strCache>
            </c:strRef>
          </c:tx>
          <c:spPr>
            <a:ln w="9525"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c:v>
                </c:pt>
              </c:numCache>
            </c:numRef>
          </c:yVal>
          <c:smooth val="0"/>
          <c:extLst>
            <c:ext xmlns:c16="http://schemas.microsoft.com/office/drawing/2014/chart" uri="{C3380CC4-5D6E-409C-BE32-E72D297353CC}">
              <c16:uniqueId val="{00000007-5A8E-44A1-BF50-A56C25BB5C9C}"/>
            </c:ext>
          </c:extLst>
        </c:ser>
        <c:ser>
          <c:idx val="7"/>
          <c:order val="7"/>
          <c:tx>
            <c:strRef>
              <c:f>Sheet1!$A$12</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c:v>
                </c:pt>
              </c:numCache>
            </c:numRef>
          </c:yVal>
          <c:smooth val="0"/>
          <c:extLst>
            <c:ext xmlns:c16="http://schemas.microsoft.com/office/drawing/2014/chart" uri="{C3380CC4-5D6E-409C-BE32-E72D297353CC}">
              <c16:uniqueId val="{00000008-5A8E-44A1-BF50-A56C25BB5C9C}"/>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a:t>Score (0-10)</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Breakdown</c:v>
                </c:pt>
              </c:strCache>
            </c:strRef>
          </c:tx>
          <c:spPr>
            <a:solidFill>
              <a:srgbClr val="009999"/>
            </a:solidFill>
            <a:ln>
              <a:noFill/>
            </a:ln>
            <a:effectLst/>
          </c:spPr>
          <c:invertIfNegative val="0"/>
          <c:cat>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f>Sheet1!$B$2:$B$10</c:f>
              <c:numCache>
                <c:formatCode>General</c:formatCode>
                <c:ptCount val="9"/>
                <c:pt idx="0">
                  <c:v>7.5554315476190483</c:v>
                </c:pt>
                <c:pt idx="1">
                  <c:v>6.3783482142857144</c:v>
                </c:pt>
                <c:pt idx="2">
                  <c:v>7.109046546546546</c:v>
                </c:pt>
                <c:pt idx="4">
                  <c:v>5.9423676012461062</c:v>
                </c:pt>
                <c:pt idx="5">
                  <c:v>6.9494047619047619</c:v>
                </c:pt>
                <c:pt idx="6">
                  <c:v>7.0986164736164739</c:v>
                </c:pt>
                <c:pt idx="7">
                  <c:v>7.1589781746031749</c:v>
                </c:pt>
                <c:pt idx="8">
                  <c:v>6.4760487528344672</c:v>
                </c:pt>
              </c:numCache>
            </c:numRef>
          </c:val>
          <c:extLst>
            <c:ext xmlns:c16="http://schemas.microsoft.com/office/drawing/2014/chart" uri="{C3380CC4-5D6E-409C-BE32-E72D297353CC}">
              <c16:uniqueId val="{00000000-29DA-450D-ABAE-6396FCC834FD}"/>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extLst>
                      <c:ext uri="{02D57815-91ED-43cb-92C2-25804820EDAC}">
                        <c15:formulaRef>
                          <c15:sqref>Sheet1!$D$2:$D$10</c15:sqref>
                        </c15:formulaRef>
                      </c:ext>
                    </c:extLst>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9-29DA-450D-ABAE-6396FCC834FD}"/>
                  </c:ext>
                </c:extLst>
              </c15:ser>
            </c15:filteredBarSeries>
          </c:ext>
        </c:extLst>
      </c:barChart>
      <c:scatterChart>
        <c:scatterStyle val="lineMarker"/>
        <c:varyColors val="0"/>
        <c:ser>
          <c:idx val="1"/>
          <c:order val="1"/>
          <c:tx>
            <c:strRef>
              <c:f>Sheet1!$C$1</c:f>
              <c:strCache>
                <c:ptCount val="1"/>
                <c:pt idx="0">
                  <c:v>Your org</c:v>
                </c:pt>
              </c:strCache>
            </c:strRef>
          </c:tx>
          <c:spPr>
            <a:ln w="25400" cap="rnd">
              <a:noFill/>
              <a:round/>
            </a:ln>
            <a:effectLst/>
          </c:spPr>
          <c:marker>
            <c:symbol val="circle"/>
            <c:size val="5"/>
            <c:spPr>
              <a:noFill/>
              <a:ln w="9525">
                <a:noFill/>
              </a:ln>
              <a:effectLst/>
            </c:spPr>
          </c:marker>
          <c:errBars>
            <c:errDir val="x"/>
            <c:errBarType val="both"/>
            <c:errValType val="fixedVal"/>
            <c:noEndCap val="1"/>
            <c:val val="0.5"/>
            <c:spPr>
              <a:noFill/>
              <a:ln w="44450" cap="flat" cmpd="sng" algn="ctr">
                <a:solidFill>
                  <a:srgbClr val="002060"/>
                </a:solidFill>
                <a:round/>
              </a:ln>
              <a:effectLst/>
            </c:spPr>
          </c:errBars>
          <c:xVal>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xVal>
          <c:yVal>
            <c:numRef>
              <c:f>Sheet1!$C$2:$C$10</c:f>
              <c:numCache>
                <c:formatCode>General</c:formatCode>
                <c:ptCount val="9"/>
                <c:pt idx="0">
                  <c:v>7.5921203171562359</c:v>
                </c:pt>
                <c:pt idx="1">
                  <c:v>6.4982161874334405</c:v>
                </c:pt>
                <c:pt idx="2">
                  <c:v>7.0813677795198133</c:v>
                </c:pt>
                <c:pt idx="4">
                  <c:v>5.869530029024336</c:v>
                </c:pt>
                <c:pt idx="5">
                  <c:v>7.1296296296296298</c:v>
                </c:pt>
                <c:pt idx="6">
                  <c:v>7.151111123797345</c:v>
                </c:pt>
                <c:pt idx="7">
                  <c:v>7.136104015893288</c:v>
                </c:pt>
                <c:pt idx="8">
                  <c:v>6.2839886273794319</c:v>
                </c:pt>
              </c:numCache>
            </c:numRef>
          </c:yVal>
          <c:smooth val="0"/>
          <c:extLst>
            <c:ext xmlns:c16="http://schemas.microsoft.com/office/drawing/2014/chart" uri="{C3380CC4-5D6E-409C-BE32-E72D297353CC}">
              <c16:uniqueId val="{00000001-29DA-450D-ABAE-6396FCC834FD}"/>
            </c:ext>
          </c:extLst>
        </c:ser>
        <c:ser>
          <c:idx val="3"/>
          <c:order val="3"/>
          <c:tx>
            <c:strRef>
              <c:f>Sheet1!$A$12</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29DA-450D-ABAE-6396FCC834FD}"/>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c:v>
                </c:pt>
              </c:numCache>
            </c:numRef>
          </c:yVal>
          <c:smooth val="0"/>
          <c:extLst>
            <c:ext xmlns:c16="http://schemas.microsoft.com/office/drawing/2014/chart" uri="{C3380CC4-5D6E-409C-BE32-E72D297353CC}">
              <c16:uniqueId val="{00000004-29DA-450D-ABAE-6396FCC834FD}"/>
            </c:ext>
          </c:extLst>
        </c:ser>
        <c:ser>
          <c:idx val="4"/>
          <c:order val="4"/>
          <c:tx>
            <c:strRef>
              <c:f>Sheet1!$A$12</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2.5</c:v>
                </c:pt>
                <c:pt idx="1">
                  <c:v>2.5</c:v>
                </c:pt>
              </c:numCache>
            </c:numRef>
          </c:xVal>
          <c:yVal>
            <c:numRef>
              <c:f>Sheet1!$C$15:$C$16</c:f>
              <c:numCache>
                <c:formatCode>General</c:formatCode>
                <c:ptCount val="2"/>
                <c:pt idx="0">
                  <c:v>0</c:v>
                </c:pt>
                <c:pt idx="1">
                  <c:v>10</c:v>
                </c:pt>
              </c:numCache>
            </c:numRef>
          </c:yVal>
          <c:smooth val="0"/>
          <c:extLst>
            <c:ext xmlns:c16="http://schemas.microsoft.com/office/drawing/2014/chart" uri="{C3380CC4-5D6E-409C-BE32-E72D297353CC}">
              <c16:uniqueId val="{00000005-29DA-450D-ABAE-6396FCC834FD}"/>
            </c:ext>
          </c:extLst>
        </c:ser>
        <c:ser>
          <c:idx val="5"/>
          <c:order val="5"/>
          <c:tx>
            <c:strRef>
              <c:f>Sheet1!$A$12</c:f>
              <c:strCache>
                <c:ptCount val="1"/>
                <c:pt idx="0">
                  <c:v>xy series</c:v>
                </c:pt>
              </c:strCache>
            </c:strRef>
          </c:tx>
          <c:spPr>
            <a:ln w="9525"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c:v>
                </c:pt>
              </c:numCache>
            </c:numRef>
          </c:yVal>
          <c:smooth val="0"/>
          <c:extLst>
            <c:ext xmlns:c16="http://schemas.microsoft.com/office/drawing/2014/chart" uri="{C3380CC4-5D6E-409C-BE32-E72D297353CC}">
              <c16:uniqueId val="{00000006-29DA-450D-ABAE-6396FCC834FD}"/>
            </c:ext>
          </c:extLst>
        </c:ser>
        <c:ser>
          <c:idx val="6"/>
          <c:order val="6"/>
          <c:tx>
            <c:strRef>
              <c:f>Sheet1!$A$12</c:f>
              <c:strCache>
                <c:ptCount val="1"/>
                <c:pt idx="0">
                  <c:v>xy series</c:v>
                </c:pt>
              </c:strCache>
            </c:strRef>
          </c:tx>
          <c:spPr>
            <a:ln w="9525"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c:v>
                </c:pt>
              </c:numCache>
            </c:numRef>
          </c:yVal>
          <c:smooth val="0"/>
          <c:extLst>
            <c:ext xmlns:c16="http://schemas.microsoft.com/office/drawing/2014/chart" uri="{C3380CC4-5D6E-409C-BE32-E72D297353CC}">
              <c16:uniqueId val="{00000007-29DA-450D-ABAE-6396FCC834FD}"/>
            </c:ext>
          </c:extLst>
        </c:ser>
        <c:ser>
          <c:idx val="7"/>
          <c:order val="7"/>
          <c:tx>
            <c:strRef>
              <c:f>Sheet1!$A$12</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c:v>
                </c:pt>
              </c:numCache>
            </c:numRef>
          </c:yVal>
          <c:smooth val="0"/>
          <c:extLst>
            <c:ext xmlns:c16="http://schemas.microsoft.com/office/drawing/2014/chart" uri="{C3380CC4-5D6E-409C-BE32-E72D297353CC}">
              <c16:uniqueId val="{00000008-29DA-450D-ABAE-6396FCC834FD}"/>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a:t>Score (0-10)</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Breakdown</c:v>
                </c:pt>
              </c:strCache>
            </c:strRef>
          </c:tx>
          <c:spPr>
            <a:solidFill>
              <a:srgbClr val="009999"/>
            </a:solidFill>
            <a:ln>
              <a:noFill/>
            </a:ln>
            <a:effectLst/>
          </c:spPr>
          <c:invertIfNegative val="0"/>
          <c:cat>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f>Sheet1!$B$2:$B$10</c:f>
              <c:numCache>
                <c:formatCode>General</c:formatCode>
                <c:ptCount val="9"/>
                <c:pt idx="0">
                  <c:v>7.5731222587719289</c:v>
                </c:pt>
                <c:pt idx="1">
                  <c:v>6.2546600877192988</c:v>
                </c:pt>
                <c:pt idx="2">
                  <c:v>6.7951657014157014</c:v>
                </c:pt>
                <c:pt idx="4">
                  <c:v>5.7451814058956918</c:v>
                </c:pt>
                <c:pt idx="5">
                  <c:v>6.7888888888888888</c:v>
                </c:pt>
                <c:pt idx="6">
                  <c:v>7.1207820876695047</c:v>
                </c:pt>
                <c:pt idx="7">
                  <c:v>6.9720382634289919</c:v>
                </c:pt>
                <c:pt idx="8">
                  <c:v>5.9320140859875963</c:v>
                </c:pt>
              </c:numCache>
            </c:numRef>
          </c:val>
          <c:extLst>
            <c:ext xmlns:c16="http://schemas.microsoft.com/office/drawing/2014/chart" uri="{C3380CC4-5D6E-409C-BE32-E72D297353CC}">
              <c16:uniqueId val="{00000000-6569-4FAF-87EA-2271486D48D5}"/>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extLst>
                      <c:ext uri="{02D57815-91ED-43cb-92C2-25804820EDAC}">
                        <c15:formulaRef>
                          <c15:sqref>Sheet1!$D$2:$D$10</c15:sqref>
                        </c15:formulaRef>
                      </c:ext>
                    </c:extLst>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9-6569-4FAF-87EA-2271486D48D5}"/>
                  </c:ext>
                </c:extLst>
              </c15:ser>
            </c15:filteredBarSeries>
          </c:ext>
        </c:extLst>
      </c:barChart>
      <c:scatterChart>
        <c:scatterStyle val="lineMarker"/>
        <c:varyColors val="0"/>
        <c:ser>
          <c:idx val="1"/>
          <c:order val="1"/>
          <c:tx>
            <c:strRef>
              <c:f>Sheet1!$C$1</c:f>
              <c:strCache>
                <c:ptCount val="1"/>
                <c:pt idx="0">
                  <c:v>Your org</c:v>
                </c:pt>
              </c:strCache>
            </c:strRef>
          </c:tx>
          <c:spPr>
            <a:ln w="25400" cap="rnd">
              <a:noFill/>
              <a:round/>
            </a:ln>
            <a:effectLst/>
          </c:spPr>
          <c:marker>
            <c:symbol val="circle"/>
            <c:size val="5"/>
            <c:spPr>
              <a:noFill/>
              <a:ln w="9525">
                <a:noFill/>
              </a:ln>
              <a:effectLst/>
            </c:spPr>
          </c:marker>
          <c:errBars>
            <c:errDir val="x"/>
            <c:errBarType val="both"/>
            <c:errValType val="fixedVal"/>
            <c:noEndCap val="1"/>
            <c:val val="0.5"/>
            <c:spPr>
              <a:noFill/>
              <a:ln w="44450" cap="flat" cmpd="sng" algn="ctr">
                <a:solidFill>
                  <a:srgbClr val="002060"/>
                </a:solidFill>
                <a:round/>
              </a:ln>
              <a:effectLst/>
            </c:spPr>
          </c:errBars>
          <c:xVal>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xVal>
          <c:yVal>
            <c:numRef>
              <c:f>Sheet1!$C$2:$C$10</c:f>
              <c:numCache>
                <c:formatCode>General</c:formatCode>
                <c:ptCount val="9"/>
                <c:pt idx="0">
                  <c:v>7.5921203171562359</c:v>
                </c:pt>
                <c:pt idx="1">
                  <c:v>6.4982161874334405</c:v>
                </c:pt>
                <c:pt idx="2">
                  <c:v>7.0813677795198133</c:v>
                </c:pt>
                <c:pt idx="4">
                  <c:v>5.869530029024336</c:v>
                </c:pt>
                <c:pt idx="5">
                  <c:v>7.1296296296296298</c:v>
                </c:pt>
                <c:pt idx="6">
                  <c:v>7.151111123797345</c:v>
                </c:pt>
                <c:pt idx="7">
                  <c:v>7.136104015893288</c:v>
                </c:pt>
                <c:pt idx="8">
                  <c:v>6.2839886273794319</c:v>
                </c:pt>
              </c:numCache>
            </c:numRef>
          </c:yVal>
          <c:smooth val="0"/>
          <c:extLst>
            <c:ext xmlns:c16="http://schemas.microsoft.com/office/drawing/2014/chart" uri="{C3380CC4-5D6E-409C-BE32-E72D297353CC}">
              <c16:uniqueId val="{00000001-6569-4FAF-87EA-2271486D48D5}"/>
            </c:ext>
          </c:extLst>
        </c:ser>
        <c:ser>
          <c:idx val="3"/>
          <c:order val="3"/>
          <c:tx>
            <c:strRef>
              <c:f>Sheet1!$A$12</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6569-4FAF-87EA-2271486D48D5}"/>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c:v>
                </c:pt>
              </c:numCache>
            </c:numRef>
          </c:yVal>
          <c:smooth val="0"/>
          <c:extLst>
            <c:ext xmlns:c16="http://schemas.microsoft.com/office/drawing/2014/chart" uri="{C3380CC4-5D6E-409C-BE32-E72D297353CC}">
              <c16:uniqueId val="{00000004-6569-4FAF-87EA-2271486D48D5}"/>
            </c:ext>
          </c:extLst>
        </c:ser>
        <c:ser>
          <c:idx val="4"/>
          <c:order val="4"/>
          <c:tx>
            <c:strRef>
              <c:f>Sheet1!$A$12</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2.5</c:v>
                </c:pt>
                <c:pt idx="1">
                  <c:v>2.5</c:v>
                </c:pt>
              </c:numCache>
            </c:numRef>
          </c:xVal>
          <c:yVal>
            <c:numRef>
              <c:f>Sheet1!$C$15:$C$16</c:f>
              <c:numCache>
                <c:formatCode>General</c:formatCode>
                <c:ptCount val="2"/>
                <c:pt idx="0">
                  <c:v>0</c:v>
                </c:pt>
                <c:pt idx="1">
                  <c:v>10</c:v>
                </c:pt>
              </c:numCache>
            </c:numRef>
          </c:yVal>
          <c:smooth val="0"/>
          <c:extLst>
            <c:ext xmlns:c16="http://schemas.microsoft.com/office/drawing/2014/chart" uri="{C3380CC4-5D6E-409C-BE32-E72D297353CC}">
              <c16:uniqueId val="{00000005-6569-4FAF-87EA-2271486D48D5}"/>
            </c:ext>
          </c:extLst>
        </c:ser>
        <c:ser>
          <c:idx val="5"/>
          <c:order val="5"/>
          <c:tx>
            <c:strRef>
              <c:f>Sheet1!$A$12</c:f>
              <c:strCache>
                <c:ptCount val="1"/>
                <c:pt idx="0">
                  <c:v>xy series</c:v>
                </c:pt>
              </c:strCache>
            </c:strRef>
          </c:tx>
          <c:spPr>
            <a:ln w="9525"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c:v>
                </c:pt>
              </c:numCache>
            </c:numRef>
          </c:yVal>
          <c:smooth val="0"/>
          <c:extLst>
            <c:ext xmlns:c16="http://schemas.microsoft.com/office/drawing/2014/chart" uri="{C3380CC4-5D6E-409C-BE32-E72D297353CC}">
              <c16:uniqueId val="{00000006-6569-4FAF-87EA-2271486D48D5}"/>
            </c:ext>
          </c:extLst>
        </c:ser>
        <c:ser>
          <c:idx val="6"/>
          <c:order val="6"/>
          <c:tx>
            <c:strRef>
              <c:f>Sheet1!$A$12</c:f>
              <c:strCache>
                <c:ptCount val="1"/>
                <c:pt idx="0">
                  <c:v>xy series</c:v>
                </c:pt>
              </c:strCache>
            </c:strRef>
          </c:tx>
          <c:spPr>
            <a:ln w="9525"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c:v>
                </c:pt>
              </c:numCache>
            </c:numRef>
          </c:yVal>
          <c:smooth val="0"/>
          <c:extLst>
            <c:ext xmlns:c16="http://schemas.microsoft.com/office/drawing/2014/chart" uri="{C3380CC4-5D6E-409C-BE32-E72D297353CC}">
              <c16:uniqueId val="{00000007-6569-4FAF-87EA-2271486D48D5}"/>
            </c:ext>
          </c:extLst>
        </c:ser>
        <c:ser>
          <c:idx val="7"/>
          <c:order val="7"/>
          <c:tx>
            <c:strRef>
              <c:f>Sheet1!$A$12</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c:v>
                </c:pt>
              </c:numCache>
            </c:numRef>
          </c:yVal>
          <c:smooth val="0"/>
          <c:extLst>
            <c:ext xmlns:c16="http://schemas.microsoft.com/office/drawing/2014/chart" uri="{C3380CC4-5D6E-409C-BE32-E72D297353CC}">
              <c16:uniqueId val="{00000008-6569-4FAF-87EA-2271486D48D5}"/>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a:t>Score (0-10)</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Breakdown</c:v>
                </c:pt>
              </c:strCache>
            </c:strRef>
          </c:tx>
          <c:spPr>
            <a:solidFill>
              <a:srgbClr val="009999"/>
            </a:solidFill>
            <a:ln>
              <a:noFill/>
            </a:ln>
            <a:effectLst/>
          </c:spPr>
          <c:invertIfNegative val="0"/>
          <c:cat>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f>Sheet1!$B$2:$B$10</c:f>
              <c:numCache>
                <c:formatCode>General</c:formatCode>
                <c:ptCount val="9"/>
                <c:pt idx="0">
                  <c:v>8.1778455284552845</c:v>
                </c:pt>
                <c:pt idx="1">
                  <c:v>7.350609756097561</c:v>
                </c:pt>
                <c:pt idx="2">
                  <c:v>7.6987151567944254</c:v>
                </c:pt>
                <c:pt idx="4">
                  <c:v>6.5304878048780486</c:v>
                </c:pt>
                <c:pt idx="5">
                  <c:v>7.5863821138211387</c:v>
                </c:pt>
                <c:pt idx="6">
                  <c:v>7.8130444250871083</c:v>
                </c:pt>
                <c:pt idx="7">
                  <c:v>7.7371273712737132</c:v>
                </c:pt>
                <c:pt idx="8">
                  <c:v>6.7924893534649629</c:v>
                </c:pt>
              </c:numCache>
            </c:numRef>
          </c:val>
          <c:extLst>
            <c:ext xmlns:c16="http://schemas.microsoft.com/office/drawing/2014/chart" uri="{C3380CC4-5D6E-409C-BE32-E72D297353CC}">
              <c16:uniqueId val="{00000000-FE30-4D6D-B4F4-EA5760D03E95}"/>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extLst>
                      <c:ext uri="{02D57815-91ED-43cb-92C2-25804820EDAC}">
                        <c15:formulaRef>
                          <c15:sqref>Sheet1!$D$2:$D$10</c15:sqref>
                        </c15:formulaRef>
                      </c:ext>
                    </c:extLst>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9-FE30-4D6D-B4F4-EA5760D03E95}"/>
                  </c:ext>
                </c:extLst>
              </c15:ser>
            </c15:filteredBarSeries>
          </c:ext>
        </c:extLst>
      </c:barChart>
      <c:scatterChart>
        <c:scatterStyle val="lineMarker"/>
        <c:varyColors val="0"/>
        <c:ser>
          <c:idx val="1"/>
          <c:order val="1"/>
          <c:tx>
            <c:strRef>
              <c:f>Sheet1!$C$1</c:f>
              <c:strCache>
                <c:ptCount val="1"/>
                <c:pt idx="0">
                  <c:v>Your org</c:v>
                </c:pt>
              </c:strCache>
            </c:strRef>
          </c:tx>
          <c:spPr>
            <a:ln w="25400" cap="rnd">
              <a:noFill/>
              <a:round/>
            </a:ln>
            <a:effectLst/>
          </c:spPr>
          <c:marker>
            <c:symbol val="circle"/>
            <c:size val="5"/>
            <c:spPr>
              <a:noFill/>
              <a:ln w="9525">
                <a:noFill/>
              </a:ln>
              <a:effectLst/>
            </c:spPr>
          </c:marker>
          <c:errBars>
            <c:errDir val="x"/>
            <c:errBarType val="both"/>
            <c:errValType val="fixedVal"/>
            <c:noEndCap val="1"/>
            <c:val val="0.5"/>
            <c:spPr>
              <a:noFill/>
              <a:ln w="44450" cap="flat" cmpd="sng" algn="ctr">
                <a:solidFill>
                  <a:srgbClr val="002060"/>
                </a:solidFill>
                <a:round/>
              </a:ln>
              <a:effectLst/>
            </c:spPr>
          </c:errBars>
          <c:xVal>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xVal>
          <c:yVal>
            <c:numRef>
              <c:f>Sheet1!$C$2:$C$10</c:f>
              <c:numCache>
                <c:formatCode>General</c:formatCode>
                <c:ptCount val="9"/>
                <c:pt idx="0">
                  <c:v>7.5921203171562359</c:v>
                </c:pt>
                <c:pt idx="1">
                  <c:v>6.4982161874334405</c:v>
                </c:pt>
                <c:pt idx="2">
                  <c:v>7.0813677795198133</c:v>
                </c:pt>
                <c:pt idx="4">
                  <c:v>5.869530029024336</c:v>
                </c:pt>
                <c:pt idx="5">
                  <c:v>7.1296296296296298</c:v>
                </c:pt>
                <c:pt idx="6">
                  <c:v>7.151111123797345</c:v>
                </c:pt>
                <c:pt idx="7">
                  <c:v>7.136104015893288</c:v>
                </c:pt>
                <c:pt idx="8">
                  <c:v>6.2839886273794319</c:v>
                </c:pt>
              </c:numCache>
            </c:numRef>
          </c:yVal>
          <c:smooth val="0"/>
          <c:extLst>
            <c:ext xmlns:c16="http://schemas.microsoft.com/office/drawing/2014/chart" uri="{C3380CC4-5D6E-409C-BE32-E72D297353CC}">
              <c16:uniqueId val="{00000001-FE30-4D6D-B4F4-EA5760D03E95}"/>
            </c:ext>
          </c:extLst>
        </c:ser>
        <c:ser>
          <c:idx val="3"/>
          <c:order val="3"/>
          <c:tx>
            <c:strRef>
              <c:f>Sheet1!$A$12</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FE30-4D6D-B4F4-EA5760D03E95}"/>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c:v>
                </c:pt>
              </c:numCache>
            </c:numRef>
          </c:yVal>
          <c:smooth val="0"/>
          <c:extLst>
            <c:ext xmlns:c16="http://schemas.microsoft.com/office/drawing/2014/chart" uri="{C3380CC4-5D6E-409C-BE32-E72D297353CC}">
              <c16:uniqueId val="{00000004-FE30-4D6D-B4F4-EA5760D03E95}"/>
            </c:ext>
          </c:extLst>
        </c:ser>
        <c:ser>
          <c:idx val="4"/>
          <c:order val="4"/>
          <c:tx>
            <c:strRef>
              <c:f>Sheet1!$A$12</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2.5</c:v>
                </c:pt>
                <c:pt idx="1">
                  <c:v>2.5</c:v>
                </c:pt>
              </c:numCache>
            </c:numRef>
          </c:xVal>
          <c:yVal>
            <c:numRef>
              <c:f>Sheet1!$C$15:$C$16</c:f>
              <c:numCache>
                <c:formatCode>General</c:formatCode>
                <c:ptCount val="2"/>
                <c:pt idx="0">
                  <c:v>0</c:v>
                </c:pt>
                <c:pt idx="1">
                  <c:v>10</c:v>
                </c:pt>
              </c:numCache>
            </c:numRef>
          </c:yVal>
          <c:smooth val="0"/>
          <c:extLst>
            <c:ext xmlns:c16="http://schemas.microsoft.com/office/drawing/2014/chart" uri="{C3380CC4-5D6E-409C-BE32-E72D297353CC}">
              <c16:uniqueId val="{00000005-FE30-4D6D-B4F4-EA5760D03E95}"/>
            </c:ext>
          </c:extLst>
        </c:ser>
        <c:ser>
          <c:idx val="5"/>
          <c:order val="5"/>
          <c:tx>
            <c:strRef>
              <c:f>Sheet1!$A$12</c:f>
              <c:strCache>
                <c:ptCount val="1"/>
                <c:pt idx="0">
                  <c:v>xy series</c:v>
                </c:pt>
              </c:strCache>
            </c:strRef>
          </c:tx>
          <c:spPr>
            <a:ln w="9525"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c:v>
                </c:pt>
              </c:numCache>
            </c:numRef>
          </c:yVal>
          <c:smooth val="0"/>
          <c:extLst>
            <c:ext xmlns:c16="http://schemas.microsoft.com/office/drawing/2014/chart" uri="{C3380CC4-5D6E-409C-BE32-E72D297353CC}">
              <c16:uniqueId val="{00000006-FE30-4D6D-B4F4-EA5760D03E95}"/>
            </c:ext>
          </c:extLst>
        </c:ser>
        <c:ser>
          <c:idx val="6"/>
          <c:order val="6"/>
          <c:tx>
            <c:strRef>
              <c:f>Sheet1!$A$12</c:f>
              <c:strCache>
                <c:ptCount val="1"/>
                <c:pt idx="0">
                  <c:v>xy series</c:v>
                </c:pt>
              </c:strCache>
            </c:strRef>
          </c:tx>
          <c:spPr>
            <a:ln w="9525"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c:v>
                </c:pt>
              </c:numCache>
            </c:numRef>
          </c:yVal>
          <c:smooth val="0"/>
          <c:extLst>
            <c:ext xmlns:c16="http://schemas.microsoft.com/office/drawing/2014/chart" uri="{C3380CC4-5D6E-409C-BE32-E72D297353CC}">
              <c16:uniqueId val="{00000007-FE30-4D6D-B4F4-EA5760D03E95}"/>
            </c:ext>
          </c:extLst>
        </c:ser>
        <c:ser>
          <c:idx val="7"/>
          <c:order val="7"/>
          <c:tx>
            <c:strRef>
              <c:f>Sheet1!$A$12</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c:v>
                </c:pt>
              </c:numCache>
            </c:numRef>
          </c:yVal>
          <c:smooth val="0"/>
          <c:extLst>
            <c:ext xmlns:c16="http://schemas.microsoft.com/office/drawing/2014/chart" uri="{C3380CC4-5D6E-409C-BE32-E72D297353CC}">
              <c16:uniqueId val="{00000008-FE30-4D6D-B4F4-EA5760D03E95}"/>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a:t>Score (0-10)</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Breakdown</c:v>
                </c:pt>
              </c:strCache>
            </c:strRef>
          </c:tx>
          <c:spPr>
            <a:solidFill>
              <a:srgbClr val="009999"/>
            </a:solidFill>
            <a:ln>
              <a:noFill/>
            </a:ln>
            <a:effectLst/>
          </c:spPr>
          <c:invertIfNegative val="0"/>
          <c:cat>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f>Sheet1!$B$2:$B$10</c:f>
              <c:numCache>
                <c:formatCode>General</c:formatCode>
                <c:ptCount val="9"/>
                <c:pt idx="0">
                  <c:v>7.6154942965779471</c:v>
                </c:pt>
                <c:pt idx="1">
                  <c:v>6.339670468948035</c:v>
                </c:pt>
                <c:pt idx="2">
                  <c:v>7.1758061492313461</c:v>
                </c:pt>
                <c:pt idx="4">
                  <c:v>6.0667016806722689</c:v>
                </c:pt>
                <c:pt idx="5">
                  <c:v>7.0977564102564106</c:v>
                </c:pt>
                <c:pt idx="6">
                  <c:v>7.12622216186855</c:v>
                </c:pt>
                <c:pt idx="7">
                  <c:v>7.3181721798134012</c:v>
                </c:pt>
                <c:pt idx="8">
                  <c:v>6.6163061916878707</c:v>
                </c:pt>
              </c:numCache>
            </c:numRef>
          </c:val>
          <c:extLst>
            <c:ext xmlns:c16="http://schemas.microsoft.com/office/drawing/2014/chart" uri="{C3380CC4-5D6E-409C-BE32-E72D297353CC}">
              <c16:uniqueId val="{00000000-639A-4BEF-8D5D-C47017F1AE80}"/>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extLst>
                      <c:ext uri="{02D57815-91ED-43cb-92C2-25804820EDAC}">
                        <c15:formulaRef>
                          <c15:sqref>Sheet1!$D$2:$D$10</c15:sqref>
                        </c15:formulaRef>
                      </c:ext>
                    </c:extLst>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9-639A-4BEF-8D5D-C47017F1AE80}"/>
                  </c:ext>
                </c:extLst>
              </c15:ser>
            </c15:filteredBarSeries>
          </c:ext>
        </c:extLst>
      </c:barChart>
      <c:scatterChart>
        <c:scatterStyle val="lineMarker"/>
        <c:varyColors val="0"/>
        <c:ser>
          <c:idx val="1"/>
          <c:order val="1"/>
          <c:tx>
            <c:strRef>
              <c:f>Sheet1!$C$1</c:f>
              <c:strCache>
                <c:ptCount val="1"/>
                <c:pt idx="0">
                  <c:v>Your org</c:v>
                </c:pt>
              </c:strCache>
            </c:strRef>
          </c:tx>
          <c:spPr>
            <a:ln w="25400" cap="rnd">
              <a:noFill/>
              <a:round/>
            </a:ln>
            <a:effectLst/>
          </c:spPr>
          <c:marker>
            <c:symbol val="circle"/>
            <c:size val="5"/>
            <c:spPr>
              <a:noFill/>
              <a:ln w="9525">
                <a:noFill/>
              </a:ln>
              <a:effectLst/>
            </c:spPr>
          </c:marker>
          <c:errBars>
            <c:errDir val="x"/>
            <c:errBarType val="both"/>
            <c:errValType val="fixedVal"/>
            <c:noEndCap val="1"/>
            <c:val val="0.5"/>
            <c:spPr>
              <a:noFill/>
              <a:ln w="44450" cap="flat" cmpd="sng" algn="ctr">
                <a:solidFill>
                  <a:srgbClr val="002060"/>
                </a:solidFill>
                <a:round/>
              </a:ln>
              <a:effectLst/>
            </c:spPr>
          </c:errBars>
          <c:xVal>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xVal>
          <c:yVal>
            <c:numRef>
              <c:f>Sheet1!$C$2:$C$10</c:f>
              <c:numCache>
                <c:formatCode>General</c:formatCode>
                <c:ptCount val="9"/>
                <c:pt idx="0">
                  <c:v>7.5921203171562359</c:v>
                </c:pt>
                <c:pt idx="1">
                  <c:v>6.4982161874334405</c:v>
                </c:pt>
                <c:pt idx="2">
                  <c:v>7.0813677795198133</c:v>
                </c:pt>
                <c:pt idx="4">
                  <c:v>5.869530029024336</c:v>
                </c:pt>
                <c:pt idx="5">
                  <c:v>7.1296296296296298</c:v>
                </c:pt>
                <c:pt idx="6">
                  <c:v>7.151111123797345</c:v>
                </c:pt>
                <c:pt idx="7">
                  <c:v>7.136104015893288</c:v>
                </c:pt>
                <c:pt idx="8">
                  <c:v>6.2839886273794319</c:v>
                </c:pt>
              </c:numCache>
            </c:numRef>
          </c:yVal>
          <c:smooth val="0"/>
          <c:extLst>
            <c:ext xmlns:c16="http://schemas.microsoft.com/office/drawing/2014/chart" uri="{C3380CC4-5D6E-409C-BE32-E72D297353CC}">
              <c16:uniqueId val="{00000001-639A-4BEF-8D5D-C47017F1AE80}"/>
            </c:ext>
          </c:extLst>
        </c:ser>
        <c:ser>
          <c:idx val="3"/>
          <c:order val="3"/>
          <c:tx>
            <c:strRef>
              <c:f>Sheet1!$A$12</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639A-4BEF-8D5D-C47017F1AE80}"/>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c:v>
                </c:pt>
              </c:numCache>
            </c:numRef>
          </c:yVal>
          <c:smooth val="0"/>
          <c:extLst>
            <c:ext xmlns:c16="http://schemas.microsoft.com/office/drawing/2014/chart" uri="{C3380CC4-5D6E-409C-BE32-E72D297353CC}">
              <c16:uniqueId val="{00000004-639A-4BEF-8D5D-C47017F1AE80}"/>
            </c:ext>
          </c:extLst>
        </c:ser>
        <c:ser>
          <c:idx val="4"/>
          <c:order val="4"/>
          <c:tx>
            <c:strRef>
              <c:f>Sheet1!$A$12</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2.5</c:v>
                </c:pt>
                <c:pt idx="1">
                  <c:v>2.5</c:v>
                </c:pt>
              </c:numCache>
            </c:numRef>
          </c:xVal>
          <c:yVal>
            <c:numRef>
              <c:f>Sheet1!$C$15:$C$16</c:f>
              <c:numCache>
                <c:formatCode>General</c:formatCode>
                <c:ptCount val="2"/>
                <c:pt idx="0">
                  <c:v>0</c:v>
                </c:pt>
                <c:pt idx="1">
                  <c:v>10</c:v>
                </c:pt>
              </c:numCache>
            </c:numRef>
          </c:yVal>
          <c:smooth val="0"/>
          <c:extLst>
            <c:ext xmlns:c16="http://schemas.microsoft.com/office/drawing/2014/chart" uri="{C3380CC4-5D6E-409C-BE32-E72D297353CC}">
              <c16:uniqueId val="{00000005-639A-4BEF-8D5D-C47017F1AE80}"/>
            </c:ext>
          </c:extLst>
        </c:ser>
        <c:ser>
          <c:idx val="5"/>
          <c:order val="5"/>
          <c:tx>
            <c:strRef>
              <c:f>Sheet1!$A$12</c:f>
              <c:strCache>
                <c:ptCount val="1"/>
                <c:pt idx="0">
                  <c:v>xy series</c:v>
                </c:pt>
              </c:strCache>
            </c:strRef>
          </c:tx>
          <c:spPr>
            <a:ln w="9525"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c:v>
                </c:pt>
              </c:numCache>
            </c:numRef>
          </c:yVal>
          <c:smooth val="0"/>
          <c:extLst>
            <c:ext xmlns:c16="http://schemas.microsoft.com/office/drawing/2014/chart" uri="{C3380CC4-5D6E-409C-BE32-E72D297353CC}">
              <c16:uniqueId val="{00000006-639A-4BEF-8D5D-C47017F1AE80}"/>
            </c:ext>
          </c:extLst>
        </c:ser>
        <c:ser>
          <c:idx val="6"/>
          <c:order val="6"/>
          <c:tx>
            <c:strRef>
              <c:f>Sheet1!$A$12</c:f>
              <c:strCache>
                <c:ptCount val="1"/>
                <c:pt idx="0">
                  <c:v>xy series</c:v>
                </c:pt>
              </c:strCache>
            </c:strRef>
          </c:tx>
          <c:spPr>
            <a:ln w="9525"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c:v>
                </c:pt>
              </c:numCache>
            </c:numRef>
          </c:yVal>
          <c:smooth val="0"/>
          <c:extLst>
            <c:ext xmlns:c16="http://schemas.microsoft.com/office/drawing/2014/chart" uri="{C3380CC4-5D6E-409C-BE32-E72D297353CC}">
              <c16:uniqueId val="{00000007-639A-4BEF-8D5D-C47017F1AE80}"/>
            </c:ext>
          </c:extLst>
        </c:ser>
        <c:ser>
          <c:idx val="7"/>
          <c:order val="7"/>
          <c:tx>
            <c:strRef>
              <c:f>Sheet1!$A$12</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c:v>
                </c:pt>
              </c:numCache>
            </c:numRef>
          </c:yVal>
          <c:smooth val="0"/>
          <c:extLst>
            <c:ext xmlns:c16="http://schemas.microsoft.com/office/drawing/2014/chart" uri="{C3380CC4-5D6E-409C-BE32-E72D297353CC}">
              <c16:uniqueId val="{00000008-639A-4BEF-8D5D-C47017F1AE80}"/>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a:t>Score (0-10)</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Breakdown</c:v>
                </c:pt>
              </c:strCache>
            </c:strRef>
          </c:tx>
          <c:spPr>
            <a:solidFill>
              <a:srgbClr val="009999"/>
            </a:solidFill>
            <a:ln>
              <a:noFill/>
            </a:ln>
            <a:effectLst/>
          </c:spPr>
          <c:invertIfNegative val="0"/>
          <c:cat>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f>Sheet1!$B$2:$B$10</c:f>
              <c:numCache>
                <c:formatCode>General</c:formatCode>
                <c:ptCount val="9"/>
                <c:pt idx="0">
                  <c:v>7.6100906488549622</c:v>
                </c:pt>
                <c:pt idx="1">
                  <c:v>6.6662690839694658</c:v>
                </c:pt>
                <c:pt idx="2">
                  <c:v>7.0666494963369964</c:v>
                </c:pt>
                <c:pt idx="4">
                  <c:v>5.7192244224422444</c:v>
                </c:pt>
                <c:pt idx="5">
                  <c:v>7.4624840357598972</c:v>
                </c:pt>
                <c:pt idx="6">
                  <c:v>7.1910640448927667</c:v>
                </c:pt>
                <c:pt idx="7">
                  <c:v>7.1873015873015884</c:v>
                </c:pt>
                <c:pt idx="8">
                  <c:v>6.5136432350718074</c:v>
                </c:pt>
              </c:numCache>
            </c:numRef>
          </c:val>
          <c:extLst>
            <c:ext xmlns:c16="http://schemas.microsoft.com/office/drawing/2014/chart" uri="{C3380CC4-5D6E-409C-BE32-E72D297353CC}">
              <c16:uniqueId val="{00000000-0388-49D3-8031-3B4A071BC7FA}"/>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extLst>
                      <c:ext uri="{02D57815-91ED-43cb-92C2-25804820EDAC}">
                        <c15:formulaRef>
                          <c15:sqref>Sheet1!$D$2:$D$10</c15:sqref>
                        </c15:formulaRef>
                      </c:ext>
                    </c:extLst>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9-0388-49D3-8031-3B4A071BC7FA}"/>
                  </c:ext>
                </c:extLst>
              </c15:ser>
            </c15:filteredBarSeries>
          </c:ext>
        </c:extLst>
      </c:barChart>
      <c:scatterChart>
        <c:scatterStyle val="lineMarker"/>
        <c:varyColors val="0"/>
        <c:ser>
          <c:idx val="1"/>
          <c:order val="1"/>
          <c:tx>
            <c:strRef>
              <c:f>Sheet1!$C$1</c:f>
              <c:strCache>
                <c:ptCount val="1"/>
                <c:pt idx="0">
                  <c:v>Your org</c:v>
                </c:pt>
              </c:strCache>
            </c:strRef>
          </c:tx>
          <c:spPr>
            <a:ln w="25400" cap="rnd">
              <a:noFill/>
              <a:round/>
            </a:ln>
            <a:effectLst/>
          </c:spPr>
          <c:marker>
            <c:symbol val="circle"/>
            <c:size val="5"/>
            <c:spPr>
              <a:noFill/>
              <a:ln w="9525">
                <a:noFill/>
              </a:ln>
              <a:effectLst/>
            </c:spPr>
          </c:marker>
          <c:errBars>
            <c:errDir val="x"/>
            <c:errBarType val="both"/>
            <c:errValType val="fixedVal"/>
            <c:noEndCap val="1"/>
            <c:val val="0.5"/>
            <c:spPr>
              <a:noFill/>
              <a:ln w="44450" cap="flat" cmpd="sng" algn="ctr">
                <a:solidFill>
                  <a:srgbClr val="002060"/>
                </a:solidFill>
                <a:round/>
              </a:ln>
              <a:effectLst/>
            </c:spPr>
          </c:errBars>
          <c:xVal>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xVal>
          <c:yVal>
            <c:numRef>
              <c:f>Sheet1!$C$2:$C$10</c:f>
              <c:numCache>
                <c:formatCode>General</c:formatCode>
                <c:ptCount val="9"/>
                <c:pt idx="0">
                  <c:v>7.5921203171562359</c:v>
                </c:pt>
                <c:pt idx="1">
                  <c:v>6.4982161874334405</c:v>
                </c:pt>
                <c:pt idx="2">
                  <c:v>7.0813677795198133</c:v>
                </c:pt>
                <c:pt idx="4">
                  <c:v>5.869530029024336</c:v>
                </c:pt>
                <c:pt idx="5">
                  <c:v>7.1296296296296298</c:v>
                </c:pt>
                <c:pt idx="6">
                  <c:v>7.151111123797345</c:v>
                </c:pt>
                <c:pt idx="7">
                  <c:v>7.136104015893288</c:v>
                </c:pt>
                <c:pt idx="8">
                  <c:v>6.2839886273794319</c:v>
                </c:pt>
              </c:numCache>
            </c:numRef>
          </c:yVal>
          <c:smooth val="0"/>
          <c:extLst>
            <c:ext xmlns:c16="http://schemas.microsoft.com/office/drawing/2014/chart" uri="{C3380CC4-5D6E-409C-BE32-E72D297353CC}">
              <c16:uniqueId val="{00000001-0388-49D3-8031-3B4A071BC7FA}"/>
            </c:ext>
          </c:extLst>
        </c:ser>
        <c:ser>
          <c:idx val="3"/>
          <c:order val="3"/>
          <c:tx>
            <c:strRef>
              <c:f>Sheet1!$A$12</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0388-49D3-8031-3B4A071BC7FA}"/>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c:v>
                </c:pt>
              </c:numCache>
            </c:numRef>
          </c:yVal>
          <c:smooth val="0"/>
          <c:extLst>
            <c:ext xmlns:c16="http://schemas.microsoft.com/office/drawing/2014/chart" uri="{C3380CC4-5D6E-409C-BE32-E72D297353CC}">
              <c16:uniqueId val="{00000004-0388-49D3-8031-3B4A071BC7FA}"/>
            </c:ext>
          </c:extLst>
        </c:ser>
        <c:ser>
          <c:idx val="4"/>
          <c:order val="4"/>
          <c:tx>
            <c:strRef>
              <c:f>Sheet1!$A$12</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2.5</c:v>
                </c:pt>
                <c:pt idx="1">
                  <c:v>2.5</c:v>
                </c:pt>
              </c:numCache>
            </c:numRef>
          </c:xVal>
          <c:yVal>
            <c:numRef>
              <c:f>Sheet1!$C$15:$C$16</c:f>
              <c:numCache>
                <c:formatCode>General</c:formatCode>
                <c:ptCount val="2"/>
                <c:pt idx="0">
                  <c:v>0</c:v>
                </c:pt>
                <c:pt idx="1">
                  <c:v>10</c:v>
                </c:pt>
              </c:numCache>
            </c:numRef>
          </c:yVal>
          <c:smooth val="0"/>
          <c:extLst>
            <c:ext xmlns:c16="http://schemas.microsoft.com/office/drawing/2014/chart" uri="{C3380CC4-5D6E-409C-BE32-E72D297353CC}">
              <c16:uniqueId val="{00000005-0388-49D3-8031-3B4A071BC7FA}"/>
            </c:ext>
          </c:extLst>
        </c:ser>
        <c:ser>
          <c:idx val="5"/>
          <c:order val="5"/>
          <c:tx>
            <c:strRef>
              <c:f>Sheet1!$A$12</c:f>
              <c:strCache>
                <c:ptCount val="1"/>
                <c:pt idx="0">
                  <c:v>xy series</c:v>
                </c:pt>
              </c:strCache>
            </c:strRef>
          </c:tx>
          <c:spPr>
            <a:ln w="9525"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c:v>
                </c:pt>
              </c:numCache>
            </c:numRef>
          </c:yVal>
          <c:smooth val="0"/>
          <c:extLst>
            <c:ext xmlns:c16="http://schemas.microsoft.com/office/drawing/2014/chart" uri="{C3380CC4-5D6E-409C-BE32-E72D297353CC}">
              <c16:uniqueId val="{00000006-0388-49D3-8031-3B4A071BC7FA}"/>
            </c:ext>
          </c:extLst>
        </c:ser>
        <c:ser>
          <c:idx val="6"/>
          <c:order val="6"/>
          <c:tx>
            <c:strRef>
              <c:f>Sheet1!$A$12</c:f>
              <c:strCache>
                <c:ptCount val="1"/>
                <c:pt idx="0">
                  <c:v>xy series</c:v>
                </c:pt>
              </c:strCache>
            </c:strRef>
          </c:tx>
          <c:spPr>
            <a:ln w="9525"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c:v>
                </c:pt>
              </c:numCache>
            </c:numRef>
          </c:yVal>
          <c:smooth val="0"/>
          <c:extLst>
            <c:ext xmlns:c16="http://schemas.microsoft.com/office/drawing/2014/chart" uri="{C3380CC4-5D6E-409C-BE32-E72D297353CC}">
              <c16:uniqueId val="{00000007-0388-49D3-8031-3B4A071BC7FA}"/>
            </c:ext>
          </c:extLst>
        </c:ser>
        <c:ser>
          <c:idx val="7"/>
          <c:order val="7"/>
          <c:tx>
            <c:strRef>
              <c:f>Sheet1!$A$12</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c:v>
                </c:pt>
              </c:numCache>
            </c:numRef>
          </c:yVal>
          <c:smooth val="0"/>
          <c:extLst>
            <c:ext xmlns:c16="http://schemas.microsoft.com/office/drawing/2014/chart" uri="{C3380CC4-5D6E-409C-BE32-E72D297353CC}">
              <c16:uniqueId val="{00000008-0388-49D3-8031-3B4A071BC7FA}"/>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a:t>Score (0-10)</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Breakdown</c:v>
                </c:pt>
              </c:strCache>
            </c:strRef>
          </c:tx>
          <c:spPr>
            <a:solidFill>
              <a:srgbClr val="009999"/>
            </a:solidFill>
            <a:ln>
              <a:noFill/>
            </a:ln>
            <a:effectLst/>
          </c:spPr>
          <c:invertIfNegative val="0"/>
          <c:cat>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f>Sheet1!$B$2:$B$10</c:f>
              <c:numCache>
                <c:formatCode>General</c:formatCode>
                <c:ptCount val="9"/>
                <c:pt idx="0">
                  <c:v>7.690061475409836</c:v>
                </c:pt>
                <c:pt idx="1">
                  <c:v>6.5594262295081966</c:v>
                </c:pt>
                <c:pt idx="2">
                  <c:v>7.2199675324675328</c:v>
                </c:pt>
                <c:pt idx="4">
                  <c:v>5.8466386554621845</c:v>
                </c:pt>
                <c:pt idx="5">
                  <c:v>7.0661157024793386</c:v>
                </c:pt>
                <c:pt idx="6">
                  <c:v>7.1166325136612016</c:v>
                </c:pt>
                <c:pt idx="7">
                  <c:v>7.2506830601092895</c:v>
                </c:pt>
                <c:pt idx="8">
                  <c:v>6.0234517304189437</c:v>
                </c:pt>
              </c:numCache>
            </c:numRef>
          </c:val>
          <c:extLst>
            <c:ext xmlns:c16="http://schemas.microsoft.com/office/drawing/2014/chart" uri="{C3380CC4-5D6E-409C-BE32-E72D297353CC}">
              <c16:uniqueId val="{00000000-9E23-455D-95C6-09EC8603BA9F}"/>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extLst>
                      <c:ext uri="{02D57815-91ED-43cb-92C2-25804820EDAC}">
                        <c15:formulaRef>
                          <c15:sqref>Sheet1!$D$2:$D$10</c15:sqref>
                        </c15:formulaRef>
                      </c:ext>
                    </c:extLst>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9-9E23-455D-95C6-09EC8603BA9F}"/>
                  </c:ext>
                </c:extLst>
              </c15:ser>
            </c15:filteredBarSeries>
          </c:ext>
        </c:extLst>
      </c:barChart>
      <c:scatterChart>
        <c:scatterStyle val="lineMarker"/>
        <c:varyColors val="0"/>
        <c:ser>
          <c:idx val="1"/>
          <c:order val="1"/>
          <c:tx>
            <c:strRef>
              <c:f>Sheet1!$C$1</c:f>
              <c:strCache>
                <c:ptCount val="1"/>
                <c:pt idx="0">
                  <c:v>Your org</c:v>
                </c:pt>
              </c:strCache>
            </c:strRef>
          </c:tx>
          <c:spPr>
            <a:ln w="25400" cap="rnd">
              <a:noFill/>
              <a:round/>
            </a:ln>
            <a:effectLst/>
          </c:spPr>
          <c:marker>
            <c:symbol val="circle"/>
            <c:size val="5"/>
            <c:spPr>
              <a:noFill/>
              <a:ln w="9525">
                <a:noFill/>
              </a:ln>
              <a:effectLst/>
            </c:spPr>
          </c:marker>
          <c:errBars>
            <c:errDir val="x"/>
            <c:errBarType val="both"/>
            <c:errValType val="fixedVal"/>
            <c:noEndCap val="1"/>
            <c:val val="0.5"/>
            <c:spPr>
              <a:noFill/>
              <a:ln w="44450" cap="flat" cmpd="sng" algn="ctr">
                <a:solidFill>
                  <a:srgbClr val="002060"/>
                </a:solidFill>
                <a:round/>
              </a:ln>
              <a:effectLst/>
            </c:spPr>
          </c:errBars>
          <c:xVal>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xVal>
          <c:yVal>
            <c:numRef>
              <c:f>Sheet1!$C$2:$C$10</c:f>
              <c:numCache>
                <c:formatCode>General</c:formatCode>
                <c:ptCount val="9"/>
                <c:pt idx="0">
                  <c:v>7.5921203171562359</c:v>
                </c:pt>
                <c:pt idx="1">
                  <c:v>6.4982161874334405</c:v>
                </c:pt>
                <c:pt idx="2">
                  <c:v>7.0813677795198133</c:v>
                </c:pt>
                <c:pt idx="4">
                  <c:v>5.869530029024336</c:v>
                </c:pt>
                <c:pt idx="5">
                  <c:v>7.1296296296296298</c:v>
                </c:pt>
                <c:pt idx="6">
                  <c:v>7.151111123797345</c:v>
                </c:pt>
                <c:pt idx="7">
                  <c:v>7.136104015893288</c:v>
                </c:pt>
                <c:pt idx="8">
                  <c:v>6.2839886273794319</c:v>
                </c:pt>
              </c:numCache>
            </c:numRef>
          </c:yVal>
          <c:smooth val="0"/>
          <c:extLst>
            <c:ext xmlns:c16="http://schemas.microsoft.com/office/drawing/2014/chart" uri="{C3380CC4-5D6E-409C-BE32-E72D297353CC}">
              <c16:uniqueId val="{00000001-9E23-455D-95C6-09EC8603BA9F}"/>
            </c:ext>
          </c:extLst>
        </c:ser>
        <c:ser>
          <c:idx val="3"/>
          <c:order val="3"/>
          <c:tx>
            <c:strRef>
              <c:f>Sheet1!$A$12</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9E23-455D-95C6-09EC8603BA9F}"/>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c:v>
                </c:pt>
              </c:numCache>
            </c:numRef>
          </c:yVal>
          <c:smooth val="0"/>
          <c:extLst>
            <c:ext xmlns:c16="http://schemas.microsoft.com/office/drawing/2014/chart" uri="{C3380CC4-5D6E-409C-BE32-E72D297353CC}">
              <c16:uniqueId val="{00000004-9E23-455D-95C6-09EC8603BA9F}"/>
            </c:ext>
          </c:extLst>
        </c:ser>
        <c:ser>
          <c:idx val="4"/>
          <c:order val="4"/>
          <c:tx>
            <c:strRef>
              <c:f>Sheet1!$A$12</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2.5</c:v>
                </c:pt>
                <c:pt idx="1">
                  <c:v>2.5</c:v>
                </c:pt>
              </c:numCache>
            </c:numRef>
          </c:xVal>
          <c:yVal>
            <c:numRef>
              <c:f>Sheet1!$C$15:$C$16</c:f>
              <c:numCache>
                <c:formatCode>General</c:formatCode>
                <c:ptCount val="2"/>
                <c:pt idx="0">
                  <c:v>0</c:v>
                </c:pt>
                <c:pt idx="1">
                  <c:v>10</c:v>
                </c:pt>
              </c:numCache>
            </c:numRef>
          </c:yVal>
          <c:smooth val="0"/>
          <c:extLst>
            <c:ext xmlns:c16="http://schemas.microsoft.com/office/drawing/2014/chart" uri="{C3380CC4-5D6E-409C-BE32-E72D297353CC}">
              <c16:uniqueId val="{00000005-9E23-455D-95C6-09EC8603BA9F}"/>
            </c:ext>
          </c:extLst>
        </c:ser>
        <c:ser>
          <c:idx val="5"/>
          <c:order val="5"/>
          <c:tx>
            <c:strRef>
              <c:f>Sheet1!$A$12</c:f>
              <c:strCache>
                <c:ptCount val="1"/>
                <c:pt idx="0">
                  <c:v>xy series</c:v>
                </c:pt>
              </c:strCache>
            </c:strRef>
          </c:tx>
          <c:spPr>
            <a:ln w="9525"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c:v>
                </c:pt>
              </c:numCache>
            </c:numRef>
          </c:yVal>
          <c:smooth val="0"/>
          <c:extLst>
            <c:ext xmlns:c16="http://schemas.microsoft.com/office/drawing/2014/chart" uri="{C3380CC4-5D6E-409C-BE32-E72D297353CC}">
              <c16:uniqueId val="{00000006-9E23-455D-95C6-09EC8603BA9F}"/>
            </c:ext>
          </c:extLst>
        </c:ser>
        <c:ser>
          <c:idx val="6"/>
          <c:order val="6"/>
          <c:tx>
            <c:strRef>
              <c:f>Sheet1!$A$12</c:f>
              <c:strCache>
                <c:ptCount val="1"/>
                <c:pt idx="0">
                  <c:v>xy series</c:v>
                </c:pt>
              </c:strCache>
            </c:strRef>
          </c:tx>
          <c:spPr>
            <a:ln w="9525"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c:v>
                </c:pt>
              </c:numCache>
            </c:numRef>
          </c:yVal>
          <c:smooth val="0"/>
          <c:extLst>
            <c:ext xmlns:c16="http://schemas.microsoft.com/office/drawing/2014/chart" uri="{C3380CC4-5D6E-409C-BE32-E72D297353CC}">
              <c16:uniqueId val="{00000007-9E23-455D-95C6-09EC8603BA9F}"/>
            </c:ext>
          </c:extLst>
        </c:ser>
        <c:ser>
          <c:idx val="7"/>
          <c:order val="7"/>
          <c:tx>
            <c:strRef>
              <c:f>Sheet1!$A$12</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c:v>
                </c:pt>
              </c:numCache>
            </c:numRef>
          </c:yVal>
          <c:smooth val="0"/>
          <c:extLst>
            <c:ext xmlns:c16="http://schemas.microsoft.com/office/drawing/2014/chart" uri="{C3380CC4-5D6E-409C-BE32-E72D297353CC}">
              <c16:uniqueId val="{00000008-9E23-455D-95C6-09EC8603BA9F}"/>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a:t>Score (0-10)</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Breakdown</c:v>
                </c:pt>
              </c:strCache>
            </c:strRef>
          </c:tx>
          <c:spPr>
            <a:solidFill>
              <a:srgbClr val="009999"/>
            </a:solidFill>
            <a:ln>
              <a:noFill/>
            </a:ln>
            <a:effectLst/>
          </c:spPr>
          <c:invertIfNegative val="0"/>
          <c:cat>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f>Sheet1!$B$2:$B$10</c:f>
              <c:numCache>
                <c:formatCode>General</c:formatCode>
                <c:ptCount val="9"/>
                <c:pt idx="0">
                  <c:v>6.8622159090909092</c:v>
                </c:pt>
                <c:pt idx="1">
                  <c:v>5.7727272727272725</c:v>
                </c:pt>
                <c:pt idx="2">
                  <c:v>6.8360260770975056</c:v>
                </c:pt>
                <c:pt idx="4">
                  <c:v>4.0541666666666663</c:v>
                </c:pt>
                <c:pt idx="5">
                  <c:v>6.3068181818181817</c:v>
                </c:pt>
                <c:pt idx="6">
                  <c:v>6.0227272727272725</c:v>
                </c:pt>
                <c:pt idx="7">
                  <c:v>6.7234848484848477</c:v>
                </c:pt>
                <c:pt idx="8">
                  <c:v>6.3849206349206353</c:v>
                </c:pt>
              </c:numCache>
            </c:numRef>
          </c:val>
          <c:extLst>
            <c:ext xmlns:c16="http://schemas.microsoft.com/office/drawing/2014/chart" uri="{C3380CC4-5D6E-409C-BE32-E72D297353CC}">
              <c16:uniqueId val="{00000000-D6FF-4516-A70C-B4A9BDB5DB9A}"/>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extLst>
                      <c:ext uri="{02D57815-91ED-43cb-92C2-25804820EDAC}">
                        <c15:formulaRef>
                          <c15:sqref>Sheet1!$D$2:$D$10</c15:sqref>
                        </c15:formulaRef>
                      </c:ext>
                    </c:extLst>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9-D6FF-4516-A70C-B4A9BDB5DB9A}"/>
                  </c:ext>
                </c:extLst>
              </c15:ser>
            </c15:filteredBarSeries>
          </c:ext>
        </c:extLst>
      </c:barChart>
      <c:scatterChart>
        <c:scatterStyle val="lineMarker"/>
        <c:varyColors val="0"/>
        <c:ser>
          <c:idx val="1"/>
          <c:order val="1"/>
          <c:tx>
            <c:strRef>
              <c:f>Sheet1!$C$1</c:f>
              <c:strCache>
                <c:ptCount val="1"/>
                <c:pt idx="0">
                  <c:v>Your org</c:v>
                </c:pt>
              </c:strCache>
            </c:strRef>
          </c:tx>
          <c:spPr>
            <a:ln w="25400" cap="rnd">
              <a:noFill/>
              <a:round/>
            </a:ln>
            <a:effectLst/>
          </c:spPr>
          <c:marker>
            <c:symbol val="circle"/>
            <c:size val="5"/>
            <c:spPr>
              <a:noFill/>
              <a:ln w="9525">
                <a:noFill/>
              </a:ln>
              <a:effectLst/>
            </c:spPr>
          </c:marker>
          <c:errBars>
            <c:errDir val="x"/>
            <c:errBarType val="both"/>
            <c:errValType val="fixedVal"/>
            <c:noEndCap val="1"/>
            <c:val val="0.5"/>
            <c:spPr>
              <a:noFill/>
              <a:ln w="44450" cap="flat" cmpd="sng" algn="ctr">
                <a:solidFill>
                  <a:srgbClr val="002060"/>
                </a:solidFill>
                <a:round/>
              </a:ln>
              <a:effectLst/>
            </c:spPr>
          </c:errBars>
          <c:xVal>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xVal>
          <c:yVal>
            <c:numRef>
              <c:f>Sheet1!$C$2:$C$10</c:f>
              <c:numCache>
                <c:formatCode>General</c:formatCode>
                <c:ptCount val="9"/>
                <c:pt idx="0">
                  <c:v>7.5921203171562359</c:v>
                </c:pt>
                <c:pt idx="1">
                  <c:v>6.4982161874334405</c:v>
                </c:pt>
                <c:pt idx="2">
                  <c:v>7.0813677795198133</c:v>
                </c:pt>
                <c:pt idx="4">
                  <c:v>5.869530029024336</c:v>
                </c:pt>
                <c:pt idx="5">
                  <c:v>7.1296296296296298</c:v>
                </c:pt>
                <c:pt idx="6">
                  <c:v>7.151111123797345</c:v>
                </c:pt>
                <c:pt idx="7">
                  <c:v>7.136104015893288</c:v>
                </c:pt>
                <c:pt idx="8">
                  <c:v>6.2839886273794319</c:v>
                </c:pt>
              </c:numCache>
            </c:numRef>
          </c:yVal>
          <c:smooth val="0"/>
          <c:extLst>
            <c:ext xmlns:c16="http://schemas.microsoft.com/office/drawing/2014/chart" uri="{C3380CC4-5D6E-409C-BE32-E72D297353CC}">
              <c16:uniqueId val="{00000001-D6FF-4516-A70C-B4A9BDB5DB9A}"/>
            </c:ext>
          </c:extLst>
        </c:ser>
        <c:ser>
          <c:idx val="3"/>
          <c:order val="3"/>
          <c:tx>
            <c:strRef>
              <c:f>Sheet1!$A$12</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D6FF-4516-A70C-B4A9BDB5DB9A}"/>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c:v>
                </c:pt>
              </c:numCache>
            </c:numRef>
          </c:yVal>
          <c:smooth val="0"/>
          <c:extLst>
            <c:ext xmlns:c16="http://schemas.microsoft.com/office/drawing/2014/chart" uri="{C3380CC4-5D6E-409C-BE32-E72D297353CC}">
              <c16:uniqueId val="{00000004-D6FF-4516-A70C-B4A9BDB5DB9A}"/>
            </c:ext>
          </c:extLst>
        </c:ser>
        <c:ser>
          <c:idx val="4"/>
          <c:order val="4"/>
          <c:tx>
            <c:strRef>
              <c:f>Sheet1!$A$12</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2.5</c:v>
                </c:pt>
                <c:pt idx="1">
                  <c:v>2.5</c:v>
                </c:pt>
              </c:numCache>
            </c:numRef>
          </c:xVal>
          <c:yVal>
            <c:numRef>
              <c:f>Sheet1!$C$15:$C$16</c:f>
              <c:numCache>
                <c:formatCode>General</c:formatCode>
                <c:ptCount val="2"/>
                <c:pt idx="0">
                  <c:v>0</c:v>
                </c:pt>
                <c:pt idx="1">
                  <c:v>10</c:v>
                </c:pt>
              </c:numCache>
            </c:numRef>
          </c:yVal>
          <c:smooth val="0"/>
          <c:extLst>
            <c:ext xmlns:c16="http://schemas.microsoft.com/office/drawing/2014/chart" uri="{C3380CC4-5D6E-409C-BE32-E72D297353CC}">
              <c16:uniqueId val="{00000005-D6FF-4516-A70C-B4A9BDB5DB9A}"/>
            </c:ext>
          </c:extLst>
        </c:ser>
        <c:ser>
          <c:idx val="5"/>
          <c:order val="5"/>
          <c:tx>
            <c:strRef>
              <c:f>Sheet1!$A$12</c:f>
              <c:strCache>
                <c:ptCount val="1"/>
                <c:pt idx="0">
                  <c:v>xy series</c:v>
                </c:pt>
              </c:strCache>
            </c:strRef>
          </c:tx>
          <c:spPr>
            <a:ln w="9525"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c:v>
                </c:pt>
              </c:numCache>
            </c:numRef>
          </c:yVal>
          <c:smooth val="0"/>
          <c:extLst>
            <c:ext xmlns:c16="http://schemas.microsoft.com/office/drawing/2014/chart" uri="{C3380CC4-5D6E-409C-BE32-E72D297353CC}">
              <c16:uniqueId val="{00000006-D6FF-4516-A70C-B4A9BDB5DB9A}"/>
            </c:ext>
          </c:extLst>
        </c:ser>
        <c:ser>
          <c:idx val="6"/>
          <c:order val="6"/>
          <c:tx>
            <c:strRef>
              <c:f>Sheet1!$A$12</c:f>
              <c:strCache>
                <c:ptCount val="1"/>
                <c:pt idx="0">
                  <c:v>xy series</c:v>
                </c:pt>
              </c:strCache>
            </c:strRef>
          </c:tx>
          <c:spPr>
            <a:ln w="9525"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c:v>
                </c:pt>
              </c:numCache>
            </c:numRef>
          </c:yVal>
          <c:smooth val="0"/>
          <c:extLst>
            <c:ext xmlns:c16="http://schemas.microsoft.com/office/drawing/2014/chart" uri="{C3380CC4-5D6E-409C-BE32-E72D297353CC}">
              <c16:uniqueId val="{00000007-D6FF-4516-A70C-B4A9BDB5DB9A}"/>
            </c:ext>
          </c:extLst>
        </c:ser>
        <c:ser>
          <c:idx val="7"/>
          <c:order val="7"/>
          <c:tx>
            <c:strRef>
              <c:f>Sheet1!$A$12</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c:v>
                </c:pt>
              </c:numCache>
            </c:numRef>
          </c:yVal>
          <c:smooth val="0"/>
          <c:extLst>
            <c:ext xmlns:c16="http://schemas.microsoft.com/office/drawing/2014/chart" uri="{C3380CC4-5D6E-409C-BE32-E72D297353CC}">
              <c16:uniqueId val="{00000008-D6FF-4516-A70C-B4A9BDB5DB9A}"/>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a:t>Score (0-10)</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Breakdown</c:v>
                </c:pt>
              </c:strCache>
            </c:strRef>
          </c:tx>
          <c:spPr>
            <a:solidFill>
              <a:srgbClr val="009999"/>
            </a:solidFill>
            <a:ln>
              <a:noFill/>
            </a:ln>
            <a:effectLst/>
          </c:spPr>
          <c:invertIfNegative val="0"/>
          <c:cat>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f>Sheet1!$B$2:$B$10</c:f>
              <c:numCache>
                <c:formatCode>General</c:formatCode>
                <c:ptCount val="9"/>
                <c:pt idx="0">
                  <c:v>7.6177536231884062</c:v>
                </c:pt>
                <c:pt idx="1">
                  <c:v>6.5686813186813184</c:v>
                </c:pt>
                <c:pt idx="2">
                  <c:v>6.7870225013082157</c:v>
                </c:pt>
                <c:pt idx="4">
                  <c:v>6.2692481884057978</c:v>
                </c:pt>
                <c:pt idx="5">
                  <c:v>6.4560439560439562</c:v>
                </c:pt>
                <c:pt idx="6">
                  <c:v>7.1627523291925472</c:v>
                </c:pt>
                <c:pt idx="7">
                  <c:v>7.0531400966183577</c:v>
                </c:pt>
                <c:pt idx="8">
                  <c:v>6.3722826086956523</c:v>
                </c:pt>
              </c:numCache>
            </c:numRef>
          </c:val>
          <c:extLst>
            <c:ext xmlns:c16="http://schemas.microsoft.com/office/drawing/2014/chart" uri="{C3380CC4-5D6E-409C-BE32-E72D297353CC}">
              <c16:uniqueId val="{00000000-5466-4D1F-8E3C-1C11F4949B71}"/>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extLst>
                      <c:ext uri="{02D57815-91ED-43cb-92C2-25804820EDAC}">
                        <c15:formulaRef>
                          <c15:sqref>Sheet1!$D$2:$D$10</c15:sqref>
                        </c15:formulaRef>
                      </c:ext>
                    </c:extLst>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9-5466-4D1F-8E3C-1C11F4949B71}"/>
                  </c:ext>
                </c:extLst>
              </c15:ser>
            </c15:filteredBarSeries>
          </c:ext>
        </c:extLst>
      </c:barChart>
      <c:scatterChart>
        <c:scatterStyle val="lineMarker"/>
        <c:varyColors val="0"/>
        <c:ser>
          <c:idx val="1"/>
          <c:order val="1"/>
          <c:tx>
            <c:strRef>
              <c:f>Sheet1!$C$1</c:f>
              <c:strCache>
                <c:ptCount val="1"/>
                <c:pt idx="0">
                  <c:v>Your org</c:v>
                </c:pt>
              </c:strCache>
            </c:strRef>
          </c:tx>
          <c:spPr>
            <a:ln w="25400" cap="rnd">
              <a:noFill/>
              <a:round/>
            </a:ln>
            <a:effectLst/>
          </c:spPr>
          <c:marker>
            <c:symbol val="circle"/>
            <c:size val="5"/>
            <c:spPr>
              <a:noFill/>
              <a:ln w="9525">
                <a:noFill/>
              </a:ln>
              <a:effectLst/>
            </c:spPr>
          </c:marker>
          <c:errBars>
            <c:errDir val="x"/>
            <c:errBarType val="both"/>
            <c:errValType val="fixedVal"/>
            <c:noEndCap val="1"/>
            <c:val val="0.5"/>
            <c:spPr>
              <a:noFill/>
              <a:ln w="44450" cap="flat" cmpd="sng" algn="ctr">
                <a:solidFill>
                  <a:srgbClr val="002060"/>
                </a:solidFill>
                <a:round/>
              </a:ln>
              <a:effectLst/>
            </c:spPr>
          </c:errBars>
          <c:xVal>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xVal>
          <c:yVal>
            <c:numRef>
              <c:f>Sheet1!$C$2:$C$10</c:f>
              <c:numCache>
                <c:formatCode>General</c:formatCode>
                <c:ptCount val="9"/>
                <c:pt idx="0">
                  <c:v>7.5921203171562359</c:v>
                </c:pt>
                <c:pt idx="1">
                  <c:v>6.4982161874334405</c:v>
                </c:pt>
                <c:pt idx="2">
                  <c:v>7.0813677795198133</c:v>
                </c:pt>
                <c:pt idx="4">
                  <c:v>5.869530029024336</c:v>
                </c:pt>
                <c:pt idx="5">
                  <c:v>7.1296296296296298</c:v>
                </c:pt>
                <c:pt idx="6">
                  <c:v>7.151111123797345</c:v>
                </c:pt>
                <c:pt idx="7">
                  <c:v>7.136104015893288</c:v>
                </c:pt>
                <c:pt idx="8">
                  <c:v>6.2839886273794319</c:v>
                </c:pt>
              </c:numCache>
            </c:numRef>
          </c:yVal>
          <c:smooth val="0"/>
          <c:extLst>
            <c:ext xmlns:c16="http://schemas.microsoft.com/office/drawing/2014/chart" uri="{C3380CC4-5D6E-409C-BE32-E72D297353CC}">
              <c16:uniqueId val="{00000001-5466-4D1F-8E3C-1C11F4949B71}"/>
            </c:ext>
          </c:extLst>
        </c:ser>
        <c:ser>
          <c:idx val="3"/>
          <c:order val="3"/>
          <c:tx>
            <c:strRef>
              <c:f>Sheet1!$A$12</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5466-4D1F-8E3C-1C11F4949B71}"/>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c:v>
                </c:pt>
              </c:numCache>
            </c:numRef>
          </c:yVal>
          <c:smooth val="0"/>
          <c:extLst>
            <c:ext xmlns:c16="http://schemas.microsoft.com/office/drawing/2014/chart" uri="{C3380CC4-5D6E-409C-BE32-E72D297353CC}">
              <c16:uniqueId val="{00000004-5466-4D1F-8E3C-1C11F4949B71}"/>
            </c:ext>
          </c:extLst>
        </c:ser>
        <c:ser>
          <c:idx val="4"/>
          <c:order val="4"/>
          <c:tx>
            <c:strRef>
              <c:f>Sheet1!$A$12</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2.5</c:v>
                </c:pt>
                <c:pt idx="1">
                  <c:v>2.5</c:v>
                </c:pt>
              </c:numCache>
            </c:numRef>
          </c:xVal>
          <c:yVal>
            <c:numRef>
              <c:f>Sheet1!$C$15:$C$16</c:f>
              <c:numCache>
                <c:formatCode>General</c:formatCode>
                <c:ptCount val="2"/>
                <c:pt idx="0">
                  <c:v>0</c:v>
                </c:pt>
                <c:pt idx="1">
                  <c:v>10</c:v>
                </c:pt>
              </c:numCache>
            </c:numRef>
          </c:yVal>
          <c:smooth val="0"/>
          <c:extLst>
            <c:ext xmlns:c16="http://schemas.microsoft.com/office/drawing/2014/chart" uri="{C3380CC4-5D6E-409C-BE32-E72D297353CC}">
              <c16:uniqueId val="{00000005-5466-4D1F-8E3C-1C11F4949B71}"/>
            </c:ext>
          </c:extLst>
        </c:ser>
        <c:ser>
          <c:idx val="5"/>
          <c:order val="5"/>
          <c:tx>
            <c:strRef>
              <c:f>Sheet1!$A$12</c:f>
              <c:strCache>
                <c:ptCount val="1"/>
                <c:pt idx="0">
                  <c:v>xy series</c:v>
                </c:pt>
              </c:strCache>
            </c:strRef>
          </c:tx>
          <c:spPr>
            <a:ln w="9525"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c:v>
                </c:pt>
              </c:numCache>
            </c:numRef>
          </c:yVal>
          <c:smooth val="0"/>
          <c:extLst>
            <c:ext xmlns:c16="http://schemas.microsoft.com/office/drawing/2014/chart" uri="{C3380CC4-5D6E-409C-BE32-E72D297353CC}">
              <c16:uniqueId val="{00000006-5466-4D1F-8E3C-1C11F4949B71}"/>
            </c:ext>
          </c:extLst>
        </c:ser>
        <c:ser>
          <c:idx val="6"/>
          <c:order val="6"/>
          <c:tx>
            <c:strRef>
              <c:f>Sheet1!$A$12</c:f>
              <c:strCache>
                <c:ptCount val="1"/>
                <c:pt idx="0">
                  <c:v>xy series</c:v>
                </c:pt>
              </c:strCache>
            </c:strRef>
          </c:tx>
          <c:spPr>
            <a:ln w="9525"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c:v>
                </c:pt>
              </c:numCache>
            </c:numRef>
          </c:yVal>
          <c:smooth val="0"/>
          <c:extLst>
            <c:ext xmlns:c16="http://schemas.microsoft.com/office/drawing/2014/chart" uri="{C3380CC4-5D6E-409C-BE32-E72D297353CC}">
              <c16:uniqueId val="{00000007-5466-4D1F-8E3C-1C11F4949B71}"/>
            </c:ext>
          </c:extLst>
        </c:ser>
        <c:ser>
          <c:idx val="7"/>
          <c:order val="7"/>
          <c:tx>
            <c:strRef>
              <c:f>Sheet1!$A$12</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c:v>
                </c:pt>
              </c:numCache>
            </c:numRef>
          </c:yVal>
          <c:smooth val="0"/>
          <c:extLst>
            <c:ext xmlns:c16="http://schemas.microsoft.com/office/drawing/2014/chart" uri="{C3380CC4-5D6E-409C-BE32-E72D297353CC}">
              <c16:uniqueId val="{00000008-5466-4D1F-8E3C-1C11F4949B71}"/>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a:t>Score (0-10)</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Breakdown</c:v>
                </c:pt>
              </c:strCache>
            </c:strRef>
          </c:tx>
          <c:spPr>
            <a:solidFill>
              <a:srgbClr val="009999"/>
            </a:solidFill>
            <a:ln>
              <a:noFill/>
            </a:ln>
            <a:effectLst/>
          </c:spPr>
          <c:invertIfNegative val="0"/>
          <c:cat>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f>Sheet1!$B$2:$B$10</c:f>
              <c:numCache>
                <c:formatCode>General</c:formatCode>
                <c:ptCount val="9"/>
                <c:pt idx="0">
                  <c:v>7.5659722222222223</c:v>
                </c:pt>
                <c:pt idx="1">
                  <c:v>6.2810990338164254</c:v>
                </c:pt>
                <c:pt idx="2">
                  <c:v>7.1031145509051079</c:v>
                </c:pt>
                <c:pt idx="4">
                  <c:v>5.9668870696893359</c:v>
                </c:pt>
                <c:pt idx="5">
                  <c:v>6.9314971751412431</c:v>
                </c:pt>
                <c:pt idx="6">
                  <c:v>7.188041782246879</c:v>
                </c:pt>
                <c:pt idx="7">
                  <c:v>7.011205045625335</c:v>
                </c:pt>
                <c:pt idx="8">
                  <c:v>5.9237692661605701</c:v>
                </c:pt>
              </c:numCache>
            </c:numRef>
          </c:val>
          <c:extLst>
            <c:ext xmlns:c16="http://schemas.microsoft.com/office/drawing/2014/chart" uri="{C3380CC4-5D6E-409C-BE32-E72D297353CC}">
              <c16:uniqueId val="{00000000-8C0E-4675-99A2-301BCE900FC3}"/>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extLst>
                      <c:ext uri="{02D57815-91ED-43cb-92C2-25804820EDAC}">
                        <c15:formulaRef>
                          <c15:sqref>Sheet1!$D$2:$D$10</c15:sqref>
                        </c15:formulaRef>
                      </c:ext>
                    </c:extLst>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9-8C0E-4675-99A2-301BCE900FC3}"/>
                  </c:ext>
                </c:extLst>
              </c15:ser>
            </c15:filteredBarSeries>
          </c:ext>
        </c:extLst>
      </c:barChart>
      <c:scatterChart>
        <c:scatterStyle val="lineMarker"/>
        <c:varyColors val="0"/>
        <c:ser>
          <c:idx val="1"/>
          <c:order val="1"/>
          <c:tx>
            <c:strRef>
              <c:f>Sheet1!$C$1</c:f>
              <c:strCache>
                <c:ptCount val="1"/>
                <c:pt idx="0">
                  <c:v>Your org</c:v>
                </c:pt>
              </c:strCache>
            </c:strRef>
          </c:tx>
          <c:spPr>
            <a:ln w="25400" cap="rnd">
              <a:noFill/>
              <a:round/>
            </a:ln>
            <a:effectLst/>
          </c:spPr>
          <c:marker>
            <c:symbol val="circle"/>
            <c:size val="5"/>
            <c:spPr>
              <a:noFill/>
              <a:ln w="9525">
                <a:noFill/>
              </a:ln>
              <a:effectLst/>
            </c:spPr>
          </c:marker>
          <c:errBars>
            <c:errDir val="x"/>
            <c:errBarType val="both"/>
            <c:errValType val="fixedVal"/>
            <c:noEndCap val="1"/>
            <c:val val="0.5"/>
            <c:spPr>
              <a:noFill/>
              <a:ln w="44450" cap="flat" cmpd="sng" algn="ctr">
                <a:solidFill>
                  <a:srgbClr val="002060"/>
                </a:solidFill>
                <a:round/>
              </a:ln>
              <a:effectLst/>
            </c:spPr>
          </c:errBars>
          <c:xVal>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xVal>
          <c:yVal>
            <c:numRef>
              <c:f>Sheet1!$C$2:$C$10</c:f>
              <c:numCache>
                <c:formatCode>General</c:formatCode>
                <c:ptCount val="9"/>
                <c:pt idx="0">
                  <c:v>7.5921203171562359</c:v>
                </c:pt>
                <c:pt idx="1">
                  <c:v>6.4982161874334405</c:v>
                </c:pt>
                <c:pt idx="2">
                  <c:v>7.0813677795198133</c:v>
                </c:pt>
                <c:pt idx="4">
                  <c:v>5.869530029024336</c:v>
                </c:pt>
                <c:pt idx="5">
                  <c:v>7.1296296296296298</c:v>
                </c:pt>
                <c:pt idx="6">
                  <c:v>7.151111123797345</c:v>
                </c:pt>
                <c:pt idx="7">
                  <c:v>7.136104015893288</c:v>
                </c:pt>
                <c:pt idx="8">
                  <c:v>6.2839886273794319</c:v>
                </c:pt>
              </c:numCache>
            </c:numRef>
          </c:yVal>
          <c:smooth val="0"/>
          <c:extLst>
            <c:ext xmlns:c16="http://schemas.microsoft.com/office/drawing/2014/chart" uri="{C3380CC4-5D6E-409C-BE32-E72D297353CC}">
              <c16:uniqueId val="{00000001-8C0E-4675-99A2-301BCE900FC3}"/>
            </c:ext>
          </c:extLst>
        </c:ser>
        <c:ser>
          <c:idx val="3"/>
          <c:order val="3"/>
          <c:tx>
            <c:strRef>
              <c:f>Sheet1!$A$12</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8C0E-4675-99A2-301BCE900FC3}"/>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c:v>
                </c:pt>
              </c:numCache>
            </c:numRef>
          </c:yVal>
          <c:smooth val="0"/>
          <c:extLst>
            <c:ext xmlns:c16="http://schemas.microsoft.com/office/drawing/2014/chart" uri="{C3380CC4-5D6E-409C-BE32-E72D297353CC}">
              <c16:uniqueId val="{00000004-8C0E-4675-99A2-301BCE900FC3}"/>
            </c:ext>
          </c:extLst>
        </c:ser>
        <c:ser>
          <c:idx val="4"/>
          <c:order val="4"/>
          <c:tx>
            <c:strRef>
              <c:f>Sheet1!$A$12</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2.5</c:v>
                </c:pt>
                <c:pt idx="1">
                  <c:v>2.5</c:v>
                </c:pt>
              </c:numCache>
            </c:numRef>
          </c:xVal>
          <c:yVal>
            <c:numRef>
              <c:f>Sheet1!$C$15:$C$16</c:f>
              <c:numCache>
                <c:formatCode>General</c:formatCode>
                <c:ptCount val="2"/>
                <c:pt idx="0">
                  <c:v>0</c:v>
                </c:pt>
                <c:pt idx="1">
                  <c:v>10</c:v>
                </c:pt>
              </c:numCache>
            </c:numRef>
          </c:yVal>
          <c:smooth val="0"/>
          <c:extLst>
            <c:ext xmlns:c16="http://schemas.microsoft.com/office/drawing/2014/chart" uri="{C3380CC4-5D6E-409C-BE32-E72D297353CC}">
              <c16:uniqueId val="{00000005-8C0E-4675-99A2-301BCE900FC3}"/>
            </c:ext>
          </c:extLst>
        </c:ser>
        <c:ser>
          <c:idx val="5"/>
          <c:order val="5"/>
          <c:tx>
            <c:strRef>
              <c:f>Sheet1!$A$12</c:f>
              <c:strCache>
                <c:ptCount val="1"/>
                <c:pt idx="0">
                  <c:v>xy series</c:v>
                </c:pt>
              </c:strCache>
            </c:strRef>
          </c:tx>
          <c:spPr>
            <a:ln w="9525"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c:v>
                </c:pt>
              </c:numCache>
            </c:numRef>
          </c:yVal>
          <c:smooth val="0"/>
          <c:extLst>
            <c:ext xmlns:c16="http://schemas.microsoft.com/office/drawing/2014/chart" uri="{C3380CC4-5D6E-409C-BE32-E72D297353CC}">
              <c16:uniqueId val="{00000006-8C0E-4675-99A2-301BCE900FC3}"/>
            </c:ext>
          </c:extLst>
        </c:ser>
        <c:ser>
          <c:idx val="6"/>
          <c:order val="6"/>
          <c:tx>
            <c:strRef>
              <c:f>Sheet1!$A$12</c:f>
              <c:strCache>
                <c:ptCount val="1"/>
                <c:pt idx="0">
                  <c:v>xy series</c:v>
                </c:pt>
              </c:strCache>
            </c:strRef>
          </c:tx>
          <c:spPr>
            <a:ln w="9525"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c:v>
                </c:pt>
              </c:numCache>
            </c:numRef>
          </c:yVal>
          <c:smooth val="0"/>
          <c:extLst>
            <c:ext xmlns:c16="http://schemas.microsoft.com/office/drawing/2014/chart" uri="{C3380CC4-5D6E-409C-BE32-E72D297353CC}">
              <c16:uniqueId val="{00000007-8C0E-4675-99A2-301BCE900FC3}"/>
            </c:ext>
          </c:extLst>
        </c:ser>
        <c:ser>
          <c:idx val="7"/>
          <c:order val="7"/>
          <c:tx>
            <c:strRef>
              <c:f>Sheet1!$A$12</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c:v>
                </c:pt>
              </c:numCache>
            </c:numRef>
          </c:yVal>
          <c:smooth val="0"/>
          <c:extLst>
            <c:ext xmlns:c16="http://schemas.microsoft.com/office/drawing/2014/chart" uri="{C3380CC4-5D6E-409C-BE32-E72D297353CC}">
              <c16:uniqueId val="{00000008-8C0E-4675-99A2-301BCE900FC3}"/>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a:t>Score (0-10)</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Breakdown</c:v>
                </c:pt>
              </c:strCache>
            </c:strRef>
          </c:tx>
          <c:spPr>
            <a:solidFill>
              <a:srgbClr val="009999"/>
            </a:solidFill>
            <a:ln>
              <a:noFill/>
            </a:ln>
            <a:effectLst/>
          </c:spPr>
          <c:invertIfNegative val="0"/>
          <c:cat>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f>Sheet1!$B$2:$B$10</c:f>
              <c:numCache>
                <c:formatCode>General</c:formatCode>
                <c:ptCount val="9"/>
                <c:pt idx="0">
                  <c:v>6.9637152777777782</c:v>
                </c:pt>
                <c:pt idx="1">
                  <c:v>5.4684873949579833</c:v>
                </c:pt>
                <c:pt idx="2">
                  <c:v>6.5272358943577444</c:v>
                </c:pt>
                <c:pt idx="4">
                  <c:v>5.2923976608187138</c:v>
                </c:pt>
                <c:pt idx="5">
                  <c:v>6.3095238095238102</c:v>
                </c:pt>
                <c:pt idx="6">
                  <c:v>6.4581473214285712</c:v>
                </c:pt>
                <c:pt idx="7">
                  <c:v>6.3796296296296298</c:v>
                </c:pt>
                <c:pt idx="8">
                  <c:v>5.4424603174603172</c:v>
                </c:pt>
              </c:numCache>
            </c:numRef>
          </c:val>
          <c:extLst>
            <c:ext xmlns:c16="http://schemas.microsoft.com/office/drawing/2014/chart" uri="{C3380CC4-5D6E-409C-BE32-E72D297353CC}">
              <c16:uniqueId val="{00000000-39C6-4F76-AA87-102896ADEFAD}"/>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extLst>
                      <c:ext uri="{02D57815-91ED-43cb-92C2-25804820EDAC}">
                        <c15:formulaRef>
                          <c15:sqref>Sheet1!$D$2:$D$10</c15:sqref>
                        </c15:formulaRef>
                      </c:ext>
                    </c:extLst>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9-39C6-4F76-AA87-102896ADEFAD}"/>
                  </c:ext>
                </c:extLst>
              </c15:ser>
            </c15:filteredBarSeries>
          </c:ext>
        </c:extLst>
      </c:barChart>
      <c:scatterChart>
        <c:scatterStyle val="lineMarker"/>
        <c:varyColors val="0"/>
        <c:ser>
          <c:idx val="1"/>
          <c:order val="1"/>
          <c:tx>
            <c:strRef>
              <c:f>Sheet1!$C$1</c:f>
              <c:strCache>
                <c:ptCount val="1"/>
                <c:pt idx="0">
                  <c:v>Your org</c:v>
                </c:pt>
              </c:strCache>
            </c:strRef>
          </c:tx>
          <c:spPr>
            <a:ln w="25400" cap="rnd">
              <a:noFill/>
              <a:round/>
            </a:ln>
            <a:effectLst/>
          </c:spPr>
          <c:marker>
            <c:symbol val="circle"/>
            <c:size val="5"/>
            <c:spPr>
              <a:noFill/>
              <a:ln w="9525">
                <a:noFill/>
              </a:ln>
              <a:effectLst/>
            </c:spPr>
          </c:marker>
          <c:errBars>
            <c:errDir val="x"/>
            <c:errBarType val="both"/>
            <c:errValType val="fixedVal"/>
            <c:noEndCap val="1"/>
            <c:val val="0.5"/>
            <c:spPr>
              <a:noFill/>
              <a:ln w="44450" cap="flat" cmpd="sng" algn="ctr">
                <a:solidFill>
                  <a:srgbClr val="002060"/>
                </a:solidFill>
                <a:round/>
              </a:ln>
              <a:effectLst/>
            </c:spPr>
          </c:errBars>
          <c:xVal>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xVal>
          <c:yVal>
            <c:numRef>
              <c:f>Sheet1!$C$2:$C$10</c:f>
              <c:numCache>
                <c:formatCode>General</c:formatCode>
                <c:ptCount val="9"/>
                <c:pt idx="0">
                  <c:v>7.5921203171562359</c:v>
                </c:pt>
                <c:pt idx="1">
                  <c:v>6.4982161874334405</c:v>
                </c:pt>
                <c:pt idx="2">
                  <c:v>7.0813677795198133</c:v>
                </c:pt>
                <c:pt idx="4">
                  <c:v>5.869530029024336</c:v>
                </c:pt>
                <c:pt idx="5">
                  <c:v>7.1296296296296298</c:v>
                </c:pt>
                <c:pt idx="6">
                  <c:v>7.151111123797345</c:v>
                </c:pt>
                <c:pt idx="7">
                  <c:v>7.136104015893288</c:v>
                </c:pt>
                <c:pt idx="8">
                  <c:v>6.2839886273794319</c:v>
                </c:pt>
              </c:numCache>
            </c:numRef>
          </c:yVal>
          <c:smooth val="0"/>
          <c:extLst>
            <c:ext xmlns:c16="http://schemas.microsoft.com/office/drawing/2014/chart" uri="{C3380CC4-5D6E-409C-BE32-E72D297353CC}">
              <c16:uniqueId val="{00000001-39C6-4F76-AA87-102896ADEFAD}"/>
            </c:ext>
          </c:extLst>
        </c:ser>
        <c:ser>
          <c:idx val="3"/>
          <c:order val="3"/>
          <c:tx>
            <c:strRef>
              <c:f>Sheet1!$A$12</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39C6-4F76-AA87-102896ADEFAD}"/>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c:v>
                </c:pt>
              </c:numCache>
            </c:numRef>
          </c:yVal>
          <c:smooth val="0"/>
          <c:extLst>
            <c:ext xmlns:c16="http://schemas.microsoft.com/office/drawing/2014/chart" uri="{C3380CC4-5D6E-409C-BE32-E72D297353CC}">
              <c16:uniqueId val="{00000004-39C6-4F76-AA87-102896ADEFAD}"/>
            </c:ext>
          </c:extLst>
        </c:ser>
        <c:ser>
          <c:idx val="4"/>
          <c:order val="4"/>
          <c:tx>
            <c:strRef>
              <c:f>Sheet1!$A$12</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2.5</c:v>
                </c:pt>
                <c:pt idx="1">
                  <c:v>2.5</c:v>
                </c:pt>
              </c:numCache>
            </c:numRef>
          </c:xVal>
          <c:yVal>
            <c:numRef>
              <c:f>Sheet1!$C$15:$C$16</c:f>
              <c:numCache>
                <c:formatCode>General</c:formatCode>
                <c:ptCount val="2"/>
                <c:pt idx="0">
                  <c:v>0</c:v>
                </c:pt>
                <c:pt idx="1">
                  <c:v>10</c:v>
                </c:pt>
              </c:numCache>
            </c:numRef>
          </c:yVal>
          <c:smooth val="0"/>
          <c:extLst>
            <c:ext xmlns:c16="http://schemas.microsoft.com/office/drawing/2014/chart" uri="{C3380CC4-5D6E-409C-BE32-E72D297353CC}">
              <c16:uniqueId val="{00000005-39C6-4F76-AA87-102896ADEFAD}"/>
            </c:ext>
          </c:extLst>
        </c:ser>
        <c:ser>
          <c:idx val="5"/>
          <c:order val="5"/>
          <c:tx>
            <c:strRef>
              <c:f>Sheet1!$A$12</c:f>
              <c:strCache>
                <c:ptCount val="1"/>
                <c:pt idx="0">
                  <c:v>xy series</c:v>
                </c:pt>
              </c:strCache>
            </c:strRef>
          </c:tx>
          <c:spPr>
            <a:ln w="9525"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c:v>
                </c:pt>
              </c:numCache>
            </c:numRef>
          </c:yVal>
          <c:smooth val="0"/>
          <c:extLst>
            <c:ext xmlns:c16="http://schemas.microsoft.com/office/drawing/2014/chart" uri="{C3380CC4-5D6E-409C-BE32-E72D297353CC}">
              <c16:uniqueId val="{00000006-39C6-4F76-AA87-102896ADEFAD}"/>
            </c:ext>
          </c:extLst>
        </c:ser>
        <c:ser>
          <c:idx val="6"/>
          <c:order val="6"/>
          <c:tx>
            <c:strRef>
              <c:f>Sheet1!$A$12</c:f>
              <c:strCache>
                <c:ptCount val="1"/>
                <c:pt idx="0">
                  <c:v>xy series</c:v>
                </c:pt>
              </c:strCache>
            </c:strRef>
          </c:tx>
          <c:spPr>
            <a:ln w="9525"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c:v>
                </c:pt>
              </c:numCache>
            </c:numRef>
          </c:yVal>
          <c:smooth val="0"/>
          <c:extLst>
            <c:ext xmlns:c16="http://schemas.microsoft.com/office/drawing/2014/chart" uri="{C3380CC4-5D6E-409C-BE32-E72D297353CC}">
              <c16:uniqueId val="{00000007-39C6-4F76-AA87-102896ADEFAD}"/>
            </c:ext>
          </c:extLst>
        </c:ser>
        <c:ser>
          <c:idx val="7"/>
          <c:order val="7"/>
          <c:tx>
            <c:strRef>
              <c:f>Sheet1!$A$12</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c:v>
                </c:pt>
              </c:numCache>
            </c:numRef>
          </c:yVal>
          <c:smooth val="0"/>
          <c:extLst>
            <c:ext xmlns:c16="http://schemas.microsoft.com/office/drawing/2014/chart" uri="{C3380CC4-5D6E-409C-BE32-E72D297353CC}">
              <c16:uniqueId val="{00000008-39C6-4F76-AA87-102896ADEFAD}"/>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a:t>Score (0-10)</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97632811721321E-2"/>
          <c:y val="0.13097376500785951"/>
          <c:w val="0.89351502541612682"/>
          <c:h val="0.84266859202286259"/>
        </c:manualLayout>
      </c:layout>
      <c:barChart>
        <c:barDir val="col"/>
        <c:grouping val="clustered"/>
        <c:varyColors val="0"/>
        <c:ser>
          <c:idx val="0"/>
          <c:order val="0"/>
          <c:tx>
            <c:strRef>
              <c:f>Sheet1!$B$1</c:f>
              <c:strCache>
                <c:ptCount val="1"/>
                <c:pt idx="0">
                  <c:v>Breakdown</c:v>
                </c:pt>
              </c:strCache>
            </c:strRef>
          </c:tx>
          <c:spPr>
            <a:solidFill>
              <a:srgbClr val="009999"/>
            </a:solidFill>
            <a:ln>
              <a:noFill/>
            </a:ln>
            <a:effectLst/>
          </c:spPr>
          <c:invertIfNegative val="0"/>
          <c:cat>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f>Sheet1!$B$2:$B$10</c:f>
              <c:numCache>
                <c:formatCode>General</c:formatCode>
                <c:ptCount val="9"/>
                <c:pt idx="0">
                  <c:v>7.0477430555555562</c:v>
                </c:pt>
                <c:pt idx="1">
                  <c:v>5.875</c:v>
                </c:pt>
                <c:pt idx="2">
                  <c:v>6.4676339285714279</c:v>
                </c:pt>
                <c:pt idx="4">
                  <c:v>4.5539772727272725</c:v>
                </c:pt>
                <c:pt idx="5">
                  <c:v>6.4236111111111116</c:v>
                </c:pt>
                <c:pt idx="6">
                  <c:v>6.536458333333333</c:v>
                </c:pt>
                <c:pt idx="7">
                  <c:v>6.5856481481481488</c:v>
                </c:pt>
                <c:pt idx="8">
                  <c:v>5.3091931216931219</c:v>
                </c:pt>
              </c:numCache>
            </c:numRef>
          </c:val>
          <c:extLst>
            <c:ext xmlns:c16="http://schemas.microsoft.com/office/drawing/2014/chart" uri="{C3380CC4-5D6E-409C-BE32-E72D297353CC}">
              <c16:uniqueId val="{00000000-E940-4A99-967A-20B3D9F757CF}"/>
            </c:ext>
          </c:extLst>
        </c:ser>
        <c:dLbls>
          <c:showLegendKey val="0"/>
          <c:showVal val="0"/>
          <c:showCatName val="0"/>
          <c:showSerName val="0"/>
          <c:showPercent val="0"/>
          <c:showBubbleSize val="0"/>
        </c:dLbls>
        <c:gapWidth val="219"/>
        <c:overlap val="-27"/>
        <c:axId val="1221420847"/>
        <c:axId val="1221425423"/>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Sheet1!$A$2:$A$10</c15:sqref>
                        </c15:formulaRef>
                      </c:ext>
                    </c:extLst>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cat>
                <c:val>
                  <c:numRef>
                    <c:extLst>
                      <c:ext uri="{02D57815-91ED-43cb-92C2-25804820EDAC}">
                        <c15:formulaRef>
                          <c15:sqref>Sheet1!$D$2:$D$10</c15:sqref>
                        </c15:formulaRef>
                      </c:ext>
                    </c:extLst>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9-E940-4A99-967A-20B3D9F757CF}"/>
                  </c:ext>
                </c:extLst>
              </c15:ser>
            </c15:filteredBarSeries>
          </c:ext>
        </c:extLst>
      </c:barChart>
      <c:scatterChart>
        <c:scatterStyle val="lineMarker"/>
        <c:varyColors val="0"/>
        <c:ser>
          <c:idx val="1"/>
          <c:order val="1"/>
          <c:tx>
            <c:strRef>
              <c:f>Sheet1!$C$1</c:f>
              <c:strCache>
                <c:ptCount val="1"/>
                <c:pt idx="0">
                  <c:v>Your org</c:v>
                </c:pt>
              </c:strCache>
            </c:strRef>
          </c:tx>
          <c:spPr>
            <a:ln w="25400" cap="rnd">
              <a:noFill/>
              <a:round/>
            </a:ln>
            <a:effectLst/>
          </c:spPr>
          <c:marker>
            <c:symbol val="circle"/>
            <c:size val="5"/>
            <c:spPr>
              <a:noFill/>
              <a:ln w="9525">
                <a:noFill/>
              </a:ln>
              <a:effectLst/>
            </c:spPr>
          </c:marker>
          <c:errBars>
            <c:errDir val="x"/>
            <c:errBarType val="both"/>
            <c:errValType val="fixedVal"/>
            <c:noEndCap val="1"/>
            <c:val val="0.5"/>
            <c:spPr>
              <a:noFill/>
              <a:ln w="44450" cap="flat" cmpd="sng" algn="ctr">
                <a:solidFill>
                  <a:srgbClr val="002060"/>
                </a:solidFill>
                <a:round/>
              </a:ln>
              <a:effectLst/>
            </c:spPr>
          </c:errBars>
          <c:xVal>
            <c:strRef>
              <c:f>Sheet1!$A$2:$A$10</c:f>
              <c:strCache>
                <c:ptCount val="9"/>
                <c:pt idx="0">
                  <c:v>We are compassionate and inclusive</c:v>
                </c:pt>
                <c:pt idx="1">
                  <c:v>We are recognised and rewarded</c:v>
                </c:pt>
                <c:pt idx="2">
                  <c:v>We each have a voice that counts</c:v>
                </c:pt>
                <c:pt idx="3">
                  <c:v>We are safe and healthy</c:v>
                </c:pt>
                <c:pt idx="4">
                  <c:v>We are always learning</c:v>
                </c:pt>
                <c:pt idx="5">
                  <c:v>We work flexibly</c:v>
                </c:pt>
                <c:pt idx="6">
                  <c:v>We are a team</c:v>
                </c:pt>
                <c:pt idx="7">
                  <c:v>Staff Engagement</c:v>
                </c:pt>
                <c:pt idx="8">
                  <c:v>Morale</c:v>
                </c:pt>
              </c:strCache>
            </c:strRef>
          </c:xVal>
          <c:yVal>
            <c:numRef>
              <c:f>Sheet1!$C$2:$C$10</c:f>
              <c:numCache>
                <c:formatCode>General</c:formatCode>
                <c:ptCount val="9"/>
                <c:pt idx="0">
                  <c:v>7.5921203171562359</c:v>
                </c:pt>
                <c:pt idx="1">
                  <c:v>6.4982161874334405</c:v>
                </c:pt>
                <c:pt idx="2">
                  <c:v>7.0813677795198133</c:v>
                </c:pt>
                <c:pt idx="4">
                  <c:v>5.869530029024336</c:v>
                </c:pt>
                <c:pt idx="5">
                  <c:v>7.1296296296296298</c:v>
                </c:pt>
                <c:pt idx="6">
                  <c:v>7.151111123797345</c:v>
                </c:pt>
                <c:pt idx="7">
                  <c:v>7.136104015893288</c:v>
                </c:pt>
                <c:pt idx="8">
                  <c:v>6.2839886273794319</c:v>
                </c:pt>
              </c:numCache>
            </c:numRef>
          </c:yVal>
          <c:smooth val="0"/>
          <c:extLst>
            <c:ext xmlns:c16="http://schemas.microsoft.com/office/drawing/2014/chart" uri="{C3380CC4-5D6E-409C-BE32-E72D297353CC}">
              <c16:uniqueId val="{00000001-E940-4A99-967A-20B3D9F757CF}"/>
            </c:ext>
          </c:extLst>
        </c:ser>
        <c:ser>
          <c:idx val="3"/>
          <c:order val="3"/>
          <c:tx>
            <c:strRef>
              <c:f>Sheet1!$A$12</c:f>
              <c:strCache>
                <c:ptCount val="1"/>
                <c:pt idx="0">
                  <c:v>xy series</c:v>
                </c:pt>
              </c:strCache>
            </c:strRef>
          </c:tx>
          <c:spPr>
            <a:ln w="9525" cap="rnd">
              <a:solidFill>
                <a:schemeClr val="accent4"/>
              </a:solidFill>
              <a:round/>
            </a:ln>
            <a:effectLst/>
          </c:spPr>
          <c:marker>
            <c:symbol val="none"/>
          </c:marker>
          <c:dPt>
            <c:idx val="1"/>
            <c:marker>
              <c:symbol val="none"/>
            </c:marker>
            <c:bubble3D val="0"/>
            <c:spPr>
              <a:ln w="9525" cap="rnd">
                <a:solidFill>
                  <a:schemeClr val="tx1"/>
                </a:solidFill>
                <a:round/>
              </a:ln>
              <a:effectLst/>
            </c:spPr>
            <c:extLst>
              <c:ext xmlns:c16="http://schemas.microsoft.com/office/drawing/2014/chart" uri="{C3380CC4-5D6E-409C-BE32-E72D297353CC}">
                <c16:uniqueId val="{00000003-E940-4A99-967A-20B3D9F757CF}"/>
              </c:ext>
            </c:extLst>
          </c:dPt>
          <c:xVal>
            <c:numRef>
              <c:f>Sheet1!$B$13:$B$14</c:f>
              <c:numCache>
                <c:formatCode>General</c:formatCode>
                <c:ptCount val="2"/>
                <c:pt idx="0">
                  <c:v>1.5</c:v>
                </c:pt>
                <c:pt idx="1">
                  <c:v>1.5</c:v>
                </c:pt>
              </c:numCache>
            </c:numRef>
          </c:xVal>
          <c:yVal>
            <c:numRef>
              <c:f>Sheet1!$C$13:$C$14</c:f>
              <c:numCache>
                <c:formatCode>General</c:formatCode>
                <c:ptCount val="2"/>
                <c:pt idx="0">
                  <c:v>0</c:v>
                </c:pt>
                <c:pt idx="1">
                  <c:v>10</c:v>
                </c:pt>
              </c:numCache>
            </c:numRef>
          </c:yVal>
          <c:smooth val="0"/>
          <c:extLst>
            <c:ext xmlns:c16="http://schemas.microsoft.com/office/drawing/2014/chart" uri="{C3380CC4-5D6E-409C-BE32-E72D297353CC}">
              <c16:uniqueId val="{00000004-E940-4A99-967A-20B3D9F757CF}"/>
            </c:ext>
          </c:extLst>
        </c:ser>
        <c:ser>
          <c:idx val="4"/>
          <c:order val="4"/>
          <c:tx>
            <c:strRef>
              <c:f>Sheet1!$A$12</c:f>
              <c:strCache>
                <c:ptCount val="1"/>
                <c:pt idx="0">
                  <c:v>xy series</c:v>
                </c:pt>
              </c:strCache>
            </c:strRef>
          </c:tx>
          <c:spPr>
            <a:ln w="9525" cap="rnd">
              <a:solidFill>
                <a:schemeClr val="tx1"/>
              </a:solidFill>
              <a:round/>
            </a:ln>
            <a:effectLst/>
          </c:spPr>
          <c:marker>
            <c:symbol val="none"/>
          </c:marker>
          <c:xVal>
            <c:numRef>
              <c:f>Sheet1!$B$15:$B$16</c:f>
              <c:numCache>
                <c:formatCode>General</c:formatCode>
                <c:ptCount val="2"/>
                <c:pt idx="0">
                  <c:v>2.5</c:v>
                </c:pt>
                <c:pt idx="1">
                  <c:v>2.5</c:v>
                </c:pt>
              </c:numCache>
            </c:numRef>
          </c:xVal>
          <c:yVal>
            <c:numRef>
              <c:f>Sheet1!$C$15:$C$16</c:f>
              <c:numCache>
                <c:formatCode>General</c:formatCode>
                <c:ptCount val="2"/>
                <c:pt idx="0">
                  <c:v>0</c:v>
                </c:pt>
                <c:pt idx="1">
                  <c:v>10</c:v>
                </c:pt>
              </c:numCache>
            </c:numRef>
          </c:yVal>
          <c:smooth val="0"/>
          <c:extLst>
            <c:ext xmlns:c16="http://schemas.microsoft.com/office/drawing/2014/chart" uri="{C3380CC4-5D6E-409C-BE32-E72D297353CC}">
              <c16:uniqueId val="{00000005-E940-4A99-967A-20B3D9F757CF}"/>
            </c:ext>
          </c:extLst>
        </c:ser>
        <c:ser>
          <c:idx val="5"/>
          <c:order val="5"/>
          <c:tx>
            <c:strRef>
              <c:f>Sheet1!$A$12</c:f>
              <c:strCache>
                <c:ptCount val="1"/>
                <c:pt idx="0">
                  <c:v>xy series</c:v>
                </c:pt>
              </c:strCache>
            </c:strRef>
          </c:tx>
          <c:spPr>
            <a:ln w="9525" cap="rnd">
              <a:solidFill>
                <a:schemeClr val="tx1"/>
              </a:solidFill>
              <a:round/>
            </a:ln>
            <a:effectLst/>
          </c:spPr>
          <c:marker>
            <c:symbol val="none"/>
          </c:marker>
          <c:xVal>
            <c:numRef>
              <c:f>Sheet1!$B$17:$B$18</c:f>
              <c:numCache>
                <c:formatCode>General</c:formatCode>
                <c:ptCount val="2"/>
                <c:pt idx="0">
                  <c:v>3.5</c:v>
                </c:pt>
                <c:pt idx="1">
                  <c:v>3.5</c:v>
                </c:pt>
              </c:numCache>
            </c:numRef>
          </c:xVal>
          <c:yVal>
            <c:numRef>
              <c:f>Sheet1!$C$17:$C$18</c:f>
              <c:numCache>
                <c:formatCode>General</c:formatCode>
                <c:ptCount val="2"/>
                <c:pt idx="0">
                  <c:v>0</c:v>
                </c:pt>
                <c:pt idx="1">
                  <c:v>10</c:v>
                </c:pt>
              </c:numCache>
            </c:numRef>
          </c:yVal>
          <c:smooth val="0"/>
          <c:extLst>
            <c:ext xmlns:c16="http://schemas.microsoft.com/office/drawing/2014/chart" uri="{C3380CC4-5D6E-409C-BE32-E72D297353CC}">
              <c16:uniqueId val="{00000006-E940-4A99-967A-20B3D9F757CF}"/>
            </c:ext>
          </c:extLst>
        </c:ser>
        <c:ser>
          <c:idx val="6"/>
          <c:order val="6"/>
          <c:tx>
            <c:strRef>
              <c:f>Sheet1!$A$12</c:f>
              <c:strCache>
                <c:ptCount val="1"/>
                <c:pt idx="0">
                  <c:v>xy series</c:v>
                </c:pt>
              </c:strCache>
            </c:strRef>
          </c:tx>
          <c:spPr>
            <a:ln w="9525" cap="rnd">
              <a:solidFill>
                <a:schemeClr val="tx1"/>
              </a:solidFill>
              <a:round/>
            </a:ln>
            <a:effectLst/>
          </c:spPr>
          <c:marker>
            <c:symbol val="none"/>
          </c:marker>
          <c:xVal>
            <c:numRef>
              <c:f>Sheet1!$B$19:$B$20</c:f>
              <c:numCache>
                <c:formatCode>General</c:formatCode>
                <c:ptCount val="2"/>
                <c:pt idx="0">
                  <c:v>4.5</c:v>
                </c:pt>
                <c:pt idx="1">
                  <c:v>4.5</c:v>
                </c:pt>
              </c:numCache>
            </c:numRef>
          </c:xVal>
          <c:yVal>
            <c:numRef>
              <c:f>Sheet1!$C$19:$C$20</c:f>
              <c:numCache>
                <c:formatCode>General</c:formatCode>
                <c:ptCount val="2"/>
                <c:pt idx="0">
                  <c:v>0</c:v>
                </c:pt>
                <c:pt idx="1">
                  <c:v>10</c:v>
                </c:pt>
              </c:numCache>
            </c:numRef>
          </c:yVal>
          <c:smooth val="0"/>
          <c:extLst>
            <c:ext xmlns:c16="http://schemas.microsoft.com/office/drawing/2014/chart" uri="{C3380CC4-5D6E-409C-BE32-E72D297353CC}">
              <c16:uniqueId val="{00000007-E940-4A99-967A-20B3D9F757CF}"/>
            </c:ext>
          </c:extLst>
        </c:ser>
        <c:ser>
          <c:idx val="7"/>
          <c:order val="7"/>
          <c:tx>
            <c:strRef>
              <c:f>Sheet1!$A$12</c:f>
              <c:strCache>
                <c:ptCount val="1"/>
                <c:pt idx="0">
                  <c:v>xy series</c:v>
                </c:pt>
              </c:strCache>
            </c:strRef>
          </c:tx>
          <c:spPr>
            <a:ln w="9525" cap="rnd">
              <a:solidFill>
                <a:schemeClr val="tx1"/>
              </a:solidFill>
              <a:round/>
            </a:ln>
            <a:effectLst/>
          </c:spPr>
          <c:marker>
            <c:symbol val="none"/>
          </c:marker>
          <c:xVal>
            <c:numRef>
              <c:f>Sheet1!$B$21:$B$22</c:f>
              <c:numCache>
                <c:formatCode>General</c:formatCode>
                <c:ptCount val="2"/>
                <c:pt idx="0">
                  <c:v>5.5</c:v>
                </c:pt>
                <c:pt idx="1">
                  <c:v>5.5</c:v>
                </c:pt>
              </c:numCache>
            </c:numRef>
          </c:xVal>
          <c:yVal>
            <c:numRef>
              <c:f>Sheet1!$C$21:$C$22</c:f>
              <c:numCache>
                <c:formatCode>General</c:formatCode>
                <c:ptCount val="2"/>
                <c:pt idx="0">
                  <c:v>0</c:v>
                </c:pt>
                <c:pt idx="1">
                  <c:v>10</c:v>
                </c:pt>
              </c:numCache>
            </c:numRef>
          </c:yVal>
          <c:smooth val="0"/>
          <c:extLst>
            <c:ext xmlns:c16="http://schemas.microsoft.com/office/drawing/2014/chart" uri="{C3380CC4-5D6E-409C-BE32-E72D297353CC}">
              <c16:uniqueId val="{00000008-E940-4A99-967A-20B3D9F757CF}"/>
            </c:ext>
          </c:extLst>
        </c:ser>
        <c:dLbls>
          <c:showLegendKey val="0"/>
          <c:showVal val="0"/>
          <c:showCatName val="0"/>
          <c:showSerName val="0"/>
          <c:showPercent val="0"/>
          <c:showBubbleSize val="0"/>
        </c:dLbls>
        <c:axId val="1221420847"/>
        <c:axId val="1221425423"/>
      </c:scatterChart>
      <c:catAx>
        <c:axId val="1221420847"/>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5423"/>
        <c:crosses val="autoZero"/>
        <c:auto val="1"/>
        <c:lblAlgn val="ctr"/>
        <c:lblOffset val="100"/>
        <c:noMultiLvlLbl val="0"/>
      </c:catAx>
      <c:valAx>
        <c:axId val="122142542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r>
                  <a:rPr lang="en-US"/>
                  <a:t>Score (0-10)</a:t>
                </a:r>
              </a:p>
            </c:rich>
          </c:tx>
          <c:overlay val="0"/>
          <c:spPr>
            <a:noFill/>
            <a:ln>
              <a:noFill/>
            </a:ln>
            <a:effectLst/>
          </c:spPr>
          <c:txPr>
            <a:bodyPr rot="-5400000" spcFirstLastPara="1" vertOverflow="ellipsis" vert="horz" wrap="square" anchor="ctr" anchorCtr="1"/>
            <a:lstStyle/>
            <a:p>
              <a:pPr algn="l" rtl="0">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Frutiger LT Std 45 Light" panose="020B0402020204020204"/>
                <a:ea typeface="+mn-ea"/>
                <a:cs typeface="Arial" panose="020B0604020202020204" pitchFamily="34" charset="0"/>
              </a:defRPr>
            </a:pPr>
            <a:endParaRPr lang="en-US"/>
          </a:p>
        </c:txPr>
        <c:crossAx val="122142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Frutiger LT Std 45 Light" panose="020B0402020204020204"/>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A66F8-6F9A-4A3C-9F74-7667137FEB04}" type="datetimeFigureOut">
              <a:rPr lang="en-GB" smtClean="0"/>
              <a:t>07/03/2024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78D14-3CC1-4C79-BCD1-EDDC44F1ED44}" type="slidenum">
              <a:rPr lang="en-GB" smtClean="0"/>
              <a:t>‹#›</a:t>
            </a:fld>
            <a:endParaRPr lang="en-GB"/>
          </a:p>
        </p:txBody>
      </p:sp>
    </p:spTree>
    <p:extLst>
      <p:ext uri="{BB962C8B-B14F-4D97-AF65-F5344CB8AC3E}">
        <p14:creationId xmlns:p14="http://schemas.microsoft.com/office/powerpoint/2010/main" val="162276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en.wikipedia.org/wiki/National_Health_Service_(England)"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en.wikipedia.org/wiki/National_Health_Service_(England)"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en.wikipedia.org/wiki/National_Health_Service_(England)"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en.wikipedia.org/wiki/National_Health_Service_(England)"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en.wikipedia.org/wiki/National_Health_Service_(England)"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en.wikipedia.org/wiki/National_Health_Service_(England)"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A8C64F5-A806-202A-250A-F3E333954842}"/>
              </a:ext>
            </a:extLst>
          </p:cNvPr>
          <p:cNvSpPr>
            <a:spLocks noGrp="1"/>
          </p:cNvSpPr>
          <p:nvPr>
            <p:ph type="sldNum" sz="quarter" idx="12"/>
          </p:nvPr>
        </p:nvSpPr>
        <p:spPr/>
        <p:txBody>
          <a:bodyPr/>
          <a:lstStyle/>
          <a:p>
            <a:fld id="{A5F5F9FB-4D8A-4641-BF0E-12D99FAB1D1B}" type="slidenum">
              <a:rPr lang="en-GB" smtClean="0"/>
              <a:t>‹#›</a:t>
            </a:fld>
            <a:endParaRPr lang="en-GB"/>
          </a:p>
        </p:txBody>
      </p:sp>
      <p:sp>
        <p:nvSpPr>
          <p:cNvPr id="7" name="Rectangle 6">
            <a:extLst>
              <a:ext uri="{FF2B5EF4-FFF2-40B4-BE49-F238E27FC236}">
                <a16:creationId xmlns:a16="http://schemas.microsoft.com/office/drawing/2014/main" id="{80A3D89B-A3C9-6B9A-F8CB-8A5DD252EB88}"/>
              </a:ext>
            </a:extLst>
          </p:cNvPr>
          <p:cNvSpPr/>
          <p:nvPr userDrawn="1"/>
        </p:nvSpPr>
        <p:spPr>
          <a:xfrm>
            <a:off x="192088" y="214887"/>
            <a:ext cx="11807825" cy="6425165"/>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utiger LT Std 45 Light" panose="020B0402020204020204" pitchFamily="34" charset="0"/>
            </a:endParaRPr>
          </a:p>
        </p:txBody>
      </p:sp>
      <p:sp>
        <p:nvSpPr>
          <p:cNvPr id="8" name="Pentagon 7">
            <a:extLst>
              <a:ext uri="{FF2B5EF4-FFF2-40B4-BE49-F238E27FC236}">
                <a16:creationId xmlns:a16="http://schemas.microsoft.com/office/drawing/2014/main" id="{4F07F7C7-98C4-2A6A-2CFF-EEBFCF743F3A}"/>
              </a:ext>
            </a:extLst>
          </p:cNvPr>
          <p:cNvSpPr/>
          <p:nvPr userDrawn="1"/>
        </p:nvSpPr>
        <p:spPr>
          <a:xfrm rot="5400000">
            <a:off x="10651767" y="238725"/>
            <a:ext cx="976495" cy="895348"/>
          </a:xfrm>
          <a:prstGeom prst="homePlate">
            <a:avLst>
              <a:gd name="adj" fmla="val 1886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Text&#10;&#10;Description automatically generated">
            <a:extLst>
              <a:ext uri="{FF2B5EF4-FFF2-40B4-BE49-F238E27FC236}">
                <a16:creationId xmlns:a16="http://schemas.microsoft.com/office/drawing/2014/main" id="{3D9EF59F-7959-C631-E283-793FE076CC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300" y="299755"/>
            <a:ext cx="1150159" cy="512007"/>
          </a:xfrm>
          <a:prstGeom prst="rect">
            <a:avLst/>
          </a:prstGeom>
        </p:spPr>
      </p:pic>
      <p:pic>
        <p:nvPicPr>
          <p:cNvPr id="10" name="Picture 2">
            <a:extLst>
              <a:ext uri="{FF2B5EF4-FFF2-40B4-BE49-F238E27FC236}">
                <a16:creationId xmlns:a16="http://schemas.microsoft.com/office/drawing/2014/main" id="{2182715D-5156-7A14-8D91-496FCBF84BD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10802429" y="533621"/>
            <a:ext cx="675172" cy="27288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a:extLst>
              <a:ext uri="{FF2B5EF4-FFF2-40B4-BE49-F238E27FC236}">
                <a16:creationId xmlns:a16="http://schemas.microsoft.com/office/drawing/2014/main" id="{A8F3B3D4-EA35-5B6D-785B-9D3A57D87256}"/>
              </a:ext>
            </a:extLst>
          </p:cNvPr>
          <p:cNvSpPr txBox="1">
            <a:spLocks/>
          </p:cNvSpPr>
          <p:nvPr userDrawn="1"/>
        </p:nvSpPr>
        <p:spPr>
          <a:xfrm>
            <a:off x="543050" y="3481836"/>
            <a:ext cx="9439150" cy="676836"/>
          </a:xfrm>
          <a:prstGeom prst="rect">
            <a:avLst/>
          </a:prstGeom>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chemeClr val="accent5"/>
                </a:solidFill>
                <a:latin typeface="Frutiger LT Std 45 Light" panose="020B0402020204020204" pitchFamily="34" charset="0"/>
                <a:ea typeface="+mj-ea"/>
                <a:cs typeface="+mj-cs"/>
              </a:defRPr>
            </a:lvl1pPr>
          </a:lstStyle>
          <a:p>
            <a:pPr algn="l"/>
            <a:endParaRPr lang="en-GB" sz="2800" b="1">
              <a:solidFill>
                <a:schemeClr val="bg1"/>
              </a:solidFill>
              <a:latin typeface="Frutiger LT Std 45 Light" panose="020B0402020204020204"/>
              <a:cs typeface="Arial" panose="020B0604020202020204" pitchFamily="34" charset="0"/>
            </a:endParaRPr>
          </a:p>
        </p:txBody>
      </p:sp>
    </p:spTree>
    <p:extLst>
      <p:ext uri="{BB962C8B-B14F-4D97-AF65-F5344CB8AC3E}">
        <p14:creationId xmlns:p14="http://schemas.microsoft.com/office/powerpoint/2010/main" val="196874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6E14B-C3BD-AA03-8646-995720452C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B353E7-285F-3191-B4F9-D7652D68588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EDDDD87-2CBB-4626-DA7C-CF1B4567046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E80608-4E0A-2FE1-BB72-2381FF31954C}"/>
              </a:ext>
            </a:extLst>
          </p:cNvPr>
          <p:cNvSpPr>
            <a:spLocks noGrp="1"/>
          </p:cNvSpPr>
          <p:nvPr>
            <p:ph type="sldNum" sz="quarter" idx="12"/>
          </p:nvPr>
        </p:nvSpPr>
        <p:spPr/>
        <p:txBody>
          <a:bodyPr/>
          <a:lstStyle/>
          <a:p>
            <a:fld id="{A5F5F9FB-4D8A-4641-BF0E-12D99FAB1D1B}" type="slidenum">
              <a:rPr lang="en-GB" smtClean="0"/>
              <a:t>‹#›</a:t>
            </a:fld>
            <a:endParaRPr lang="en-GB"/>
          </a:p>
        </p:txBody>
      </p:sp>
    </p:spTree>
    <p:extLst>
      <p:ext uri="{BB962C8B-B14F-4D97-AF65-F5344CB8AC3E}">
        <p14:creationId xmlns:p14="http://schemas.microsoft.com/office/powerpoint/2010/main" val="230712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6FF4C6-64CA-72A6-7C38-CC457F8A9A5A}"/>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BA60132-BD7B-2BE1-3C8E-0EA32E9D35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3AE5ACF-FA4E-860E-4EBF-CE7BCBA85E1C}"/>
              </a:ext>
            </a:extLst>
          </p:cNvPr>
          <p:cNvSpPr>
            <a:spLocks noGrp="1"/>
          </p:cNvSpPr>
          <p:nvPr>
            <p:ph type="sldNum" sz="quarter" idx="12"/>
          </p:nvPr>
        </p:nvSpPr>
        <p:spPr/>
        <p:txBody>
          <a:bodyPr/>
          <a:lstStyle/>
          <a:p>
            <a:fld id="{A5F5F9FB-4D8A-4641-BF0E-12D99FAB1D1B}" type="slidenum">
              <a:rPr lang="en-GB" smtClean="0"/>
              <a:t>‹#›</a:t>
            </a:fld>
            <a:endParaRPr lang="en-GB"/>
          </a:p>
        </p:txBody>
      </p:sp>
    </p:spTree>
    <p:extLst>
      <p:ext uri="{BB962C8B-B14F-4D97-AF65-F5344CB8AC3E}">
        <p14:creationId xmlns:p14="http://schemas.microsoft.com/office/powerpoint/2010/main" val="1537902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AE28-E72E-A6D2-B8C8-24E5CDD27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2E6E42-61D9-0F1B-C891-407C4C5938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FEF590-8888-192D-9564-3A29AB8E3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365907-D1F6-1471-EC17-98A82B5ED110}"/>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B30A6E5-CC12-6B25-26AE-A7FE10C598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B305C4-C385-E255-F935-D355960F9831}"/>
              </a:ext>
            </a:extLst>
          </p:cNvPr>
          <p:cNvSpPr>
            <a:spLocks noGrp="1"/>
          </p:cNvSpPr>
          <p:nvPr>
            <p:ph type="sldNum" sz="quarter" idx="12"/>
          </p:nvPr>
        </p:nvSpPr>
        <p:spPr/>
        <p:txBody>
          <a:bodyPr/>
          <a:lstStyle/>
          <a:p>
            <a:fld id="{A5F5F9FB-4D8A-4641-BF0E-12D99FAB1D1B}" type="slidenum">
              <a:rPr lang="en-GB" smtClean="0"/>
              <a:t>‹#›</a:t>
            </a:fld>
            <a:endParaRPr lang="en-GB"/>
          </a:p>
        </p:txBody>
      </p:sp>
    </p:spTree>
    <p:extLst>
      <p:ext uri="{BB962C8B-B14F-4D97-AF65-F5344CB8AC3E}">
        <p14:creationId xmlns:p14="http://schemas.microsoft.com/office/powerpoint/2010/main" val="1593619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3573-D2C9-4F8D-AFDB-F74A4CD492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70AF8FD-1095-160B-306C-C1317E052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759C09-9CC8-5FCA-1892-806C16C3A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4E57A8-8048-B164-B016-B95F30171B2A}"/>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8E48842-4BBD-2998-8586-93EF83B87E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1A49FA-7647-0EEA-6F55-3E6A4C6F2EDF}"/>
              </a:ext>
            </a:extLst>
          </p:cNvPr>
          <p:cNvSpPr>
            <a:spLocks noGrp="1"/>
          </p:cNvSpPr>
          <p:nvPr>
            <p:ph type="sldNum" sz="quarter" idx="12"/>
          </p:nvPr>
        </p:nvSpPr>
        <p:spPr/>
        <p:txBody>
          <a:bodyPr/>
          <a:lstStyle/>
          <a:p>
            <a:fld id="{A5F5F9FB-4D8A-4641-BF0E-12D99FAB1D1B}" type="slidenum">
              <a:rPr lang="en-GB" smtClean="0"/>
              <a:t>‹#›</a:t>
            </a:fld>
            <a:endParaRPr lang="en-GB"/>
          </a:p>
        </p:txBody>
      </p:sp>
    </p:spTree>
    <p:extLst>
      <p:ext uri="{BB962C8B-B14F-4D97-AF65-F5344CB8AC3E}">
        <p14:creationId xmlns:p14="http://schemas.microsoft.com/office/powerpoint/2010/main" val="261920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80E7-579F-DABA-BBED-39262A03C4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555CEF-B488-4C96-1CA1-2FE7650948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9590EE-8A18-D908-8C6F-FE52B9D87E1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E6D06A8-7F6E-E7C7-08F7-CBCEF6F5A4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DFF750-5B22-A2C5-3FDE-EDB428F24F21}"/>
              </a:ext>
            </a:extLst>
          </p:cNvPr>
          <p:cNvSpPr>
            <a:spLocks noGrp="1"/>
          </p:cNvSpPr>
          <p:nvPr>
            <p:ph type="sldNum" sz="quarter" idx="12"/>
          </p:nvPr>
        </p:nvSpPr>
        <p:spPr/>
        <p:txBody>
          <a:bodyPr/>
          <a:lstStyle/>
          <a:p>
            <a:fld id="{A5F5F9FB-4D8A-4641-BF0E-12D99FAB1D1B}" type="slidenum">
              <a:rPr lang="en-GB" smtClean="0"/>
              <a:t>‹#›</a:t>
            </a:fld>
            <a:endParaRPr lang="en-GB"/>
          </a:p>
        </p:txBody>
      </p:sp>
    </p:spTree>
    <p:extLst>
      <p:ext uri="{BB962C8B-B14F-4D97-AF65-F5344CB8AC3E}">
        <p14:creationId xmlns:p14="http://schemas.microsoft.com/office/powerpoint/2010/main" val="334878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EDE2EE-DE40-1CEC-F4A2-F5D32730E1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3C7BD2-B8ED-97D7-AA91-BE78DAF685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8BFFFC-635A-8B8D-C378-2917C675344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2C6AEEE-193F-46AB-09B0-60B98C1F6D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9BE24A-533B-728C-0EBA-04157335A7B4}"/>
              </a:ext>
            </a:extLst>
          </p:cNvPr>
          <p:cNvSpPr>
            <a:spLocks noGrp="1"/>
          </p:cNvSpPr>
          <p:nvPr>
            <p:ph type="sldNum" sz="quarter" idx="12"/>
          </p:nvPr>
        </p:nvSpPr>
        <p:spPr/>
        <p:txBody>
          <a:bodyPr/>
          <a:lstStyle/>
          <a:p>
            <a:fld id="{A5F5F9FB-4D8A-4641-BF0E-12D99FAB1D1B}" type="slidenum">
              <a:rPr lang="en-GB" smtClean="0"/>
              <a:t>‹#›</a:t>
            </a:fld>
            <a:endParaRPr lang="en-GB"/>
          </a:p>
        </p:txBody>
      </p:sp>
    </p:spTree>
    <p:extLst>
      <p:ext uri="{BB962C8B-B14F-4D97-AF65-F5344CB8AC3E}">
        <p14:creationId xmlns:p14="http://schemas.microsoft.com/office/powerpoint/2010/main" val="494202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31719ED-61DE-FFE4-886A-5E274D35E344}"/>
              </a:ext>
            </a:extLst>
          </p:cNvPr>
          <p:cNvSpPr>
            <a:spLocks noGrp="1"/>
          </p:cNvSpPr>
          <p:nvPr>
            <p:ph type="ftr" sz="quarter" idx="11"/>
          </p:nvPr>
        </p:nvSpPr>
        <p:spPr>
          <a:xfrm>
            <a:off x="4038600" y="6448714"/>
            <a:ext cx="4114800" cy="365125"/>
          </a:xfrm>
        </p:spPr>
        <p:txBody>
          <a:bodyPr/>
          <a:lstStyle/>
          <a:p>
            <a:endParaRPr lang="en-GB"/>
          </a:p>
        </p:txBody>
      </p:sp>
      <p:sp>
        <p:nvSpPr>
          <p:cNvPr id="5" name="Rectangle 4">
            <a:extLst>
              <a:ext uri="{FF2B5EF4-FFF2-40B4-BE49-F238E27FC236}">
                <a16:creationId xmlns:a16="http://schemas.microsoft.com/office/drawing/2014/main" id="{576EA497-71FA-B49C-7935-53BA0D7F6851}"/>
              </a:ext>
            </a:extLst>
          </p:cNvPr>
          <p:cNvSpPr/>
          <p:nvPr userDrawn="1"/>
        </p:nvSpPr>
        <p:spPr>
          <a:xfrm>
            <a:off x="192088" y="170088"/>
            <a:ext cx="11807825" cy="599410"/>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0">
            <a:extLst>
              <a:ext uri="{FF2B5EF4-FFF2-40B4-BE49-F238E27FC236}">
                <a16:creationId xmlns:a16="http://schemas.microsoft.com/office/drawing/2014/main" id="{F60E9147-2871-0268-6729-782E3DEF2AC4}"/>
              </a:ext>
            </a:extLst>
          </p:cNvPr>
          <p:cNvSpPr>
            <a:spLocks noGrp="1"/>
          </p:cNvSpPr>
          <p:nvPr>
            <p:ph type="title"/>
          </p:nvPr>
        </p:nvSpPr>
        <p:spPr>
          <a:xfrm>
            <a:off x="743579" y="323945"/>
            <a:ext cx="8783790" cy="406400"/>
          </a:xfrm>
        </p:spPr>
        <p:txBody>
          <a:bodyPr>
            <a:noAutofit/>
          </a:bodyPr>
          <a:lstStyle>
            <a:lvl1pPr algn="l">
              <a:defRPr sz="2200" b="1">
                <a:solidFill>
                  <a:schemeClr val="bg1"/>
                </a:solidFill>
                <a:latin typeface="Frutiger LT Std 45 Light" panose="020B0402020204020204" pitchFamily="34" charset="0"/>
              </a:defRPr>
            </a:lvl1pPr>
          </a:lstStyle>
          <a:p>
            <a:endParaRPr lang="en-GB"/>
          </a:p>
        </p:txBody>
      </p:sp>
      <p:sp>
        <p:nvSpPr>
          <p:cNvPr id="7" name="Chevron 10">
            <a:extLst>
              <a:ext uri="{FF2B5EF4-FFF2-40B4-BE49-F238E27FC236}">
                <a16:creationId xmlns:a16="http://schemas.microsoft.com/office/drawing/2014/main" id="{AF3B00C2-DB20-73FA-9864-A8191BAB72D2}"/>
              </a:ext>
            </a:extLst>
          </p:cNvPr>
          <p:cNvSpPr/>
          <p:nvPr userDrawn="1"/>
        </p:nvSpPr>
        <p:spPr>
          <a:xfrm>
            <a:off x="354028" y="372127"/>
            <a:ext cx="318180" cy="287818"/>
          </a:xfrm>
          <a:prstGeom prst="chevron">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solidFill>
            </a:endParaRPr>
          </a:p>
        </p:txBody>
      </p:sp>
      <p:pic>
        <p:nvPicPr>
          <p:cNvPr id="9" name="Picture 8" descr="Text&#10;&#10;Description automatically generated">
            <a:extLst>
              <a:ext uri="{FF2B5EF4-FFF2-40B4-BE49-F238E27FC236}">
                <a16:creationId xmlns:a16="http://schemas.microsoft.com/office/drawing/2014/main" id="{FA0855F7-100A-263E-45E2-968AE9830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2943" y="262615"/>
            <a:ext cx="1050697" cy="467730"/>
          </a:xfrm>
          <a:prstGeom prst="rect">
            <a:avLst/>
          </a:prstGeom>
        </p:spPr>
      </p:pic>
      <p:pic>
        <p:nvPicPr>
          <p:cNvPr id="11" name="Picture 10" descr="A blue and white logo&#10;&#10;Description automatically generated with medium confidence">
            <a:extLst>
              <a:ext uri="{FF2B5EF4-FFF2-40B4-BE49-F238E27FC236}">
                <a16:creationId xmlns:a16="http://schemas.microsoft.com/office/drawing/2014/main" id="{4498E974-58EF-A156-1E24-70A348E76C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9214" y="363547"/>
            <a:ext cx="750455" cy="296398"/>
          </a:xfrm>
          <a:prstGeom prst="rect">
            <a:avLst/>
          </a:prstGeom>
        </p:spPr>
      </p:pic>
      <p:sp>
        <p:nvSpPr>
          <p:cNvPr id="8" name="Date Placeholder 9">
            <a:extLst>
              <a:ext uri="{FF2B5EF4-FFF2-40B4-BE49-F238E27FC236}">
                <a16:creationId xmlns:a16="http://schemas.microsoft.com/office/drawing/2014/main" id="{CD7757BD-1C58-E626-58C5-AAA0105F3FD6}"/>
              </a:ext>
            </a:extLst>
          </p:cNvPr>
          <p:cNvSpPr>
            <a:spLocks noGrp="1"/>
          </p:cNvSpPr>
          <p:nvPr>
            <p:ph type="dt" sz="half" idx="10"/>
          </p:nvPr>
        </p:nvSpPr>
        <p:spPr>
          <a:xfrm>
            <a:off x="125136" y="6422579"/>
            <a:ext cx="2743200" cy="365125"/>
          </a:xfrm>
          <a:prstGeom prst="rect">
            <a:avLst/>
          </a:prstGeom>
        </p:spPr>
        <p:txBody>
          <a:bodyPr/>
          <a:lstStyle/>
          <a:p>
            <a:endParaRPr lang="en-GB"/>
          </a:p>
        </p:txBody>
      </p:sp>
      <p:sp>
        <p:nvSpPr>
          <p:cNvPr id="12" name="Slide Number Placeholder 8">
            <a:extLst>
              <a:ext uri="{FF2B5EF4-FFF2-40B4-BE49-F238E27FC236}">
                <a16:creationId xmlns:a16="http://schemas.microsoft.com/office/drawing/2014/main" id="{7FEEF612-EA0E-5920-F551-463ECFD46F55}"/>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a:t>
            </a:fld>
            <a:endParaRPr lang="en-GB"/>
          </a:p>
        </p:txBody>
      </p:sp>
    </p:spTree>
    <p:extLst>
      <p:ext uri="{BB962C8B-B14F-4D97-AF65-F5344CB8AC3E}">
        <p14:creationId xmlns:p14="http://schemas.microsoft.com/office/powerpoint/2010/main" val="144149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392FA1-86F0-E67F-58A7-34F00F2F5E8C}"/>
              </a:ext>
            </a:extLst>
          </p:cNvPr>
          <p:cNvSpPr>
            <a:spLocks noGrp="1"/>
          </p:cNvSpPr>
          <p:nvPr>
            <p:ph type="sldNum" sz="quarter" idx="12"/>
          </p:nvPr>
        </p:nvSpPr>
        <p:spPr/>
        <p:txBody>
          <a:bodyPr/>
          <a:lstStyle/>
          <a:p>
            <a:fld id="{A5F5F9FB-4D8A-4641-BF0E-12D99FAB1D1B}" type="slidenum">
              <a:rPr lang="en-GB" smtClean="0"/>
              <a:t>‹#›</a:t>
            </a:fld>
            <a:endParaRPr lang="en-GB"/>
          </a:p>
        </p:txBody>
      </p:sp>
      <p:pic>
        <p:nvPicPr>
          <p:cNvPr id="7" name="Picture 6" descr="A picture containing text&#10;&#10;Description automatically generated">
            <a:extLst>
              <a:ext uri="{FF2B5EF4-FFF2-40B4-BE49-F238E27FC236}">
                <a16:creationId xmlns:a16="http://schemas.microsoft.com/office/drawing/2014/main" id="{8D8F5B6E-E472-C2F5-B975-79DC03D0CE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56" y="136525"/>
            <a:ext cx="1323539" cy="589188"/>
          </a:xfrm>
          <a:prstGeom prst="rect">
            <a:avLst/>
          </a:prstGeom>
        </p:spPr>
      </p:pic>
      <p:pic>
        <p:nvPicPr>
          <p:cNvPr id="8" name="Picture 2">
            <a:extLst>
              <a:ext uri="{FF2B5EF4-FFF2-40B4-BE49-F238E27FC236}">
                <a16:creationId xmlns:a16="http://schemas.microsoft.com/office/drawing/2014/main" id="{7B217122-B177-C635-27A1-3D02E7F04E6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10860060" y="228681"/>
            <a:ext cx="1096032" cy="4429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A5254B6-1A7D-987B-F419-ABE6D9E01096}"/>
              </a:ext>
            </a:extLst>
          </p:cNvPr>
          <p:cNvSpPr txBox="1"/>
          <p:nvPr userDrawn="1"/>
        </p:nvSpPr>
        <p:spPr>
          <a:xfrm>
            <a:off x="1609178" y="136525"/>
            <a:ext cx="9201150" cy="369332"/>
          </a:xfrm>
          <a:prstGeom prst="rect">
            <a:avLst/>
          </a:prstGeom>
          <a:noFill/>
        </p:spPr>
        <p:txBody>
          <a:bodyPr wrap="square" rtlCol="0">
            <a:spAutoFit/>
          </a:bodyPr>
          <a:lstStyle/>
          <a:p>
            <a:r>
              <a:rPr lang="en-GB" sz="1800" b="1">
                <a:latin typeface="Frutiger LT Std 45 Light" panose="020B0402020204020204"/>
              </a:rPr>
              <a:t>NHS Staff Survey 2022 Results – [TRUST NAME] </a:t>
            </a:r>
          </a:p>
        </p:txBody>
      </p:sp>
    </p:spTree>
    <p:extLst>
      <p:ext uri="{BB962C8B-B14F-4D97-AF65-F5344CB8AC3E}">
        <p14:creationId xmlns:p14="http://schemas.microsoft.com/office/powerpoint/2010/main" val="219339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DDDE268-9D6F-82BE-A6AB-63E6ADAD62F4}"/>
              </a:ext>
            </a:extLst>
          </p:cNvPr>
          <p:cNvSpPr>
            <a:spLocks noGrp="1"/>
          </p:cNvSpPr>
          <p:nvPr>
            <p:ph type="sldNum" sz="quarter" idx="12"/>
          </p:nvPr>
        </p:nvSpPr>
        <p:spPr/>
        <p:txBody>
          <a:bodyPr/>
          <a:lstStyle/>
          <a:p>
            <a:fld id="{A5F5F9FB-4D8A-4641-BF0E-12D99FAB1D1B}" type="slidenum">
              <a:rPr lang="en-GB" smtClean="0"/>
              <a:t>‹#›</a:t>
            </a:fld>
            <a:endParaRPr lang="en-GB"/>
          </a:p>
        </p:txBody>
      </p:sp>
      <p:sp>
        <p:nvSpPr>
          <p:cNvPr id="7" name="Rectangle 6">
            <a:extLst>
              <a:ext uri="{FF2B5EF4-FFF2-40B4-BE49-F238E27FC236}">
                <a16:creationId xmlns:a16="http://schemas.microsoft.com/office/drawing/2014/main" id="{C3A9DCCD-AAA4-46D6-3072-83C13860A123}"/>
              </a:ext>
            </a:extLst>
          </p:cNvPr>
          <p:cNvSpPr/>
          <p:nvPr userDrawn="1"/>
        </p:nvSpPr>
        <p:spPr>
          <a:xfrm>
            <a:off x="192088" y="170088"/>
            <a:ext cx="11807825" cy="599410"/>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Text&#10;&#10;Description automatically generated">
            <a:extLst>
              <a:ext uri="{FF2B5EF4-FFF2-40B4-BE49-F238E27FC236}">
                <a16:creationId xmlns:a16="http://schemas.microsoft.com/office/drawing/2014/main" id="{D7E80A1F-E934-9714-0C84-06EEFAC2B6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537" y="235928"/>
            <a:ext cx="1050697" cy="467730"/>
          </a:xfrm>
          <a:prstGeom prst="rect">
            <a:avLst/>
          </a:prstGeom>
        </p:spPr>
      </p:pic>
      <p:pic>
        <p:nvPicPr>
          <p:cNvPr id="9" name="Picture 8" descr="A blue and white logo&#10;&#10;Description automatically generated with medium confidence">
            <a:extLst>
              <a:ext uri="{FF2B5EF4-FFF2-40B4-BE49-F238E27FC236}">
                <a16:creationId xmlns:a16="http://schemas.microsoft.com/office/drawing/2014/main" id="{2351D760-86C1-28F1-9DA8-E29C3D05D7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20664" y="321594"/>
            <a:ext cx="750455" cy="296398"/>
          </a:xfrm>
          <a:prstGeom prst="rect">
            <a:avLst/>
          </a:prstGeom>
        </p:spPr>
      </p:pic>
    </p:spTree>
    <p:extLst>
      <p:ext uri="{BB962C8B-B14F-4D97-AF65-F5344CB8AC3E}">
        <p14:creationId xmlns:p14="http://schemas.microsoft.com/office/powerpoint/2010/main" val="3355337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A8C64F5-A806-202A-250A-F3E333954842}"/>
              </a:ext>
            </a:extLst>
          </p:cNvPr>
          <p:cNvSpPr>
            <a:spLocks noGrp="1"/>
          </p:cNvSpPr>
          <p:nvPr>
            <p:ph type="sldNum" sz="quarter" idx="12"/>
          </p:nvPr>
        </p:nvSpPr>
        <p:spPr/>
        <p:txBody>
          <a:bodyPr/>
          <a:lstStyle/>
          <a:p>
            <a:fld id="{A5F5F9FB-4D8A-4641-BF0E-12D99FAB1D1B}" type="slidenum">
              <a:rPr lang="en-GB" smtClean="0"/>
              <a:t>‹#›</a:t>
            </a:fld>
            <a:endParaRPr lang="en-GB"/>
          </a:p>
        </p:txBody>
      </p:sp>
      <p:sp>
        <p:nvSpPr>
          <p:cNvPr id="7" name="Rectangle 6">
            <a:extLst>
              <a:ext uri="{FF2B5EF4-FFF2-40B4-BE49-F238E27FC236}">
                <a16:creationId xmlns:a16="http://schemas.microsoft.com/office/drawing/2014/main" id="{80A3D89B-A3C9-6B9A-F8CB-8A5DD252EB88}"/>
              </a:ext>
            </a:extLst>
          </p:cNvPr>
          <p:cNvSpPr/>
          <p:nvPr userDrawn="1"/>
        </p:nvSpPr>
        <p:spPr>
          <a:xfrm>
            <a:off x="192088" y="214887"/>
            <a:ext cx="11807825" cy="6425165"/>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utiger LT Std 45 Light" panose="020B0402020204020204" pitchFamily="34" charset="0"/>
            </a:endParaRPr>
          </a:p>
        </p:txBody>
      </p:sp>
      <p:sp>
        <p:nvSpPr>
          <p:cNvPr id="8" name="Pentagon 7">
            <a:extLst>
              <a:ext uri="{FF2B5EF4-FFF2-40B4-BE49-F238E27FC236}">
                <a16:creationId xmlns:a16="http://schemas.microsoft.com/office/drawing/2014/main" id="{4F07F7C7-98C4-2A6A-2CFF-EEBFCF743F3A}"/>
              </a:ext>
            </a:extLst>
          </p:cNvPr>
          <p:cNvSpPr/>
          <p:nvPr userDrawn="1"/>
        </p:nvSpPr>
        <p:spPr>
          <a:xfrm rot="5400000">
            <a:off x="10651767" y="238725"/>
            <a:ext cx="976495" cy="895348"/>
          </a:xfrm>
          <a:prstGeom prst="homePlate">
            <a:avLst>
              <a:gd name="adj" fmla="val 1886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Text&#10;&#10;Description automatically generated">
            <a:extLst>
              <a:ext uri="{FF2B5EF4-FFF2-40B4-BE49-F238E27FC236}">
                <a16:creationId xmlns:a16="http://schemas.microsoft.com/office/drawing/2014/main" id="{3D9EF59F-7959-C631-E283-793FE076CC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300" y="299755"/>
            <a:ext cx="1150159" cy="512007"/>
          </a:xfrm>
          <a:prstGeom prst="rect">
            <a:avLst/>
          </a:prstGeom>
        </p:spPr>
      </p:pic>
      <p:pic>
        <p:nvPicPr>
          <p:cNvPr id="10" name="Picture 2">
            <a:extLst>
              <a:ext uri="{FF2B5EF4-FFF2-40B4-BE49-F238E27FC236}">
                <a16:creationId xmlns:a16="http://schemas.microsoft.com/office/drawing/2014/main" id="{2182715D-5156-7A14-8D91-496FCBF84BD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10802429" y="533621"/>
            <a:ext cx="675172" cy="27288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a:extLst>
              <a:ext uri="{FF2B5EF4-FFF2-40B4-BE49-F238E27FC236}">
                <a16:creationId xmlns:a16="http://schemas.microsoft.com/office/drawing/2014/main" id="{A8F3B3D4-EA35-5B6D-785B-9D3A57D87256}"/>
              </a:ext>
            </a:extLst>
          </p:cNvPr>
          <p:cNvSpPr txBox="1">
            <a:spLocks/>
          </p:cNvSpPr>
          <p:nvPr userDrawn="1"/>
        </p:nvSpPr>
        <p:spPr>
          <a:xfrm>
            <a:off x="543050" y="3481836"/>
            <a:ext cx="9439150" cy="676836"/>
          </a:xfrm>
          <a:prstGeom prst="rect">
            <a:avLst/>
          </a:prstGeom>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chemeClr val="accent5"/>
                </a:solidFill>
                <a:latin typeface="Frutiger LT Std 45 Light" panose="020B0402020204020204" pitchFamily="34" charset="0"/>
                <a:ea typeface="+mj-ea"/>
                <a:cs typeface="+mj-cs"/>
              </a:defRPr>
            </a:lvl1pPr>
          </a:lstStyle>
          <a:p>
            <a:pPr algn="l"/>
            <a:endParaRPr lang="en-GB" sz="2800" b="1">
              <a:solidFill>
                <a:schemeClr val="bg1"/>
              </a:solidFill>
              <a:latin typeface="Frutiger LT Std 45 Light" panose="020B0402020204020204"/>
              <a:cs typeface="Arial" panose="020B0604020202020204" pitchFamily="34" charset="0"/>
            </a:endParaRPr>
          </a:p>
        </p:txBody>
      </p:sp>
    </p:spTree>
    <p:extLst>
      <p:ext uri="{BB962C8B-B14F-4D97-AF65-F5344CB8AC3E}">
        <p14:creationId xmlns:p14="http://schemas.microsoft.com/office/powerpoint/2010/main" val="9492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392FA1-86F0-E67F-58A7-34F00F2F5E8C}"/>
              </a:ext>
            </a:extLst>
          </p:cNvPr>
          <p:cNvSpPr>
            <a:spLocks noGrp="1"/>
          </p:cNvSpPr>
          <p:nvPr>
            <p:ph type="sldNum" sz="quarter" idx="12"/>
          </p:nvPr>
        </p:nvSpPr>
        <p:spPr/>
        <p:txBody>
          <a:bodyPr/>
          <a:lstStyle/>
          <a:p>
            <a:fld id="{A5F5F9FB-4D8A-4641-BF0E-12D99FAB1D1B}" type="slidenum">
              <a:rPr lang="en-GB" smtClean="0"/>
              <a:t>‹#›</a:t>
            </a:fld>
            <a:endParaRPr lang="en-GB"/>
          </a:p>
        </p:txBody>
      </p:sp>
      <p:pic>
        <p:nvPicPr>
          <p:cNvPr id="7" name="Picture 6" descr="A picture containing text&#10;&#10;Description automatically generated">
            <a:extLst>
              <a:ext uri="{FF2B5EF4-FFF2-40B4-BE49-F238E27FC236}">
                <a16:creationId xmlns:a16="http://schemas.microsoft.com/office/drawing/2014/main" id="{8D8F5B6E-E472-C2F5-B975-79DC03D0CE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56" y="136525"/>
            <a:ext cx="1323539" cy="589188"/>
          </a:xfrm>
          <a:prstGeom prst="rect">
            <a:avLst/>
          </a:prstGeom>
        </p:spPr>
      </p:pic>
      <p:pic>
        <p:nvPicPr>
          <p:cNvPr id="8" name="Picture 2">
            <a:extLst>
              <a:ext uri="{FF2B5EF4-FFF2-40B4-BE49-F238E27FC236}">
                <a16:creationId xmlns:a16="http://schemas.microsoft.com/office/drawing/2014/main" id="{7B217122-B177-C635-27A1-3D02E7F04E6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10869284" y="228679"/>
            <a:ext cx="1096032" cy="44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22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A8C64F5-A806-202A-250A-F3E333954842}"/>
              </a:ext>
            </a:extLst>
          </p:cNvPr>
          <p:cNvSpPr>
            <a:spLocks noGrp="1"/>
          </p:cNvSpPr>
          <p:nvPr>
            <p:ph type="sldNum" sz="quarter" idx="12"/>
          </p:nvPr>
        </p:nvSpPr>
        <p:spPr/>
        <p:txBody>
          <a:bodyPr/>
          <a:lstStyle>
            <a:lvl1pPr>
              <a:defRPr>
                <a:solidFill>
                  <a:schemeClr val="bg1"/>
                </a:solidFill>
                <a:latin typeface="Frutiger LT Std 45 Light" panose="020B0402020204020204"/>
              </a:defRPr>
            </a:lvl1pPr>
          </a:lstStyle>
          <a:p>
            <a:fld id="{A5F5F9FB-4D8A-4641-BF0E-12D99FAB1D1B}" type="slidenum">
              <a:rPr lang="en-GB" smtClean="0"/>
              <a:pPr/>
              <a:t>‹#›</a:t>
            </a:fld>
            <a:endParaRPr lang="en-GB"/>
          </a:p>
        </p:txBody>
      </p:sp>
      <p:sp>
        <p:nvSpPr>
          <p:cNvPr id="7" name="Rectangle 6">
            <a:extLst>
              <a:ext uri="{FF2B5EF4-FFF2-40B4-BE49-F238E27FC236}">
                <a16:creationId xmlns:a16="http://schemas.microsoft.com/office/drawing/2014/main" id="{80A3D89B-A3C9-6B9A-F8CB-8A5DD252EB88}"/>
              </a:ext>
            </a:extLst>
          </p:cNvPr>
          <p:cNvSpPr/>
          <p:nvPr userDrawn="1"/>
        </p:nvSpPr>
        <p:spPr>
          <a:xfrm>
            <a:off x="192088" y="214887"/>
            <a:ext cx="11807825" cy="6425165"/>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utiger LT Std 45 Light" panose="020B0402020204020204" pitchFamily="34" charset="0"/>
            </a:endParaRPr>
          </a:p>
        </p:txBody>
      </p:sp>
      <p:sp>
        <p:nvSpPr>
          <p:cNvPr id="8" name="Pentagon 7">
            <a:extLst>
              <a:ext uri="{FF2B5EF4-FFF2-40B4-BE49-F238E27FC236}">
                <a16:creationId xmlns:a16="http://schemas.microsoft.com/office/drawing/2014/main" id="{4F07F7C7-98C4-2A6A-2CFF-EEBFCF743F3A}"/>
              </a:ext>
            </a:extLst>
          </p:cNvPr>
          <p:cNvSpPr/>
          <p:nvPr userDrawn="1"/>
        </p:nvSpPr>
        <p:spPr>
          <a:xfrm rot="5400000">
            <a:off x="10651767" y="238725"/>
            <a:ext cx="976495" cy="895348"/>
          </a:xfrm>
          <a:prstGeom prst="homePlate">
            <a:avLst>
              <a:gd name="adj" fmla="val 1886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Text&#10;&#10;Description automatically generated">
            <a:extLst>
              <a:ext uri="{FF2B5EF4-FFF2-40B4-BE49-F238E27FC236}">
                <a16:creationId xmlns:a16="http://schemas.microsoft.com/office/drawing/2014/main" id="{3D9EF59F-7959-C631-E283-793FE076CC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300" y="299755"/>
            <a:ext cx="1150159" cy="512007"/>
          </a:xfrm>
          <a:prstGeom prst="rect">
            <a:avLst/>
          </a:prstGeom>
        </p:spPr>
      </p:pic>
      <p:pic>
        <p:nvPicPr>
          <p:cNvPr id="10" name="Picture 2">
            <a:extLst>
              <a:ext uri="{FF2B5EF4-FFF2-40B4-BE49-F238E27FC236}">
                <a16:creationId xmlns:a16="http://schemas.microsoft.com/office/drawing/2014/main" id="{2182715D-5156-7A14-8D91-496FCBF84BD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10802429" y="533621"/>
            <a:ext cx="675172" cy="27288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a:extLst>
              <a:ext uri="{FF2B5EF4-FFF2-40B4-BE49-F238E27FC236}">
                <a16:creationId xmlns:a16="http://schemas.microsoft.com/office/drawing/2014/main" id="{A8F3B3D4-EA35-5B6D-785B-9D3A57D87256}"/>
              </a:ext>
            </a:extLst>
          </p:cNvPr>
          <p:cNvSpPr txBox="1">
            <a:spLocks/>
          </p:cNvSpPr>
          <p:nvPr userDrawn="1"/>
        </p:nvSpPr>
        <p:spPr>
          <a:xfrm>
            <a:off x="543050" y="3481836"/>
            <a:ext cx="9439150" cy="676836"/>
          </a:xfrm>
          <a:prstGeom prst="rect">
            <a:avLst/>
          </a:prstGeom>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chemeClr val="accent5"/>
                </a:solidFill>
                <a:latin typeface="Frutiger LT Std 45 Light" panose="020B0402020204020204" pitchFamily="34" charset="0"/>
                <a:ea typeface="+mj-ea"/>
                <a:cs typeface="+mj-cs"/>
              </a:defRPr>
            </a:lvl1pPr>
          </a:lstStyle>
          <a:p>
            <a:pPr algn="l"/>
            <a:endParaRPr lang="en-GB" sz="2800" b="1">
              <a:solidFill>
                <a:schemeClr val="bg1"/>
              </a:solidFill>
              <a:latin typeface="Frutiger LT Std 45 Light" panose="020B0402020204020204"/>
              <a:cs typeface="Arial" panose="020B0604020202020204" pitchFamily="34" charset="0"/>
            </a:endParaRPr>
          </a:p>
        </p:txBody>
      </p:sp>
    </p:spTree>
    <p:extLst>
      <p:ext uri="{BB962C8B-B14F-4D97-AF65-F5344CB8AC3E}">
        <p14:creationId xmlns:p14="http://schemas.microsoft.com/office/powerpoint/2010/main" val="307395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392FA1-86F0-E67F-58A7-34F00F2F5E8C}"/>
              </a:ext>
            </a:extLst>
          </p:cNvPr>
          <p:cNvSpPr>
            <a:spLocks noGrp="1"/>
          </p:cNvSpPr>
          <p:nvPr>
            <p:ph type="sldNum" sz="quarter" idx="12"/>
          </p:nvPr>
        </p:nvSpPr>
        <p:spPr/>
        <p:txBody>
          <a:bodyPr/>
          <a:lstStyle/>
          <a:p>
            <a:fld id="{A5F5F9FB-4D8A-4641-BF0E-12D99FAB1D1B}" type="slidenum">
              <a:rPr lang="en-GB" smtClean="0"/>
              <a:t>‹#›</a:t>
            </a:fld>
            <a:endParaRPr lang="en-GB"/>
          </a:p>
        </p:txBody>
      </p:sp>
      <p:pic>
        <p:nvPicPr>
          <p:cNvPr id="7" name="Picture 6" descr="A picture containing text&#10;&#10;Description automatically generated">
            <a:extLst>
              <a:ext uri="{FF2B5EF4-FFF2-40B4-BE49-F238E27FC236}">
                <a16:creationId xmlns:a16="http://schemas.microsoft.com/office/drawing/2014/main" id="{8D8F5B6E-E472-C2F5-B975-79DC03D0CE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56" y="136525"/>
            <a:ext cx="1323539" cy="589188"/>
          </a:xfrm>
          <a:prstGeom prst="rect">
            <a:avLst/>
          </a:prstGeom>
        </p:spPr>
      </p:pic>
      <p:pic>
        <p:nvPicPr>
          <p:cNvPr id="8" name="Picture 2">
            <a:extLst>
              <a:ext uri="{FF2B5EF4-FFF2-40B4-BE49-F238E27FC236}">
                <a16:creationId xmlns:a16="http://schemas.microsoft.com/office/drawing/2014/main" id="{7B217122-B177-C635-27A1-3D02E7F04E6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10868662" y="225425"/>
            <a:ext cx="1096032" cy="44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87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E7E6D-AEE9-7F79-591A-3008DFE310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D12074-1256-561F-3BE2-39743F4BAC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57CD77E-A631-37CB-B39F-327FD1E2A7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897F09-275A-F20C-A63B-03E827348EF5}"/>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4AFBD050-A5DD-0E27-A186-8478474D16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0E343D-C9C6-9742-F3E7-E6FCA7AD0BA7}"/>
              </a:ext>
            </a:extLst>
          </p:cNvPr>
          <p:cNvSpPr>
            <a:spLocks noGrp="1"/>
          </p:cNvSpPr>
          <p:nvPr>
            <p:ph type="sldNum" sz="quarter" idx="12"/>
          </p:nvPr>
        </p:nvSpPr>
        <p:spPr/>
        <p:txBody>
          <a:bodyPr/>
          <a:lstStyle/>
          <a:p>
            <a:fld id="{A5F5F9FB-4D8A-4641-BF0E-12D99FAB1D1B}" type="slidenum">
              <a:rPr lang="en-GB" smtClean="0"/>
              <a:t>‹#›</a:t>
            </a:fld>
            <a:endParaRPr lang="en-GB"/>
          </a:p>
        </p:txBody>
      </p:sp>
    </p:spTree>
    <p:extLst>
      <p:ext uri="{BB962C8B-B14F-4D97-AF65-F5344CB8AC3E}">
        <p14:creationId xmlns:p14="http://schemas.microsoft.com/office/powerpoint/2010/main" val="4261422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524B8-D7F1-6161-EE13-5FF3CBDD439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8A05AA-BA38-0804-BEF1-631D4A881D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C3C015-7001-AE98-3794-3D5791B74B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78C1C6-7143-69B8-990B-731CAECD17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64F11B-ABBA-34DF-64E3-19715569A9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63AD58-47B9-0E95-C080-A556FC2B9109}"/>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845FB9EC-662D-62FD-5E4C-A456DDF156E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BE1621-0A5F-3058-AD91-5006FC342F61}"/>
              </a:ext>
            </a:extLst>
          </p:cNvPr>
          <p:cNvSpPr>
            <a:spLocks noGrp="1"/>
          </p:cNvSpPr>
          <p:nvPr>
            <p:ph type="sldNum" sz="quarter" idx="12"/>
          </p:nvPr>
        </p:nvSpPr>
        <p:spPr/>
        <p:txBody>
          <a:bodyPr/>
          <a:lstStyle/>
          <a:p>
            <a:fld id="{A5F5F9FB-4D8A-4641-BF0E-12D99FAB1D1B}" type="slidenum">
              <a:rPr lang="en-GB" smtClean="0"/>
              <a:t>‹#›</a:t>
            </a:fld>
            <a:endParaRPr lang="en-GB"/>
          </a:p>
        </p:txBody>
      </p:sp>
    </p:spTree>
    <p:extLst>
      <p:ext uri="{BB962C8B-B14F-4D97-AF65-F5344CB8AC3E}">
        <p14:creationId xmlns:p14="http://schemas.microsoft.com/office/powerpoint/2010/main" val="534705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51087-91D7-636D-8D67-B160819258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1BB24D-0F5F-DB06-85F6-A9C690C6DE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CF372B-3BE0-4356-D2B3-533F7EA042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842A781-4E42-468A-7792-970AF93318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37AC9A-A4B2-1CA1-A6AC-97D3A461B1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5F9FB-4D8A-4641-BF0E-12D99FAB1D1B}" type="slidenum">
              <a:rPr lang="en-GB" smtClean="0"/>
              <a:t>‹#›</a:t>
            </a:fld>
            <a:endParaRPr lang="en-GB"/>
          </a:p>
        </p:txBody>
      </p:sp>
    </p:spTree>
    <p:extLst>
      <p:ext uri="{BB962C8B-B14F-4D97-AF65-F5344CB8AC3E}">
        <p14:creationId xmlns:p14="http://schemas.microsoft.com/office/powerpoint/2010/main" val="3484633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4"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chart" Target="../charts/chart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chart" Target="../charts/chart7.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chart" Target="../charts/chart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chart" Target="../charts/chart9.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chart" Target="../charts/chart10.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chart" Target="../charts/chart11.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chart" Target="../charts/chart1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6.xml"/><Relationship Id="rId7"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16.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 Id="rId9" Type="http://schemas.openxmlformats.org/officeDocument/2006/relationships/slide" Target="slide12.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chart" Target="../charts/chart1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chart" Target="../charts/chart1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chart" Target="../charts/chart1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chart" Target="../charts/chart17.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chart" Target="../charts/chart1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18.xml"/><Relationship Id="rId12" Type="http://schemas.openxmlformats.org/officeDocument/2006/relationships/slide" Target="slide23.xml"/><Relationship Id="rId2" Type="http://schemas.openxmlformats.org/officeDocument/2006/relationships/slide" Target="slide13.xml"/><Relationship Id="rId1" Type="http://schemas.openxmlformats.org/officeDocument/2006/relationships/slideLayout" Target="../slideLayouts/slideLayout16.xml"/><Relationship Id="rId6" Type="http://schemas.openxmlformats.org/officeDocument/2006/relationships/slide" Target="slide17.xml"/><Relationship Id="rId11" Type="http://schemas.openxmlformats.org/officeDocument/2006/relationships/slide" Target="slide22.xml"/><Relationship Id="rId5" Type="http://schemas.openxmlformats.org/officeDocument/2006/relationships/slide" Target="slide16.xml"/><Relationship Id="rId10" Type="http://schemas.openxmlformats.org/officeDocument/2006/relationships/slide" Target="slide21.xml"/><Relationship Id="rId4" Type="http://schemas.openxmlformats.org/officeDocument/2006/relationships/slide" Target="slide15.xml"/><Relationship Id="rId9" Type="http://schemas.openxmlformats.org/officeDocument/2006/relationships/slide" Target="slide2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chart" Target="../charts/chart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chart" Target="../charts/chart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chart" Target="../charts/chart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_name">
            <a:extLst>
              <a:ext uri="{FF2B5EF4-FFF2-40B4-BE49-F238E27FC236}">
                <a16:creationId xmlns:a16="http://schemas.microsoft.com/office/drawing/2014/main" id="{D55487A3-E9D5-8A10-32A6-C67B547866BE}"/>
              </a:ext>
            </a:extLst>
          </p:cNvPr>
          <p:cNvSpPr>
            <a:spLocks noGrp="1"/>
          </p:cNvSpPr>
          <p:nvPr>
            <p:ph type="ctrTitle" idx="4294967295"/>
          </p:nvPr>
        </p:nvSpPr>
        <p:spPr>
          <a:xfrm>
            <a:off x="447675" y="4631531"/>
            <a:ext cx="11029950" cy="585788"/>
          </a:xfrm>
        </p:spPr>
        <p:txBody>
          <a:bodyPr>
            <a:normAutofit/>
          </a:bodyPr>
          <a:lstStyle/>
          <a:p>
            <a:r>
              <a:rPr lang="en-GB" sz="2800" b="1">
                <a:solidFill>
                  <a:schemeClr val="bg1"/>
                </a:solidFill>
                <a:latin typeface="Frutiger LT Std 45 Light" panose="020B0402020204020204"/>
              </a:rPr>
              <a:t>Leeds and York Partnership NHS Foundation Trust</a:t>
            </a:r>
            <a:endParaRPr lang="en-GB" sz="2800" b="1" dirty="0">
              <a:solidFill>
                <a:schemeClr val="bg1"/>
              </a:solidFill>
              <a:latin typeface="Frutiger LT Std 45 Light" panose="020B0402020204020204"/>
            </a:endParaRPr>
          </a:p>
        </p:txBody>
      </p:sp>
      <p:sp>
        <p:nvSpPr>
          <p:cNvPr id="4" name="Title 1">
            <a:extLst>
              <a:ext uri="{FF2B5EF4-FFF2-40B4-BE49-F238E27FC236}">
                <a16:creationId xmlns:a16="http://schemas.microsoft.com/office/drawing/2014/main" id="{DD1BC39A-D2A7-1F8E-11B3-768D86D0EB6A}"/>
              </a:ext>
            </a:extLst>
          </p:cNvPr>
          <p:cNvSpPr txBox="1">
            <a:spLocks/>
          </p:cNvSpPr>
          <p:nvPr/>
        </p:nvSpPr>
        <p:spPr>
          <a:xfrm>
            <a:off x="447675" y="5410200"/>
            <a:ext cx="11029950" cy="585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solidFill>
                  <a:schemeClr val="bg1"/>
                </a:solidFill>
                <a:latin typeface="Frutiger LT Std 45 Light" panose="020B0402020204020204"/>
              </a:rPr>
              <a:t>2023 NHS Staff Survey</a:t>
            </a:r>
          </a:p>
        </p:txBody>
      </p:sp>
      <p:sp>
        <p:nvSpPr>
          <p:cNvPr id="5" name="Title 1">
            <a:extLst>
              <a:ext uri="{FF2B5EF4-FFF2-40B4-BE49-F238E27FC236}">
                <a16:creationId xmlns:a16="http://schemas.microsoft.com/office/drawing/2014/main" id="{A0EA7BA1-B530-EC5B-1FFF-439834C9F368}"/>
              </a:ext>
            </a:extLst>
          </p:cNvPr>
          <p:cNvSpPr txBox="1">
            <a:spLocks/>
          </p:cNvSpPr>
          <p:nvPr/>
        </p:nvSpPr>
        <p:spPr>
          <a:xfrm>
            <a:off x="447675" y="5895975"/>
            <a:ext cx="11029950" cy="585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a:solidFill>
                  <a:schemeClr val="bg1"/>
                </a:solidFill>
                <a:latin typeface="Frutiger LT Std 45 Light" panose="020B0402020204020204"/>
              </a:rPr>
              <a:t>Breakdown report</a:t>
            </a:r>
          </a:p>
        </p:txBody>
      </p:sp>
      <p:pic>
        <p:nvPicPr>
          <p:cNvPr id="9" name="Picture 8" descr="Diagram, schematic&#10;&#10;Description automatically generated">
            <a:extLst>
              <a:ext uri="{FF2B5EF4-FFF2-40B4-BE49-F238E27FC236}">
                <a16:creationId xmlns:a16="http://schemas.microsoft.com/office/drawing/2014/main" id="{80556B13-A1CF-6351-953F-03F1E823A517}"/>
              </a:ext>
            </a:extLst>
          </p:cNvPr>
          <p:cNvPicPr>
            <a:picLocks noChangeAspect="1"/>
          </p:cNvPicPr>
          <p:nvPr/>
        </p:nvPicPr>
        <p:blipFill rotWithShape="1">
          <a:blip r:embed="rId2">
            <a:extLst>
              <a:ext uri="{28A0092B-C50C-407E-A947-70E740481C1C}">
                <a14:useLocalDpi xmlns:a14="http://schemas.microsoft.com/office/drawing/2010/main" val="0"/>
              </a:ext>
            </a:extLst>
          </a:blip>
          <a:srcRect t="42885" b="724"/>
          <a:stretch/>
        </p:blipFill>
        <p:spPr>
          <a:xfrm>
            <a:off x="189178" y="2116688"/>
            <a:ext cx="11809404" cy="2160037"/>
          </a:xfrm>
          <a:prstGeom prst="rect">
            <a:avLst/>
          </a:prstGeom>
        </p:spPr>
      </p:pic>
      <p:sp>
        <p:nvSpPr>
          <p:cNvPr id="10" name="Rectangle 9">
            <a:extLst>
              <a:ext uri="{FF2B5EF4-FFF2-40B4-BE49-F238E27FC236}">
                <a16:creationId xmlns:a16="http://schemas.microsoft.com/office/drawing/2014/main" id="{46F7B0B7-5551-6E87-EE7D-DA10190E4B6A}"/>
              </a:ext>
            </a:extLst>
          </p:cNvPr>
          <p:cNvSpPr/>
          <p:nvPr/>
        </p:nvSpPr>
        <p:spPr>
          <a:xfrm>
            <a:off x="1412603" y="2111895"/>
            <a:ext cx="323918" cy="401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852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p_el_table">
            <a:extLst>
              <a:ext uri="{FF2B5EF4-FFF2-40B4-BE49-F238E27FC236}">
                <a16:creationId xmlns:a16="http://schemas.microsoft.com/office/drawing/2014/main" id="{02C39B04-A4F6-326E-1C7F-85F46B33FEE4}"/>
              </a:ext>
            </a:extLst>
          </p:cNvPr>
          <p:cNvGraphicFramePr>
            <a:graphicFrameLocks noGrp="1"/>
          </p:cNvGraphicFramePr>
          <p:nvPr>
            <p:extLst>
              <p:ext uri="{D42A27DB-BD31-4B8C-83A1-F6EECF244321}">
                <p14:modId xmlns:p14="http://schemas.microsoft.com/office/powerpoint/2010/main" val="158417400"/>
              </p:ext>
            </p:extLst>
          </p:nvPr>
        </p:nvGraphicFramePr>
        <p:xfrm>
          <a:off x="168356" y="5903434"/>
          <a:ext cx="11333360" cy="647613"/>
        </p:xfrm>
        <a:graphic>
          <a:graphicData uri="http://schemas.openxmlformats.org/drawingml/2006/table">
            <a:tbl>
              <a:tblPr>
                <a:tableStyleId>{5C22544A-7EE6-4342-B048-85BDC9FD1C3A}</a:tableStyleId>
              </a:tblPr>
              <a:tblGrid>
                <a:gridCol w="1133336">
                  <a:extLst>
                    <a:ext uri="{9D8B030D-6E8A-4147-A177-3AD203B41FA5}">
                      <a16:colId xmlns:a16="http://schemas.microsoft.com/office/drawing/2014/main" val="3310181638"/>
                    </a:ext>
                  </a:extLst>
                </a:gridCol>
                <a:gridCol w="1133336">
                  <a:extLst>
                    <a:ext uri="{9D8B030D-6E8A-4147-A177-3AD203B41FA5}">
                      <a16:colId xmlns:a16="http://schemas.microsoft.com/office/drawing/2014/main" val="303345679"/>
                    </a:ext>
                  </a:extLst>
                </a:gridCol>
                <a:gridCol w="1133336">
                  <a:extLst>
                    <a:ext uri="{9D8B030D-6E8A-4147-A177-3AD203B41FA5}">
                      <a16:colId xmlns:a16="http://schemas.microsoft.com/office/drawing/2014/main" val="2248104930"/>
                    </a:ext>
                  </a:extLst>
                </a:gridCol>
                <a:gridCol w="1133336">
                  <a:extLst>
                    <a:ext uri="{9D8B030D-6E8A-4147-A177-3AD203B41FA5}">
                      <a16:colId xmlns:a16="http://schemas.microsoft.com/office/drawing/2014/main" val="2814949835"/>
                    </a:ext>
                  </a:extLst>
                </a:gridCol>
                <a:gridCol w="1133336">
                  <a:extLst>
                    <a:ext uri="{9D8B030D-6E8A-4147-A177-3AD203B41FA5}">
                      <a16:colId xmlns:a16="http://schemas.microsoft.com/office/drawing/2014/main" val="3296823231"/>
                    </a:ext>
                  </a:extLst>
                </a:gridCol>
                <a:gridCol w="1133336">
                  <a:extLst>
                    <a:ext uri="{9D8B030D-6E8A-4147-A177-3AD203B41FA5}">
                      <a16:colId xmlns:a16="http://schemas.microsoft.com/office/drawing/2014/main" val="707784293"/>
                    </a:ext>
                  </a:extLst>
                </a:gridCol>
                <a:gridCol w="1133336">
                  <a:extLst>
                    <a:ext uri="{9D8B030D-6E8A-4147-A177-3AD203B41FA5}">
                      <a16:colId xmlns:a16="http://schemas.microsoft.com/office/drawing/2014/main" val="696754133"/>
                    </a:ext>
                  </a:extLst>
                </a:gridCol>
                <a:gridCol w="1133336">
                  <a:extLst>
                    <a:ext uri="{9D8B030D-6E8A-4147-A177-3AD203B41FA5}">
                      <a16:colId xmlns:a16="http://schemas.microsoft.com/office/drawing/2014/main" val="1449707099"/>
                    </a:ext>
                  </a:extLst>
                </a:gridCol>
                <a:gridCol w="1133336">
                  <a:extLst>
                    <a:ext uri="{9D8B030D-6E8A-4147-A177-3AD203B41FA5}">
                      <a16:colId xmlns:a16="http://schemas.microsoft.com/office/drawing/2014/main" val="3885169734"/>
                    </a:ext>
                  </a:extLst>
                </a:gridCol>
                <a:gridCol w="1133336">
                  <a:extLst>
                    <a:ext uri="{9D8B030D-6E8A-4147-A177-3AD203B41FA5}">
                      <a16:colId xmlns:a16="http://schemas.microsoft.com/office/drawing/2014/main" val="555168685"/>
                    </a:ext>
                  </a:extLst>
                </a:gridCol>
              </a:tblGrid>
              <a:tr h="215871">
                <a:tc>
                  <a:txBody>
                    <a:bodyPr/>
                    <a:lstStyle/>
                    <a:p>
                      <a:pPr algn="ctr" fontAlgn="b"/>
                      <a:r>
                        <a:rPr lang="en-GB" sz="1200" b="0" i="0" u="none" strike="noStrike">
                          <a:solidFill>
                            <a:schemeClr val="bg1"/>
                          </a:solidFill>
                          <a:effectLst/>
                          <a:latin typeface="Frutiger LT Std 45 Light" panose="020B0402020204020204"/>
                          <a:cs typeface="Arial" panose="020B0604020202020204" pitchFamily="34" charset="0"/>
                        </a:rPr>
                        <a:t>Breakdown</a:t>
                      </a:r>
                    </a:p>
                  </a:txBody>
                  <a:tcPr marL="6350" marR="6350" marT="6350" marB="0" anchor="ctr">
                    <a:solidFill>
                      <a:srgbClr val="65C4AA"/>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6.86</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5.77</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6.84</a:t>
                      </a:r>
                    </a:p>
                  </a:txBody>
                  <a:tcPr marL="6350" marR="6350" marT="6350" marB="0" anchor="b">
                    <a:solidFill>
                      <a:srgbClr val="65C4AA">
                        <a:alpha val="30000"/>
                      </a:srgbClr>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4.05</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6.31</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6.02</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6.72</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6.38</a:t>
                      </a:r>
                    </a:p>
                  </a:txBody>
                  <a:tcPr marL="6350" marR="6350" marT="6350" marB="0" anchor="b">
                    <a:solidFill>
                      <a:srgbClr val="65C4AA">
                        <a:alpha val="30000"/>
                      </a:srgbClr>
                    </a:solidFill>
                  </a:tcPr>
                </a:tc>
                <a:extLst>
                  <a:ext uri="{0D108BD9-81ED-4DB2-BD59-A6C34878D82A}">
                    <a16:rowId xmlns:a16="http://schemas.microsoft.com/office/drawing/2014/main" val="1738374529"/>
                  </a:ext>
                </a:extLst>
              </a:tr>
              <a:tr h="215871">
                <a:tc>
                  <a:txBody>
                    <a:bodyPr/>
                    <a:lstStyle/>
                    <a:p>
                      <a:pPr algn="ctr" fontAlgn="b"/>
                      <a:r>
                        <a:rPr lang="en-US" sz="1200" b="0" i="0" u="none" strike="noStrike">
                          <a:solidFill>
                            <a:schemeClr val="bg1"/>
                          </a:solidFill>
                          <a:effectLst/>
                          <a:latin typeface="Frutiger LT Std 45 Light" panose="020B0402020204020204"/>
                          <a:cs typeface="Arial" panose="020B0604020202020204" pitchFamily="34" charset="0"/>
                        </a:rPr>
                        <a:t>Your org</a:t>
                      </a:r>
                      <a:endParaRPr lang="en-GB" sz="1200" b="0" i="0" u="none" strike="noStrike">
                        <a:solidFill>
                          <a:schemeClr val="bg1"/>
                        </a:solidFill>
                        <a:effectLst/>
                        <a:latin typeface="Frutiger LT Std 45 Light" panose="020B0402020204020204"/>
                        <a:cs typeface="Arial" panose="020B0604020202020204" pitchFamily="34" charset="0"/>
                      </a:endParaRPr>
                    </a:p>
                  </a:txBody>
                  <a:tcPr marL="6350" marR="6350" marT="6350" marB="0" anchor="ctr">
                    <a:solidFill>
                      <a:srgbClr val="002060"/>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7.59</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6.50</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7.08</a:t>
                      </a:r>
                    </a:p>
                  </a:txBody>
                  <a:tcPr marL="6350" marR="6350" marT="6350" marB="0" anchor="b">
                    <a:solidFill>
                      <a:srgbClr val="002060">
                        <a:alpha val="25000"/>
                      </a:srgbClr>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5.87</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7.13</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7.15</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7.14</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6.28</a:t>
                      </a:r>
                    </a:p>
                  </a:txBody>
                  <a:tcPr marL="6350" marR="6350" marT="6350" marB="0" anchor="b">
                    <a:solidFill>
                      <a:srgbClr val="002060">
                        <a:alpha val="25000"/>
                      </a:srgbClr>
                    </a:solidFill>
                  </a:tcPr>
                </a:tc>
                <a:extLst>
                  <a:ext uri="{0D108BD9-81ED-4DB2-BD59-A6C34878D82A}">
                    <a16:rowId xmlns:a16="http://schemas.microsoft.com/office/drawing/2014/main" val="2856886689"/>
                  </a:ext>
                </a:extLst>
              </a:tr>
              <a:tr h="215871">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22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22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21</a:t>
                      </a:r>
                    </a:p>
                  </a:txBody>
                  <a:tcPr marL="6350" marR="6350" marT="6350" marB="0" anchor="b">
                    <a:solidFill>
                      <a:schemeClr val="bg1"/>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20</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22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22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22</a:t>
                      </a:r>
                    </a:p>
                  </a:txBody>
                  <a:tcPr marL="6350" marR="6350" marT="6350" marB="0" anchor="b">
                    <a:solidFill>
                      <a:schemeClr val="bg1"/>
                    </a:solidFill>
                  </a:tcPr>
                </a:tc>
                <a:tc>
                  <a:txBody>
                    <a:bodyPr/>
                    <a:lstStyle/>
                    <a:p>
                      <a:pPr algn="ctr" fontAlgn="b"/>
                      <a:r>
                        <a:rPr lang="en-GB" sz="1200" b="0" i="0" u="none" strike="noStrike" dirty="0">
                          <a:solidFill>
                            <a:schemeClr val="tx1"/>
                          </a:solidFill>
                          <a:effectLst/>
                          <a:latin typeface="Frutiger LT Std 45 Light" panose="020B0402020204020204"/>
                          <a:cs typeface="Arial" panose="020B0604020202020204" pitchFamily="34" charset="0"/>
                        </a:rPr>
                        <a:t>22</a:t>
                      </a: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5" name="pp_el_chart">
            <a:extLst>
              <a:ext uri="{FF2B5EF4-FFF2-40B4-BE49-F238E27FC236}">
                <a16:creationId xmlns:a16="http://schemas.microsoft.com/office/drawing/2014/main" id="{53EB88F0-A298-A952-AEC6-7D123AE8EBD1}"/>
              </a:ext>
            </a:extLst>
          </p:cNvPr>
          <p:cNvGraphicFramePr/>
          <p:nvPr>
            <p:extLst>
              <p:ext uri="{D42A27DB-BD31-4B8C-83A1-F6EECF244321}">
                <p14:modId xmlns:p14="http://schemas.microsoft.com/office/powerpoint/2010/main" val="4277695805"/>
              </p:ext>
            </p:extLst>
          </p:nvPr>
        </p:nvGraphicFramePr>
        <p:xfrm>
          <a:off x="291995" y="531074"/>
          <a:ext cx="11424875" cy="53049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173E90E5-41F6-C5B2-39AD-75EEBD86DFCE}"/>
              </a:ext>
            </a:extLst>
          </p:cNvPr>
          <p:cNvSpPr>
            <a:spLocks noGrp="1"/>
          </p:cNvSpPr>
          <p:nvPr>
            <p:ph type="sldNum" sz="quarter" idx="12"/>
          </p:nvPr>
        </p:nvSpPr>
        <p:spPr/>
        <p:txBody>
          <a:bodyPr/>
          <a:lstStyle/>
          <a:p>
            <a:fld id="{A5F5F9FB-4D8A-4641-BF0E-12D99FAB1D1B}" type="slidenum">
              <a:rPr lang="en-GB" smtClean="0"/>
              <a:t>10</a:t>
            </a:fld>
            <a:endParaRPr lang="en-GB"/>
          </a:p>
        </p:txBody>
      </p:sp>
      <p:pic>
        <p:nvPicPr>
          <p:cNvPr id="6" name="Picture 5">
            <a:extLst>
              <a:ext uri="{FF2B5EF4-FFF2-40B4-BE49-F238E27FC236}">
                <a16:creationId xmlns:a16="http://schemas.microsoft.com/office/drawing/2014/main" id="{2E42217D-577B-6E19-1856-4D2802894AF8}"/>
              </a:ext>
            </a:extLst>
          </p:cNvPr>
          <p:cNvPicPr>
            <a:picLocks noChangeAspect="1"/>
          </p:cNvPicPr>
          <p:nvPr/>
        </p:nvPicPr>
        <p:blipFill>
          <a:blip r:embed="rId3"/>
          <a:stretch>
            <a:fillRect/>
          </a:stretch>
        </p:blipFill>
        <p:spPr>
          <a:xfrm>
            <a:off x="1572152" y="375287"/>
            <a:ext cx="574780" cy="315497"/>
          </a:xfrm>
          <a:prstGeom prst="rect">
            <a:avLst/>
          </a:prstGeom>
        </p:spPr>
      </p:pic>
      <p:pic>
        <p:nvPicPr>
          <p:cNvPr id="7" name="Picture 6">
            <a:extLst>
              <a:ext uri="{FF2B5EF4-FFF2-40B4-BE49-F238E27FC236}">
                <a16:creationId xmlns:a16="http://schemas.microsoft.com/office/drawing/2014/main" id="{8B8D0885-FF71-26E7-91B6-0C8D21DEB613}"/>
              </a:ext>
            </a:extLst>
          </p:cNvPr>
          <p:cNvPicPr>
            <a:picLocks noChangeAspect="1"/>
          </p:cNvPicPr>
          <p:nvPr/>
        </p:nvPicPr>
        <p:blipFill>
          <a:blip r:embed="rId4"/>
          <a:stretch>
            <a:fillRect/>
          </a:stretch>
        </p:blipFill>
        <p:spPr>
          <a:xfrm>
            <a:off x="2737042" y="365031"/>
            <a:ext cx="456251" cy="441668"/>
          </a:xfrm>
          <a:prstGeom prst="rect">
            <a:avLst/>
          </a:prstGeom>
        </p:spPr>
      </p:pic>
      <p:pic>
        <p:nvPicPr>
          <p:cNvPr id="8" name="Picture 7">
            <a:extLst>
              <a:ext uri="{FF2B5EF4-FFF2-40B4-BE49-F238E27FC236}">
                <a16:creationId xmlns:a16="http://schemas.microsoft.com/office/drawing/2014/main" id="{5B9B1CE3-AAB0-403A-2C7B-91BF0CEDFA9E}"/>
              </a:ext>
            </a:extLst>
          </p:cNvPr>
          <p:cNvPicPr>
            <a:picLocks noChangeAspect="1"/>
          </p:cNvPicPr>
          <p:nvPr/>
        </p:nvPicPr>
        <p:blipFill>
          <a:blip r:embed="rId5"/>
          <a:stretch>
            <a:fillRect/>
          </a:stretch>
        </p:blipFill>
        <p:spPr>
          <a:xfrm>
            <a:off x="3760648" y="375287"/>
            <a:ext cx="670945" cy="382147"/>
          </a:xfrm>
          <a:prstGeom prst="rect">
            <a:avLst/>
          </a:prstGeom>
        </p:spPr>
      </p:pic>
      <p:pic>
        <p:nvPicPr>
          <p:cNvPr id="9" name="Picture 8">
            <a:extLst>
              <a:ext uri="{FF2B5EF4-FFF2-40B4-BE49-F238E27FC236}">
                <a16:creationId xmlns:a16="http://schemas.microsoft.com/office/drawing/2014/main" id="{4A0093DE-1492-07B4-7A7F-5DA6D793CE3E}"/>
              </a:ext>
            </a:extLst>
          </p:cNvPr>
          <p:cNvPicPr>
            <a:picLocks noChangeAspect="1"/>
          </p:cNvPicPr>
          <p:nvPr/>
        </p:nvPicPr>
        <p:blipFill>
          <a:blip r:embed="rId6"/>
          <a:stretch>
            <a:fillRect/>
          </a:stretch>
        </p:blipFill>
        <p:spPr>
          <a:xfrm>
            <a:off x="4975329" y="375287"/>
            <a:ext cx="485189" cy="403786"/>
          </a:xfrm>
          <a:prstGeom prst="rect">
            <a:avLst/>
          </a:prstGeom>
        </p:spPr>
      </p:pic>
      <p:pic>
        <p:nvPicPr>
          <p:cNvPr id="10" name="Picture 9">
            <a:extLst>
              <a:ext uri="{FF2B5EF4-FFF2-40B4-BE49-F238E27FC236}">
                <a16:creationId xmlns:a16="http://schemas.microsoft.com/office/drawing/2014/main" id="{954A6BBF-04BF-27D3-D0D1-24F3983DFD69}"/>
              </a:ext>
            </a:extLst>
          </p:cNvPr>
          <p:cNvPicPr>
            <a:picLocks noChangeAspect="1"/>
          </p:cNvPicPr>
          <p:nvPr/>
        </p:nvPicPr>
        <p:blipFill>
          <a:blip r:embed="rId7"/>
          <a:stretch>
            <a:fillRect/>
          </a:stretch>
        </p:blipFill>
        <p:spPr>
          <a:xfrm>
            <a:off x="6004432" y="413373"/>
            <a:ext cx="706008" cy="403787"/>
          </a:xfrm>
          <a:prstGeom prst="rect">
            <a:avLst/>
          </a:prstGeom>
        </p:spPr>
      </p:pic>
      <p:pic>
        <p:nvPicPr>
          <p:cNvPr id="11" name="Picture 10">
            <a:extLst>
              <a:ext uri="{FF2B5EF4-FFF2-40B4-BE49-F238E27FC236}">
                <a16:creationId xmlns:a16="http://schemas.microsoft.com/office/drawing/2014/main" id="{0C482B5A-79EC-EAC5-2E51-104A9E7B5B8C}"/>
              </a:ext>
            </a:extLst>
          </p:cNvPr>
          <p:cNvPicPr>
            <a:picLocks noChangeAspect="1"/>
          </p:cNvPicPr>
          <p:nvPr/>
        </p:nvPicPr>
        <p:blipFill>
          <a:blip r:embed="rId8"/>
          <a:stretch>
            <a:fillRect/>
          </a:stretch>
        </p:blipFill>
        <p:spPr>
          <a:xfrm>
            <a:off x="7216672" y="416507"/>
            <a:ext cx="521169" cy="399563"/>
          </a:xfrm>
          <a:prstGeom prst="rect">
            <a:avLst/>
          </a:prstGeom>
        </p:spPr>
      </p:pic>
      <p:pic>
        <p:nvPicPr>
          <p:cNvPr id="12" name="Picture 11">
            <a:extLst>
              <a:ext uri="{FF2B5EF4-FFF2-40B4-BE49-F238E27FC236}">
                <a16:creationId xmlns:a16="http://schemas.microsoft.com/office/drawing/2014/main" id="{C35F273F-44C8-F837-37A4-DD090B34A38C}"/>
              </a:ext>
            </a:extLst>
          </p:cNvPr>
          <p:cNvPicPr>
            <a:picLocks noChangeAspect="1"/>
          </p:cNvPicPr>
          <p:nvPr/>
        </p:nvPicPr>
        <p:blipFill>
          <a:blip r:embed="rId9"/>
          <a:stretch>
            <a:fillRect/>
          </a:stretch>
        </p:blipFill>
        <p:spPr>
          <a:xfrm>
            <a:off x="8249686" y="460975"/>
            <a:ext cx="775907" cy="369332"/>
          </a:xfrm>
          <a:prstGeom prst="rect">
            <a:avLst/>
          </a:prstGeom>
        </p:spPr>
      </p:pic>
      <p:sp>
        <p:nvSpPr>
          <p:cNvPr id="13" name="name">
            <a:extLst>
              <a:ext uri="{FF2B5EF4-FFF2-40B4-BE49-F238E27FC236}">
                <a16:creationId xmlns:a16="http://schemas.microsoft.com/office/drawing/2014/main" id="{D72F45F9-1366-E5F0-3A7C-139224D41FDA}"/>
              </a:ext>
            </a:extLst>
          </p:cNvPr>
          <p:cNvSpPr txBox="1"/>
          <p:nvPr/>
        </p:nvSpPr>
        <p:spPr>
          <a:xfrm>
            <a:off x="1085850" y="0"/>
            <a:ext cx="9753600" cy="369332"/>
          </a:xfrm>
          <a:prstGeom prst="rect">
            <a:avLst/>
          </a:prstGeom>
          <a:noFill/>
        </p:spPr>
        <p:txBody>
          <a:bodyPr wrap="square" rtlCol="0">
            <a:spAutoFit/>
          </a:bodyPr>
          <a:lstStyle/>
          <a:p>
            <a:pPr algn="ctr"/>
            <a:r>
              <a:rPr lang="en-GB">
                <a:latin typeface="Frutiger LT Std 45 Light" panose="020B0402020204020204"/>
              </a:rPr>
              <a:t>Estates and Ancillary</a:t>
            </a:r>
            <a:endParaRPr lang="en-GB" dirty="0">
              <a:latin typeface="Frutiger LT Std 45 Light" panose="020B0402020204020204"/>
            </a:endParaRPr>
          </a:p>
        </p:txBody>
      </p:sp>
      <p:sp>
        <p:nvSpPr>
          <p:cNvPr id="2" name="TextBox 1">
            <a:extLst>
              <a:ext uri="{FF2B5EF4-FFF2-40B4-BE49-F238E27FC236}">
                <a16:creationId xmlns:a16="http://schemas.microsoft.com/office/drawing/2014/main" id="{3A0A7031-1756-95B9-D8E5-57BA01E42BB3}"/>
              </a:ext>
            </a:extLst>
          </p:cNvPr>
          <p:cNvSpPr txBox="1"/>
          <p:nvPr/>
        </p:nvSpPr>
        <p:spPr>
          <a:xfrm rot="16200000">
            <a:off x="3261266" y="3297019"/>
            <a:ext cx="4074460" cy="646331"/>
          </a:xfrm>
          <a:prstGeom prst="rect">
            <a:avLst/>
          </a:prstGeom>
          <a:noFill/>
        </p:spPr>
        <p:txBody>
          <a:bodyPr wrap="square">
            <a:spAutoFit/>
          </a:bodyPr>
          <a:lstStyle/>
          <a:p>
            <a:pPr algn="ctr"/>
            <a:r>
              <a:rPr lang="en-GB" dirty="0"/>
              <a:t>Data on this theme will be shared later. </a:t>
            </a:r>
          </a:p>
          <a:p>
            <a:pPr algn="ctr"/>
            <a:r>
              <a:rPr lang="en-GB" dirty="0"/>
              <a:t>The quality of data needs to be reviewed</a:t>
            </a:r>
          </a:p>
        </p:txBody>
      </p:sp>
    </p:spTree>
    <p:extLst>
      <p:ext uri="{BB962C8B-B14F-4D97-AF65-F5344CB8AC3E}">
        <p14:creationId xmlns:p14="http://schemas.microsoft.com/office/powerpoint/2010/main" val="38322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p_el_table">
            <a:extLst>
              <a:ext uri="{FF2B5EF4-FFF2-40B4-BE49-F238E27FC236}">
                <a16:creationId xmlns:a16="http://schemas.microsoft.com/office/drawing/2014/main" id="{8367E709-0148-64ED-B9D7-574439F43639}"/>
              </a:ext>
            </a:extLst>
          </p:cNvPr>
          <p:cNvGraphicFramePr>
            <a:graphicFrameLocks noGrp="1"/>
          </p:cNvGraphicFramePr>
          <p:nvPr>
            <p:extLst>
              <p:ext uri="{D42A27DB-BD31-4B8C-83A1-F6EECF244321}">
                <p14:modId xmlns:p14="http://schemas.microsoft.com/office/powerpoint/2010/main" val="1002189871"/>
              </p:ext>
            </p:extLst>
          </p:nvPr>
        </p:nvGraphicFramePr>
        <p:xfrm>
          <a:off x="168356" y="5903434"/>
          <a:ext cx="11333360" cy="647613"/>
        </p:xfrm>
        <a:graphic>
          <a:graphicData uri="http://schemas.openxmlformats.org/drawingml/2006/table">
            <a:tbl>
              <a:tblPr>
                <a:tableStyleId>{5C22544A-7EE6-4342-B048-85BDC9FD1C3A}</a:tableStyleId>
              </a:tblPr>
              <a:tblGrid>
                <a:gridCol w="1133336">
                  <a:extLst>
                    <a:ext uri="{9D8B030D-6E8A-4147-A177-3AD203B41FA5}">
                      <a16:colId xmlns:a16="http://schemas.microsoft.com/office/drawing/2014/main" val="3310181638"/>
                    </a:ext>
                  </a:extLst>
                </a:gridCol>
                <a:gridCol w="1133336">
                  <a:extLst>
                    <a:ext uri="{9D8B030D-6E8A-4147-A177-3AD203B41FA5}">
                      <a16:colId xmlns:a16="http://schemas.microsoft.com/office/drawing/2014/main" val="303345679"/>
                    </a:ext>
                  </a:extLst>
                </a:gridCol>
                <a:gridCol w="1133336">
                  <a:extLst>
                    <a:ext uri="{9D8B030D-6E8A-4147-A177-3AD203B41FA5}">
                      <a16:colId xmlns:a16="http://schemas.microsoft.com/office/drawing/2014/main" val="2248104930"/>
                    </a:ext>
                  </a:extLst>
                </a:gridCol>
                <a:gridCol w="1133336">
                  <a:extLst>
                    <a:ext uri="{9D8B030D-6E8A-4147-A177-3AD203B41FA5}">
                      <a16:colId xmlns:a16="http://schemas.microsoft.com/office/drawing/2014/main" val="2814949835"/>
                    </a:ext>
                  </a:extLst>
                </a:gridCol>
                <a:gridCol w="1133336">
                  <a:extLst>
                    <a:ext uri="{9D8B030D-6E8A-4147-A177-3AD203B41FA5}">
                      <a16:colId xmlns:a16="http://schemas.microsoft.com/office/drawing/2014/main" val="3296823231"/>
                    </a:ext>
                  </a:extLst>
                </a:gridCol>
                <a:gridCol w="1133336">
                  <a:extLst>
                    <a:ext uri="{9D8B030D-6E8A-4147-A177-3AD203B41FA5}">
                      <a16:colId xmlns:a16="http://schemas.microsoft.com/office/drawing/2014/main" val="707784293"/>
                    </a:ext>
                  </a:extLst>
                </a:gridCol>
                <a:gridCol w="1133336">
                  <a:extLst>
                    <a:ext uri="{9D8B030D-6E8A-4147-A177-3AD203B41FA5}">
                      <a16:colId xmlns:a16="http://schemas.microsoft.com/office/drawing/2014/main" val="696754133"/>
                    </a:ext>
                  </a:extLst>
                </a:gridCol>
                <a:gridCol w="1133336">
                  <a:extLst>
                    <a:ext uri="{9D8B030D-6E8A-4147-A177-3AD203B41FA5}">
                      <a16:colId xmlns:a16="http://schemas.microsoft.com/office/drawing/2014/main" val="1449707099"/>
                    </a:ext>
                  </a:extLst>
                </a:gridCol>
                <a:gridCol w="1133336">
                  <a:extLst>
                    <a:ext uri="{9D8B030D-6E8A-4147-A177-3AD203B41FA5}">
                      <a16:colId xmlns:a16="http://schemas.microsoft.com/office/drawing/2014/main" val="3885169734"/>
                    </a:ext>
                  </a:extLst>
                </a:gridCol>
                <a:gridCol w="1133336">
                  <a:extLst>
                    <a:ext uri="{9D8B030D-6E8A-4147-A177-3AD203B41FA5}">
                      <a16:colId xmlns:a16="http://schemas.microsoft.com/office/drawing/2014/main" val="555168685"/>
                    </a:ext>
                  </a:extLst>
                </a:gridCol>
              </a:tblGrid>
              <a:tr h="215871">
                <a:tc>
                  <a:txBody>
                    <a:bodyPr/>
                    <a:lstStyle/>
                    <a:p>
                      <a:pPr algn="ctr" fontAlgn="b"/>
                      <a:r>
                        <a:rPr lang="en-GB" sz="1200" b="0" i="0" u="none" strike="noStrike">
                          <a:solidFill>
                            <a:schemeClr val="bg1"/>
                          </a:solidFill>
                          <a:effectLst/>
                          <a:latin typeface="Frutiger LT Std 45 Light" panose="020B0402020204020204"/>
                          <a:cs typeface="Arial" panose="020B0604020202020204" pitchFamily="34" charset="0"/>
                        </a:rPr>
                        <a:t>Breakdown</a:t>
                      </a:r>
                    </a:p>
                  </a:txBody>
                  <a:tcPr marL="6350" marR="6350" marT="6350" marB="0" anchor="ctr">
                    <a:solidFill>
                      <a:srgbClr val="65C4AA"/>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7.62</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6.57</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6.79</a:t>
                      </a:r>
                    </a:p>
                  </a:txBody>
                  <a:tcPr marL="6350" marR="6350" marT="6350" marB="0" anchor="b">
                    <a:solidFill>
                      <a:srgbClr val="65C4AA">
                        <a:alpha val="30000"/>
                      </a:srgbClr>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6.27</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6.46</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7.16</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7.05</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6.37</a:t>
                      </a:r>
                    </a:p>
                  </a:txBody>
                  <a:tcPr marL="6350" marR="6350" marT="6350" marB="0" anchor="b">
                    <a:solidFill>
                      <a:srgbClr val="65C4AA">
                        <a:alpha val="30000"/>
                      </a:srgbClr>
                    </a:solidFill>
                  </a:tcPr>
                </a:tc>
                <a:extLst>
                  <a:ext uri="{0D108BD9-81ED-4DB2-BD59-A6C34878D82A}">
                    <a16:rowId xmlns:a16="http://schemas.microsoft.com/office/drawing/2014/main" val="1738374529"/>
                  </a:ext>
                </a:extLst>
              </a:tr>
              <a:tr h="215871">
                <a:tc>
                  <a:txBody>
                    <a:bodyPr/>
                    <a:lstStyle/>
                    <a:p>
                      <a:pPr algn="ctr" fontAlgn="b"/>
                      <a:r>
                        <a:rPr lang="en-US" sz="1200" b="0" i="0" u="none" strike="noStrike">
                          <a:solidFill>
                            <a:schemeClr val="bg1"/>
                          </a:solidFill>
                          <a:effectLst/>
                          <a:latin typeface="Frutiger LT Std 45 Light" panose="020B0402020204020204"/>
                          <a:cs typeface="Arial" panose="020B0604020202020204" pitchFamily="34" charset="0"/>
                        </a:rPr>
                        <a:t>Your org</a:t>
                      </a:r>
                      <a:endParaRPr lang="en-GB" sz="1200" b="0" i="0" u="none" strike="noStrike">
                        <a:solidFill>
                          <a:schemeClr val="bg1"/>
                        </a:solidFill>
                        <a:effectLst/>
                        <a:latin typeface="Frutiger LT Std 45 Light" panose="020B0402020204020204"/>
                        <a:cs typeface="Arial" panose="020B0604020202020204" pitchFamily="34" charset="0"/>
                      </a:endParaRPr>
                    </a:p>
                  </a:txBody>
                  <a:tcPr marL="6350" marR="6350" marT="6350" marB="0" anchor="ctr">
                    <a:solidFill>
                      <a:srgbClr val="002060"/>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7.59</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6.50</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7.08</a:t>
                      </a:r>
                    </a:p>
                  </a:txBody>
                  <a:tcPr marL="6350" marR="6350" marT="6350" marB="0" anchor="b">
                    <a:solidFill>
                      <a:srgbClr val="002060">
                        <a:alpha val="25000"/>
                      </a:srgbClr>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5.87</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7.13</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7.15</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7.14</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6.28</a:t>
                      </a:r>
                    </a:p>
                  </a:txBody>
                  <a:tcPr marL="6350" marR="6350" marT="6350" marB="0" anchor="b">
                    <a:solidFill>
                      <a:srgbClr val="002060">
                        <a:alpha val="25000"/>
                      </a:srgbClr>
                    </a:solidFill>
                  </a:tcPr>
                </a:tc>
                <a:extLst>
                  <a:ext uri="{0D108BD9-81ED-4DB2-BD59-A6C34878D82A}">
                    <a16:rowId xmlns:a16="http://schemas.microsoft.com/office/drawing/2014/main" val="2856886689"/>
                  </a:ext>
                </a:extLst>
              </a:tr>
              <a:tr h="215871">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92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91</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91</a:t>
                      </a:r>
                    </a:p>
                  </a:txBody>
                  <a:tcPr marL="6350" marR="6350" marT="6350" marB="0" anchor="b">
                    <a:solidFill>
                      <a:schemeClr val="bg1"/>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92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91</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92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92</a:t>
                      </a:r>
                    </a:p>
                  </a:txBody>
                  <a:tcPr marL="6350" marR="6350" marT="6350" marB="0" anchor="b">
                    <a:solidFill>
                      <a:schemeClr val="bg1"/>
                    </a:solidFill>
                  </a:tcPr>
                </a:tc>
                <a:tc>
                  <a:txBody>
                    <a:bodyPr/>
                    <a:lstStyle/>
                    <a:p>
                      <a:pPr algn="ctr" fontAlgn="b"/>
                      <a:r>
                        <a:rPr lang="en-GB" sz="1200" b="0" i="0" u="none" strike="noStrike" dirty="0">
                          <a:solidFill>
                            <a:schemeClr val="tx1"/>
                          </a:solidFill>
                          <a:effectLst/>
                          <a:latin typeface="Frutiger LT Std 45 Light" panose="020B0402020204020204"/>
                          <a:cs typeface="Arial" panose="020B0604020202020204" pitchFamily="34" charset="0"/>
                        </a:rPr>
                        <a:t>92</a:t>
                      </a: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5" name="pp_el_chart">
            <a:extLst>
              <a:ext uri="{FF2B5EF4-FFF2-40B4-BE49-F238E27FC236}">
                <a16:creationId xmlns:a16="http://schemas.microsoft.com/office/drawing/2014/main" id="{71746016-78F0-4625-A374-9CAC0C9DD7EB}"/>
              </a:ext>
            </a:extLst>
          </p:cNvPr>
          <p:cNvGraphicFramePr/>
          <p:nvPr>
            <p:extLst>
              <p:ext uri="{D42A27DB-BD31-4B8C-83A1-F6EECF244321}">
                <p14:modId xmlns:p14="http://schemas.microsoft.com/office/powerpoint/2010/main" val="226962808"/>
              </p:ext>
            </p:extLst>
          </p:nvPr>
        </p:nvGraphicFramePr>
        <p:xfrm>
          <a:off x="291995" y="531074"/>
          <a:ext cx="11424875" cy="53049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CC31DD2F-6295-F884-FF24-8CD2BD502C1F}"/>
              </a:ext>
            </a:extLst>
          </p:cNvPr>
          <p:cNvSpPr>
            <a:spLocks noGrp="1"/>
          </p:cNvSpPr>
          <p:nvPr>
            <p:ph type="sldNum" sz="quarter" idx="12"/>
          </p:nvPr>
        </p:nvSpPr>
        <p:spPr/>
        <p:txBody>
          <a:bodyPr/>
          <a:lstStyle/>
          <a:p>
            <a:fld id="{A5F5F9FB-4D8A-4641-BF0E-12D99FAB1D1B}" type="slidenum">
              <a:rPr lang="en-GB" smtClean="0"/>
              <a:t>11</a:t>
            </a:fld>
            <a:endParaRPr lang="en-GB"/>
          </a:p>
        </p:txBody>
      </p:sp>
      <p:pic>
        <p:nvPicPr>
          <p:cNvPr id="6" name="Picture 5">
            <a:extLst>
              <a:ext uri="{FF2B5EF4-FFF2-40B4-BE49-F238E27FC236}">
                <a16:creationId xmlns:a16="http://schemas.microsoft.com/office/drawing/2014/main" id="{77DE7FC6-B49E-21E4-D32C-C9CEE8A29085}"/>
              </a:ext>
            </a:extLst>
          </p:cNvPr>
          <p:cNvPicPr>
            <a:picLocks noChangeAspect="1"/>
          </p:cNvPicPr>
          <p:nvPr/>
        </p:nvPicPr>
        <p:blipFill>
          <a:blip r:embed="rId3"/>
          <a:stretch>
            <a:fillRect/>
          </a:stretch>
        </p:blipFill>
        <p:spPr>
          <a:xfrm>
            <a:off x="1572152" y="375287"/>
            <a:ext cx="574780" cy="315497"/>
          </a:xfrm>
          <a:prstGeom prst="rect">
            <a:avLst/>
          </a:prstGeom>
        </p:spPr>
      </p:pic>
      <p:pic>
        <p:nvPicPr>
          <p:cNvPr id="7" name="Picture 6">
            <a:extLst>
              <a:ext uri="{FF2B5EF4-FFF2-40B4-BE49-F238E27FC236}">
                <a16:creationId xmlns:a16="http://schemas.microsoft.com/office/drawing/2014/main" id="{62544A11-77FB-D53C-18AE-9358B9F375A7}"/>
              </a:ext>
            </a:extLst>
          </p:cNvPr>
          <p:cNvPicPr>
            <a:picLocks noChangeAspect="1"/>
          </p:cNvPicPr>
          <p:nvPr/>
        </p:nvPicPr>
        <p:blipFill>
          <a:blip r:embed="rId4"/>
          <a:stretch>
            <a:fillRect/>
          </a:stretch>
        </p:blipFill>
        <p:spPr>
          <a:xfrm>
            <a:off x="2737042" y="365031"/>
            <a:ext cx="456251" cy="441668"/>
          </a:xfrm>
          <a:prstGeom prst="rect">
            <a:avLst/>
          </a:prstGeom>
        </p:spPr>
      </p:pic>
      <p:pic>
        <p:nvPicPr>
          <p:cNvPr id="8" name="Picture 7">
            <a:extLst>
              <a:ext uri="{FF2B5EF4-FFF2-40B4-BE49-F238E27FC236}">
                <a16:creationId xmlns:a16="http://schemas.microsoft.com/office/drawing/2014/main" id="{96535E81-CF46-B5BC-838D-9D50537BF81D}"/>
              </a:ext>
            </a:extLst>
          </p:cNvPr>
          <p:cNvPicPr>
            <a:picLocks noChangeAspect="1"/>
          </p:cNvPicPr>
          <p:nvPr/>
        </p:nvPicPr>
        <p:blipFill>
          <a:blip r:embed="rId5"/>
          <a:stretch>
            <a:fillRect/>
          </a:stretch>
        </p:blipFill>
        <p:spPr>
          <a:xfrm>
            <a:off x="3760648" y="375287"/>
            <a:ext cx="670945" cy="382147"/>
          </a:xfrm>
          <a:prstGeom prst="rect">
            <a:avLst/>
          </a:prstGeom>
        </p:spPr>
      </p:pic>
      <p:pic>
        <p:nvPicPr>
          <p:cNvPr id="9" name="Picture 8">
            <a:extLst>
              <a:ext uri="{FF2B5EF4-FFF2-40B4-BE49-F238E27FC236}">
                <a16:creationId xmlns:a16="http://schemas.microsoft.com/office/drawing/2014/main" id="{A2AB83B0-9D08-8947-478C-2EDC00A3CB92}"/>
              </a:ext>
            </a:extLst>
          </p:cNvPr>
          <p:cNvPicPr>
            <a:picLocks noChangeAspect="1"/>
          </p:cNvPicPr>
          <p:nvPr/>
        </p:nvPicPr>
        <p:blipFill>
          <a:blip r:embed="rId6"/>
          <a:stretch>
            <a:fillRect/>
          </a:stretch>
        </p:blipFill>
        <p:spPr>
          <a:xfrm>
            <a:off x="4975329" y="375287"/>
            <a:ext cx="485189" cy="403786"/>
          </a:xfrm>
          <a:prstGeom prst="rect">
            <a:avLst/>
          </a:prstGeom>
        </p:spPr>
      </p:pic>
      <p:pic>
        <p:nvPicPr>
          <p:cNvPr id="10" name="Picture 9">
            <a:extLst>
              <a:ext uri="{FF2B5EF4-FFF2-40B4-BE49-F238E27FC236}">
                <a16:creationId xmlns:a16="http://schemas.microsoft.com/office/drawing/2014/main" id="{92AC478C-7A4F-1936-9C4B-46042D9A5E33}"/>
              </a:ext>
            </a:extLst>
          </p:cNvPr>
          <p:cNvPicPr>
            <a:picLocks noChangeAspect="1"/>
          </p:cNvPicPr>
          <p:nvPr/>
        </p:nvPicPr>
        <p:blipFill>
          <a:blip r:embed="rId7"/>
          <a:stretch>
            <a:fillRect/>
          </a:stretch>
        </p:blipFill>
        <p:spPr>
          <a:xfrm>
            <a:off x="6004432" y="413373"/>
            <a:ext cx="706008" cy="403787"/>
          </a:xfrm>
          <a:prstGeom prst="rect">
            <a:avLst/>
          </a:prstGeom>
        </p:spPr>
      </p:pic>
      <p:pic>
        <p:nvPicPr>
          <p:cNvPr id="11" name="Picture 10">
            <a:extLst>
              <a:ext uri="{FF2B5EF4-FFF2-40B4-BE49-F238E27FC236}">
                <a16:creationId xmlns:a16="http://schemas.microsoft.com/office/drawing/2014/main" id="{E7352081-B367-09C5-B7AE-F98F73CFE188}"/>
              </a:ext>
            </a:extLst>
          </p:cNvPr>
          <p:cNvPicPr>
            <a:picLocks noChangeAspect="1"/>
          </p:cNvPicPr>
          <p:nvPr/>
        </p:nvPicPr>
        <p:blipFill>
          <a:blip r:embed="rId8"/>
          <a:stretch>
            <a:fillRect/>
          </a:stretch>
        </p:blipFill>
        <p:spPr>
          <a:xfrm>
            <a:off x="7216672" y="416507"/>
            <a:ext cx="521169" cy="399563"/>
          </a:xfrm>
          <a:prstGeom prst="rect">
            <a:avLst/>
          </a:prstGeom>
        </p:spPr>
      </p:pic>
      <p:pic>
        <p:nvPicPr>
          <p:cNvPr id="12" name="Picture 11">
            <a:extLst>
              <a:ext uri="{FF2B5EF4-FFF2-40B4-BE49-F238E27FC236}">
                <a16:creationId xmlns:a16="http://schemas.microsoft.com/office/drawing/2014/main" id="{9BD082FA-B328-8EFA-1891-1AE7D8343299}"/>
              </a:ext>
            </a:extLst>
          </p:cNvPr>
          <p:cNvPicPr>
            <a:picLocks noChangeAspect="1"/>
          </p:cNvPicPr>
          <p:nvPr/>
        </p:nvPicPr>
        <p:blipFill>
          <a:blip r:embed="rId9"/>
          <a:stretch>
            <a:fillRect/>
          </a:stretch>
        </p:blipFill>
        <p:spPr>
          <a:xfrm>
            <a:off x="8249686" y="460975"/>
            <a:ext cx="775907" cy="369332"/>
          </a:xfrm>
          <a:prstGeom prst="rect">
            <a:avLst/>
          </a:prstGeom>
        </p:spPr>
      </p:pic>
      <p:sp>
        <p:nvSpPr>
          <p:cNvPr id="13" name="name">
            <a:extLst>
              <a:ext uri="{FF2B5EF4-FFF2-40B4-BE49-F238E27FC236}">
                <a16:creationId xmlns:a16="http://schemas.microsoft.com/office/drawing/2014/main" id="{AC88A9B4-0AAC-8AB3-932C-9424A7C240F5}"/>
              </a:ext>
            </a:extLst>
          </p:cNvPr>
          <p:cNvSpPr txBox="1"/>
          <p:nvPr/>
        </p:nvSpPr>
        <p:spPr>
          <a:xfrm>
            <a:off x="1085850" y="0"/>
            <a:ext cx="9753600" cy="369332"/>
          </a:xfrm>
          <a:prstGeom prst="rect">
            <a:avLst/>
          </a:prstGeom>
          <a:noFill/>
        </p:spPr>
        <p:txBody>
          <a:bodyPr wrap="square" rtlCol="0">
            <a:spAutoFit/>
          </a:bodyPr>
          <a:lstStyle/>
          <a:p>
            <a:pPr algn="ctr"/>
            <a:r>
              <a:rPr lang="en-GB">
                <a:latin typeface="Frutiger LT Std 45 Light" panose="020B0402020204020204"/>
              </a:rPr>
              <a:t>Medical and Dental</a:t>
            </a:r>
            <a:endParaRPr lang="en-GB" dirty="0">
              <a:latin typeface="Frutiger LT Std 45 Light" panose="020B0402020204020204"/>
            </a:endParaRPr>
          </a:p>
        </p:txBody>
      </p:sp>
      <p:sp>
        <p:nvSpPr>
          <p:cNvPr id="2" name="TextBox 1">
            <a:extLst>
              <a:ext uri="{FF2B5EF4-FFF2-40B4-BE49-F238E27FC236}">
                <a16:creationId xmlns:a16="http://schemas.microsoft.com/office/drawing/2014/main" id="{EFF536BF-9175-782B-ECD8-308756D0D000}"/>
              </a:ext>
            </a:extLst>
          </p:cNvPr>
          <p:cNvSpPr txBox="1"/>
          <p:nvPr/>
        </p:nvSpPr>
        <p:spPr>
          <a:xfrm rot="16200000">
            <a:off x="3261266" y="3297019"/>
            <a:ext cx="4074460" cy="646331"/>
          </a:xfrm>
          <a:prstGeom prst="rect">
            <a:avLst/>
          </a:prstGeom>
          <a:noFill/>
        </p:spPr>
        <p:txBody>
          <a:bodyPr wrap="square">
            <a:spAutoFit/>
          </a:bodyPr>
          <a:lstStyle/>
          <a:p>
            <a:pPr algn="ctr"/>
            <a:r>
              <a:rPr lang="en-GB" dirty="0"/>
              <a:t>Data on this theme will be shared later. </a:t>
            </a:r>
          </a:p>
          <a:p>
            <a:pPr algn="ctr"/>
            <a:r>
              <a:rPr lang="en-GB" dirty="0"/>
              <a:t>The quality of data needs to be reviewed</a:t>
            </a:r>
          </a:p>
        </p:txBody>
      </p:sp>
    </p:spTree>
    <p:extLst>
      <p:ext uri="{BB962C8B-B14F-4D97-AF65-F5344CB8AC3E}">
        <p14:creationId xmlns:p14="http://schemas.microsoft.com/office/powerpoint/2010/main" val="3733085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p_el_table">
            <a:extLst>
              <a:ext uri="{FF2B5EF4-FFF2-40B4-BE49-F238E27FC236}">
                <a16:creationId xmlns:a16="http://schemas.microsoft.com/office/drawing/2014/main" id="{E0ABFFF1-3A5C-3A82-6E91-87B325F087C7}"/>
              </a:ext>
            </a:extLst>
          </p:cNvPr>
          <p:cNvGraphicFramePr>
            <a:graphicFrameLocks noGrp="1"/>
          </p:cNvGraphicFramePr>
          <p:nvPr>
            <p:extLst>
              <p:ext uri="{D42A27DB-BD31-4B8C-83A1-F6EECF244321}">
                <p14:modId xmlns:p14="http://schemas.microsoft.com/office/powerpoint/2010/main" val="2401501916"/>
              </p:ext>
            </p:extLst>
          </p:nvPr>
        </p:nvGraphicFramePr>
        <p:xfrm>
          <a:off x="168356" y="5903434"/>
          <a:ext cx="11333360" cy="647613"/>
        </p:xfrm>
        <a:graphic>
          <a:graphicData uri="http://schemas.openxmlformats.org/drawingml/2006/table">
            <a:tbl>
              <a:tblPr>
                <a:tableStyleId>{5C22544A-7EE6-4342-B048-85BDC9FD1C3A}</a:tableStyleId>
              </a:tblPr>
              <a:tblGrid>
                <a:gridCol w="1133336">
                  <a:extLst>
                    <a:ext uri="{9D8B030D-6E8A-4147-A177-3AD203B41FA5}">
                      <a16:colId xmlns:a16="http://schemas.microsoft.com/office/drawing/2014/main" val="3310181638"/>
                    </a:ext>
                  </a:extLst>
                </a:gridCol>
                <a:gridCol w="1133336">
                  <a:extLst>
                    <a:ext uri="{9D8B030D-6E8A-4147-A177-3AD203B41FA5}">
                      <a16:colId xmlns:a16="http://schemas.microsoft.com/office/drawing/2014/main" val="303345679"/>
                    </a:ext>
                  </a:extLst>
                </a:gridCol>
                <a:gridCol w="1133336">
                  <a:extLst>
                    <a:ext uri="{9D8B030D-6E8A-4147-A177-3AD203B41FA5}">
                      <a16:colId xmlns:a16="http://schemas.microsoft.com/office/drawing/2014/main" val="2248104930"/>
                    </a:ext>
                  </a:extLst>
                </a:gridCol>
                <a:gridCol w="1133336">
                  <a:extLst>
                    <a:ext uri="{9D8B030D-6E8A-4147-A177-3AD203B41FA5}">
                      <a16:colId xmlns:a16="http://schemas.microsoft.com/office/drawing/2014/main" val="2814949835"/>
                    </a:ext>
                  </a:extLst>
                </a:gridCol>
                <a:gridCol w="1133336">
                  <a:extLst>
                    <a:ext uri="{9D8B030D-6E8A-4147-A177-3AD203B41FA5}">
                      <a16:colId xmlns:a16="http://schemas.microsoft.com/office/drawing/2014/main" val="3296823231"/>
                    </a:ext>
                  </a:extLst>
                </a:gridCol>
                <a:gridCol w="1133336">
                  <a:extLst>
                    <a:ext uri="{9D8B030D-6E8A-4147-A177-3AD203B41FA5}">
                      <a16:colId xmlns:a16="http://schemas.microsoft.com/office/drawing/2014/main" val="707784293"/>
                    </a:ext>
                  </a:extLst>
                </a:gridCol>
                <a:gridCol w="1133336">
                  <a:extLst>
                    <a:ext uri="{9D8B030D-6E8A-4147-A177-3AD203B41FA5}">
                      <a16:colId xmlns:a16="http://schemas.microsoft.com/office/drawing/2014/main" val="696754133"/>
                    </a:ext>
                  </a:extLst>
                </a:gridCol>
                <a:gridCol w="1133336">
                  <a:extLst>
                    <a:ext uri="{9D8B030D-6E8A-4147-A177-3AD203B41FA5}">
                      <a16:colId xmlns:a16="http://schemas.microsoft.com/office/drawing/2014/main" val="1449707099"/>
                    </a:ext>
                  </a:extLst>
                </a:gridCol>
                <a:gridCol w="1133336">
                  <a:extLst>
                    <a:ext uri="{9D8B030D-6E8A-4147-A177-3AD203B41FA5}">
                      <a16:colId xmlns:a16="http://schemas.microsoft.com/office/drawing/2014/main" val="3885169734"/>
                    </a:ext>
                  </a:extLst>
                </a:gridCol>
                <a:gridCol w="1133336">
                  <a:extLst>
                    <a:ext uri="{9D8B030D-6E8A-4147-A177-3AD203B41FA5}">
                      <a16:colId xmlns:a16="http://schemas.microsoft.com/office/drawing/2014/main" val="555168685"/>
                    </a:ext>
                  </a:extLst>
                </a:gridCol>
              </a:tblGrid>
              <a:tr h="215871">
                <a:tc>
                  <a:txBody>
                    <a:bodyPr/>
                    <a:lstStyle/>
                    <a:p>
                      <a:pPr algn="ctr" fontAlgn="b"/>
                      <a:r>
                        <a:rPr lang="en-GB" sz="1200" b="0" i="0" u="none" strike="noStrike">
                          <a:solidFill>
                            <a:schemeClr val="bg1"/>
                          </a:solidFill>
                          <a:effectLst/>
                          <a:latin typeface="Frutiger LT Std 45 Light" panose="020B0402020204020204"/>
                          <a:cs typeface="Arial" panose="020B0604020202020204" pitchFamily="34" charset="0"/>
                        </a:rPr>
                        <a:t>Breakdown</a:t>
                      </a:r>
                    </a:p>
                  </a:txBody>
                  <a:tcPr marL="6350" marR="6350" marT="6350" marB="0" anchor="ctr">
                    <a:solidFill>
                      <a:srgbClr val="65C4AA"/>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7.57</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6.28</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7.10</a:t>
                      </a:r>
                    </a:p>
                  </a:txBody>
                  <a:tcPr marL="6350" marR="6350" marT="6350" marB="0" anchor="b">
                    <a:solidFill>
                      <a:srgbClr val="65C4AA">
                        <a:alpha val="30000"/>
                      </a:srgbClr>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5.97</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6.93</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7.19</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7.01</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5.92</a:t>
                      </a:r>
                    </a:p>
                  </a:txBody>
                  <a:tcPr marL="6350" marR="6350" marT="6350" marB="0" anchor="b">
                    <a:solidFill>
                      <a:srgbClr val="65C4AA">
                        <a:alpha val="30000"/>
                      </a:srgbClr>
                    </a:solidFill>
                  </a:tcPr>
                </a:tc>
                <a:extLst>
                  <a:ext uri="{0D108BD9-81ED-4DB2-BD59-A6C34878D82A}">
                    <a16:rowId xmlns:a16="http://schemas.microsoft.com/office/drawing/2014/main" val="1738374529"/>
                  </a:ext>
                </a:extLst>
              </a:tr>
              <a:tr h="215871">
                <a:tc>
                  <a:txBody>
                    <a:bodyPr/>
                    <a:lstStyle/>
                    <a:p>
                      <a:pPr algn="ctr" fontAlgn="b"/>
                      <a:r>
                        <a:rPr lang="en-US" sz="1200" b="0" i="0" u="none" strike="noStrike">
                          <a:solidFill>
                            <a:schemeClr val="bg1"/>
                          </a:solidFill>
                          <a:effectLst/>
                          <a:latin typeface="Frutiger LT Std 45 Light" panose="020B0402020204020204"/>
                          <a:cs typeface="Arial" panose="020B0604020202020204" pitchFamily="34" charset="0"/>
                        </a:rPr>
                        <a:t>Your org</a:t>
                      </a:r>
                      <a:endParaRPr lang="en-GB" sz="1200" b="0" i="0" u="none" strike="noStrike">
                        <a:solidFill>
                          <a:schemeClr val="bg1"/>
                        </a:solidFill>
                        <a:effectLst/>
                        <a:latin typeface="Frutiger LT Std 45 Light" panose="020B0402020204020204"/>
                        <a:cs typeface="Arial" panose="020B0604020202020204" pitchFamily="34" charset="0"/>
                      </a:endParaRPr>
                    </a:p>
                  </a:txBody>
                  <a:tcPr marL="6350" marR="6350" marT="6350" marB="0" anchor="ctr">
                    <a:solidFill>
                      <a:srgbClr val="002060"/>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7.59</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6.50</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7.08</a:t>
                      </a:r>
                    </a:p>
                  </a:txBody>
                  <a:tcPr marL="6350" marR="6350" marT="6350" marB="0" anchor="b">
                    <a:solidFill>
                      <a:srgbClr val="002060">
                        <a:alpha val="25000"/>
                      </a:srgbClr>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5.87</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7.13</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7.15</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7.14</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6.28</a:t>
                      </a:r>
                    </a:p>
                  </a:txBody>
                  <a:tcPr marL="6350" marR="6350" marT="6350" marB="0" anchor="b">
                    <a:solidFill>
                      <a:srgbClr val="002060">
                        <a:alpha val="25000"/>
                      </a:srgbClr>
                    </a:solidFill>
                  </a:tcPr>
                </a:tc>
                <a:extLst>
                  <a:ext uri="{0D108BD9-81ED-4DB2-BD59-A6C34878D82A}">
                    <a16:rowId xmlns:a16="http://schemas.microsoft.com/office/drawing/2014/main" val="2856886689"/>
                  </a:ext>
                </a:extLst>
              </a:tr>
              <a:tr h="215871">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414</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414</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413</a:t>
                      </a:r>
                    </a:p>
                  </a:txBody>
                  <a:tcPr marL="6350" marR="6350" marT="6350" marB="0" anchor="b">
                    <a:solidFill>
                      <a:schemeClr val="bg1"/>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397</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413</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412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414</a:t>
                      </a:r>
                    </a:p>
                  </a:txBody>
                  <a:tcPr marL="6350" marR="6350" marT="6350" marB="0" anchor="b">
                    <a:solidFill>
                      <a:schemeClr val="bg1"/>
                    </a:solidFill>
                  </a:tcPr>
                </a:tc>
                <a:tc>
                  <a:txBody>
                    <a:bodyPr/>
                    <a:lstStyle/>
                    <a:p>
                      <a:pPr algn="ctr" fontAlgn="b"/>
                      <a:r>
                        <a:rPr lang="en-GB" sz="1200" b="0" i="0" u="none" strike="noStrike" dirty="0">
                          <a:solidFill>
                            <a:schemeClr val="tx1"/>
                          </a:solidFill>
                          <a:effectLst/>
                          <a:latin typeface="Frutiger LT Std 45 Light" panose="020B0402020204020204"/>
                          <a:cs typeface="Arial" panose="020B0604020202020204" pitchFamily="34" charset="0"/>
                        </a:rPr>
                        <a:t>414</a:t>
                      </a: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5" name="pp_el_chart">
            <a:extLst>
              <a:ext uri="{FF2B5EF4-FFF2-40B4-BE49-F238E27FC236}">
                <a16:creationId xmlns:a16="http://schemas.microsoft.com/office/drawing/2014/main" id="{326A16CE-1296-4AB3-8E10-82AFCBC2824D}"/>
              </a:ext>
            </a:extLst>
          </p:cNvPr>
          <p:cNvGraphicFramePr/>
          <p:nvPr>
            <p:extLst>
              <p:ext uri="{D42A27DB-BD31-4B8C-83A1-F6EECF244321}">
                <p14:modId xmlns:p14="http://schemas.microsoft.com/office/powerpoint/2010/main" val="2923559478"/>
              </p:ext>
            </p:extLst>
          </p:nvPr>
        </p:nvGraphicFramePr>
        <p:xfrm>
          <a:off x="291995" y="531074"/>
          <a:ext cx="11424875" cy="53049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230C9813-EB8C-7EFF-4A52-49E931A98A20}"/>
              </a:ext>
            </a:extLst>
          </p:cNvPr>
          <p:cNvSpPr>
            <a:spLocks noGrp="1"/>
          </p:cNvSpPr>
          <p:nvPr>
            <p:ph type="sldNum" sz="quarter" idx="12"/>
          </p:nvPr>
        </p:nvSpPr>
        <p:spPr/>
        <p:txBody>
          <a:bodyPr/>
          <a:lstStyle/>
          <a:p>
            <a:fld id="{A5F5F9FB-4D8A-4641-BF0E-12D99FAB1D1B}" type="slidenum">
              <a:rPr lang="en-GB" smtClean="0"/>
              <a:t>12</a:t>
            </a:fld>
            <a:endParaRPr lang="en-GB"/>
          </a:p>
        </p:txBody>
      </p:sp>
      <p:pic>
        <p:nvPicPr>
          <p:cNvPr id="6" name="Picture 5">
            <a:extLst>
              <a:ext uri="{FF2B5EF4-FFF2-40B4-BE49-F238E27FC236}">
                <a16:creationId xmlns:a16="http://schemas.microsoft.com/office/drawing/2014/main" id="{306D3B07-FC2C-C457-A2B1-44A3916BD535}"/>
              </a:ext>
            </a:extLst>
          </p:cNvPr>
          <p:cNvPicPr>
            <a:picLocks noChangeAspect="1"/>
          </p:cNvPicPr>
          <p:nvPr/>
        </p:nvPicPr>
        <p:blipFill>
          <a:blip r:embed="rId3"/>
          <a:stretch>
            <a:fillRect/>
          </a:stretch>
        </p:blipFill>
        <p:spPr>
          <a:xfrm>
            <a:off x="1572152" y="375287"/>
            <a:ext cx="574780" cy="315497"/>
          </a:xfrm>
          <a:prstGeom prst="rect">
            <a:avLst/>
          </a:prstGeom>
        </p:spPr>
      </p:pic>
      <p:pic>
        <p:nvPicPr>
          <p:cNvPr id="7" name="Picture 6">
            <a:extLst>
              <a:ext uri="{FF2B5EF4-FFF2-40B4-BE49-F238E27FC236}">
                <a16:creationId xmlns:a16="http://schemas.microsoft.com/office/drawing/2014/main" id="{F1AD2FF6-24E2-3862-C0F8-1317093233E2}"/>
              </a:ext>
            </a:extLst>
          </p:cNvPr>
          <p:cNvPicPr>
            <a:picLocks noChangeAspect="1"/>
          </p:cNvPicPr>
          <p:nvPr/>
        </p:nvPicPr>
        <p:blipFill>
          <a:blip r:embed="rId4"/>
          <a:stretch>
            <a:fillRect/>
          </a:stretch>
        </p:blipFill>
        <p:spPr>
          <a:xfrm>
            <a:off x="2737042" y="365031"/>
            <a:ext cx="456251" cy="441668"/>
          </a:xfrm>
          <a:prstGeom prst="rect">
            <a:avLst/>
          </a:prstGeom>
        </p:spPr>
      </p:pic>
      <p:pic>
        <p:nvPicPr>
          <p:cNvPr id="8" name="Picture 7">
            <a:extLst>
              <a:ext uri="{FF2B5EF4-FFF2-40B4-BE49-F238E27FC236}">
                <a16:creationId xmlns:a16="http://schemas.microsoft.com/office/drawing/2014/main" id="{D1AE94F8-8BE1-C442-FCD8-C9AACB7A0BF6}"/>
              </a:ext>
            </a:extLst>
          </p:cNvPr>
          <p:cNvPicPr>
            <a:picLocks noChangeAspect="1"/>
          </p:cNvPicPr>
          <p:nvPr/>
        </p:nvPicPr>
        <p:blipFill>
          <a:blip r:embed="rId5"/>
          <a:stretch>
            <a:fillRect/>
          </a:stretch>
        </p:blipFill>
        <p:spPr>
          <a:xfrm>
            <a:off x="3760648" y="375287"/>
            <a:ext cx="670945" cy="382147"/>
          </a:xfrm>
          <a:prstGeom prst="rect">
            <a:avLst/>
          </a:prstGeom>
        </p:spPr>
      </p:pic>
      <p:pic>
        <p:nvPicPr>
          <p:cNvPr id="9" name="Picture 8">
            <a:extLst>
              <a:ext uri="{FF2B5EF4-FFF2-40B4-BE49-F238E27FC236}">
                <a16:creationId xmlns:a16="http://schemas.microsoft.com/office/drawing/2014/main" id="{DA2C0EC8-4807-0F52-AB70-73646A2BA925}"/>
              </a:ext>
            </a:extLst>
          </p:cNvPr>
          <p:cNvPicPr>
            <a:picLocks noChangeAspect="1"/>
          </p:cNvPicPr>
          <p:nvPr/>
        </p:nvPicPr>
        <p:blipFill>
          <a:blip r:embed="rId6"/>
          <a:stretch>
            <a:fillRect/>
          </a:stretch>
        </p:blipFill>
        <p:spPr>
          <a:xfrm>
            <a:off x="4975329" y="375287"/>
            <a:ext cx="485189" cy="403786"/>
          </a:xfrm>
          <a:prstGeom prst="rect">
            <a:avLst/>
          </a:prstGeom>
        </p:spPr>
      </p:pic>
      <p:pic>
        <p:nvPicPr>
          <p:cNvPr id="10" name="Picture 9">
            <a:extLst>
              <a:ext uri="{FF2B5EF4-FFF2-40B4-BE49-F238E27FC236}">
                <a16:creationId xmlns:a16="http://schemas.microsoft.com/office/drawing/2014/main" id="{0601D1F9-8782-8D69-6DF2-D2D1970D4545}"/>
              </a:ext>
            </a:extLst>
          </p:cNvPr>
          <p:cNvPicPr>
            <a:picLocks noChangeAspect="1"/>
          </p:cNvPicPr>
          <p:nvPr/>
        </p:nvPicPr>
        <p:blipFill>
          <a:blip r:embed="rId7"/>
          <a:stretch>
            <a:fillRect/>
          </a:stretch>
        </p:blipFill>
        <p:spPr>
          <a:xfrm>
            <a:off x="6004432" y="413373"/>
            <a:ext cx="706008" cy="403787"/>
          </a:xfrm>
          <a:prstGeom prst="rect">
            <a:avLst/>
          </a:prstGeom>
        </p:spPr>
      </p:pic>
      <p:pic>
        <p:nvPicPr>
          <p:cNvPr id="11" name="Picture 10">
            <a:extLst>
              <a:ext uri="{FF2B5EF4-FFF2-40B4-BE49-F238E27FC236}">
                <a16:creationId xmlns:a16="http://schemas.microsoft.com/office/drawing/2014/main" id="{3A716212-5AF5-6968-F0B7-C8BF3312855A}"/>
              </a:ext>
            </a:extLst>
          </p:cNvPr>
          <p:cNvPicPr>
            <a:picLocks noChangeAspect="1"/>
          </p:cNvPicPr>
          <p:nvPr/>
        </p:nvPicPr>
        <p:blipFill>
          <a:blip r:embed="rId8"/>
          <a:stretch>
            <a:fillRect/>
          </a:stretch>
        </p:blipFill>
        <p:spPr>
          <a:xfrm>
            <a:off x="7216672" y="416507"/>
            <a:ext cx="521169" cy="399563"/>
          </a:xfrm>
          <a:prstGeom prst="rect">
            <a:avLst/>
          </a:prstGeom>
        </p:spPr>
      </p:pic>
      <p:pic>
        <p:nvPicPr>
          <p:cNvPr id="12" name="Picture 11">
            <a:extLst>
              <a:ext uri="{FF2B5EF4-FFF2-40B4-BE49-F238E27FC236}">
                <a16:creationId xmlns:a16="http://schemas.microsoft.com/office/drawing/2014/main" id="{2B7331AF-A9D6-5684-2BBE-51FC9D485B53}"/>
              </a:ext>
            </a:extLst>
          </p:cNvPr>
          <p:cNvPicPr>
            <a:picLocks noChangeAspect="1"/>
          </p:cNvPicPr>
          <p:nvPr/>
        </p:nvPicPr>
        <p:blipFill>
          <a:blip r:embed="rId9"/>
          <a:stretch>
            <a:fillRect/>
          </a:stretch>
        </p:blipFill>
        <p:spPr>
          <a:xfrm>
            <a:off x="8249686" y="460975"/>
            <a:ext cx="775907" cy="369332"/>
          </a:xfrm>
          <a:prstGeom prst="rect">
            <a:avLst/>
          </a:prstGeom>
        </p:spPr>
      </p:pic>
      <p:sp>
        <p:nvSpPr>
          <p:cNvPr id="13" name="name">
            <a:extLst>
              <a:ext uri="{FF2B5EF4-FFF2-40B4-BE49-F238E27FC236}">
                <a16:creationId xmlns:a16="http://schemas.microsoft.com/office/drawing/2014/main" id="{B8E69C9B-9D4D-50EE-4DFA-11E68FFDCC62}"/>
              </a:ext>
            </a:extLst>
          </p:cNvPr>
          <p:cNvSpPr txBox="1"/>
          <p:nvPr/>
        </p:nvSpPr>
        <p:spPr>
          <a:xfrm>
            <a:off x="1085850" y="0"/>
            <a:ext cx="9753600" cy="369332"/>
          </a:xfrm>
          <a:prstGeom prst="rect">
            <a:avLst/>
          </a:prstGeom>
          <a:noFill/>
        </p:spPr>
        <p:txBody>
          <a:bodyPr wrap="square" rtlCol="0">
            <a:spAutoFit/>
          </a:bodyPr>
          <a:lstStyle/>
          <a:p>
            <a:pPr algn="ctr"/>
            <a:r>
              <a:rPr lang="en-GB">
                <a:latin typeface="Frutiger LT Std 45 Light" panose="020B0402020204020204"/>
              </a:rPr>
              <a:t>Nursing and Midwifery Registered</a:t>
            </a:r>
            <a:endParaRPr lang="en-GB" dirty="0">
              <a:latin typeface="Frutiger LT Std 45 Light" panose="020B0402020204020204"/>
            </a:endParaRPr>
          </a:p>
        </p:txBody>
      </p:sp>
      <p:sp>
        <p:nvSpPr>
          <p:cNvPr id="2" name="TextBox 1">
            <a:extLst>
              <a:ext uri="{FF2B5EF4-FFF2-40B4-BE49-F238E27FC236}">
                <a16:creationId xmlns:a16="http://schemas.microsoft.com/office/drawing/2014/main" id="{091A8462-0367-D3BF-EA7D-146C45982E92}"/>
              </a:ext>
            </a:extLst>
          </p:cNvPr>
          <p:cNvSpPr txBox="1"/>
          <p:nvPr/>
        </p:nvSpPr>
        <p:spPr>
          <a:xfrm rot="16200000">
            <a:off x="3261266" y="3297019"/>
            <a:ext cx="4074460" cy="646331"/>
          </a:xfrm>
          <a:prstGeom prst="rect">
            <a:avLst/>
          </a:prstGeom>
          <a:noFill/>
        </p:spPr>
        <p:txBody>
          <a:bodyPr wrap="square">
            <a:spAutoFit/>
          </a:bodyPr>
          <a:lstStyle/>
          <a:p>
            <a:pPr algn="ctr"/>
            <a:r>
              <a:rPr lang="en-GB" dirty="0"/>
              <a:t>Data on this theme will be shared later. </a:t>
            </a:r>
          </a:p>
          <a:p>
            <a:pPr algn="ctr"/>
            <a:r>
              <a:rPr lang="en-GB" dirty="0"/>
              <a:t>The quality of data needs to be reviewed</a:t>
            </a:r>
          </a:p>
        </p:txBody>
      </p:sp>
    </p:spTree>
    <p:extLst>
      <p:ext uri="{BB962C8B-B14F-4D97-AF65-F5344CB8AC3E}">
        <p14:creationId xmlns:p14="http://schemas.microsoft.com/office/powerpoint/2010/main" val="373601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FBBBA-4A10-3D3B-202F-7D3BDDB3496D}"/>
              </a:ext>
            </a:extLst>
          </p:cNvPr>
          <p:cNvSpPr txBox="1">
            <a:spLocks/>
          </p:cNvSpPr>
          <p:nvPr/>
        </p:nvSpPr>
        <p:spPr>
          <a:xfrm>
            <a:off x="3876674" y="2767012"/>
            <a:ext cx="4438651" cy="1323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a:solidFill>
                  <a:schemeClr val="bg1"/>
                </a:solidFill>
                <a:latin typeface="Frutiger LT Std 45 Light" panose="020B0402020204020204"/>
              </a:rPr>
              <a:t>Breakdowns 2</a:t>
            </a:r>
          </a:p>
        </p:txBody>
      </p:sp>
      <p:sp>
        <p:nvSpPr>
          <p:cNvPr id="3" name="org_name">
            <a:extLst>
              <a:ext uri="{FF2B5EF4-FFF2-40B4-BE49-F238E27FC236}">
                <a16:creationId xmlns:a16="http://schemas.microsoft.com/office/drawing/2014/main" id="{151F2651-F249-E912-3617-24559DA3D84B}"/>
              </a:ext>
            </a:extLst>
          </p:cNvPr>
          <p:cNvSpPr txBox="1">
            <a:spLocks/>
          </p:cNvSpPr>
          <p:nvPr/>
        </p:nvSpPr>
        <p:spPr>
          <a:xfrm>
            <a:off x="581025" y="4953000"/>
            <a:ext cx="11029950" cy="585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solidFill>
                  <a:schemeClr val="bg1"/>
                </a:solidFill>
                <a:latin typeface="Frutiger LT Std 45 Light" panose="020B0402020204020204"/>
              </a:rPr>
              <a:t>Leeds and York Partnership NHS Foundation Trust</a:t>
            </a:r>
            <a:endParaRPr lang="en-GB" sz="2400" dirty="0">
              <a:solidFill>
                <a:schemeClr val="bg1"/>
              </a:solidFill>
              <a:latin typeface="Frutiger LT Std 45 Light" panose="020B0402020204020204"/>
            </a:endParaRPr>
          </a:p>
        </p:txBody>
      </p:sp>
      <p:sp>
        <p:nvSpPr>
          <p:cNvPr id="4" name="Title 1">
            <a:extLst>
              <a:ext uri="{FF2B5EF4-FFF2-40B4-BE49-F238E27FC236}">
                <a16:creationId xmlns:a16="http://schemas.microsoft.com/office/drawing/2014/main" id="{9EF466D2-72DC-1BAA-9EF2-4352380A5DEB}"/>
              </a:ext>
            </a:extLst>
          </p:cNvPr>
          <p:cNvSpPr txBox="1">
            <a:spLocks/>
          </p:cNvSpPr>
          <p:nvPr/>
        </p:nvSpPr>
        <p:spPr>
          <a:xfrm>
            <a:off x="581025" y="5438775"/>
            <a:ext cx="11029950" cy="585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solidFill>
                  <a:schemeClr val="bg1"/>
                </a:solidFill>
                <a:latin typeface="Frutiger LT Std 45 Light" panose="020B0402020204020204"/>
              </a:rPr>
              <a:t>2023 NHS Staff Survey</a:t>
            </a:r>
          </a:p>
        </p:txBody>
      </p:sp>
      <p:sp>
        <p:nvSpPr>
          <p:cNvPr id="5" name="Slide Number Placeholder 4">
            <a:extLst>
              <a:ext uri="{FF2B5EF4-FFF2-40B4-BE49-F238E27FC236}">
                <a16:creationId xmlns:a16="http://schemas.microsoft.com/office/drawing/2014/main" id="{46E1C6EF-3A6B-C107-7350-073B9EF0714D}"/>
              </a:ext>
            </a:extLst>
          </p:cNvPr>
          <p:cNvSpPr>
            <a:spLocks noGrp="1"/>
          </p:cNvSpPr>
          <p:nvPr>
            <p:ph type="sldNum" sz="quarter" idx="12"/>
          </p:nvPr>
        </p:nvSpPr>
        <p:spPr/>
        <p:txBody>
          <a:bodyPr/>
          <a:lstStyle/>
          <a:p>
            <a:fld id="{A5F5F9FB-4D8A-4641-BF0E-12D99FAB1D1B}" type="slidenum">
              <a:rPr lang="en-GB" smtClean="0"/>
              <a:t>13</a:t>
            </a:fld>
            <a:endParaRPr lang="en-GB"/>
          </a:p>
        </p:txBody>
      </p:sp>
    </p:spTree>
    <p:extLst>
      <p:ext uri="{BB962C8B-B14F-4D97-AF65-F5344CB8AC3E}">
        <p14:creationId xmlns:p14="http://schemas.microsoft.com/office/powerpoint/2010/main" val="979716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p_el_table">
            <a:extLst>
              <a:ext uri="{FF2B5EF4-FFF2-40B4-BE49-F238E27FC236}">
                <a16:creationId xmlns:a16="http://schemas.microsoft.com/office/drawing/2014/main" id="{E8AB9650-7883-3123-BAA9-BB5F349681A7}"/>
              </a:ext>
            </a:extLst>
          </p:cNvPr>
          <p:cNvGraphicFramePr>
            <a:graphicFrameLocks noGrp="1"/>
          </p:cNvGraphicFramePr>
          <p:nvPr>
            <p:extLst>
              <p:ext uri="{D42A27DB-BD31-4B8C-83A1-F6EECF244321}">
                <p14:modId xmlns:p14="http://schemas.microsoft.com/office/powerpoint/2010/main" val="1344383204"/>
              </p:ext>
            </p:extLst>
          </p:nvPr>
        </p:nvGraphicFramePr>
        <p:xfrm>
          <a:off x="168356" y="5903434"/>
          <a:ext cx="11333360" cy="647613"/>
        </p:xfrm>
        <a:graphic>
          <a:graphicData uri="http://schemas.openxmlformats.org/drawingml/2006/table">
            <a:tbl>
              <a:tblPr>
                <a:tableStyleId>{5C22544A-7EE6-4342-B048-85BDC9FD1C3A}</a:tableStyleId>
              </a:tblPr>
              <a:tblGrid>
                <a:gridCol w="1133336">
                  <a:extLst>
                    <a:ext uri="{9D8B030D-6E8A-4147-A177-3AD203B41FA5}">
                      <a16:colId xmlns:a16="http://schemas.microsoft.com/office/drawing/2014/main" val="3310181638"/>
                    </a:ext>
                  </a:extLst>
                </a:gridCol>
                <a:gridCol w="1133336">
                  <a:extLst>
                    <a:ext uri="{9D8B030D-6E8A-4147-A177-3AD203B41FA5}">
                      <a16:colId xmlns:a16="http://schemas.microsoft.com/office/drawing/2014/main" val="303345679"/>
                    </a:ext>
                  </a:extLst>
                </a:gridCol>
                <a:gridCol w="1133336">
                  <a:extLst>
                    <a:ext uri="{9D8B030D-6E8A-4147-A177-3AD203B41FA5}">
                      <a16:colId xmlns:a16="http://schemas.microsoft.com/office/drawing/2014/main" val="2248104930"/>
                    </a:ext>
                  </a:extLst>
                </a:gridCol>
                <a:gridCol w="1133336">
                  <a:extLst>
                    <a:ext uri="{9D8B030D-6E8A-4147-A177-3AD203B41FA5}">
                      <a16:colId xmlns:a16="http://schemas.microsoft.com/office/drawing/2014/main" val="2814949835"/>
                    </a:ext>
                  </a:extLst>
                </a:gridCol>
                <a:gridCol w="1133336">
                  <a:extLst>
                    <a:ext uri="{9D8B030D-6E8A-4147-A177-3AD203B41FA5}">
                      <a16:colId xmlns:a16="http://schemas.microsoft.com/office/drawing/2014/main" val="3296823231"/>
                    </a:ext>
                  </a:extLst>
                </a:gridCol>
                <a:gridCol w="1133336">
                  <a:extLst>
                    <a:ext uri="{9D8B030D-6E8A-4147-A177-3AD203B41FA5}">
                      <a16:colId xmlns:a16="http://schemas.microsoft.com/office/drawing/2014/main" val="707784293"/>
                    </a:ext>
                  </a:extLst>
                </a:gridCol>
                <a:gridCol w="1133336">
                  <a:extLst>
                    <a:ext uri="{9D8B030D-6E8A-4147-A177-3AD203B41FA5}">
                      <a16:colId xmlns:a16="http://schemas.microsoft.com/office/drawing/2014/main" val="696754133"/>
                    </a:ext>
                  </a:extLst>
                </a:gridCol>
                <a:gridCol w="1133336">
                  <a:extLst>
                    <a:ext uri="{9D8B030D-6E8A-4147-A177-3AD203B41FA5}">
                      <a16:colId xmlns:a16="http://schemas.microsoft.com/office/drawing/2014/main" val="1449707099"/>
                    </a:ext>
                  </a:extLst>
                </a:gridCol>
                <a:gridCol w="1133336">
                  <a:extLst>
                    <a:ext uri="{9D8B030D-6E8A-4147-A177-3AD203B41FA5}">
                      <a16:colId xmlns:a16="http://schemas.microsoft.com/office/drawing/2014/main" val="3885169734"/>
                    </a:ext>
                  </a:extLst>
                </a:gridCol>
                <a:gridCol w="1133336">
                  <a:extLst>
                    <a:ext uri="{9D8B030D-6E8A-4147-A177-3AD203B41FA5}">
                      <a16:colId xmlns:a16="http://schemas.microsoft.com/office/drawing/2014/main" val="555168685"/>
                    </a:ext>
                  </a:extLst>
                </a:gridCol>
              </a:tblGrid>
              <a:tr h="215871">
                <a:tc>
                  <a:txBody>
                    <a:bodyPr/>
                    <a:lstStyle/>
                    <a:p>
                      <a:pPr algn="ctr" fontAlgn="b"/>
                      <a:r>
                        <a:rPr lang="en-GB" sz="1200" b="0" i="0" u="none" strike="noStrike">
                          <a:solidFill>
                            <a:schemeClr val="bg1"/>
                          </a:solidFill>
                          <a:effectLst/>
                          <a:latin typeface="Frutiger LT Std 45 Light" panose="020B0402020204020204"/>
                          <a:cs typeface="Arial" panose="020B0604020202020204" pitchFamily="34" charset="0"/>
                        </a:rPr>
                        <a:t>Breakdown</a:t>
                      </a:r>
                    </a:p>
                  </a:txBody>
                  <a:tcPr marL="6350" marR="6350" marT="6350" marB="0" anchor="ctr">
                    <a:solidFill>
                      <a:srgbClr val="65C4AA"/>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6.96</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5.47</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6.53</a:t>
                      </a:r>
                    </a:p>
                  </a:txBody>
                  <a:tcPr marL="6350" marR="6350" marT="6350" marB="0" anchor="b">
                    <a:solidFill>
                      <a:srgbClr val="65C4AA">
                        <a:alpha val="30000"/>
                      </a:srgbClr>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5.29</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6.31</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6.46</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6.38</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5.44</a:t>
                      </a:r>
                    </a:p>
                  </a:txBody>
                  <a:tcPr marL="6350" marR="6350" marT="6350" marB="0" anchor="b">
                    <a:solidFill>
                      <a:srgbClr val="65C4AA">
                        <a:alpha val="30000"/>
                      </a:srgbClr>
                    </a:solidFill>
                  </a:tcPr>
                </a:tc>
                <a:extLst>
                  <a:ext uri="{0D108BD9-81ED-4DB2-BD59-A6C34878D82A}">
                    <a16:rowId xmlns:a16="http://schemas.microsoft.com/office/drawing/2014/main" val="1738374529"/>
                  </a:ext>
                </a:extLst>
              </a:tr>
              <a:tr h="215871">
                <a:tc>
                  <a:txBody>
                    <a:bodyPr/>
                    <a:lstStyle/>
                    <a:p>
                      <a:pPr algn="ctr" fontAlgn="b"/>
                      <a:r>
                        <a:rPr lang="en-US" sz="1200" b="0" i="0" u="none" strike="noStrike">
                          <a:solidFill>
                            <a:schemeClr val="bg1"/>
                          </a:solidFill>
                          <a:effectLst/>
                          <a:latin typeface="Frutiger LT Std 45 Light" panose="020B0402020204020204"/>
                          <a:cs typeface="Arial" panose="020B0604020202020204" pitchFamily="34" charset="0"/>
                        </a:rPr>
                        <a:t>Your org</a:t>
                      </a:r>
                      <a:endParaRPr lang="en-GB" sz="1200" b="0" i="0" u="none" strike="noStrike">
                        <a:solidFill>
                          <a:schemeClr val="bg1"/>
                        </a:solidFill>
                        <a:effectLst/>
                        <a:latin typeface="Frutiger LT Std 45 Light" panose="020B0402020204020204"/>
                        <a:cs typeface="Arial" panose="020B0604020202020204" pitchFamily="34" charset="0"/>
                      </a:endParaRPr>
                    </a:p>
                  </a:txBody>
                  <a:tcPr marL="6350" marR="6350" marT="6350" marB="0" anchor="ctr">
                    <a:solidFill>
                      <a:srgbClr val="002060"/>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7.59</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6.50</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7.08</a:t>
                      </a:r>
                    </a:p>
                  </a:txBody>
                  <a:tcPr marL="6350" marR="6350" marT="6350" marB="0" anchor="b">
                    <a:solidFill>
                      <a:srgbClr val="002060">
                        <a:alpha val="25000"/>
                      </a:srgbClr>
                    </a:solidFill>
                  </a:tcPr>
                </a:tc>
                <a:tc>
                  <a:txBody>
                    <a:bodyPr/>
                    <a:lstStyle/>
                    <a:p>
                      <a:pPr algn="ctr" fontAlgn="b"/>
                      <a:endParaRPr lang="en-GB" sz="1200" b="0" i="0" u="none" strike="noStrike">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5.87</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7.13</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7.15</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7.14</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6.28</a:t>
                      </a:r>
                    </a:p>
                  </a:txBody>
                  <a:tcPr marL="6350" marR="6350" marT="6350" marB="0" anchor="b">
                    <a:solidFill>
                      <a:srgbClr val="002060">
                        <a:alpha val="25000"/>
                      </a:srgbClr>
                    </a:solidFill>
                  </a:tcPr>
                </a:tc>
                <a:extLst>
                  <a:ext uri="{0D108BD9-81ED-4DB2-BD59-A6C34878D82A}">
                    <a16:rowId xmlns:a16="http://schemas.microsoft.com/office/drawing/2014/main" val="2856886689"/>
                  </a:ext>
                </a:extLst>
              </a:tr>
              <a:tr h="215871">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120</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119</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119</a:t>
                      </a:r>
                    </a:p>
                  </a:txBody>
                  <a:tcPr marL="6350" marR="6350" marT="6350" marB="0" anchor="b">
                    <a:solidFill>
                      <a:schemeClr val="bg1"/>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114</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119</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120</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120</a:t>
                      </a:r>
                    </a:p>
                  </a:txBody>
                  <a:tcPr marL="6350" marR="6350" marT="6350" marB="0" anchor="b">
                    <a:solidFill>
                      <a:schemeClr val="bg1"/>
                    </a:solidFill>
                  </a:tcPr>
                </a:tc>
                <a:tc>
                  <a:txBody>
                    <a:bodyPr/>
                    <a:lstStyle/>
                    <a:p>
                      <a:pPr algn="ctr" fontAlgn="b"/>
                      <a:r>
                        <a:rPr lang="en-GB" sz="1200" b="0" i="0" u="none" strike="noStrike" dirty="0">
                          <a:solidFill>
                            <a:schemeClr val="tx1"/>
                          </a:solidFill>
                          <a:effectLst/>
                          <a:latin typeface="Frutiger LT Std 45 Light" panose="020B0402020204020204"/>
                          <a:cs typeface="Arial" panose="020B0604020202020204" pitchFamily="34" charset="0"/>
                        </a:rPr>
                        <a:t>120</a:t>
                      </a: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5" name="pp_el_chart">
            <a:extLst>
              <a:ext uri="{FF2B5EF4-FFF2-40B4-BE49-F238E27FC236}">
                <a16:creationId xmlns:a16="http://schemas.microsoft.com/office/drawing/2014/main" id="{BAC3E479-0DEB-6F70-655F-96C25FE12783}"/>
              </a:ext>
            </a:extLst>
          </p:cNvPr>
          <p:cNvGraphicFramePr/>
          <p:nvPr>
            <p:extLst>
              <p:ext uri="{D42A27DB-BD31-4B8C-83A1-F6EECF244321}">
                <p14:modId xmlns:p14="http://schemas.microsoft.com/office/powerpoint/2010/main" val="1869974859"/>
              </p:ext>
            </p:extLst>
          </p:nvPr>
        </p:nvGraphicFramePr>
        <p:xfrm>
          <a:off x="291995" y="531074"/>
          <a:ext cx="11424875" cy="53049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86EA507F-3015-8893-06AA-4BE1E021F8C9}"/>
              </a:ext>
            </a:extLst>
          </p:cNvPr>
          <p:cNvSpPr>
            <a:spLocks noGrp="1"/>
          </p:cNvSpPr>
          <p:nvPr>
            <p:ph type="sldNum" sz="quarter" idx="12"/>
          </p:nvPr>
        </p:nvSpPr>
        <p:spPr/>
        <p:txBody>
          <a:bodyPr/>
          <a:lstStyle/>
          <a:p>
            <a:fld id="{A5F5F9FB-4D8A-4641-BF0E-12D99FAB1D1B}" type="slidenum">
              <a:rPr lang="en-GB" smtClean="0"/>
              <a:t>14</a:t>
            </a:fld>
            <a:endParaRPr lang="en-GB"/>
          </a:p>
        </p:txBody>
      </p:sp>
      <p:pic>
        <p:nvPicPr>
          <p:cNvPr id="6" name="Picture 5">
            <a:extLst>
              <a:ext uri="{FF2B5EF4-FFF2-40B4-BE49-F238E27FC236}">
                <a16:creationId xmlns:a16="http://schemas.microsoft.com/office/drawing/2014/main" id="{D6F50309-499F-6E8D-45AE-E1CBB3A935E5}"/>
              </a:ext>
            </a:extLst>
          </p:cNvPr>
          <p:cNvPicPr>
            <a:picLocks noChangeAspect="1"/>
          </p:cNvPicPr>
          <p:nvPr/>
        </p:nvPicPr>
        <p:blipFill>
          <a:blip r:embed="rId3"/>
          <a:stretch>
            <a:fillRect/>
          </a:stretch>
        </p:blipFill>
        <p:spPr>
          <a:xfrm>
            <a:off x="1572152" y="375287"/>
            <a:ext cx="574780" cy="315497"/>
          </a:xfrm>
          <a:prstGeom prst="rect">
            <a:avLst/>
          </a:prstGeom>
        </p:spPr>
      </p:pic>
      <p:pic>
        <p:nvPicPr>
          <p:cNvPr id="7" name="Picture 6">
            <a:extLst>
              <a:ext uri="{FF2B5EF4-FFF2-40B4-BE49-F238E27FC236}">
                <a16:creationId xmlns:a16="http://schemas.microsoft.com/office/drawing/2014/main" id="{E8446819-030F-349F-BAFA-0A19F9A2216B}"/>
              </a:ext>
            </a:extLst>
          </p:cNvPr>
          <p:cNvPicPr>
            <a:picLocks noChangeAspect="1"/>
          </p:cNvPicPr>
          <p:nvPr/>
        </p:nvPicPr>
        <p:blipFill>
          <a:blip r:embed="rId4"/>
          <a:stretch>
            <a:fillRect/>
          </a:stretch>
        </p:blipFill>
        <p:spPr>
          <a:xfrm>
            <a:off x="2737042" y="365031"/>
            <a:ext cx="456251" cy="441668"/>
          </a:xfrm>
          <a:prstGeom prst="rect">
            <a:avLst/>
          </a:prstGeom>
        </p:spPr>
      </p:pic>
      <p:pic>
        <p:nvPicPr>
          <p:cNvPr id="8" name="Picture 7">
            <a:extLst>
              <a:ext uri="{FF2B5EF4-FFF2-40B4-BE49-F238E27FC236}">
                <a16:creationId xmlns:a16="http://schemas.microsoft.com/office/drawing/2014/main" id="{D0700B45-66BC-C3E4-BBC1-9E677F141E83}"/>
              </a:ext>
            </a:extLst>
          </p:cNvPr>
          <p:cNvPicPr>
            <a:picLocks noChangeAspect="1"/>
          </p:cNvPicPr>
          <p:nvPr/>
        </p:nvPicPr>
        <p:blipFill>
          <a:blip r:embed="rId5"/>
          <a:stretch>
            <a:fillRect/>
          </a:stretch>
        </p:blipFill>
        <p:spPr>
          <a:xfrm>
            <a:off x="3760648" y="375287"/>
            <a:ext cx="670945" cy="382147"/>
          </a:xfrm>
          <a:prstGeom prst="rect">
            <a:avLst/>
          </a:prstGeom>
        </p:spPr>
      </p:pic>
      <p:pic>
        <p:nvPicPr>
          <p:cNvPr id="9" name="Picture 8">
            <a:extLst>
              <a:ext uri="{FF2B5EF4-FFF2-40B4-BE49-F238E27FC236}">
                <a16:creationId xmlns:a16="http://schemas.microsoft.com/office/drawing/2014/main" id="{DCB20054-F5C5-AA5B-1D32-A1975590C7FA}"/>
              </a:ext>
            </a:extLst>
          </p:cNvPr>
          <p:cNvPicPr>
            <a:picLocks noChangeAspect="1"/>
          </p:cNvPicPr>
          <p:nvPr/>
        </p:nvPicPr>
        <p:blipFill>
          <a:blip r:embed="rId6"/>
          <a:stretch>
            <a:fillRect/>
          </a:stretch>
        </p:blipFill>
        <p:spPr>
          <a:xfrm>
            <a:off x="4975329" y="375287"/>
            <a:ext cx="485189" cy="403786"/>
          </a:xfrm>
          <a:prstGeom prst="rect">
            <a:avLst/>
          </a:prstGeom>
        </p:spPr>
      </p:pic>
      <p:pic>
        <p:nvPicPr>
          <p:cNvPr id="10" name="Picture 9">
            <a:extLst>
              <a:ext uri="{FF2B5EF4-FFF2-40B4-BE49-F238E27FC236}">
                <a16:creationId xmlns:a16="http://schemas.microsoft.com/office/drawing/2014/main" id="{CEE567DE-0A0E-D378-1D40-A240CB5D539A}"/>
              </a:ext>
            </a:extLst>
          </p:cNvPr>
          <p:cNvPicPr>
            <a:picLocks noChangeAspect="1"/>
          </p:cNvPicPr>
          <p:nvPr/>
        </p:nvPicPr>
        <p:blipFill>
          <a:blip r:embed="rId7"/>
          <a:stretch>
            <a:fillRect/>
          </a:stretch>
        </p:blipFill>
        <p:spPr>
          <a:xfrm>
            <a:off x="6004432" y="413373"/>
            <a:ext cx="706008" cy="403787"/>
          </a:xfrm>
          <a:prstGeom prst="rect">
            <a:avLst/>
          </a:prstGeom>
        </p:spPr>
      </p:pic>
      <p:pic>
        <p:nvPicPr>
          <p:cNvPr id="11" name="Picture 10">
            <a:extLst>
              <a:ext uri="{FF2B5EF4-FFF2-40B4-BE49-F238E27FC236}">
                <a16:creationId xmlns:a16="http://schemas.microsoft.com/office/drawing/2014/main" id="{FDA1BC0F-24B7-DB59-A13B-7A3578DD7CD2}"/>
              </a:ext>
            </a:extLst>
          </p:cNvPr>
          <p:cNvPicPr>
            <a:picLocks noChangeAspect="1"/>
          </p:cNvPicPr>
          <p:nvPr/>
        </p:nvPicPr>
        <p:blipFill>
          <a:blip r:embed="rId8"/>
          <a:stretch>
            <a:fillRect/>
          </a:stretch>
        </p:blipFill>
        <p:spPr>
          <a:xfrm>
            <a:off x="7216672" y="416507"/>
            <a:ext cx="521169" cy="399563"/>
          </a:xfrm>
          <a:prstGeom prst="rect">
            <a:avLst/>
          </a:prstGeom>
        </p:spPr>
      </p:pic>
      <p:pic>
        <p:nvPicPr>
          <p:cNvPr id="12" name="Picture 11">
            <a:extLst>
              <a:ext uri="{FF2B5EF4-FFF2-40B4-BE49-F238E27FC236}">
                <a16:creationId xmlns:a16="http://schemas.microsoft.com/office/drawing/2014/main" id="{9D371C7F-05D6-BAE8-ED7E-B47B9275571D}"/>
              </a:ext>
            </a:extLst>
          </p:cNvPr>
          <p:cNvPicPr>
            <a:picLocks noChangeAspect="1"/>
          </p:cNvPicPr>
          <p:nvPr/>
        </p:nvPicPr>
        <p:blipFill>
          <a:blip r:embed="rId9"/>
          <a:stretch>
            <a:fillRect/>
          </a:stretch>
        </p:blipFill>
        <p:spPr>
          <a:xfrm>
            <a:off x="8249686" y="460975"/>
            <a:ext cx="775907" cy="369332"/>
          </a:xfrm>
          <a:prstGeom prst="rect">
            <a:avLst/>
          </a:prstGeom>
        </p:spPr>
      </p:pic>
      <p:sp>
        <p:nvSpPr>
          <p:cNvPr id="13" name="name">
            <a:extLst>
              <a:ext uri="{FF2B5EF4-FFF2-40B4-BE49-F238E27FC236}">
                <a16:creationId xmlns:a16="http://schemas.microsoft.com/office/drawing/2014/main" id="{0A34E419-E763-C67E-A3CA-6B1819C2D5AE}"/>
              </a:ext>
            </a:extLst>
          </p:cNvPr>
          <p:cNvSpPr txBox="1"/>
          <p:nvPr/>
        </p:nvSpPr>
        <p:spPr>
          <a:xfrm>
            <a:off x="1085850" y="0"/>
            <a:ext cx="9753600" cy="369332"/>
          </a:xfrm>
          <a:prstGeom prst="rect">
            <a:avLst/>
          </a:prstGeom>
          <a:noFill/>
        </p:spPr>
        <p:txBody>
          <a:bodyPr wrap="square" rtlCol="0">
            <a:spAutoFit/>
          </a:bodyPr>
          <a:lstStyle/>
          <a:p>
            <a:pPr algn="ctr"/>
            <a:r>
              <a:rPr lang="en-GB">
                <a:latin typeface="Frutiger LT Std 45 Light" panose="020B0402020204020204"/>
              </a:rPr>
              <a:t>Adult Acute Services</a:t>
            </a:r>
            <a:endParaRPr lang="en-GB" dirty="0">
              <a:latin typeface="Frutiger LT Std 45 Light" panose="020B0402020204020204"/>
            </a:endParaRPr>
          </a:p>
        </p:txBody>
      </p:sp>
      <p:sp>
        <p:nvSpPr>
          <p:cNvPr id="2" name="TextBox 1">
            <a:extLst>
              <a:ext uri="{FF2B5EF4-FFF2-40B4-BE49-F238E27FC236}">
                <a16:creationId xmlns:a16="http://schemas.microsoft.com/office/drawing/2014/main" id="{3CE27796-E3E7-5428-1CE5-0A890CB30AF2}"/>
              </a:ext>
            </a:extLst>
          </p:cNvPr>
          <p:cNvSpPr txBox="1"/>
          <p:nvPr/>
        </p:nvSpPr>
        <p:spPr>
          <a:xfrm rot="16200000">
            <a:off x="3261266" y="3297019"/>
            <a:ext cx="4074460" cy="646331"/>
          </a:xfrm>
          <a:prstGeom prst="rect">
            <a:avLst/>
          </a:prstGeom>
          <a:noFill/>
        </p:spPr>
        <p:txBody>
          <a:bodyPr wrap="square">
            <a:spAutoFit/>
          </a:bodyPr>
          <a:lstStyle/>
          <a:p>
            <a:pPr algn="ctr"/>
            <a:r>
              <a:rPr lang="en-GB" dirty="0"/>
              <a:t>Data on this theme will be shared later. </a:t>
            </a:r>
          </a:p>
          <a:p>
            <a:pPr algn="ctr"/>
            <a:r>
              <a:rPr lang="en-GB" dirty="0"/>
              <a:t>The quality of data needs to be reviewed</a:t>
            </a:r>
          </a:p>
        </p:txBody>
      </p:sp>
    </p:spTree>
    <p:extLst>
      <p:ext uri="{BB962C8B-B14F-4D97-AF65-F5344CB8AC3E}">
        <p14:creationId xmlns:p14="http://schemas.microsoft.com/office/powerpoint/2010/main" val="1362184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p_el_table">
            <a:extLst>
              <a:ext uri="{FF2B5EF4-FFF2-40B4-BE49-F238E27FC236}">
                <a16:creationId xmlns:a16="http://schemas.microsoft.com/office/drawing/2014/main" id="{32031B46-BB9E-B107-D236-C3244BD10B5A}"/>
              </a:ext>
            </a:extLst>
          </p:cNvPr>
          <p:cNvGraphicFramePr>
            <a:graphicFrameLocks noGrp="1"/>
          </p:cNvGraphicFramePr>
          <p:nvPr>
            <p:extLst>
              <p:ext uri="{D42A27DB-BD31-4B8C-83A1-F6EECF244321}">
                <p14:modId xmlns:p14="http://schemas.microsoft.com/office/powerpoint/2010/main" val="3458405121"/>
              </p:ext>
            </p:extLst>
          </p:nvPr>
        </p:nvGraphicFramePr>
        <p:xfrm>
          <a:off x="168356" y="5903434"/>
          <a:ext cx="11333360" cy="647613"/>
        </p:xfrm>
        <a:graphic>
          <a:graphicData uri="http://schemas.openxmlformats.org/drawingml/2006/table">
            <a:tbl>
              <a:tblPr>
                <a:tableStyleId>{5C22544A-7EE6-4342-B048-85BDC9FD1C3A}</a:tableStyleId>
              </a:tblPr>
              <a:tblGrid>
                <a:gridCol w="1133336">
                  <a:extLst>
                    <a:ext uri="{9D8B030D-6E8A-4147-A177-3AD203B41FA5}">
                      <a16:colId xmlns:a16="http://schemas.microsoft.com/office/drawing/2014/main" val="3310181638"/>
                    </a:ext>
                  </a:extLst>
                </a:gridCol>
                <a:gridCol w="1133336">
                  <a:extLst>
                    <a:ext uri="{9D8B030D-6E8A-4147-A177-3AD203B41FA5}">
                      <a16:colId xmlns:a16="http://schemas.microsoft.com/office/drawing/2014/main" val="303345679"/>
                    </a:ext>
                  </a:extLst>
                </a:gridCol>
                <a:gridCol w="1133336">
                  <a:extLst>
                    <a:ext uri="{9D8B030D-6E8A-4147-A177-3AD203B41FA5}">
                      <a16:colId xmlns:a16="http://schemas.microsoft.com/office/drawing/2014/main" val="2248104930"/>
                    </a:ext>
                  </a:extLst>
                </a:gridCol>
                <a:gridCol w="1133336">
                  <a:extLst>
                    <a:ext uri="{9D8B030D-6E8A-4147-A177-3AD203B41FA5}">
                      <a16:colId xmlns:a16="http://schemas.microsoft.com/office/drawing/2014/main" val="2814949835"/>
                    </a:ext>
                  </a:extLst>
                </a:gridCol>
                <a:gridCol w="1133336">
                  <a:extLst>
                    <a:ext uri="{9D8B030D-6E8A-4147-A177-3AD203B41FA5}">
                      <a16:colId xmlns:a16="http://schemas.microsoft.com/office/drawing/2014/main" val="3296823231"/>
                    </a:ext>
                  </a:extLst>
                </a:gridCol>
                <a:gridCol w="1133336">
                  <a:extLst>
                    <a:ext uri="{9D8B030D-6E8A-4147-A177-3AD203B41FA5}">
                      <a16:colId xmlns:a16="http://schemas.microsoft.com/office/drawing/2014/main" val="707784293"/>
                    </a:ext>
                  </a:extLst>
                </a:gridCol>
                <a:gridCol w="1133336">
                  <a:extLst>
                    <a:ext uri="{9D8B030D-6E8A-4147-A177-3AD203B41FA5}">
                      <a16:colId xmlns:a16="http://schemas.microsoft.com/office/drawing/2014/main" val="696754133"/>
                    </a:ext>
                  </a:extLst>
                </a:gridCol>
                <a:gridCol w="1133336">
                  <a:extLst>
                    <a:ext uri="{9D8B030D-6E8A-4147-A177-3AD203B41FA5}">
                      <a16:colId xmlns:a16="http://schemas.microsoft.com/office/drawing/2014/main" val="1449707099"/>
                    </a:ext>
                  </a:extLst>
                </a:gridCol>
                <a:gridCol w="1133336">
                  <a:extLst>
                    <a:ext uri="{9D8B030D-6E8A-4147-A177-3AD203B41FA5}">
                      <a16:colId xmlns:a16="http://schemas.microsoft.com/office/drawing/2014/main" val="3885169734"/>
                    </a:ext>
                  </a:extLst>
                </a:gridCol>
                <a:gridCol w="1133336">
                  <a:extLst>
                    <a:ext uri="{9D8B030D-6E8A-4147-A177-3AD203B41FA5}">
                      <a16:colId xmlns:a16="http://schemas.microsoft.com/office/drawing/2014/main" val="555168685"/>
                    </a:ext>
                  </a:extLst>
                </a:gridCol>
              </a:tblGrid>
              <a:tr h="215871">
                <a:tc>
                  <a:txBody>
                    <a:bodyPr/>
                    <a:lstStyle/>
                    <a:p>
                      <a:pPr algn="ctr" fontAlgn="b"/>
                      <a:r>
                        <a:rPr lang="en-GB" sz="1200" b="0" i="0" u="none" strike="noStrike">
                          <a:solidFill>
                            <a:schemeClr val="bg1"/>
                          </a:solidFill>
                          <a:effectLst/>
                          <a:latin typeface="Frutiger LT Std 45 Light" panose="020B0402020204020204"/>
                          <a:cs typeface="Arial" panose="020B0604020202020204" pitchFamily="34" charset="0"/>
                        </a:rPr>
                        <a:t>Breakdown</a:t>
                      </a:r>
                    </a:p>
                  </a:txBody>
                  <a:tcPr marL="6350" marR="6350" marT="6350" marB="0" anchor="ctr">
                    <a:solidFill>
                      <a:srgbClr val="65C4AA"/>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7.05</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5.88</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6.47</a:t>
                      </a:r>
                    </a:p>
                  </a:txBody>
                  <a:tcPr marL="6350" marR="6350" marT="6350" marB="0" anchor="b">
                    <a:solidFill>
                      <a:srgbClr val="65C4AA">
                        <a:alpha val="30000"/>
                      </a:srgbClr>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4.55</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6.42</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6.54</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6.59</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5.31</a:t>
                      </a:r>
                    </a:p>
                  </a:txBody>
                  <a:tcPr marL="6350" marR="6350" marT="6350" marB="0" anchor="b">
                    <a:solidFill>
                      <a:srgbClr val="65C4AA">
                        <a:alpha val="30000"/>
                      </a:srgbClr>
                    </a:solidFill>
                  </a:tcPr>
                </a:tc>
                <a:extLst>
                  <a:ext uri="{0D108BD9-81ED-4DB2-BD59-A6C34878D82A}">
                    <a16:rowId xmlns:a16="http://schemas.microsoft.com/office/drawing/2014/main" val="1738374529"/>
                  </a:ext>
                </a:extLst>
              </a:tr>
              <a:tr h="215871">
                <a:tc>
                  <a:txBody>
                    <a:bodyPr/>
                    <a:lstStyle/>
                    <a:p>
                      <a:pPr algn="ctr" fontAlgn="b"/>
                      <a:r>
                        <a:rPr lang="en-US" sz="1200" b="0" i="0" u="none" strike="noStrike">
                          <a:solidFill>
                            <a:schemeClr val="bg1"/>
                          </a:solidFill>
                          <a:effectLst/>
                          <a:latin typeface="Frutiger LT Std 45 Light" panose="020B0402020204020204"/>
                          <a:cs typeface="Arial" panose="020B0604020202020204" pitchFamily="34" charset="0"/>
                        </a:rPr>
                        <a:t>Your org</a:t>
                      </a:r>
                      <a:endParaRPr lang="en-GB" sz="1200" b="0" i="0" u="none" strike="noStrike">
                        <a:solidFill>
                          <a:schemeClr val="bg1"/>
                        </a:solidFill>
                        <a:effectLst/>
                        <a:latin typeface="Frutiger LT Std 45 Light" panose="020B0402020204020204"/>
                        <a:cs typeface="Arial" panose="020B0604020202020204" pitchFamily="34" charset="0"/>
                      </a:endParaRPr>
                    </a:p>
                  </a:txBody>
                  <a:tcPr marL="6350" marR="6350" marT="6350" marB="0" anchor="ctr">
                    <a:solidFill>
                      <a:srgbClr val="002060"/>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7.59</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6.50</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7.08</a:t>
                      </a:r>
                    </a:p>
                  </a:txBody>
                  <a:tcPr marL="6350" marR="6350" marT="6350" marB="0" anchor="b">
                    <a:solidFill>
                      <a:srgbClr val="002060">
                        <a:alpha val="25000"/>
                      </a:srgbClr>
                    </a:solidFill>
                  </a:tcPr>
                </a:tc>
                <a:tc>
                  <a:txBody>
                    <a:bodyPr/>
                    <a:lstStyle/>
                    <a:p>
                      <a:pPr algn="ctr" fontAlgn="b"/>
                      <a:endParaRPr lang="en-GB" sz="1200" b="0" i="0" u="none" strike="noStrike">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5.87</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7.13</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7.15</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7.14</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6.28</a:t>
                      </a:r>
                    </a:p>
                  </a:txBody>
                  <a:tcPr marL="6350" marR="6350" marT="6350" marB="0" anchor="b">
                    <a:solidFill>
                      <a:srgbClr val="002060">
                        <a:alpha val="25000"/>
                      </a:srgbClr>
                    </a:solidFill>
                  </a:tcPr>
                </a:tc>
                <a:extLst>
                  <a:ext uri="{0D108BD9-81ED-4DB2-BD59-A6C34878D82A}">
                    <a16:rowId xmlns:a16="http://schemas.microsoft.com/office/drawing/2014/main" val="2856886689"/>
                  </a:ext>
                </a:extLst>
              </a:tr>
              <a:tr h="215871">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24</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24</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24</a:t>
                      </a:r>
                    </a:p>
                  </a:txBody>
                  <a:tcPr marL="6350" marR="6350" marT="6350" marB="0" anchor="b">
                    <a:solidFill>
                      <a:schemeClr val="bg1"/>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22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24</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24</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24</a:t>
                      </a:r>
                    </a:p>
                  </a:txBody>
                  <a:tcPr marL="6350" marR="6350" marT="6350" marB="0" anchor="b">
                    <a:solidFill>
                      <a:schemeClr val="bg1"/>
                    </a:solidFill>
                  </a:tcPr>
                </a:tc>
                <a:tc>
                  <a:txBody>
                    <a:bodyPr/>
                    <a:lstStyle/>
                    <a:p>
                      <a:pPr algn="ctr" fontAlgn="b"/>
                      <a:r>
                        <a:rPr lang="en-GB" sz="1200" b="0" i="0" u="none" strike="noStrike" dirty="0">
                          <a:solidFill>
                            <a:schemeClr val="tx1"/>
                          </a:solidFill>
                          <a:effectLst/>
                          <a:latin typeface="Frutiger LT Std 45 Light" panose="020B0402020204020204"/>
                          <a:cs typeface="Arial" panose="020B0604020202020204" pitchFamily="34" charset="0"/>
                        </a:rPr>
                        <a:t>24</a:t>
                      </a: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5" name="pp_el_chart">
            <a:extLst>
              <a:ext uri="{FF2B5EF4-FFF2-40B4-BE49-F238E27FC236}">
                <a16:creationId xmlns:a16="http://schemas.microsoft.com/office/drawing/2014/main" id="{1F0E89D8-D56D-ED68-865A-764BB6CC9E6E}"/>
              </a:ext>
            </a:extLst>
          </p:cNvPr>
          <p:cNvGraphicFramePr/>
          <p:nvPr>
            <p:extLst>
              <p:ext uri="{D42A27DB-BD31-4B8C-83A1-F6EECF244321}">
                <p14:modId xmlns:p14="http://schemas.microsoft.com/office/powerpoint/2010/main" val="2238953231"/>
              </p:ext>
            </p:extLst>
          </p:nvPr>
        </p:nvGraphicFramePr>
        <p:xfrm>
          <a:off x="291995" y="531074"/>
          <a:ext cx="11424875" cy="53049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2F5517E1-856A-BDEA-D311-9B3E95294AB2}"/>
              </a:ext>
            </a:extLst>
          </p:cNvPr>
          <p:cNvSpPr>
            <a:spLocks noGrp="1"/>
          </p:cNvSpPr>
          <p:nvPr>
            <p:ph type="sldNum" sz="quarter" idx="12"/>
          </p:nvPr>
        </p:nvSpPr>
        <p:spPr/>
        <p:txBody>
          <a:bodyPr/>
          <a:lstStyle/>
          <a:p>
            <a:fld id="{A5F5F9FB-4D8A-4641-BF0E-12D99FAB1D1B}" type="slidenum">
              <a:rPr lang="en-GB" smtClean="0"/>
              <a:t>15</a:t>
            </a:fld>
            <a:endParaRPr lang="en-GB"/>
          </a:p>
        </p:txBody>
      </p:sp>
      <p:pic>
        <p:nvPicPr>
          <p:cNvPr id="6" name="Picture 5">
            <a:extLst>
              <a:ext uri="{FF2B5EF4-FFF2-40B4-BE49-F238E27FC236}">
                <a16:creationId xmlns:a16="http://schemas.microsoft.com/office/drawing/2014/main" id="{04F48F62-571C-2C76-3A11-80B7994DA91D}"/>
              </a:ext>
            </a:extLst>
          </p:cNvPr>
          <p:cNvPicPr>
            <a:picLocks noChangeAspect="1"/>
          </p:cNvPicPr>
          <p:nvPr/>
        </p:nvPicPr>
        <p:blipFill>
          <a:blip r:embed="rId3"/>
          <a:stretch>
            <a:fillRect/>
          </a:stretch>
        </p:blipFill>
        <p:spPr>
          <a:xfrm>
            <a:off x="1572152" y="375287"/>
            <a:ext cx="574780" cy="315497"/>
          </a:xfrm>
          <a:prstGeom prst="rect">
            <a:avLst/>
          </a:prstGeom>
        </p:spPr>
      </p:pic>
      <p:pic>
        <p:nvPicPr>
          <p:cNvPr id="7" name="Picture 6">
            <a:extLst>
              <a:ext uri="{FF2B5EF4-FFF2-40B4-BE49-F238E27FC236}">
                <a16:creationId xmlns:a16="http://schemas.microsoft.com/office/drawing/2014/main" id="{E7F60AA8-78AF-F0E6-2CEA-7DC30ACE6A5C}"/>
              </a:ext>
            </a:extLst>
          </p:cNvPr>
          <p:cNvPicPr>
            <a:picLocks noChangeAspect="1"/>
          </p:cNvPicPr>
          <p:nvPr/>
        </p:nvPicPr>
        <p:blipFill>
          <a:blip r:embed="rId4"/>
          <a:stretch>
            <a:fillRect/>
          </a:stretch>
        </p:blipFill>
        <p:spPr>
          <a:xfrm>
            <a:off x="2737042" y="365031"/>
            <a:ext cx="456251" cy="441668"/>
          </a:xfrm>
          <a:prstGeom prst="rect">
            <a:avLst/>
          </a:prstGeom>
        </p:spPr>
      </p:pic>
      <p:pic>
        <p:nvPicPr>
          <p:cNvPr id="8" name="Picture 7">
            <a:extLst>
              <a:ext uri="{FF2B5EF4-FFF2-40B4-BE49-F238E27FC236}">
                <a16:creationId xmlns:a16="http://schemas.microsoft.com/office/drawing/2014/main" id="{0FC6BC3A-21CC-FAD2-C83D-693480CA6413}"/>
              </a:ext>
            </a:extLst>
          </p:cNvPr>
          <p:cNvPicPr>
            <a:picLocks noChangeAspect="1"/>
          </p:cNvPicPr>
          <p:nvPr/>
        </p:nvPicPr>
        <p:blipFill>
          <a:blip r:embed="rId5"/>
          <a:stretch>
            <a:fillRect/>
          </a:stretch>
        </p:blipFill>
        <p:spPr>
          <a:xfrm>
            <a:off x="3760648" y="375287"/>
            <a:ext cx="670945" cy="382147"/>
          </a:xfrm>
          <a:prstGeom prst="rect">
            <a:avLst/>
          </a:prstGeom>
        </p:spPr>
      </p:pic>
      <p:pic>
        <p:nvPicPr>
          <p:cNvPr id="9" name="Picture 8">
            <a:extLst>
              <a:ext uri="{FF2B5EF4-FFF2-40B4-BE49-F238E27FC236}">
                <a16:creationId xmlns:a16="http://schemas.microsoft.com/office/drawing/2014/main" id="{2BD71CB4-166B-9D04-5DEC-E2DCBB0999E3}"/>
              </a:ext>
            </a:extLst>
          </p:cNvPr>
          <p:cNvPicPr>
            <a:picLocks noChangeAspect="1"/>
          </p:cNvPicPr>
          <p:nvPr/>
        </p:nvPicPr>
        <p:blipFill>
          <a:blip r:embed="rId6"/>
          <a:stretch>
            <a:fillRect/>
          </a:stretch>
        </p:blipFill>
        <p:spPr>
          <a:xfrm>
            <a:off x="4975329" y="375287"/>
            <a:ext cx="485189" cy="403786"/>
          </a:xfrm>
          <a:prstGeom prst="rect">
            <a:avLst/>
          </a:prstGeom>
        </p:spPr>
      </p:pic>
      <p:pic>
        <p:nvPicPr>
          <p:cNvPr id="10" name="Picture 9">
            <a:extLst>
              <a:ext uri="{FF2B5EF4-FFF2-40B4-BE49-F238E27FC236}">
                <a16:creationId xmlns:a16="http://schemas.microsoft.com/office/drawing/2014/main" id="{5DD4BE55-6D7B-5A97-1CA5-328195CF4E57}"/>
              </a:ext>
            </a:extLst>
          </p:cNvPr>
          <p:cNvPicPr>
            <a:picLocks noChangeAspect="1"/>
          </p:cNvPicPr>
          <p:nvPr/>
        </p:nvPicPr>
        <p:blipFill>
          <a:blip r:embed="rId7"/>
          <a:stretch>
            <a:fillRect/>
          </a:stretch>
        </p:blipFill>
        <p:spPr>
          <a:xfrm>
            <a:off x="6004432" y="413373"/>
            <a:ext cx="706008" cy="403787"/>
          </a:xfrm>
          <a:prstGeom prst="rect">
            <a:avLst/>
          </a:prstGeom>
        </p:spPr>
      </p:pic>
      <p:pic>
        <p:nvPicPr>
          <p:cNvPr id="11" name="Picture 10">
            <a:extLst>
              <a:ext uri="{FF2B5EF4-FFF2-40B4-BE49-F238E27FC236}">
                <a16:creationId xmlns:a16="http://schemas.microsoft.com/office/drawing/2014/main" id="{2CB1A679-AB30-B4A6-A4BC-DEAD99906BBC}"/>
              </a:ext>
            </a:extLst>
          </p:cNvPr>
          <p:cNvPicPr>
            <a:picLocks noChangeAspect="1"/>
          </p:cNvPicPr>
          <p:nvPr/>
        </p:nvPicPr>
        <p:blipFill>
          <a:blip r:embed="rId8"/>
          <a:stretch>
            <a:fillRect/>
          </a:stretch>
        </p:blipFill>
        <p:spPr>
          <a:xfrm>
            <a:off x="7216672" y="416507"/>
            <a:ext cx="521169" cy="399563"/>
          </a:xfrm>
          <a:prstGeom prst="rect">
            <a:avLst/>
          </a:prstGeom>
        </p:spPr>
      </p:pic>
      <p:pic>
        <p:nvPicPr>
          <p:cNvPr id="12" name="Picture 11">
            <a:extLst>
              <a:ext uri="{FF2B5EF4-FFF2-40B4-BE49-F238E27FC236}">
                <a16:creationId xmlns:a16="http://schemas.microsoft.com/office/drawing/2014/main" id="{6B9ADED3-10FF-4AFA-59EC-CA15F4BD058B}"/>
              </a:ext>
            </a:extLst>
          </p:cNvPr>
          <p:cNvPicPr>
            <a:picLocks noChangeAspect="1"/>
          </p:cNvPicPr>
          <p:nvPr/>
        </p:nvPicPr>
        <p:blipFill>
          <a:blip r:embed="rId9"/>
          <a:stretch>
            <a:fillRect/>
          </a:stretch>
        </p:blipFill>
        <p:spPr>
          <a:xfrm>
            <a:off x="8249686" y="460975"/>
            <a:ext cx="775907" cy="369332"/>
          </a:xfrm>
          <a:prstGeom prst="rect">
            <a:avLst/>
          </a:prstGeom>
        </p:spPr>
      </p:pic>
      <p:sp>
        <p:nvSpPr>
          <p:cNvPr id="13" name="name">
            <a:extLst>
              <a:ext uri="{FF2B5EF4-FFF2-40B4-BE49-F238E27FC236}">
                <a16:creationId xmlns:a16="http://schemas.microsoft.com/office/drawing/2014/main" id="{FA5FBA6D-ABD1-99A1-B5AF-B1204F7659E9}"/>
              </a:ext>
            </a:extLst>
          </p:cNvPr>
          <p:cNvSpPr txBox="1"/>
          <p:nvPr/>
        </p:nvSpPr>
        <p:spPr>
          <a:xfrm>
            <a:off x="1085850" y="0"/>
            <a:ext cx="9753600" cy="369332"/>
          </a:xfrm>
          <a:prstGeom prst="rect">
            <a:avLst/>
          </a:prstGeom>
          <a:noFill/>
        </p:spPr>
        <p:txBody>
          <a:bodyPr wrap="square" rtlCol="0">
            <a:spAutoFit/>
          </a:bodyPr>
          <a:lstStyle/>
          <a:p>
            <a:pPr algn="ctr"/>
            <a:r>
              <a:rPr lang="en-GB">
                <a:latin typeface="Frutiger LT Std 45 Light" panose="020B0402020204020204"/>
              </a:rPr>
              <a:t>Care Services Other</a:t>
            </a:r>
            <a:endParaRPr lang="en-GB" dirty="0">
              <a:latin typeface="Frutiger LT Std 45 Light" panose="020B0402020204020204"/>
            </a:endParaRPr>
          </a:p>
        </p:txBody>
      </p:sp>
      <p:sp>
        <p:nvSpPr>
          <p:cNvPr id="2" name="TextBox 1">
            <a:extLst>
              <a:ext uri="{FF2B5EF4-FFF2-40B4-BE49-F238E27FC236}">
                <a16:creationId xmlns:a16="http://schemas.microsoft.com/office/drawing/2014/main" id="{BA0D6E19-0559-5B01-1AA0-CEC62859C9C6}"/>
              </a:ext>
            </a:extLst>
          </p:cNvPr>
          <p:cNvSpPr txBox="1"/>
          <p:nvPr/>
        </p:nvSpPr>
        <p:spPr>
          <a:xfrm rot="16200000">
            <a:off x="3261266" y="3297019"/>
            <a:ext cx="4074460" cy="646331"/>
          </a:xfrm>
          <a:prstGeom prst="rect">
            <a:avLst/>
          </a:prstGeom>
          <a:noFill/>
        </p:spPr>
        <p:txBody>
          <a:bodyPr wrap="square">
            <a:spAutoFit/>
          </a:bodyPr>
          <a:lstStyle/>
          <a:p>
            <a:pPr algn="ctr"/>
            <a:r>
              <a:rPr lang="en-GB" dirty="0"/>
              <a:t>Data on this theme will be shared later. </a:t>
            </a:r>
          </a:p>
          <a:p>
            <a:pPr algn="ctr"/>
            <a:r>
              <a:rPr lang="en-GB" dirty="0"/>
              <a:t>The quality of data needs to be reviewed</a:t>
            </a:r>
          </a:p>
        </p:txBody>
      </p:sp>
    </p:spTree>
    <p:extLst>
      <p:ext uri="{BB962C8B-B14F-4D97-AF65-F5344CB8AC3E}">
        <p14:creationId xmlns:p14="http://schemas.microsoft.com/office/powerpoint/2010/main" val="4128633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p_el_table">
            <a:extLst>
              <a:ext uri="{FF2B5EF4-FFF2-40B4-BE49-F238E27FC236}">
                <a16:creationId xmlns:a16="http://schemas.microsoft.com/office/drawing/2014/main" id="{5DA0E13F-EE5C-0EB5-CAC3-AC226D33AAE5}"/>
              </a:ext>
            </a:extLst>
          </p:cNvPr>
          <p:cNvGraphicFramePr>
            <a:graphicFrameLocks noGrp="1"/>
          </p:cNvGraphicFramePr>
          <p:nvPr>
            <p:extLst>
              <p:ext uri="{D42A27DB-BD31-4B8C-83A1-F6EECF244321}">
                <p14:modId xmlns:p14="http://schemas.microsoft.com/office/powerpoint/2010/main" val="3590983466"/>
              </p:ext>
            </p:extLst>
          </p:nvPr>
        </p:nvGraphicFramePr>
        <p:xfrm>
          <a:off x="168356" y="6087555"/>
          <a:ext cx="11333360" cy="620972"/>
        </p:xfrm>
        <a:graphic>
          <a:graphicData uri="http://schemas.openxmlformats.org/drawingml/2006/table">
            <a:tbl>
              <a:tblPr>
                <a:tableStyleId>{5C22544A-7EE6-4342-B048-85BDC9FD1C3A}</a:tableStyleId>
              </a:tblPr>
              <a:tblGrid>
                <a:gridCol w="1133336">
                  <a:extLst>
                    <a:ext uri="{9D8B030D-6E8A-4147-A177-3AD203B41FA5}">
                      <a16:colId xmlns:a16="http://schemas.microsoft.com/office/drawing/2014/main" val="3310181638"/>
                    </a:ext>
                  </a:extLst>
                </a:gridCol>
                <a:gridCol w="1133336">
                  <a:extLst>
                    <a:ext uri="{9D8B030D-6E8A-4147-A177-3AD203B41FA5}">
                      <a16:colId xmlns:a16="http://schemas.microsoft.com/office/drawing/2014/main" val="303345679"/>
                    </a:ext>
                  </a:extLst>
                </a:gridCol>
                <a:gridCol w="1133336">
                  <a:extLst>
                    <a:ext uri="{9D8B030D-6E8A-4147-A177-3AD203B41FA5}">
                      <a16:colId xmlns:a16="http://schemas.microsoft.com/office/drawing/2014/main" val="2248104930"/>
                    </a:ext>
                  </a:extLst>
                </a:gridCol>
                <a:gridCol w="1133336">
                  <a:extLst>
                    <a:ext uri="{9D8B030D-6E8A-4147-A177-3AD203B41FA5}">
                      <a16:colId xmlns:a16="http://schemas.microsoft.com/office/drawing/2014/main" val="2814949835"/>
                    </a:ext>
                  </a:extLst>
                </a:gridCol>
                <a:gridCol w="1133336">
                  <a:extLst>
                    <a:ext uri="{9D8B030D-6E8A-4147-A177-3AD203B41FA5}">
                      <a16:colId xmlns:a16="http://schemas.microsoft.com/office/drawing/2014/main" val="3296823231"/>
                    </a:ext>
                  </a:extLst>
                </a:gridCol>
                <a:gridCol w="1133336">
                  <a:extLst>
                    <a:ext uri="{9D8B030D-6E8A-4147-A177-3AD203B41FA5}">
                      <a16:colId xmlns:a16="http://schemas.microsoft.com/office/drawing/2014/main" val="707784293"/>
                    </a:ext>
                  </a:extLst>
                </a:gridCol>
                <a:gridCol w="1133336">
                  <a:extLst>
                    <a:ext uri="{9D8B030D-6E8A-4147-A177-3AD203B41FA5}">
                      <a16:colId xmlns:a16="http://schemas.microsoft.com/office/drawing/2014/main" val="696754133"/>
                    </a:ext>
                  </a:extLst>
                </a:gridCol>
                <a:gridCol w="1133336">
                  <a:extLst>
                    <a:ext uri="{9D8B030D-6E8A-4147-A177-3AD203B41FA5}">
                      <a16:colId xmlns:a16="http://schemas.microsoft.com/office/drawing/2014/main" val="1449707099"/>
                    </a:ext>
                  </a:extLst>
                </a:gridCol>
                <a:gridCol w="1133336">
                  <a:extLst>
                    <a:ext uri="{9D8B030D-6E8A-4147-A177-3AD203B41FA5}">
                      <a16:colId xmlns:a16="http://schemas.microsoft.com/office/drawing/2014/main" val="3885169734"/>
                    </a:ext>
                  </a:extLst>
                </a:gridCol>
                <a:gridCol w="1133336">
                  <a:extLst>
                    <a:ext uri="{9D8B030D-6E8A-4147-A177-3AD203B41FA5}">
                      <a16:colId xmlns:a16="http://schemas.microsoft.com/office/drawing/2014/main" val="555168685"/>
                    </a:ext>
                  </a:extLst>
                </a:gridCol>
              </a:tblGrid>
              <a:tr h="0">
                <a:tc>
                  <a:txBody>
                    <a:bodyPr/>
                    <a:lstStyle/>
                    <a:p>
                      <a:pPr algn="ctr" fontAlgn="b"/>
                      <a:r>
                        <a:rPr lang="en-GB" sz="1200" b="0" i="0" u="none" strike="noStrike">
                          <a:solidFill>
                            <a:schemeClr val="bg1"/>
                          </a:solidFill>
                          <a:effectLst/>
                          <a:latin typeface="Frutiger LT Std 45 Light" panose="020B0402020204020204"/>
                          <a:cs typeface="Arial" panose="020B0604020202020204" pitchFamily="34" charset="0"/>
                        </a:rPr>
                        <a:t>Breakdown</a:t>
                      </a:r>
                    </a:p>
                  </a:txBody>
                  <a:tcPr marL="6350" marR="6350" marT="6350" marB="0" anchor="ctr">
                    <a:solidFill>
                      <a:srgbClr val="65C4AA"/>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7.82</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6.63</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7.46</a:t>
                      </a:r>
                    </a:p>
                  </a:txBody>
                  <a:tcPr marL="6350" marR="6350" marT="6350" marB="0" anchor="b">
                    <a:solidFill>
                      <a:srgbClr val="65C4AA">
                        <a:alpha val="30000"/>
                      </a:srgbClr>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6.09</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7.27</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7.26</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7.49</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6.39</a:t>
                      </a:r>
                    </a:p>
                  </a:txBody>
                  <a:tcPr marL="6350" marR="6350" marT="6350" marB="0" anchor="b">
                    <a:solidFill>
                      <a:srgbClr val="65C4AA">
                        <a:alpha val="30000"/>
                      </a:srgbClr>
                    </a:solidFill>
                  </a:tcPr>
                </a:tc>
                <a:extLst>
                  <a:ext uri="{0D108BD9-81ED-4DB2-BD59-A6C34878D82A}">
                    <a16:rowId xmlns:a16="http://schemas.microsoft.com/office/drawing/2014/main" val="1738374529"/>
                  </a:ext>
                </a:extLst>
              </a:tr>
              <a:tr h="215871">
                <a:tc>
                  <a:txBody>
                    <a:bodyPr/>
                    <a:lstStyle/>
                    <a:p>
                      <a:pPr algn="ctr" fontAlgn="b"/>
                      <a:r>
                        <a:rPr lang="en-US" sz="1200" b="0" i="0" u="none" strike="noStrike">
                          <a:solidFill>
                            <a:schemeClr val="bg1"/>
                          </a:solidFill>
                          <a:effectLst/>
                          <a:latin typeface="Frutiger LT Std 45 Light" panose="020B0402020204020204"/>
                          <a:cs typeface="Arial" panose="020B0604020202020204" pitchFamily="34" charset="0"/>
                        </a:rPr>
                        <a:t>Your org</a:t>
                      </a:r>
                      <a:endParaRPr lang="en-GB" sz="1200" b="0" i="0" u="none" strike="noStrike">
                        <a:solidFill>
                          <a:schemeClr val="bg1"/>
                        </a:solidFill>
                        <a:effectLst/>
                        <a:latin typeface="Frutiger LT Std 45 Light" panose="020B0402020204020204"/>
                        <a:cs typeface="Arial" panose="020B0604020202020204" pitchFamily="34" charset="0"/>
                      </a:endParaRPr>
                    </a:p>
                  </a:txBody>
                  <a:tcPr marL="6350" marR="6350" marT="6350" marB="0" anchor="ctr">
                    <a:solidFill>
                      <a:srgbClr val="002060"/>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7.59</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6.50</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7.08</a:t>
                      </a:r>
                    </a:p>
                  </a:txBody>
                  <a:tcPr marL="6350" marR="6350" marT="6350" marB="0" anchor="b">
                    <a:solidFill>
                      <a:srgbClr val="002060">
                        <a:alpha val="25000"/>
                      </a:srgbClr>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5.87</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7.13</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7.15</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7.14</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6.28</a:t>
                      </a:r>
                    </a:p>
                  </a:txBody>
                  <a:tcPr marL="6350" marR="6350" marT="6350" marB="0" anchor="b">
                    <a:solidFill>
                      <a:srgbClr val="002060">
                        <a:alpha val="25000"/>
                      </a:srgbClr>
                    </a:solidFill>
                  </a:tcPr>
                </a:tc>
                <a:extLst>
                  <a:ext uri="{0D108BD9-81ED-4DB2-BD59-A6C34878D82A}">
                    <a16:rowId xmlns:a16="http://schemas.microsoft.com/office/drawing/2014/main" val="2856886689"/>
                  </a:ext>
                </a:extLst>
              </a:tr>
              <a:tr h="215871">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72</a:t>
                      </a:r>
                    </a:p>
                  </a:txBody>
                  <a:tcPr marL="6350" marR="6350" marT="6350" marB="0" anchor="b">
                    <a:solidFill>
                      <a:schemeClr val="bg1"/>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66</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72</a:t>
                      </a:r>
                    </a:p>
                  </a:txBody>
                  <a:tcPr marL="6350" marR="6350" marT="6350" marB="0" anchor="b">
                    <a:solidFill>
                      <a:schemeClr val="bg1"/>
                    </a:solidFill>
                  </a:tcPr>
                </a:tc>
                <a:tc>
                  <a:txBody>
                    <a:bodyPr/>
                    <a:lstStyle/>
                    <a:p>
                      <a:pPr algn="ctr" fontAlgn="b"/>
                      <a:r>
                        <a:rPr lang="en-GB" sz="1200" b="0" i="0" u="none" strike="noStrike" dirty="0">
                          <a:solidFill>
                            <a:schemeClr val="tx1"/>
                          </a:solidFill>
                          <a:effectLst/>
                          <a:latin typeface="Frutiger LT Std 45 Light" panose="020B0402020204020204"/>
                          <a:cs typeface="Arial" panose="020B0604020202020204" pitchFamily="34" charset="0"/>
                        </a:rPr>
                        <a:t>72</a:t>
                      </a: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5" name="pp_el_chart">
            <a:extLst>
              <a:ext uri="{FF2B5EF4-FFF2-40B4-BE49-F238E27FC236}">
                <a16:creationId xmlns:a16="http://schemas.microsoft.com/office/drawing/2014/main" id="{A8F2FC4B-100F-1DD1-FA4D-D15A2C8D7475}"/>
              </a:ext>
            </a:extLst>
          </p:cNvPr>
          <p:cNvGraphicFramePr/>
          <p:nvPr>
            <p:extLst>
              <p:ext uri="{D42A27DB-BD31-4B8C-83A1-F6EECF244321}">
                <p14:modId xmlns:p14="http://schemas.microsoft.com/office/powerpoint/2010/main" val="1382191169"/>
              </p:ext>
            </p:extLst>
          </p:nvPr>
        </p:nvGraphicFramePr>
        <p:xfrm>
          <a:off x="291995" y="531074"/>
          <a:ext cx="11424875" cy="53049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D02CFDD3-4103-BEB3-5435-80F4382E80C1}"/>
              </a:ext>
            </a:extLst>
          </p:cNvPr>
          <p:cNvSpPr>
            <a:spLocks noGrp="1"/>
          </p:cNvSpPr>
          <p:nvPr>
            <p:ph type="sldNum" sz="quarter" idx="12"/>
          </p:nvPr>
        </p:nvSpPr>
        <p:spPr/>
        <p:txBody>
          <a:bodyPr/>
          <a:lstStyle/>
          <a:p>
            <a:fld id="{A5F5F9FB-4D8A-4641-BF0E-12D99FAB1D1B}" type="slidenum">
              <a:rPr lang="en-GB" smtClean="0"/>
              <a:t>16</a:t>
            </a:fld>
            <a:endParaRPr lang="en-GB"/>
          </a:p>
        </p:txBody>
      </p:sp>
      <p:pic>
        <p:nvPicPr>
          <p:cNvPr id="6" name="Picture 5">
            <a:extLst>
              <a:ext uri="{FF2B5EF4-FFF2-40B4-BE49-F238E27FC236}">
                <a16:creationId xmlns:a16="http://schemas.microsoft.com/office/drawing/2014/main" id="{A0533307-A082-F1A3-AFB6-411FCDDB9CAE}"/>
              </a:ext>
            </a:extLst>
          </p:cNvPr>
          <p:cNvPicPr>
            <a:picLocks noChangeAspect="1"/>
          </p:cNvPicPr>
          <p:nvPr/>
        </p:nvPicPr>
        <p:blipFill>
          <a:blip r:embed="rId3"/>
          <a:stretch>
            <a:fillRect/>
          </a:stretch>
        </p:blipFill>
        <p:spPr>
          <a:xfrm>
            <a:off x="1572152" y="375287"/>
            <a:ext cx="574780" cy="315497"/>
          </a:xfrm>
          <a:prstGeom prst="rect">
            <a:avLst/>
          </a:prstGeom>
        </p:spPr>
      </p:pic>
      <p:pic>
        <p:nvPicPr>
          <p:cNvPr id="7" name="Picture 6">
            <a:extLst>
              <a:ext uri="{FF2B5EF4-FFF2-40B4-BE49-F238E27FC236}">
                <a16:creationId xmlns:a16="http://schemas.microsoft.com/office/drawing/2014/main" id="{896BD9E8-2E0C-2B3E-B7F4-E5B63EF0B0C1}"/>
              </a:ext>
            </a:extLst>
          </p:cNvPr>
          <p:cNvPicPr>
            <a:picLocks noChangeAspect="1"/>
          </p:cNvPicPr>
          <p:nvPr/>
        </p:nvPicPr>
        <p:blipFill>
          <a:blip r:embed="rId4"/>
          <a:stretch>
            <a:fillRect/>
          </a:stretch>
        </p:blipFill>
        <p:spPr>
          <a:xfrm>
            <a:off x="2737042" y="365031"/>
            <a:ext cx="456251" cy="441668"/>
          </a:xfrm>
          <a:prstGeom prst="rect">
            <a:avLst/>
          </a:prstGeom>
        </p:spPr>
      </p:pic>
      <p:pic>
        <p:nvPicPr>
          <p:cNvPr id="8" name="Picture 7">
            <a:extLst>
              <a:ext uri="{FF2B5EF4-FFF2-40B4-BE49-F238E27FC236}">
                <a16:creationId xmlns:a16="http://schemas.microsoft.com/office/drawing/2014/main" id="{691EEE68-4758-6F05-3150-A9899FCBD5ED}"/>
              </a:ext>
            </a:extLst>
          </p:cNvPr>
          <p:cNvPicPr>
            <a:picLocks noChangeAspect="1"/>
          </p:cNvPicPr>
          <p:nvPr/>
        </p:nvPicPr>
        <p:blipFill>
          <a:blip r:embed="rId5"/>
          <a:stretch>
            <a:fillRect/>
          </a:stretch>
        </p:blipFill>
        <p:spPr>
          <a:xfrm>
            <a:off x="3760648" y="375287"/>
            <a:ext cx="670945" cy="382147"/>
          </a:xfrm>
          <a:prstGeom prst="rect">
            <a:avLst/>
          </a:prstGeom>
        </p:spPr>
      </p:pic>
      <p:pic>
        <p:nvPicPr>
          <p:cNvPr id="9" name="Picture 8">
            <a:extLst>
              <a:ext uri="{FF2B5EF4-FFF2-40B4-BE49-F238E27FC236}">
                <a16:creationId xmlns:a16="http://schemas.microsoft.com/office/drawing/2014/main" id="{3992E830-4502-8D68-536C-74D2AE26F821}"/>
              </a:ext>
            </a:extLst>
          </p:cNvPr>
          <p:cNvPicPr>
            <a:picLocks noChangeAspect="1"/>
          </p:cNvPicPr>
          <p:nvPr/>
        </p:nvPicPr>
        <p:blipFill>
          <a:blip r:embed="rId6"/>
          <a:stretch>
            <a:fillRect/>
          </a:stretch>
        </p:blipFill>
        <p:spPr>
          <a:xfrm>
            <a:off x="4975329" y="375287"/>
            <a:ext cx="485189" cy="403786"/>
          </a:xfrm>
          <a:prstGeom prst="rect">
            <a:avLst/>
          </a:prstGeom>
        </p:spPr>
      </p:pic>
      <p:pic>
        <p:nvPicPr>
          <p:cNvPr id="10" name="Picture 9">
            <a:extLst>
              <a:ext uri="{FF2B5EF4-FFF2-40B4-BE49-F238E27FC236}">
                <a16:creationId xmlns:a16="http://schemas.microsoft.com/office/drawing/2014/main" id="{5657F209-FBB8-8207-42CD-95A91AD87D2B}"/>
              </a:ext>
            </a:extLst>
          </p:cNvPr>
          <p:cNvPicPr>
            <a:picLocks noChangeAspect="1"/>
          </p:cNvPicPr>
          <p:nvPr/>
        </p:nvPicPr>
        <p:blipFill>
          <a:blip r:embed="rId7"/>
          <a:stretch>
            <a:fillRect/>
          </a:stretch>
        </p:blipFill>
        <p:spPr>
          <a:xfrm>
            <a:off x="6004432" y="413373"/>
            <a:ext cx="706008" cy="403787"/>
          </a:xfrm>
          <a:prstGeom prst="rect">
            <a:avLst/>
          </a:prstGeom>
        </p:spPr>
      </p:pic>
      <p:pic>
        <p:nvPicPr>
          <p:cNvPr id="11" name="Picture 10">
            <a:extLst>
              <a:ext uri="{FF2B5EF4-FFF2-40B4-BE49-F238E27FC236}">
                <a16:creationId xmlns:a16="http://schemas.microsoft.com/office/drawing/2014/main" id="{29822D9A-2110-8213-0A28-B3C57525046D}"/>
              </a:ext>
            </a:extLst>
          </p:cNvPr>
          <p:cNvPicPr>
            <a:picLocks noChangeAspect="1"/>
          </p:cNvPicPr>
          <p:nvPr/>
        </p:nvPicPr>
        <p:blipFill>
          <a:blip r:embed="rId8"/>
          <a:stretch>
            <a:fillRect/>
          </a:stretch>
        </p:blipFill>
        <p:spPr>
          <a:xfrm>
            <a:off x="7216672" y="416507"/>
            <a:ext cx="521169" cy="399563"/>
          </a:xfrm>
          <a:prstGeom prst="rect">
            <a:avLst/>
          </a:prstGeom>
        </p:spPr>
      </p:pic>
      <p:pic>
        <p:nvPicPr>
          <p:cNvPr id="12" name="Picture 11">
            <a:extLst>
              <a:ext uri="{FF2B5EF4-FFF2-40B4-BE49-F238E27FC236}">
                <a16:creationId xmlns:a16="http://schemas.microsoft.com/office/drawing/2014/main" id="{A06A817C-F87B-69C6-F6CD-C26EC9A0413D}"/>
              </a:ext>
            </a:extLst>
          </p:cNvPr>
          <p:cNvPicPr>
            <a:picLocks noChangeAspect="1"/>
          </p:cNvPicPr>
          <p:nvPr/>
        </p:nvPicPr>
        <p:blipFill>
          <a:blip r:embed="rId9"/>
          <a:stretch>
            <a:fillRect/>
          </a:stretch>
        </p:blipFill>
        <p:spPr>
          <a:xfrm>
            <a:off x="8249686" y="460975"/>
            <a:ext cx="775907" cy="369332"/>
          </a:xfrm>
          <a:prstGeom prst="rect">
            <a:avLst/>
          </a:prstGeom>
        </p:spPr>
      </p:pic>
      <p:sp>
        <p:nvSpPr>
          <p:cNvPr id="13" name="name">
            <a:extLst>
              <a:ext uri="{FF2B5EF4-FFF2-40B4-BE49-F238E27FC236}">
                <a16:creationId xmlns:a16="http://schemas.microsoft.com/office/drawing/2014/main" id="{C35F172E-802B-D330-243D-6DBABB40800C}"/>
              </a:ext>
            </a:extLst>
          </p:cNvPr>
          <p:cNvSpPr txBox="1"/>
          <p:nvPr/>
        </p:nvSpPr>
        <p:spPr>
          <a:xfrm>
            <a:off x="1085850" y="0"/>
            <a:ext cx="9753600" cy="369332"/>
          </a:xfrm>
          <a:prstGeom prst="rect">
            <a:avLst/>
          </a:prstGeom>
          <a:noFill/>
        </p:spPr>
        <p:txBody>
          <a:bodyPr wrap="square" rtlCol="0">
            <a:spAutoFit/>
          </a:bodyPr>
          <a:lstStyle/>
          <a:p>
            <a:pPr algn="ctr"/>
            <a:r>
              <a:rPr lang="en-GB">
                <a:latin typeface="Frutiger LT Std 45 Light" panose="020B0402020204020204"/>
              </a:rPr>
              <a:t>Children and Young People's Services</a:t>
            </a:r>
            <a:endParaRPr lang="en-GB" dirty="0">
              <a:latin typeface="Frutiger LT Std 45 Light" panose="020B0402020204020204"/>
            </a:endParaRPr>
          </a:p>
        </p:txBody>
      </p:sp>
      <p:sp>
        <p:nvSpPr>
          <p:cNvPr id="2" name="TextBox 1">
            <a:extLst>
              <a:ext uri="{FF2B5EF4-FFF2-40B4-BE49-F238E27FC236}">
                <a16:creationId xmlns:a16="http://schemas.microsoft.com/office/drawing/2014/main" id="{F8FCD8EB-EFDA-F6E8-274E-E77278991054}"/>
              </a:ext>
            </a:extLst>
          </p:cNvPr>
          <p:cNvSpPr txBox="1"/>
          <p:nvPr/>
        </p:nvSpPr>
        <p:spPr>
          <a:xfrm rot="16200000">
            <a:off x="3261266" y="3297019"/>
            <a:ext cx="4074460" cy="646331"/>
          </a:xfrm>
          <a:prstGeom prst="rect">
            <a:avLst/>
          </a:prstGeom>
          <a:noFill/>
        </p:spPr>
        <p:txBody>
          <a:bodyPr wrap="square">
            <a:spAutoFit/>
          </a:bodyPr>
          <a:lstStyle/>
          <a:p>
            <a:pPr algn="ctr"/>
            <a:r>
              <a:rPr lang="en-GB" dirty="0"/>
              <a:t>Data on this theme will be shared later. </a:t>
            </a:r>
          </a:p>
          <a:p>
            <a:pPr algn="ctr"/>
            <a:r>
              <a:rPr lang="en-GB" dirty="0"/>
              <a:t>The quality of data needs to be reviewed</a:t>
            </a:r>
          </a:p>
        </p:txBody>
      </p:sp>
    </p:spTree>
    <p:extLst>
      <p:ext uri="{BB962C8B-B14F-4D97-AF65-F5344CB8AC3E}">
        <p14:creationId xmlns:p14="http://schemas.microsoft.com/office/powerpoint/2010/main" val="1003073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p_el_table">
            <a:extLst>
              <a:ext uri="{FF2B5EF4-FFF2-40B4-BE49-F238E27FC236}">
                <a16:creationId xmlns:a16="http://schemas.microsoft.com/office/drawing/2014/main" id="{200B7667-E5A4-CCFF-4E91-DBBA6A5AB8A5}"/>
              </a:ext>
            </a:extLst>
          </p:cNvPr>
          <p:cNvGraphicFramePr>
            <a:graphicFrameLocks noGrp="1"/>
          </p:cNvGraphicFramePr>
          <p:nvPr>
            <p:extLst>
              <p:ext uri="{D42A27DB-BD31-4B8C-83A1-F6EECF244321}">
                <p14:modId xmlns:p14="http://schemas.microsoft.com/office/powerpoint/2010/main" val="275030558"/>
              </p:ext>
            </p:extLst>
          </p:nvPr>
        </p:nvGraphicFramePr>
        <p:xfrm>
          <a:off x="168356" y="5903434"/>
          <a:ext cx="11333360" cy="647613"/>
        </p:xfrm>
        <a:graphic>
          <a:graphicData uri="http://schemas.openxmlformats.org/drawingml/2006/table">
            <a:tbl>
              <a:tblPr>
                <a:tableStyleId>{5C22544A-7EE6-4342-B048-85BDC9FD1C3A}</a:tableStyleId>
              </a:tblPr>
              <a:tblGrid>
                <a:gridCol w="1133336">
                  <a:extLst>
                    <a:ext uri="{9D8B030D-6E8A-4147-A177-3AD203B41FA5}">
                      <a16:colId xmlns:a16="http://schemas.microsoft.com/office/drawing/2014/main" val="3310181638"/>
                    </a:ext>
                  </a:extLst>
                </a:gridCol>
                <a:gridCol w="1133336">
                  <a:extLst>
                    <a:ext uri="{9D8B030D-6E8A-4147-A177-3AD203B41FA5}">
                      <a16:colId xmlns:a16="http://schemas.microsoft.com/office/drawing/2014/main" val="303345679"/>
                    </a:ext>
                  </a:extLst>
                </a:gridCol>
                <a:gridCol w="1133336">
                  <a:extLst>
                    <a:ext uri="{9D8B030D-6E8A-4147-A177-3AD203B41FA5}">
                      <a16:colId xmlns:a16="http://schemas.microsoft.com/office/drawing/2014/main" val="2248104930"/>
                    </a:ext>
                  </a:extLst>
                </a:gridCol>
                <a:gridCol w="1133336">
                  <a:extLst>
                    <a:ext uri="{9D8B030D-6E8A-4147-A177-3AD203B41FA5}">
                      <a16:colId xmlns:a16="http://schemas.microsoft.com/office/drawing/2014/main" val="2814949835"/>
                    </a:ext>
                  </a:extLst>
                </a:gridCol>
                <a:gridCol w="1133336">
                  <a:extLst>
                    <a:ext uri="{9D8B030D-6E8A-4147-A177-3AD203B41FA5}">
                      <a16:colId xmlns:a16="http://schemas.microsoft.com/office/drawing/2014/main" val="3296823231"/>
                    </a:ext>
                  </a:extLst>
                </a:gridCol>
                <a:gridCol w="1133336">
                  <a:extLst>
                    <a:ext uri="{9D8B030D-6E8A-4147-A177-3AD203B41FA5}">
                      <a16:colId xmlns:a16="http://schemas.microsoft.com/office/drawing/2014/main" val="707784293"/>
                    </a:ext>
                  </a:extLst>
                </a:gridCol>
                <a:gridCol w="1133336">
                  <a:extLst>
                    <a:ext uri="{9D8B030D-6E8A-4147-A177-3AD203B41FA5}">
                      <a16:colId xmlns:a16="http://schemas.microsoft.com/office/drawing/2014/main" val="696754133"/>
                    </a:ext>
                  </a:extLst>
                </a:gridCol>
                <a:gridCol w="1133336">
                  <a:extLst>
                    <a:ext uri="{9D8B030D-6E8A-4147-A177-3AD203B41FA5}">
                      <a16:colId xmlns:a16="http://schemas.microsoft.com/office/drawing/2014/main" val="1449707099"/>
                    </a:ext>
                  </a:extLst>
                </a:gridCol>
                <a:gridCol w="1133336">
                  <a:extLst>
                    <a:ext uri="{9D8B030D-6E8A-4147-A177-3AD203B41FA5}">
                      <a16:colId xmlns:a16="http://schemas.microsoft.com/office/drawing/2014/main" val="3885169734"/>
                    </a:ext>
                  </a:extLst>
                </a:gridCol>
                <a:gridCol w="1133336">
                  <a:extLst>
                    <a:ext uri="{9D8B030D-6E8A-4147-A177-3AD203B41FA5}">
                      <a16:colId xmlns:a16="http://schemas.microsoft.com/office/drawing/2014/main" val="555168685"/>
                    </a:ext>
                  </a:extLst>
                </a:gridCol>
              </a:tblGrid>
              <a:tr h="215871">
                <a:tc>
                  <a:txBody>
                    <a:bodyPr/>
                    <a:lstStyle/>
                    <a:p>
                      <a:pPr algn="ctr" fontAlgn="b"/>
                      <a:r>
                        <a:rPr lang="en-GB" sz="1200" b="0" i="0" u="none" strike="noStrike">
                          <a:solidFill>
                            <a:schemeClr val="bg1"/>
                          </a:solidFill>
                          <a:effectLst/>
                          <a:latin typeface="Frutiger LT Std 45 Light" panose="020B0402020204020204"/>
                          <a:cs typeface="Arial" panose="020B0604020202020204" pitchFamily="34" charset="0"/>
                        </a:rPr>
                        <a:t>Breakdown</a:t>
                      </a:r>
                    </a:p>
                  </a:txBody>
                  <a:tcPr marL="6350" marR="6350" marT="6350" marB="0" anchor="ctr">
                    <a:solidFill>
                      <a:srgbClr val="65C4AA"/>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7.36</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6.28</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6.59</a:t>
                      </a:r>
                    </a:p>
                  </a:txBody>
                  <a:tcPr marL="6350" marR="6350" marT="6350" marB="0" anchor="b">
                    <a:solidFill>
                      <a:srgbClr val="65C4AA">
                        <a:alpha val="30000"/>
                      </a:srgbClr>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5.42</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6.65</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6.85</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6.60</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5.80</a:t>
                      </a:r>
                    </a:p>
                  </a:txBody>
                  <a:tcPr marL="6350" marR="6350" marT="6350" marB="0" anchor="b">
                    <a:solidFill>
                      <a:srgbClr val="65C4AA">
                        <a:alpha val="30000"/>
                      </a:srgbClr>
                    </a:solidFill>
                  </a:tcPr>
                </a:tc>
                <a:extLst>
                  <a:ext uri="{0D108BD9-81ED-4DB2-BD59-A6C34878D82A}">
                    <a16:rowId xmlns:a16="http://schemas.microsoft.com/office/drawing/2014/main" val="1738374529"/>
                  </a:ext>
                </a:extLst>
              </a:tr>
              <a:tr h="215871">
                <a:tc>
                  <a:txBody>
                    <a:bodyPr/>
                    <a:lstStyle/>
                    <a:p>
                      <a:pPr algn="ctr" fontAlgn="b"/>
                      <a:r>
                        <a:rPr lang="en-US" sz="1200" b="0" i="0" u="none" strike="noStrike">
                          <a:solidFill>
                            <a:schemeClr val="bg1"/>
                          </a:solidFill>
                          <a:effectLst/>
                          <a:latin typeface="Frutiger LT Std 45 Light" panose="020B0402020204020204"/>
                          <a:cs typeface="Arial" panose="020B0604020202020204" pitchFamily="34" charset="0"/>
                        </a:rPr>
                        <a:t>Your org</a:t>
                      </a:r>
                      <a:endParaRPr lang="en-GB" sz="1200" b="0" i="0" u="none" strike="noStrike">
                        <a:solidFill>
                          <a:schemeClr val="bg1"/>
                        </a:solidFill>
                        <a:effectLst/>
                        <a:latin typeface="Frutiger LT Std 45 Light" panose="020B0402020204020204"/>
                        <a:cs typeface="Arial" panose="020B0604020202020204" pitchFamily="34" charset="0"/>
                      </a:endParaRPr>
                    </a:p>
                  </a:txBody>
                  <a:tcPr marL="6350" marR="6350" marT="6350" marB="0" anchor="ctr">
                    <a:solidFill>
                      <a:srgbClr val="002060"/>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7.59</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6.50</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7.08</a:t>
                      </a:r>
                    </a:p>
                  </a:txBody>
                  <a:tcPr marL="6350" marR="6350" marT="6350" marB="0" anchor="b">
                    <a:solidFill>
                      <a:srgbClr val="002060">
                        <a:alpha val="25000"/>
                      </a:srgbClr>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5.87</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7.13</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7.15</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7.14</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6.28</a:t>
                      </a:r>
                    </a:p>
                  </a:txBody>
                  <a:tcPr marL="6350" marR="6350" marT="6350" marB="0" anchor="b">
                    <a:solidFill>
                      <a:srgbClr val="002060">
                        <a:alpha val="25000"/>
                      </a:srgbClr>
                    </a:solidFill>
                  </a:tcPr>
                </a:tc>
                <a:extLst>
                  <a:ext uri="{0D108BD9-81ED-4DB2-BD59-A6C34878D82A}">
                    <a16:rowId xmlns:a16="http://schemas.microsoft.com/office/drawing/2014/main" val="2856886689"/>
                  </a:ext>
                </a:extLst>
              </a:tr>
              <a:tr h="215871">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126</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125</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126</a:t>
                      </a:r>
                    </a:p>
                  </a:txBody>
                  <a:tcPr marL="6350" marR="6350" marT="6350" marB="0" anchor="b">
                    <a:solidFill>
                      <a:schemeClr val="bg1"/>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121</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125</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126</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126</a:t>
                      </a:r>
                    </a:p>
                  </a:txBody>
                  <a:tcPr marL="6350" marR="6350" marT="6350" marB="0" anchor="b">
                    <a:solidFill>
                      <a:schemeClr val="bg1"/>
                    </a:solidFill>
                  </a:tcPr>
                </a:tc>
                <a:tc>
                  <a:txBody>
                    <a:bodyPr/>
                    <a:lstStyle/>
                    <a:p>
                      <a:pPr algn="ctr" fontAlgn="b"/>
                      <a:r>
                        <a:rPr lang="en-GB" sz="1200" b="0" i="0" u="none" strike="noStrike" dirty="0">
                          <a:solidFill>
                            <a:schemeClr val="tx1"/>
                          </a:solidFill>
                          <a:effectLst/>
                          <a:latin typeface="Frutiger LT Std 45 Light" panose="020B0402020204020204"/>
                          <a:cs typeface="Arial" panose="020B0604020202020204" pitchFamily="34" charset="0"/>
                        </a:rPr>
                        <a:t>126</a:t>
                      </a: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5" name="pp_el_chart">
            <a:extLst>
              <a:ext uri="{FF2B5EF4-FFF2-40B4-BE49-F238E27FC236}">
                <a16:creationId xmlns:a16="http://schemas.microsoft.com/office/drawing/2014/main" id="{C30AF4B6-83D5-5D5D-276C-5267176DBE17}"/>
              </a:ext>
            </a:extLst>
          </p:cNvPr>
          <p:cNvGraphicFramePr/>
          <p:nvPr>
            <p:extLst>
              <p:ext uri="{D42A27DB-BD31-4B8C-83A1-F6EECF244321}">
                <p14:modId xmlns:p14="http://schemas.microsoft.com/office/powerpoint/2010/main" val="433216075"/>
              </p:ext>
            </p:extLst>
          </p:nvPr>
        </p:nvGraphicFramePr>
        <p:xfrm>
          <a:off x="291995" y="531074"/>
          <a:ext cx="11424875" cy="53049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630DA719-A2E5-8BDA-1055-66D2D7764DBB}"/>
              </a:ext>
            </a:extLst>
          </p:cNvPr>
          <p:cNvSpPr>
            <a:spLocks noGrp="1"/>
          </p:cNvSpPr>
          <p:nvPr>
            <p:ph type="sldNum" sz="quarter" idx="12"/>
          </p:nvPr>
        </p:nvSpPr>
        <p:spPr/>
        <p:txBody>
          <a:bodyPr/>
          <a:lstStyle/>
          <a:p>
            <a:fld id="{A5F5F9FB-4D8A-4641-BF0E-12D99FAB1D1B}" type="slidenum">
              <a:rPr lang="en-GB" smtClean="0"/>
              <a:t>17</a:t>
            </a:fld>
            <a:endParaRPr lang="en-GB"/>
          </a:p>
        </p:txBody>
      </p:sp>
      <p:pic>
        <p:nvPicPr>
          <p:cNvPr id="6" name="Picture 5">
            <a:extLst>
              <a:ext uri="{FF2B5EF4-FFF2-40B4-BE49-F238E27FC236}">
                <a16:creationId xmlns:a16="http://schemas.microsoft.com/office/drawing/2014/main" id="{7AA8F26E-1747-3326-B4F1-58A35D022AD4}"/>
              </a:ext>
            </a:extLst>
          </p:cNvPr>
          <p:cNvPicPr>
            <a:picLocks noChangeAspect="1"/>
          </p:cNvPicPr>
          <p:nvPr/>
        </p:nvPicPr>
        <p:blipFill>
          <a:blip r:embed="rId3"/>
          <a:stretch>
            <a:fillRect/>
          </a:stretch>
        </p:blipFill>
        <p:spPr>
          <a:xfrm>
            <a:off x="1572152" y="375287"/>
            <a:ext cx="574780" cy="315497"/>
          </a:xfrm>
          <a:prstGeom prst="rect">
            <a:avLst/>
          </a:prstGeom>
        </p:spPr>
      </p:pic>
      <p:pic>
        <p:nvPicPr>
          <p:cNvPr id="7" name="Picture 6">
            <a:extLst>
              <a:ext uri="{FF2B5EF4-FFF2-40B4-BE49-F238E27FC236}">
                <a16:creationId xmlns:a16="http://schemas.microsoft.com/office/drawing/2014/main" id="{C92A3074-81F9-FC5C-496C-B27E28F7DF0B}"/>
              </a:ext>
            </a:extLst>
          </p:cNvPr>
          <p:cNvPicPr>
            <a:picLocks noChangeAspect="1"/>
          </p:cNvPicPr>
          <p:nvPr/>
        </p:nvPicPr>
        <p:blipFill>
          <a:blip r:embed="rId4"/>
          <a:stretch>
            <a:fillRect/>
          </a:stretch>
        </p:blipFill>
        <p:spPr>
          <a:xfrm>
            <a:off x="2737042" y="365031"/>
            <a:ext cx="456251" cy="441668"/>
          </a:xfrm>
          <a:prstGeom prst="rect">
            <a:avLst/>
          </a:prstGeom>
        </p:spPr>
      </p:pic>
      <p:pic>
        <p:nvPicPr>
          <p:cNvPr id="8" name="Picture 7">
            <a:extLst>
              <a:ext uri="{FF2B5EF4-FFF2-40B4-BE49-F238E27FC236}">
                <a16:creationId xmlns:a16="http://schemas.microsoft.com/office/drawing/2014/main" id="{D2C74DEF-FBCF-C5AD-73F8-C21A769953E9}"/>
              </a:ext>
            </a:extLst>
          </p:cNvPr>
          <p:cNvPicPr>
            <a:picLocks noChangeAspect="1"/>
          </p:cNvPicPr>
          <p:nvPr/>
        </p:nvPicPr>
        <p:blipFill>
          <a:blip r:embed="rId5"/>
          <a:stretch>
            <a:fillRect/>
          </a:stretch>
        </p:blipFill>
        <p:spPr>
          <a:xfrm>
            <a:off x="3760648" y="375287"/>
            <a:ext cx="670945" cy="382147"/>
          </a:xfrm>
          <a:prstGeom prst="rect">
            <a:avLst/>
          </a:prstGeom>
        </p:spPr>
      </p:pic>
      <p:pic>
        <p:nvPicPr>
          <p:cNvPr id="9" name="Picture 8">
            <a:extLst>
              <a:ext uri="{FF2B5EF4-FFF2-40B4-BE49-F238E27FC236}">
                <a16:creationId xmlns:a16="http://schemas.microsoft.com/office/drawing/2014/main" id="{A003853D-EC2B-4305-0417-180F76537394}"/>
              </a:ext>
            </a:extLst>
          </p:cNvPr>
          <p:cNvPicPr>
            <a:picLocks noChangeAspect="1"/>
          </p:cNvPicPr>
          <p:nvPr/>
        </p:nvPicPr>
        <p:blipFill>
          <a:blip r:embed="rId6"/>
          <a:stretch>
            <a:fillRect/>
          </a:stretch>
        </p:blipFill>
        <p:spPr>
          <a:xfrm>
            <a:off x="4975329" y="375287"/>
            <a:ext cx="485189" cy="403786"/>
          </a:xfrm>
          <a:prstGeom prst="rect">
            <a:avLst/>
          </a:prstGeom>
        </p:spPr>
      </p:pic>
      <p:pic>
        <p:nvPicPr>
          <p:cNvPr id="10" name="Picture 9">
            <a:extLst>
              <a:ext uri="{FF2B5EF4-FFF2-40B4-BE49-F238E27FC236}">
                <a16:creationId xmlns:a16="http://schemas.microsoft.com/office/drawing/2014/main" id="{F3E992FE-CE5E-5739-6332-FCAA54F7EE0D}"/>
              </a:ext>
            </a:extLst>
          </p:cNvPr>
          <p:cNvPicPr>
            <a:picLocks noChangeAspect="1"/>
          </p:cNvPicPr>
          <p:nvPr/>
        </p:nvPicPr>
        <p:blipFill>
          <a:blip r:embed="rId7"/>
          <a:stretch>
            <a:fillRect/>
          </a:stretch>
        </p:blipFill>
        <p:spPr>
          <a:xfrm>
            <a:off x="6004432" y="413373"/>
            <a:ext cx="706008" cy="403787"/>
          </a:xfrm>
          <a:prstGeom prst="rect">
            <a:avLst/>
          </a:prstGeom>
        </p:spPr>
      </p:pic>
      <p:pic>
        <p:nvPicPr>
          <p:cNvPr id="11" name="Picture 10">
            <a:extLst>
              <a:ext uri="{FF2B5EF4-FFF2-40B4-BE49-F238E27FC236}">
                <a16:creationId xmlns:a16="http://schemas.microsoft.com/office/drawing/2014/main" id="{5D65AAFE-F733-808E-1485-03613A0C7A22}"/>
              </a:ext>
            </a:extLst>
          </p:cNvPr>
          <p:cNvPicPr>
            <a:picLocks noChangeAspect="1"/>
          </p:cNvPicPr>
          <p:nvPr/>
        </p:nvPicPr>
        <p:blipFill>
          <a:blip r:embed="rId8"/>
          <a:stretch>
            <a:fillRect/>
          </a:stretch>
        </p:blipFill>
        <p:spPr>
          <a:xfrm>
            <a:off x="7216672" y="416507"/>
            <a:ext cx="521169" cy="399563"/>
          </a:xfrm>
          <a:prstGeom prst="rect">
            <a:avLst/>
          </a:prstGeom>
        </p:spPr>
      </p:pic>
      <p:pic>
        <p:nvPicPr>
          <p:cNvPr id="12" name="Picture 11">
            <a:extLst>
              <a:ext uri="{FF2B5EF4-FFF2-40B4-BE49-F238E27FC236}">
                <a16:creationId xmlns:a16="http://schemas.microsoft.com/office/drawing/2014/main" id="{19855EFD-6309-E2D5-F852-125C969268EB}"/>
              </a:ext>
            </a:extLst>
          </p:cNvPr>
          <p:cNvPicPr>
            <a:picLocks noChangeAspect="1"/>
          </p:cNvPicPr>
          <p:nvPr/>
        </p:nvPicPr>
        <p:blipFill>
          <a:blip r:embed="rId9"/>
          <a:stretch>
            <a:fillRect/>
          </a:stretch>
        </p:blipFill>
        <p:spPr>
          <a:xfrm>
            <a:off x="8249686" y="460975"/>
            <a:ext cx="775907" cy="369332"/>
          </a:xfrm>
          <a:prstGeom prst="rect">
            <a:avLst/>
          </a:prstGeom>
        </p:spPr>
      </p:pic>
      <p:sp>
        <p:nvSpPr>
          <p:cNvPr id="13" name="name">
            <a:extLst>
              <a:ext uri="{FF2B5EF4-FFF2-40B4-BE49-F238E27FC236}">
                <a16:creationId xmlns:a16="http://schemas.microsoft.com/office/drawing/2014/main" id="{B2C30E7D-8C16-C3C1-346D-FDE19F2E817C}"/>
              </a:ext>
            </a:extLst>
          </p:cNvPr>
          <p:cNvSpPr txBox="1"/>
          <p:nvPr/>
        </p:nvSpPr>
        <p:spPr>
          <a:xfrm>
            <a:off x="1085850" y="0"/>
            <a:ext cx="9753600" cy="369332"/>
          </a:xfrm>
          <a:prstGeom prst="rect">
            <a:avLst/>
          </a:prstGeom>
          <a:noFill/>
        </p:spPr>
        <p:txBody>
          <a:bodyPr wrap="square" rtlCol="0">
            <a:spAutoFit/>
          </a:bodyPr>
          <a:lstStyle/>
          <a:p>
            <a:pPr algn="ctr"/>
            <a:r>
              <a:rPr lang="en-GB">
                <a:latin typeface="Frutiger LT Std 45 Light" panose="020B0402020204020204"/>
              </a:rPr>
              <a:t>Community and Wellbeing Services</a:t>
            </a:r>
            <a:endParaRPr lang="en-GB" dirty="0">
              <a:latin typeface="Frutiger LT Std 45 Light" panose="020B0402020204020204"/>
            </a:endParaRPr>
          </a:p>
        </p:txBody>
      </p:sp>
      <p:sp>
        <p:nvSpPr>
          <p:cNvPr id="2" name="TextBox 1">
            <a:extLst>
              <a:ext uri="{FF2B5EF4-FFF2-40B4-BE49-F238E27FC236}">
                <a16:creationId xmlns:a16="http://schemas.microsoft.com/office/drawing/2014/main" id="{2C3C17B9-4152-3DF7-2A66-3E0B92F69153}"/>
              </a:ext>
            </a:extLst>
          </p:cNvPr>
          <p:cNvSpPr txBox="1"/>
          <p:nvPr/>
        </p:nvSpPr>
        <p:spPr>
          <a:xfrm rot="16200000">
            <a:off x="3261266" y="3297019"/>
            <a:ext cx="4074460" cy="646331"/>
          </a:xfrm>
          <a:prstGeom prst="rect">
            <a:avLst/>
          </a:prstGeom>
          <a:noFill/>
        </p:spPr>
        <p:txBody>
          <a:bodyPr wrap="square">
            <a:spAutoFit/>
          </a:bodyPr>
          <a:lstStyle/>
          <a:p>
            <a:pPr algn="ctr"/>
            <a:r>
              <a:rPr lang="en-GB" dirty="0"/>
              <a:t>Data on this theme will be shared later. </a:t>
            </a:r>
          </a:p>
          <a:p>
            <a:pPr algn="ctr"/>
            <a:r>
              <a:rPr lang="en-GB" dirty="0"/>
              <a:t>The quality of data needs to be reviewed</a:t>
            </a:r>
          </a:p>
        </p:txBody>
      </p:sp>
    </p:spTree>
    <p:extLst>
      <p:ext uri="{BB962C8B-B14F-4D97-AF65-F5344CB8AC3E}">
        <p14:creationId xmlns:p14="http://schemas.microsoft.com/office/powerpoint/2010/main" val="3117891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p_el_table">
            <a:extLst>
              <a:ext uri="{FF2B5EF4-FFF2-40B4-BE49-F238E27FC236}">
                <a16:creationId xmlns:a16="http://schemas.microsoft.com/office/drawing/2014/main" id="{5103785E-FB10-5058-9181-217DE6EDC3AB}"/>
              </a:ext>
            </a:extLst>
          </p:cNvPr>
          <p:cNvGraphicFramePr>
            <a:graphicFrameLocks noGrp="1"/>
          </p:cNvGraphicFramePr>
          <p:nvPr>
            <p:extLst>
              <p:ext uri="{D42A27DB-BD31-4B8C-83A1-F6EECF244321}">
                <p14:modId xmlns:p14="http://schemas.microsoft.com/office/powerpoint/2010/main" val="4172996359"/>
              </p:ext>
            </p:extLst>
          </p:nvPr>
        </p:nvGraphicFramePr>
        <p:xfrm>
          <a:off x="168356" y="5903434"/>
          <a:ext cx="11333360" cy="647613"/>
        </p:xfrm>
        <a:graphic>
          <a:graphicData uri="http://schemas.openxmlformats.org/drawingml/2006/table">
            <a:tbl>
              <a:tblPr>
                <a:tableStyleId>{5C22544A-7EE6-4342-B048-85BDC9FD1C3A}</a:tableStyleId>
              </a:tblPr>
              <a:tblGrid>
                <a:gridCol w="1133336">
                  <a:extLst>
                    <a:ext uri="{9D8B030D-6E8A-4147-A177-3AD203B41FA5}">
                      <a16:colId xmlns:a16="http://schemas.microsoft.com/office/drawing/2014/main" val="3310181638"/>
                    </a:ext>
                  </a:extLst>
                </a:gridCol>
                <a:gridCol w="1133336">
                  <a:extLst>
                    <a:ext uri="{9D8B030D-6E8A-4147-A177-3AD203B41FA5}">
                      <a16:colId xmlns:a16="http://schemas.microsoft.com/office/drawing/2014/main" val="303345679"/>
                    </a:ext>
                  </a:extLst>
                </a:gridCol>
                <a:gridCol w="1133336">
                  <a:extLst>
                    <a:ext uri="{9D8B030D-6E8A-4147-A177-3AD203B41FA5}">
                      <a16:colId xmlns:a16="http://schemas.microsoft.com/office/drawing/2014/main" val="2248104930"/>
                    </a:ext>
                  </a:extLst>
                </a:gridCol>
                <a:gridCol w="1133336">
                  <a:extLst>
                    <a:ext uri="{9D8B030D-6E8A-4147-A177-3AD203B41FA5}">
                      <a16:colId xmlns:a16="http://schemas.microsoft.com/office/drawing/2014/main" val="2814949835"/>
                    </a:ext>
                  </a:extLst>
                </a:gridCol>
                <a:gridCol w="1133336">
                  <a:extLst>
                    <a:ext uri="{9D8B030D-6E8A-4147-A177-3AD203B41FA5}">
                      <a16:colId xmlns:a16="http://schemas.microsoft.com/office/drawing/2014/main" val="3296823231"/>
                    </a:ext>
                  </a:extLst>
                </a:gridCol>
                <a:gridCol w="1133336">
                  <a:extLst>
                    <a:ext uri="{9D8B030D-6E8A-4147-A177-3AD203B41FA5}">
                      <a16:colId xmlns:a16="http://schemas.microsoft.com/office/drawing/2014/main" val="707784293"/>
                    </a:ext>
                  </a:extLst>
                </a:gridCol>
                <a:gridCol w="1133336">
                  <a:extLst>
                    <a:ext uri="{9D8B030D-6E8A-4147-A177-3AD203B41FA5}">
                      <a16:colId xmlns:a16="http://schemas.microsoft.com/office/drawing/2014/main" val="696754133"/>
                    </a:ext>
                  </a:extLst>
                </a:gridCol>
                <a:gridCol w="1133336">
                  <a:extLst>
                    <a:ext uri="{9D8B030D-6E8A-4147-A177-3AD203B41FA5}">
                      <a16:colId xmlns:a16="http://schemas.microsoft.com/office/drawing/2014/main" val="1449707099"/>
                    </a:ext>
                  </a:extLst>
                </a:gridCol>
                <a:gridCol w="1133336">
                  <a:extLst>
                    <a:ext uri="{9D8B030D-6E8A-4147-A177-3AD203B41FA5}">
                      <a16:colId xmlns:a16="http://schemas.microsoft.com/office/drawing/2014/main" val="3885169734"/>
                    </a:ext>
                  </a:extLst>
                </a:gridCol>
                <a:gridCol w="1133336">
                  <a:extLst>
                    <a:ext uri="{9D8B030D-6E8A-4147-A177-3AD203B41FA5}">
                      <a16:colId xmlns:a16="http://schemas.microsoft.com/office/drawing/2014/main" val="555168685"/>
                    </a:ext>
                  </a:extLst>
                </a:gridCol>
              </a:tblGrid>
              <a:tr h="215871">
                <a:tc>
                  <a:txBody>
                    <a:bodyPr/>
                    <a:lstStyle/>
                    <a:p>
                      <a:pPr algn="ctr" fontAlgn="b"/>
                      <a:r>
                        <a:rPr lang="en-GB" sz="1200" b="0" i="0" u="none" strike="noStrike">
                          <a:solidFill>
                            <a:schemeClr val="bg1"/>
                          </a:solidFill>
                          <a:effectLst/>
                          <a:latin typeface="Frutiger LT Std 45 Light" panose="020B0402020204020204"/>
                          <a:cs typeface="Arial" panose="020B0604020202020204" pitchFamily="34" charset="0"/>
                        </a:rPr>
                        <a:t>Breakdown</a:t>
                      </a:r>
                    </a:p>
                  </a:txBody>
                  <a:tcPr marL="6350" marR="6350" marT="6350" marB="0" anchor="ctr">
                    <a:solidFill>
                      <a:srgbClr val="65C4AA"/>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7.68</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6.83</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7.23</a:t>
                      </a:r>
                    </a:p>
                  </a:txBody>
                  <a:tcPr marL="6350" marR="6350" marT="6350" marB="0" anchor="b">
                    <a:solidFill>
                      <a:srgbClr val="65C4AA">
                        <a:alpha val="30000"/>
                      </a:srgbClr>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5.91</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7.59</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7.33</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7.33</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6.59</a:t>
                      </a:r>
                    </a:p>
                  </a:txBody>
                  <a:tcPr marL="6350" marR="6350" marT="6350" marB="0" anchor="b">
                    <a:solidFill>
                      <a:srgbClr val="65C4AA">
                        <a:alpha val="30000"/>
                      </a:srgbClr>
                    </a:solidFill>
                  </a:tcPr>
                </a:tc>
                <a:extLst>
                  <a:ext uri="{0D108BD9-81ED-4DB2-BD59-A6C34878D82A}">
                    <a16:rowId xmlns:a16="http://schemas.microsoft.com/office/drawing/2014/main" val="1738374529"/>
                  </a:ext>
                </a:extLst>
              </a:tr>
              <a:tr h="215871">
                <a:tc>
                  <a:txBody>
                    <a:bodyPr/>
                    <a:lstStyle/>
                    <a:p>
                      <a:pPr algn="ctr" fontAlgn="b"/>
                      <a:r>
                        <a:rPr lang="en-US" sz="1200" b="0" i="0" u="none" strike="noStrike">
                          <a:solidFill>
                            <a:schemeClr val="bg1"/>
                          </a:solidFill>
                          <a:effectLst/>
                          <a:latin typeface="Frutiger LT Std 45 Light" panose="020B0402020204020204"/>
                          <a:cs typeface="Arial" panose="020B0604020202020204" pitchFamily="34" charset="0"/>
                        </a:rPr>
                        <a:t>Your org</a:t>
                      </a:r>
                      <a:endParaRPr lang="en-GB" sz="1200" b="0" i="0" u="none" strike="noStrike">
                        <a:solidFill>
                          <a:schemeClr val="bg1"/>
                        </a:solidFill>
                        <a:effectLst/>
                        <a:latin typeface="Frutiger LT Std 45 Light" panose="020B0402020204020204"/>
                        <a:cs typeface="Arial" panose="020B0604020202020204" pitchFamily="34" charset="0"/>
                      </a:endParaRPr>
                    </a:p>
                  </a:txBody>
                  <a:tcPr marL="6350" marR="6350" marT="6350" marB="0" anchor="ctr">
                    <a:solidFill>
                      <a:srgbClr val="002060"/>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7.59</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6.50</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7.08</a:t>
                      </a:r>
                    </a:p>
                  </a:txBody>
                  <a:tcPr marL="6350" marR="6350" marT="6350" marB="0" anchor="b">
                    <a:solidFill>
                      <a:srgbClr val="002060">
                        <a:alpha val="25000"/>
                      </a:srgbClr>
                    </a:solidFill>
                  </a:tcPr>
                </a:tc>
                <a:tc>
                  <a:txBody>
                    <a:bodyPr/>
                    <a:lstStyle/>
                    <a:p>
                      <a:pPr algn="ctr" fontAlgn="b"/>
                      <a:endParaRPr lang="en-GB" sz="1200" b="0" i="0" u="none" strike="noStrike">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5.87</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7.13</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7.15</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7.14</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6.28</a:t>
                      </a:r>
                    </a:p>
                  </a:txBody>
                  <a:tcPr marL="6350" marR="6350" marT="6350" marB="0" anchor="b">
                    <a:solidFill>
                      <a:srgbClr val="002060">
                        <a:alpha val="25000"/>
                      </a:srgbClr>
                    </a:solidFill>
                  </a:tcPr>
                </a:tc>
                <a:extLst>
                  <a:ext uri="{0D108BD9-81ED-4DB2-BD59-A6C34878D82A}">
                    <a16:rowId xmlns:a16="http://schemas.microsoft.com/office/drawing/2014/main" val="2856886689"/>
                  </a:ext>
                </a:extLst>
              </a:tr>
              <a:tr h="215871">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492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493</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486</a:t>
                      </a:r>
                    </a:p>
                  </a:txBody>
                  <a:tcPr marL="6350" marR="6350" marT="6350" marB="0" anchor="b">
                    <a:solidFill>
                      <a:schemeClr val="bg1"/>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473</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489</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492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493</a:t>
                      </a:r>
                    </a:p>
                  </a:txBody>
                  <a:tcPr marL="6350" marR="6350" marT="6350" marB="0" anchor="b">
                    <a:solidFill>
                      <a:schemeClr val="bg1"/>
                    </a:solidFill>
                  </a:tcPr>
                </a:tc>
                <a:tc>
                  <a:txBody>
                    <a:bodyPr/>
                    <a:lstStyle/>
                    <a:p>
                      <a:pPr algn="ctr" fontAlgn="b"/>
                      <a:r>
                        <a:rPr lang="en-GB" sz="1200" b="0" i="0" u="none" strike="noStrike" dirty="0">
                          <a:solidFill>
                            <a:schemeClr val="tx1"/>
                          </a:solidFill>
                          <a:effectLst/>
                          <a:latin typeface="Frutiger LT Std 45 Light" panose="020B0402020204020204"/>
                          <a:cs typeface="Arial" panose="020B0604020202020204" pitchFamily="34" charset="0"/>
                        </a:rPr>
                        <a:t>493</a:t>
                      </a: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5" name="pp_el_chart">
            <a:extLst>
              <a:ext uri="{FF2B5EF4-FFF2-40B4-BE49-F238E27FC236}">
                <a16:creationId xmlns:a16="http://schemas.microsoft.com/office/drawing/2014/main" id="{B0655001-EE0F-8A7A-D117-980395022501}"/>
              </a:ext>
            </a:extLst>
          </p:cNvPr>
          <p:cNvGraphicFramePr/>
          <p:nvPr>
            <p:extLst>
              <p:ext uri="{D42A27DB-BD31-4B8C-83A1-F6EECF244321}">
                <p14:modId xmlns:p14="http://schemas.microsoft.com/office/powerpoint/2010/main" val="952568180"/>
              </p:ext>
            </p:extLst>
          </p:nvPr>
        </p:nvGraphicFramePr>
        <p:xfrm>
          <a:off x="291995" y="531074"/>
          <a:ext cx="11424875" cy="53049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FD486BD4-732A-7F0E-C764-A845F5C5D566}"/>
              </a:ext>
            </a:extLst>
          </p:cNvPr>
          <p:cNvSpPr>
            <a:spLocks noGrp="1"/>
          </p:cNvSpPr>
          <p:nvPr>
            <p:ph type="sldNum" sz="quarter" idx="12"/>
          </p:nvPr>
        </p:nvSpPr>
        <p:spPr/>
        <p:txBody>
          <a:bodyPr/>
          <a:lstStyle/>
          <a:p>
            <a:fld id="{A5F5F9FB-4D8A-4641-BF0E-12D99FAB1D1B}" type="slidenum">
              <a:rPr lang="en-GB" smtClean="0"/>
              <a:t>18</a:t>
            </a:fld>
            <a:endParaRPr lang="en-GB"/>
          </a:p>
        </p:txBody>
      </p:sp>
      <p:pic>
        <p:nvPicPr>
          <p:cNvPr id="6" name="Picture 5">
            <a:extLst>
              <a:ext uri="{FF2B5EF4-FFF2-40B4-BE49-F238E27FC236}">
                <a16:creationId xmlns:a16="http://schemas.microsoft.com/office/drawing/2014/main" id="{2AB1EF20-61F7-B53F-7F16-E3BCF7A9FFF4}"/>
              </a:ext>
            </a:extLst>
          </p:cNvPr>
          <p:cNvPicPr>
            <a:picLocks noChangeAspect="1"/>
          </p:cNvPicPr>
          <p:nvPr/>
        </p:nvPicPr>
        <p:blipFill>
          <a:blip r:embed="rId3"/>
          <a:stretch>
            <a:fillRect/>
          </a:stretch>
        </p:blipFill>
        <p:spPr>
          <a:xfrm>
            <a:off x="1572152" y="375287"/>
            <a:ext cx="574780" cy="315497"/>
          </a:xfrm>
          <a:prstGeom prst="rect">
            <a:avLst/>
          </a:prstGeom>
        </p:spPr>
      </p:pic>
      <p:pic>
        <p:nvPicPr>
          <p:cNvPr id="7" name="Picture 6">
            <a:extLst>
              <a:ext uri="{FF2B5EF4-FFF2-40B4-BE49-F238E27FC236}">
                <a16:creationId xmlns:a16="http://schemas.microsoft.com/office/drawing/2014/main" id="{0CB0A172-8A40-CA53-86E9-7A9DBEDFC98F}"/>
              </a:ext>
            </a:extLst>
          </p:cNvPr>
          <p:cNvPicPr>
            <a:picLocks noChangeAspect="1"/>
          </p:cNvPicPr>
          <p:nvPr/>
        </p:nvPicPr>
        <p:blipFill>
          <a:blip r:embed="rId4"/>
          <a:stretch>
            <a:fillRect/>
          </a:stretch>
        </p:blipFill>
        <p:spPr>
          <a:xfrm>
            <a:off x="2737042" y="365031"/>
            <a:ext cx="456251" cy="441668"/>
          </a:xfrm>
          <a:prstGeom prst="rect">
            <a:avLst/>
          </a:prstGeom>
        </p:spPr>
      </p:pic>
      <p:pic>
        <p:nvPicPr>
          <p:cNvPr id="8" name="Picture 7">
            <a:extLst>
              <a:ext uri="{FF2B5EF4-FFF2-40B4-BE49-F238E27FC236}">
                <a16:creationId xmlns:a16="http://schemas.microsoft.com/office/drawing/2014/main" id="{49909A23-4B62-33FE-6BF4-3CA4BD43902B}"/>
              </a:ext>
            </a:extLst>
          </p:cNvPr>
          <p:cNvPicPr>
            <a:picLocks noChangeAspect="1"/>
          </p:cNvPicPr>
          <p:nvPr/>
        </p:nvPicPr>
        <p:blipFill>
          <a:blip r:embed="rId5"/>
          <a:stretch>
            <a:fillRect/>
          </a:stretch>
        </p:blipFill>
        <p:spPr>
          <a:xfrm>
            <a:off x="3760648" y="375287"/>
            <a:ext cx="670945" cy="382147"/>
          </a:xfrm>
          <a:prstGeom prst="rect">
            <a:avLst/>
          </a:prstGeom>
        </p:spPr>
      </p:pic>
      <p:pic>
        <p:nvPicPr>
          <p:cNvPr id="9" name="Picture 8">
            <a:extLst>
              <a:ext uri="{FF2B5EF4-FFF2-40B4-BE49-F238E27FC236}">
                <a16:creationId xmlns:a16="http://schemas.microsoft.com/office/drawing/2014/main" id="{BB130219-F7DD-4BF2-187C-55DCC0EB535C}"/>
              </a:ext>
            </a:extLst>
          </p:cNvPr>
          <p:cNvPicPr>
            <a:picLocks noChangeAspect="1"/>
          </p:cNvPicPr>
          <p:nvPr/>
        </p:nvPicPr>
        <p:blipFill>
          <a:blip r:embed="rId6"/>
          <a:stretch>
            <a:fillRect/>
          </a:stretch>
        </p:blipFill>
        <p:spPr>
          <a:xfrm>
            <a:off x="4975329" y="375287"/>
            <a:ext cx="485189" cy="403786"/>
          </a:xfrm>
          <a:prstGeom prst="rect">
            <a:avLst/>
          </a:prstGeom>
        </p:spPr>
      </p:pic>
      <p:pic>
        <p:nvPicPr>
          <p:cNvPr id="10" name="Picture 9">
            <a:extLst>
              <a:ext uri="{FF2B5EF4-FFF2-40B4-BE49-F238E27FC236}">
                <a16:creationId xmlns:a16="http://schemas.microsoft.com/office/drawing/2014/main" id="{31ECCC9A-F7B3-77DC-07E4-5D6132C9F690}"/>
              </a:ext>
            </a:extLst>
          </p:cNvPr>
          <p:cNvPicPr>
            <a:picLocks noChangeAspect="1"/>
          </p:cNvPicPr>
          <p:nvPr/>
        </p:nvPicPr>
        <p:blipFill>
          <a:blip r:embed="rId7"/>
          <a:stretch>
            <a:fillRect/>
          </a:stretch>
        </p:blipFill>
        <p:spPr>
          <a:xfrm>
            <a:off x="6004432" y="413373"/>
            <a:ext cx="706008" cy="403787"/>
          </a:xfrm>
          <a:prstGeom prst="rect">
            <a:avLst/>
          </a:prstGeom>
        </p:spPr>
      </p:pic>
      <p:pic>
        <p:nvPicPr>
          <p:cNvPr id="11" name="Picture 10">
            <a:extLst>
              <a:ext uri="{FF2B5EF4-FFF2-40B4-BE49-F238E27FC236}">
                <a16:creationId xmlns:a16="http://schemas.microsoft.com/office/drawing/2014/main" id="{1D72B04F-C63A-E523-F6D0-CCE2B0E7CE05}"/>
              </a:ext>
            </a:extLst>
          </p:cNvPr>
          <p:cNvPicPr>
            <a:picLocks noChangeAspect="1"/>
          </p:cNvPicPr>
          <p:nvPr/>
        </p:nvPicPr>
        <p:blipFill>
          <a:blip r:embed="rId8"/>
          <a:stretch>
            <a:fillRect/>
          </a:stretch>
        </p:blipFill>
        <p:spPr>
          <a:xfrm>
            <a:off x="7216672" y="416507"/>
            <a:ext cx="521169" cy="399563"/>
          </a:xfrm>
          <a:prstGeom prst="rect">
            <a:avLst/>
          </a:prstGeom>
        </p:spPr>
      </p:pic>
      <p:pic>
        <p:nvPicPr>
          <p:cNvPr id="12" name="Picture 11">
            <a:extLst>
              <a:ext uri="{FF2B5EF4-FFF2-40B4-BE49-F238E27FC236}">
                <a16:creationId xmlns:a16="http://schemas.microsoft.com/office/drawing/2014/main" id="{5DB29F65-4B0D-1C5E-97FE-4FDF514D4386}"/>
              </a:ext>
            </a:extLst>
          </p:cNvPr>
          <p:cNvPicPr>
            <a:picLocks noChangeAspect="1"/>
          </p:cNvPicPr>
          <p:nvPr/>
        </p:nvPicPr>
        <p:blipFill>
          <a:blip r:embed="rId9"/>
          <a:stretch>
            <a:fillRect/>
          </a:stretch>
        </p:blipFill>
        <p:spPr>
          <a:xfrm>
            <a:off x="8249686" y="460975"/>
            <a:ext cx="775907" cy="369332"/>
          </a:xfrm>
          <a:prstGeom prst="rect">
            <a:avLst/>
          </a:prstGeom>
        </p:spPr>
      </p:pic>
      <p:sp>
        <p:nvSpPr>
          <p:cNvPr id="13" name="name">
            <a:extLst>
              <a:ext uri="{FF2B5EF4-FFF2-40B4-BE49-F238E27FC236}">
                <a16:creationId xmlns:a16="http://schemas.microsoft.com/office/drawing/2014/main" id="{E7FFD66A-23E0-6718-0FB0-18B004D94BF6}"/>
              </a:ext>
            </a:extLst>
          </p:cNvPr>
          <p:cNvSpPr txBox="1"/>
          <p:nvPr/>
        </p:nvSpPr>
        <p:spPr>
          <a:xfrm>
            <a:off x="1085850" y="0"/>
            <a:ext cx="9753600" cy="369332"/>
          </a:xfrm>
          <a:prstGeom prst="rect">
            <a:avLst/>
          </a:prstGeom>
          <a:noFill/>
        </p:spPr>
        <p:txBody>
          <a:bodyPr wrap="square" rtlCol="0">
            <a:spAutoFit/>
          </a:bodyPr>
          <a:lstStyle/>
          <a:p>
            <a:pPr algn="ctr"/>
            <a:r>
              <a:rPr lang="en-GB">
                <a:latin typeface="Frutiger LT Std 45 Light" panose="020B0402020204020204"/>
              </a:rPr>
              <a:t>Corporate Services</a:t>
            </a:r>
            <a:endParaRPr lang="en-GB" dirty="0">
              <a:latin typeface="Frutiger LT Std 45 Light" panose="020B0402020204020204"/>
            </a:endParaRPr>
          </a:p>
        </p:txBody>
      </p:sp>
      <p:sp>
        <p:nvSpPr>
          <p:cNvPr id="2" name="TextBox 1">
            <a:extLst>
              <a:ext uri="{FF2B5EF4-FFF2-40B4-BE49-F238E27FC236}">
                <a16:creationId xmlns:a16="http://schemas.microsoft.com/office/drawing/2014/main" id="{C16100FD-7123-DF8D-BE7F-29B91CB9343F}"/>
              </a:ext>
            </a:extLst>
          </p:cNvPr>
          <p:cNvSpPr txBox="1"/>
          <p:nvPr/>
        </p:nvSpPr>
        <p:spPr>
          <a:xfrm rot="16200000">
            <a:off x="3261266" y="3297019"/>
            <a:ext cx="4074460" cy="646331"/>
          </a:xfrm>
          <a:prstGeom prst="rect">
            <a:avLst/>
          </a:prstGeom>
          <a:noFill/>
        </p:spPr>
        <p:txBody>
          <a:bodyPr wrap="square">
            <a:spAutoFit/>
          </a:bodyPr>
          <a:lstStyle/>
          <a:p>
            <a:pPr algn="ctr"/>
            <a:r>
              <a:rPr lang="en-GB" dirty="0"/>
              <a:t>Data on this theme will be shared later. </a:t>
            </a:r>
          </a:p>
          <a:p>
            <a:pPr algn="ctr"/>
            <a:r>
              <a:rPr lang="en-GB" dirty="0"/>
              <a:t>The quality of data needs to be reviewed</a:t>
            </a:r>
          </a:p>
        </p:txBody>
      </p:sp>
    </p:spTree>
    <p:extLst>
      <p:ext uri="{BB962C8B-B14F-4D97-AF65-F5344CB8AC3E}">
        <p14:creationId xmlns:p14="http://schemas.microsoft.com/office/powerpoint/2010/main" val="1687848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p_el_table">
            <a:extLst>
              <a:ext uri="{FF2B5EF4-FFF2-40B4-BE49-F238E27FC236}">
                <a16:creationId xmlns:a16="http://schemas.microsoft.com/office/drawing/2014/main" id="{AB9DB6DD-10A8-10A6-C992-2A56106D3BE8}"/>
              </a:ext>
            </a:extLst>
          </p:cNvPr>
          <p:cNvGraphicFramePr>
            <a:graphicFrameLocks noGrp="1"/>
          </p:cNvGraphicFramePr>
          <p:nvPr>
            <p:extLst>
              <p:ext uri="{D42A27DB-BD31-4B8C-83A1-F6EECF244321}">
                <p14:modId xmlns:p14="http://schemas.microsoft.com/office/powerpoint/2010/main" val="2080781707"/>
              </p:ext>
            </p:extLst>
          </p:nvPr>
        </p:nvGraphicFramePr>
        <p:xfrm>
          <a:off x="168356" y="5903434"/>
          <a:ext cx="11333360" cy="647613"/>
        </p:xfrm>
        <a:graphic>
          <a:graphicData uri="http://schemas.openxmlformats.org/drawingml/2006/table">
            <a:tbl>
              <a:tblPr>
                <a:tableStyleId>{5C22544A-7EE6-4342-B048-85BDC9FD1C3A}</a:tableStyleId>
              </a:tblPr>
              <a:tblGrid>
                <a:gridCol w="1133336">
                  <a:extLst>
                    <a:ext uri="{9D8B030D-6E8A-4147-A177-3AD203B41FA5}">
                      <a16:colId xmlns:a16="http://schemas.microsoft.com/office/drawing/2014/main" val="3310181638"/>
                    </a:ext>
                  </a:extLst>
                </a:gridCol>
                <a:gridCol w="1133336">
                  <a:extLst>
                    <a:ext uri="{9D8B030D-6E8A-4147-A177-3AD203B41FA5}">
                      <a16:colId xmlns:a16="http://schemas.microsoft.com/office/drawing/2014/main" val="303345679"/>
                    </a:ext>
                  </a:extLst>
                </a:gridCol>
                <a:gridCol w="1133336">
                  <a:extLst>
                    <a:ext uri="{9D8B030D-6E8A-4147-A177-3AD203B41FA5}">
                      <a16:colId xmlns:a16="http://schemas.microsoft.com/office/drawing/2014/main" val="2248104930"/>
                    </a:ext>
                  </a:extLst>
                </a:gridCol>
                <a:gridCol w="1133336">
                  <a:extLst>
                    <a:ext uri="{9D8B030D-6E8A-4147-A177-3AD203B41FA5}">
                      <a16:colId xmlns:a16="http://schemas.microsoft.com/office/drawing/2014/main" val="2814949835"/>
                    </a:ext>
                  </a:extLst>
                </a:gridCol>
                <a:gridCol w="1133336">
                  <a:extLst>
                    <a:ext uri="{9D8B030D-6E8A-4147-A177-3AD203B41FA5}">
                      <a16:colId xmlns:a16="http://schemas.microsoft.com/office/drawing/2014/main" val="3296823231"/>
                    </a:ext>
                  </a:extLst>
                </a:gridCol>
                <a:gridCol w="1133336">
                  <a:extLst>
                    <a:ext uri="{9D8B030D-6E8A-4147-A177-3AD203B41FA5}">
                      <a16:colId xmlns:a16="http://schemas.microsoft.com/office/drawing/2014/main" val="707784293"/>
                    </a:ext>
                  </a:extLst>
                </a:gridCol>
                <a:gridCol w="1133336">
                  <a:extLst>
                    <a:ext uri="{9D8B030D-6E8A-4147-A177-3AD203B41FA5}">
                      <a16:colId xmlns:a16="http://schemas.microsoft.com/office/drawing/2014/main" val="696754133"/>
                    </a:ext>
                  </a:extLst>
                </a:gridCol>
                <a:gridCol w="1133336">
                  <a:extLst>
                    <a:ext uri="{9D8B030D-6E8A-4147-A177-3AD203B41FA5}">
                      <a16:colId xmlns:a16="http://schemas.microsoft.com/office/drawing/2014/main" val="1449707099"/>
                    </a:ext>
                  </a:extLst>
                </a:gridCol>
                <a:gridCol w="1133336">
                  <a:extLst>
                    <a:ext uri="{9D8B030D-6E8A-4147-A177-3AD203B41FA5}">
                      <a16:colId xmlns:a16="http://schemas.microsoft.com/office/drawing/2014/main" val="3885169734"/>
                    </a:ext>
                  </a:extLst>
                </a:gridCol>
                <a:gridCol w="1133336">
                  <a:extLst>
                    <a:ext uri="{9D8B030D-6E8A-4147-A177-3AD203B41FA5}">
                      <a16:colId xmlns:a16="http://schemas.microsoft.com/office/drawing/2014/main" val="555168685"/>
                    </a:ext>
                  </a:extLst>
                </a:gridCol>
              </a:tblGrid>
              <a:tr h="215871">
                <a:tc>
                  <a:txBody>
                    <a:bodyPr/>
                    <a:lstStyle/>
                    <a:p>
                      <a:pPr algn="ctr" fontAlgn="b"/>
                      <a:r>
                        <a:rPr lang="en-GB" sz="1200" b="0" i="0" u="none" strike="noStrike">
                          <a:solidFill>
                            <a:schemeClr val="bg1"/>
                          </a:solidFill>
                          <a:effectLst/>
                          <a:latin typeface="Frutiger LT Std 45 Light" panose="020B0402020204020204"/>
                          <a:cs typeface="Arial" panose="020B0604020202020204" pitchFamily="34" charset="0"/>
                        </a:rPr>
                        <a:t>Breakdown</a:t>
                      </a:r>
                    </a:p>
                  </a:txBody>
                  <a:tcPr marL="6350" marR="6350" marT="6350" marB="0" anchor="ctr">
                    <a:solidFill>
                      <a:srgbClr val="65C4AA"/>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7.67</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6.42</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7.27</a:t>
                      </a:r>
                    </a:p>
                  </a:txBody>
                  <a:tcPr marL="6350" marR="6350" marT="6350" marB="0" anchor="b">
                    <a:solidFill>
                      <a:srgbClr val="65C4AA">
                        <a:alpha val="30000"/>
                      </a:srgbClr>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6.29</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7.10</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7.19</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7.26</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6.24</a:t>
                      </a:r>
                    </a:p>
                  </a:txBody>
                  <a:tcPr marL="6350" marR="6350" marT="6350" marB="0" anchor="b">
                    <a:solidFill>
                      <a:srgbClr val="65C4AA">
                        <a:alpha val="30000"/>
                      </a:srgbClr>
                    </a:solidFill>
                  </a:tcPr>
                </a:tc>
                <a:extLst>
                  <a:ext uri="{0D108BD9-81ED-4DB2-BD59-A6C34878D82A}">
                    <a16:rowId xmlns:a16="http://schemas.microsoft.com/office/drawing/2014/main" val="1738374529"/>
                  </a:ext>
                </a:extLst>
              </a:tr>
              <a:tr h="215871">
                <a:tc>
                  <a:txBody>
                    <a:bodyPr/>
                    <a:lstStyle/>
                    <a:p>
                      <a:pPr algn="ctr" fontAlgn="b"/>
                      <a:r>
                        <a:rPr lang="en-US" sz="1200" b="0" i="0" u="none" strike="noStrike">
                          <a:solidFill>
                            <a:schemeClr val="bg1"/>
                          </a:solidFill>
                          <a:effectLst/>
                          <a:latin typeface="Frutiger LT Std 45 Light" panose="020B0402020204020204"/>
                          <a:cs typeface="Arial" panose="020B0604020202020204" pitchFamily="34" charset="0"/>
                        </a:rPr>
                        <a:t>Your org</a:t>
                      </a:r>
                      <a:endParaRPr lang="en-GB" sz="1200" b="0" i="0" u="none" strike="noStrike">
                        <a:solidFill>
                          <a:schemeClr val="bg1"/>
                        </a:solidFill>
                        <a:effectLst/>
                        <a:latin typeface="Frutiger LT Std 45 Light" panose="020B0402020204020204"/>
                        <a:cs typeface="Arial" panose="020B0604020202020204" pitchFamily="34" charset="0"/>
                      </a:endParaRPr>
                    </a:p>
                  </a:txBody>
                  <a:tcPr marL="6350" marR="6350" marT="6350" marB="0" anchor="ctr">
                    <a:solidFill>
                      <a:srgbClr val="002060"/>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7.59</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6.50</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7.08</a:t>
                      </a:r>
                    </a:p>
                  </a:txBody>
                  <a:tcPr marL="6350" marR="6350" marT="6350" marB="0" anchor="b">
                    <a:solidFill>
                      <a:srgbClr val="002060">
                        <a:alpha val="25000"/>
                      </a:srgbClr>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5.87</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7.13</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7.15</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7.14</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6.28</a:t>
                      </a:r>
                    </a:p>
                  </a:txBody>
                  <a:tcPr marL="6350" marR="6350" marT="6350" marB="0" anchor="b">
                    <a:solidFill>
                      <a:srgbClr val="002060">
                        <a:alpha val="25000"/>
                      </a:srgbClr>
                    </a:solidFill>
                  </a:tcPr>
                </a:tc>
                <a:extLst>
                  <a:ext uri="{0D108BD9-81ED-4DB2-BD59-A6C34878D82A}">
                    <a16:rowId xmlns:a16="http://schemas.microsoft.com/office/drawing/2014/main" val="2856886689"/>
                  </a:ext>
                </a:extLst>
              </a:tr>
              <a:tr h="215871">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145</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145</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145</a:t>
                      </a:r>
                    </a:p>
                  </a:txBody>
                  <a:tcPr marL="6350" marR="6350" marT="6350" marB="0" anchor="b">
                    <a:solidFill>
                      <a:schemeClr val="bg1"/>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139</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143</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145</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145</a:t>
                      </a:r>
                    </a:p>
                  </a:txBody>
                  <a:tcPr marL="6350" marR="6350" marT="6350" marB="0" anchor="b">
                    <a:solidFill>
                      <a:schemeClr val="bg1"/>
                    </a:solidFill>
                  </a:tcPr>
                </a:tc>
                <a:tc>
                  <a:txBody>
                    <a:bodyPr/>
                    <a:lstStyle/>
                    <a:p>
                      <a:pPr algn="ctr" fontAlgn="b"/>
                      <a:r>
                        <a:rPr lang="en-GB" sz="1200" b="0" i="0" u="none" strike="noStrike" dirty="0">
                          <a:solidFill>
                            <a:schemeClr val="tx1"/>
                          </a:solidFill>
                          <a:effectLst/>
                          <a:latin typeface="Frutiger LT Std 45 Light" panose="020B0402020204020204"/>
                          <a:cs typeface="Arial" panose="020B0604020202020204" pitchFamily="34" charset="0"/>
                        </a:rPr>
                        <a:t>145</a:t>
                      </a: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5" name="pp_el_chart">
            <a:extLst>
              <a:ext uri="{FF2B5EF4-FFF2-40B4-BE49-F238E27FC236}">
                <a16:creationId xmlns:a16="http://schemas.microsoft.com/office/drawing/2014/main" id="{99F2614A-2C07-9BF3-E429-693DEDD11CD1}"/>
              </a:ext>
            </a:extLst>
          </p:cNvPr>
          <p:cNvGraphicFramePr/>
          <p:nvPr>
            <p:extLst>
              <p:ext uri="{D42A27DB-BD31-4B8C-83A1-F6EECF244321}">
                <p14:modId xmlns:p14="http://schemas.microsoft.com/office/powerpoint/2010/main" val="999082556"/>
              </p:ext>
            </p:extLst>
          </p:nvPr>
        </p:nvGraphicFramePr>
        <p:xfrm>
          <a:off x="291995" y="531074"/>
          <a:ext cx="11424875" cy="53049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A033D68C-DF51-AA75-81A5-A4339739EDBC}"/>
              </a:ext>
            </a:extLst>
          </p:cNvPr>
          <p:cNvSpPr>
            <a:spLocks noGrp="1"/>
          </p:cNvSpPr>
          <p:nvPr>
            <p:ph type="sldNum" sz="quarter" idx="12"/>
          </p:nvPr>
        </p:nvSpPr>
        <p:spPr/>
        <p:txBody>
          <a:bodyPr/>
          <a:lstStyle/>
          <a:p>
            <a:fld id="{A5F5F9FB-4D8A-4641-BF0E-12D99FAB1D1B}" type="slidenum">
              <a:rPr lang="en-GB" smtClean="0"/>
              <a:t>19</a:t>
            </a:fld>
            <a:endParaRPr lang="en-GB"/>
          </a:p>
        </p:txBody>
      </p:sp>
      <p:pic>
        <p:nvPicPr>
          <p:cNvPr id="6" name="Picture 5">
            <a:extLst>
              <a:ext uri="{FF2B5EF4-FFF2-40B4-BE49-F238E27FC236}">
                <a16:creationId xmlns:a16="http://schemas.microsoft.com/office/drawing/2014/main" id="{84AB0F6C-712B-0832-2D48-B7098932A2F2}"/>
              </a:ext>
            </a:extLst>
          </p:cNvPr>
          <p:cNvPicPr>
            <a:picLocks noChangeAspect="1"/>
          </p:cNvPicPr>
          <p:nvPr/>
        </p:nvPicPr>
        <p:blipFill>
          <a:blip r:embed="rId3"/>
          <a:stretch>
            <a:fillRect/>
          </a:stretch>
        </p:blipFill>
        <p:spPr>
          <a:xfrm>
            <a:off x="1572152" y="375287"/>
            <a:ext cx="574780" cy="315497"/>
          </a:xfrm>
          <a:prstGeom prst="rect">
            <a:avLst/>
          </a:prstGeom>
        </p:spPr>
      </p:pic>
      <p:pic>
        <p:nvPicPr>
          <p:cNvPr id="7" name="Picture 6">
            <a:extLst>
              <a:ext uri="{FF2B5EF4-FFF2-40B4-BE49-F238E27FC236}">
                <a16:creationId xmlns:a16="http://schemas.microsoft.com/office/drawing/2014/main" id="{E8FDA448-9623-3E05-2276-ED92EFB86A0C}"/>
              </a:ext>
            </a:extLst>
          </p:cNvPr>
          <p:cNvPicPr>
            <a:picLocks noChangeAspect="1"/>
          </p:cNvPicPr>
          <p:nvPr/>
        </p:nvPicPr>
        <p:blipFill>
          <a:blip r:embed="rId4"/>
          <a:stretch>
            <a:fillRect/>
          </a:stretch>
        </p:blipFill>
        <p:spPr>
          <a:xfrm>
            <a:off x="2737042" y="365031"/>
            <a:ext cx="456251" cy="441668"/>
          </a:xfrm>
          <a:prstGeom prst="rect">
            <a:avLst/>
          </a:prstGeom>
        </p:spPr>
      </p:pic>
      <p:pic>
        <p:nvPicPr>
          <p:cNvPr id="8" name="Picture 7">
            <a:extLst>
              <a:ext uri="{FF2B5EF4-FFF2-40B4-BE49-F238E27FC236}">
                <a16:creationId xmlns:a16="http://schemas.microsoft.com/office/drawing/2014/main" id="{09BC2DE4-E23E-F83D-ED68-1236B5AF4E1A}"/>
              </a:ext>
            </a:extLst>
          </p:cNvPr>
          <p:cNvPicPr>
            <a:picLocks noChangeAspect="1"/>
          </p:cNvPicPr>
          <p:nvPr/>
        </p:nvPicPr>
        <p:blipFill>
          <a:blip r:embed="rId5"/>
          <a:stretch>
            <a:fillRect/>
          </a:stretch>
        </p:blipFill>
        <p:spPr>
          <a:xfrm>
            <a:off x="3760648" y="375287"/>
            <a:ext cx="670945" cy="382147"/>
          </a:xfrm>
          <a:prstGeom prst="rect">
            <a:avLst/>
          </a:prstGeom>
        </p:spPr>
      </p:pic>
      <p:pic>
        <p:nvPicPr>
          <p:cNvPr id="9" name="Picture 8">
            <a:extLst>
              <a:ext uri="{FF2B5EF4-FFF2-40B4-BE49-F238E27FC236}">
                <a16:creationId xmlns:a16="http://schemas.microsoft.com/office/drawing/2014/main" id="{F149ECE6-16B9-E84D-1B84-53D0A0F44214}"/>
              </a:ext>
            </a:extLst>
          </p:cNvPr>
          <p:cNvPicPr>
            <a:picLocks noChangeAspect="1"/>
          </p:cNvPicPr>
          <p:nvPr/>
        </p:nvPicPr>
        <p:blipFill>
          <a:blip r:embed="rId6"/>
          <a:stretch>
            <a:fillRect/>
          </a:stretch>
        </p:blipFill>
        <p:spPr>
          <a:xfrm>
            <a:off x="4975329" y="375287"/>
            <a:ext cx="485189" cy="403786"/>
          </a:xfrm>
          <a:prstGeom prst="rect">
            <a:avLst/>
          </a:prstGeom>
        </p:spPr>
      </p:pic>
      <p:pic>
        <p:nvPicPr>
          <p:cNvPr id="10" name="Picture 9">
            <a:extLst>
              <a:ext uri="{FF2B5EF4-FFF2-40B4-BE49-F238E27FC236}">
                <a16:creationId xmlns:a16="http://schemas.microsoft.com/office/drawing/2014/main" id="{C935314D-5BE3-5C58-82F6-DDC469B37CCA}"/>
              </a:ext>
            </a:extLst>
          </p:cNvPr>
          <p:cNvPicPr>
            <a:picLocks noChangeAspect="1"/>
          </p:cNvPicPr>
          <p:nvPr/>
        </p:nvPicPr>
        <p:blipFill>
          <a:blip r:embed="rId7"/>
          <a:stretch>
            <a:fillRect/>
          </a:stretch>
        </p:blipFill>
        <p:spPr>
          <a:xfrm>
            <a:off x="6004432" y="413373"/>
            <a:ext cx="706008" cy="403787"/>
          </a:xfrm>
          <a:prstGeom prst="rect">
            <a:avLst/>
          </a:prstGeom>
        </p:spPr>
      </p:pic>
      <p:pic>
        <p:nvPicPr>
          <p:cNvPr id="11" name="Picture 10">
            <a:extLst>
              <a:ext uri="{FF2B5EF4-FFF2-40B4-BE49-F238E27FC236}">
                <a16:creationId xmlns:a16="http://schemas.microsoft.com/office/drawing/2014/main" id="{823775E8-26E1-776C-07CF-F711198311EC}"/>
              </a:ext>
            </a:extLst>
          </p:cNvPr>
          <p:cNvPicPr>
            <a:picLocks noChangeAspect="1"/>
          </p:cNvPicPr>
          <p:nvPr/>
        </p:nvPicPr>
        <p:blipFill>
          <a:blip r:embed="rId8"/>
          <a:stretch>
            <a:fillRect/>
          </a:stretch>
        </p:blipFill>
        <p:spPr>
          <a:xfrm>
            <a:off x="7216672" y="416507"/>
            <a:ext cx="521169" cy="399563"/>
          </a:xfrm>
          <a:prstGeom prst="rect">
            <a:avLst/>
          </a:prstGeom>
        </p:spPr>
      </p:pic>
      <p:pic>
        <p:nvPicPr>
          <p:cNvPr id="12" name="Picture 11">
            <a:extLst>
              <a:ext uri="{FF2B5EF4-FFF2-40B4-BE49-F238E27FC236}">
                <a16:creationId xmlns:a16="http://schemas.microsoft.com/office/drawing/2014/main" id="{98F0FA9A-71FA-0B97-0D6A-B587584E534A}"/>
              </a:ext>
            </a:extLst>
          </p:cNvPr>
          <p:cNvPicPr>
            <a:picLocks noChangeAspect="1"/>
          </p:cNvPicPr>
          <p:nvPr/>
        </p:nvPicPr>
        <p:blipFill>
          <a:blip r:embed="rId9"/>
          <a:stretch>
            <a:fillRect/>
          </a:stretch>
        </p:blipFill>
        <p:spPr>
          <a:xfrm>
            <a:off x="8249686" y="460975"/>
            <a:ext cx="775907" cy="369332"/>
          </a:xfrm>
          <a:prstGeom prst="rect">
            <a:avLst/>
          </a:prstGeom>
        </p:spPr>
      </p:pic>
      <p:sp>
        <p:nvSpPr>
          <p:cNvPr id="13" name="name">
            <a:extLst>
              <a:ext uri="{FF2B5EF4-FFF2-40B4-BE49-F238E27FC236}">
                <a16:creationId xmlns:a16="http://schemas.microsoft.com/office/drawing/2014/main" id="{A62AD44E-993B-3E4E-97CB-9D1D71CD46DE}"/>
              </a:ext>
            </a:extLst>
          </p:cNvPr>
          <p:cNvSpPr txBox="1"/>
          <p:nvPr/>
        </p:nvSpPr>
        <p:spPr>
          <a:xfrm>
            <a:off x="1085850" y="0"/>
            <a:ext cx="9753600" cy="369332"/>
          </a:xfrm>
          <a:prstGeom prst="rect">
            <a:avLst/>
          </a:prstGeom>
          <a:noFill/>
        </p:spPr>
        <p:txBody>
          <a:bodyPr wrap="square" rtlCol="0">
            <a:spAutoFit/>
          </a:bodyPr>
          <a:lstStyle/>
          <a:p>
            <a:pPr algn="ctr"/>
            <a:r>
              <a:rPr lang="en-GB">
                <a:latin typeface="Frutiger LT Std 45 Light" panose="020B0402020204020204"/>
              </a:rPr>
              <a:t>Eating Disorders and Rehabilitation and Gender Services</a:t>
            </a:r>
            <a:endParaRPr lang="en-GB" dirty="0">
              <a:latin typeface="Frutiger LT Std 45 Light" panose="020B0402020204020204"/>
            </a:endParaRPr>
          </a:p>
        </p:txBody>
      </p:sp>
      <p:sp>
        <p:nvSpPr>
          <p:cNvPr id="2" name="TextBox 1">
            <a:extLst>
              <a:ext uri="{FF2B5EF4-FFF2-40B4-BE49-F238E27FC236}">
                <a16:creationId xmlns:a16="http://schemas.microsoft.com/office/drawing/2014/main" id="{B60A500C-6D23-ADE7-B570-854E8507C880}"/>
              </a:ext>
            </a:extLst>
          </p:cNvPr>
          <p:cNvSpPr txBox="1"/>
          <p:nvPr/>
        </p:nvSpPr>
        <p:spPr>
          <a:xfrm rot="16200000">
            <a:off x="3261266" y="3297019"/>
            <a:ext cx="4074460" cy="646331"/>
          </a:xfrm>
          <a:prstGeom prst="rect">
            <a:avLst/>
          </a:prstGeom>
          <a:noFill/>
        </p:spPr>
        <p:txBody>
          <a:bodyPr wrap="square">
            <a:spAutoFit/>
          </a:bodyPr>
          <a:lstStyle/>
          <a:p>
            <a:pPr algn="ctr"/>
            <a:r>
              <a:rPr lang="en-GB" dirty="0"/>
              <a:t>Data on this theme will be shared later. </a:t>
            </a:r>
          </a:p>
          <a:p>
            <a:pPr algn="ctr"/>
            <a:r>
              <a:rPr lang="en-GB" dirty="0"/>
              <a:t>The quality of data needs to be reviewed</a:t>
            </a:r>
          </a:p>
        </p:txBody>
      </p:sp>
    </p:spTree>
    <p:extLst>
      <p:ext uri="{BB962C8B-B14F-4D97-AF65-F5344CB8AC3E}">
        <p14:creationId xmlns:p14="http://schemas.microsoft.com/office/powerpoint/2010/main" val="1241497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53DD-7445-80E7-94CB-1B6020E2A260}"/>
              </a:ext>
            </a:extLst>
          </p:cNvPr>
          <p:cNvSpPr>
            <a:spLocks noGrp="1"/>
          </p:cNvSpPr>
          <p:nvPr>
            <p:ph type="title"/>
          </p:nvPr>
        </p:nvSpPr>
        <p:spPr/>
        <p:txBody>
          <a:bodyPr/>
          <a:lstStyle/>
          <a:p>
            <a:r>
              <a:rPr lang="en-GB" sz="2000">
                <a:latin typeface="Frutiger LT Std 45 Light" panose="020B0402020204020204"/>
              </a:rPr>
              <a:t>Contents (1) </a:t>
            </a:r>
          </a:p>
        </p:txBody>
      </p:sp>
      <p:sp>
        <p:nvSpPr>
          <p:cNvPr id="3" name="Rectangle 2">
            <a:hlinkClick r:id="rId2" action="ppaction://hlinksldjump"/>
            <a:extLst>
              <a:ext uri="{FF2B5EF4-FFF2-40B4-BE49-F238E27FC236}">
                <a16:creationId xmlns:a16="http://schemas.microsoft.com/office/drawing/2014/main" id="{7FE5597D-65AD-184D-F9ED-99A25E2D1C99}"/>
              </a:ext>
            </a:extLst>
          </p:cNvPr>
          <p:cNvSpPr/>
          <p:nvPr/>
        </p:nvSpPr>
        <p:spPr>
          <a:xfrm>
            <a:off x="215998" y="934332"/>
            <a:ext cx="11783915" cy="250829"/>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a:latin typeface="Frutiger LT Std 45 Light" panose="020B0402020204020204"/>
                <a:cs typeface="Arial" panose="020B0604020202020204" pitchFamily="34" charset="0"/>
              </a:rPr>
              <a:t>Introduction					                   							  4</a:t>
            </a:r>
          </a:p>
        </p:txBody>
      </p:sp>
      <p:sp>
        <p:nvSpPr>
          <p:cNvPr id="16" name="Rectangle 15">
            <a:hlinkClick r:id="rId2" action="ppaction://hlinksldjump"/>
            <a:extLst>
              <a:ext uri="{FF2B5EF4-FFF2-40B4-BE49-F238E27FC236}">
                <a16:creationId xmlns:a16="http://schemas.microsoft.com/office/drawing/2014/main" id="{EC33E9AE-FBD2-01F7-DDB5-82012A7A3F9C}"/>
              </a:ext>
            </a:extLst>
          </p:cNvPr>
          <p:cNvSpPr/>
          <p:nvPr/>
        </p:nvSpPr>
        <p:spPr>
          <a:xfrm>
            <a:off x="215997" y="1401661"/>
            <a:ext cx="11783915" cy="250829"/>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a:latin typeface="Frutiger LT Std 45 Light" panose="020B0402020204020204"/>
                <a:cs typeface="Arial" panose="020B0604020202020204" pitchFamily="34" charset="0"/>
              </a:rPr>
              <a:t>People Promise element and Theme results – Breakdowns 1	                   							  5</a:t>
            </a:r>
          </a:p>
        </p:txBody>
      </p:sp>
      <p:sp>
        <p:nvSpPr>
          <p:cNvPr id="7" name="Slide Number Placeholder 8">
            <a:extLst>
              <a:ext uri="{FF2B5EF4-FFF2-40B4-BE49-F238E27FC236}">
                <a16:creationId xmlns:a16="http://schemas.microsoft.com/office/drawing/2014/main" id="{20CD60B6-862C-B7AB-1210-549F79CD1DAE}"/>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2</a:t>
            </a:fld>
            <a:endParaRPr lang="en-GB"/>
          </a:p>
        </p:txBody>
      </p:sp>
      <p:sp>
        <p:nvSpPr>
          <p:cNvPr id="6" name="content">
            <a:extLst>
              <a:ext uri="{FF2B5EF4-FFF2-40B4-BE49-F238E27FC236}">
                <a16:creationId xmlns:a16="http://schemas.microsoft.com/office/drawing/2014/main" id="{716DA19E-5F33-8D0B-8631-777006D6E054}"/>
              </a:ext>
            </a:extLst>
          </p:cNvPr>
          <p:cNvSpPr txBox="1"/>
          <p:nvPr/>
        </p:nvSpPr>
        <p:spPr>
          <a:xfrm>
            <a:off x="626229" y="1966170"/>
            <a:ext cx="10949179" cy="4893647"/>
          </a:xfrm>
          <a:prstGeom prst="rect">
            <a:avLst/>
          </a:prstGeom>
          <a:noFill/>
        </p:spPr>
        <p:txBody>
          <a:bodyPr wrap="square" rtlCol="0">
            <a:spAutoFit/>
          </a:bodyPr>
          <a:lstStyle/>
          <a:p>
            <a:r>
              <a:rPr lang="en-GB" sz="1200">
                <a:latin typeface="Frutiger LT Std 45 Light" panose="020B0402020204020204"/>
                <a:hlinkClick r:id="rId3" action="ppaction://hlinksldjump"/>
              </a:rPr>
              <a:t>Add Prof Scientific and Technic</a:t>
            </a:r>
            <a:endParaRPr lang="en-GB" sz="1200">
              <a:latin typeface="Frutiger LT Std 45 Light" panose="020B0402020204020204"/>
            </a:endParaRPr>
          </a:p>
          <a:p>
            <a:r>
              <a:rPr lang="en-GB" sz="1200">
                <a:latin typeface="Frutiger LT Std 45 Light" panose="020B0402020204020204"/>
                <a:hlinkClick r:id="rId4" action="ppaction://hlinksldjump"/>
              </a:rPr>
              <a:t>Additional Clinical Services</a:t>
            </a:r>
            <a:endParaRPr lang="en-GB" sz="1200">
              <a:latin typeface="Frutiger LT Std 45 Light" panose="020B0402020204020204"/>
            </a:endParaRPr>
          </a:p>
          <a:p>
            <a:r>
              <a:rPr lang="en-GB" sz="1200">
                <a:latin typeface="Frutiger LT Std 45 Light" panose="020B0402020204020204"/>
                <a:hlinkClick r:id="rId5" action="ppaction://hlinksldjump"/>
              </a:rPr>
              <a:t>Administrative and Clerical</a:t>
            </a:r>
            <a:endParaRPr lang="en-GB" sz="1200">
              <a:latin typeface="Frutiger LT Std 45 Light" panose="020B0402020204020204"/>
            </a:endParaRPr>
          </a:p>
          <a:p>
            <a:r>
              <a:rPr lang="en-GB" sz="1200">
                <a:latin typeface="Frutiger LT Std 45 Light" panose="020B0402020204020204"/>
                <a:hlinkClick r:id="rId6" action="ppaction://hlinksldjump"/>
              </a:rPr>
              <a:t>Allied Health Professionals</a:t>
            </a:r>
            <a:endParaRPr lang="en-GB" sz="1200">
              <a:latin typeface="Frutiger LT Std 45 Light" panose="020B0402020204020204"/>
            </a:endParaRPr>
          </a:p>
          <a:p>
            <a:r>
              <a:rPr lang="en-GB" sz="1200">
                <a:latin typeface="Frutiger LT Std 45 Light" panose="020B0402020204020204"/>
                <a:hlinkClick r:id="rId7" action="ppaction://hlinksldjump"/>
              </a:rPr>
              <a:t>Estates and Ancillary</a:t>
            </a:r>
            <a:endParaRPr lang="en-GB" sz="1200">
              <a:latin typeface="Frutiger LT Std 45 Light" panose="020B0402020204020204"/>
            </a:endParaRPr>
          </a:p>
          <a:p>
            <a:r>
              <a:rPr lang="en-GB" sz="1200">
                <a:latin typeface="Frutiger LT Std 45 Light" panose="020B0402020204020204"/>
                <a:hlinkClick r:id="rId8" action="ppaction://hlinksldjump"/>
              </a:rPr>
              <a:t>Medical and Dental</a:t>
            </a:r>
            <a:endParaRPr lang="en-GB" sz="1200">
              <a:latin typeface="Frutiger LT Std 45 Light" panose="020B0402020204020204"/>
            </a:endParaRPr>
          </a:p>
          <a:p>
            <a:r>
              <a:rPr lang="en-GB" sz="1200">
                <a:latin typeface="Frutiger LT Std 45 Light" panose="020B0402020204020204"/>
                <a:hlinkClick r:id="rId9" action="ppaction://hlinksldjump"/>
              </a:rPr>
              <a:t>Nursing and Midwifery Registered</a:t>
            </a:r>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p:txBody>
      </p:sp>
      <p:sp>
        <p:nvSpPr>
          <p:cNvPr id="8" name="content_extra">
            <a:extLst>
              <a:ext uri="{FF2B5EF4-FFF2-40B4-BE49-F238E27FC236}">
                <a16:creationId xmlns:a16="http://schemas.microsoft.com/office/drawing/2014/main" id="{A3BEFEEC-40DB-D3F5-BEF1-4AE7AB5E83CE}"/>
              </a:ext>
            </a:extLst>
          </p:cNvPr>
          <p:cNvSpPr txBox="1"/>
          <p:nvPr/>
        </p:nvSpPr>
        <p:spPr>
          <a:xfrm>
            <a:off x="625557" y="1964353"/>
            <a:ext cx="10732560" cy="4893647"/>
          </a:xfrm>
          <a:prstGeom prst="rect">
            <a:avLst/>
          </a:prstGeom>
          <a:noFill/>
        </p:spPr>
        <p:txBody>
          <a:bodyPr wrap="square" rtlCol="0">
            <a:spAutoFit/>
          </a:bodyPr>
          <a:lstStyle/>
          <a:p>
            <a:r>
              <a:rPr lang="en-GB" sz="1200">
                <a:latin typeface="Frutiger LT Std 45 Light" panose="020B0402020204020204"/>
                <a:hlinkClick r:id="rId3" action="ppaction://hlinksldjump"/>
              </a:rPr>
              <a:t>________________________________________________________________________________________________________________________________________6</a:t>
            </a:r>
            <a:endParaRPr lang="en-GB" sz="1200">
              <a:latin typeface="Frutiger LT Std 45 Light" panose="020B0402020204020204"/>
            </a:endParaRPr>
          </a:p>
          <a:p>
            <a:r>
              <a:rPr lang="en-GB" sz="1200">
                <a:latin typeface="Frutiger LT Std 45 Light" panose="020B0402020204020204"/>
                <a:hlinkClick r:id="rId4" action="ppaction://hlinksldjump"/>
              </a:rPr>
              <a:t>________________________________________________________________________________________________________________________________________7</a:t>
            </a:r>
            <a:endParaRPr lang="en-GB" sz="1200">
              <a:latin typeface="Frutiger LT Std 45 Light" panose="020B0402020204020204"/>
            </a:endParaRPr>
          </a:p>
          <a:p>
            <a:r>
              <a:rPr lang="en-GB" sz="1200">
                <a:latin typeface="Frutiger LT Std 45 Light" panose="020B0402020204020204"/>
                <a:hlinkClick r:id="rId5" action="ppaction://hlinksldjump"/>
              </a:rPr>
              <a:t>________________________________________________________________________________________________________________________________________8</a:t>
            </a:r>
            <a:endParaRPr lang="en-GB" sz="1200">
              <a:latin typeface="Frutiger LT Std 45 Light" panose="020B0402020204020204"/>
            </a:endParaRPr>
          </a:p>
          <a:p>
            <a:r>
              <a:rPr lang="en-GB" sz="1200">
                <a:latin typeface="Frutiger LT Std 45 Light" panose="020B0402020204020204"/>
                <a:hlinkClick r:id="rId6" action="ppaction://hlinksldjump"/>
              </a:rPr>
              <a:t>________________________________________________________________________________________________________________________________________9</a:t>
            </a:r>
            <a:endParaRPr lang="en-GB" sz="1200">
              <a:latin typeface="Frutiger LT Std 45 Light" panose="020B0402020204020204"/>
            </a:endParaRPr>
          </a:p>
          <a:p>
            <a:r>
              <a:rPr lang="en-GB" sz="1200">
                <a:latin typeface="Frutiger LT Std 45 Light" panose="020B0402020204020204"/>
                <a:hlinkClick r:id="rId7" action="ppaction://hlinksldjump"/>
              </a:rPr>
              <a:t>________________________________________________________________________________________________________________________________________10</a:t>
            </a:r>
            <a:endParaRPr lang="en-GB" sz="1200">
              <a:latin typeface="Frutiger LT Std 45 Light" panose="020B0402020204020204"/>
            </a:endParaRPr>
          </a:p>
          <a:p>
            <a:r>
              <a:rPr lang="en-GB" sz="1200">
                <a:latin typeface="Frutiger LT Std 45 Light" panose="020B0402020204020204"/>
                <a:hlinkClick r:id="rId8" action="ppaction://hlinksldjump"/>
              </a:rPr>
              <a:t>________________________________________________________________________________________________________________________________________11</a:t>
            </a:r>
            <a:endParaRPr lang="en-GB" sz="1200">
              <a:latin typeface="Frutiger LT Std 45 Light" panose="020B0402020204020204"/>
            </a:endParaRPr>
          </a:p>
          <a:p>
            <a:r>
              <a:rPr lang="en-GB" sz="1200">
                <a:latin typeface="Frutiger LT Std 45 Light" panose="020B0402020204020204"/>
                <a:hlinkClick r:id="rId9" action="ppaction://hlinksldjump"/>
              </a:rPr>
              <a:t>________________________________________________________________________________________________________________________________________12</a:t>
            </a:r>
            <a:endParaRPr lang="en-GB" sz="1200">
              <a:latin typeface="Frutiger LT Std 45 Light" panose="020B0402020204020204"/>
            </a:endParaRP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endParaRPr lang="en-GB" sz="1200">
              <a:latin typeface="Frutiger LT Std 45 Light" panose="020B0402020204020204"/>
            </a:endParaRPr>
          </a:p>
        </p:txBody>
      </p:sp>
    </p:spTree>
    <p:extLst>
      <p:ext uri="{BB962C8B-B14F-4D97-AF65-F5344CB8AC3E}">
        <p14:creationId xmlns:p14="http://schemas.microsoft.com/office/powerpoint/2010/main" val="2242049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p_el_table">
            <a:extLst>
              <a:ext uri="{FF2B5EF4-FFF2-40B4-BE49-F238E27FC236}">
                <a16:creationId xmlns:a16="http://schemas.microsoft.com/office/drawing/2014/main" id="{77111DEE-B3CA-9FE9-50F2-C03A6E18FEE5}"/>
              </a:ext>
            </a:extLst>
          </p:cNvPr>
          <p:cNvGraphicFramePr>
            <a:graphicFrameLocks noGrp="1"/>
          </p:cNvGraphicFramePr>
          <p:nvPr>
            <p:extLst>
              <p:ext uri="{D42A27DB-BD31-4B8C-83A1-F6EECF244321}">
                <p14:modId xmlns:p14="http://schemas.microsoft.com/office/powerpoint/2010/main" val="1591817800"/>
              </p:ext>
            </p:extLst>
          </p:nvPr>
        </p:nvGraphicFramePr>
        <p:xfrm>
          <a:off x="168356" y="5903434"/>
          <a:ext cx="11333360" cy="647613"/>
        </p:xfrm>
        <a:graphic>
          <a:graphicData uri="http://schemas.openxmlformats.org/drawingml/2006/table">
            <a:tbl>
              <a:tblPr>
                <a:tableStyleId>{5C22544A-7EE6-4342-B048-85BDC9FD1C3A}</a:tableStyleId>
              </a:tblPr>
              <a:tblGrid>
                <a:gridCol w="1133336">
                  <a:extLst>
                    <a:ext uri="{9D8B030D-6E8A-4147-A177-3AD203B41FA5}">
                      <a16:colId xmlns:a16="http://schemas.microsoft.com/office/drawing/2014/main" val="3310181638"/>
                    </a:ext>
                  </a:extLst>
                </a:gridCol>
                <a:gridCol w="1133336">
                  <a:extLst>
                    <a:ext uri="{9D8B030D-6E8A-4147-A177-3AD203B41FA5}">
                      <a16:colId xmlns:a16="http://schemas.microsoft.com/office/drawing/2014/main" val="303345679"/>
                    </a:ext>
                  </a:extLst>
                </a:gridCol>
                <a:gridCol w="1133336">
                  <a:extLst>
                    <a:ext uri="{9D8B030D-6E8A-4147-A177-3AD203B41FA5}">
                      <a16:colId xmlns:a16="http://schemas.microsoft.com/office/drawing/2014/main" val="2248104930"/>
                    </a:ext>
                  </a:extLst>
                </a:gridCol>
                <a:gridCol w="1133336">
                  <a:extLst>
                    <a:ext uri="{9D8B030D-6E8A-4147-A177-3AD203B41FA5}">
                      <a16:colId xmlns:a16="http://schemas.microsoft.com/office/drawing/2014/main" val="2814949835"/>
                    </a:ext>
                  </a:extLst>
                </a:gridCol>
                <a:gridCol w="1133336">
                  <a:extLst>
                    <a:ext uri="{9D8B030D-6E8A-4147-A177-3AD203B41FA5}">
                      <a16:colId xmlns:a16="http://schemas.microsoft.com/office/drawing/2014/main" val="3296823231"/>
                    </a:ext>
                  </a:extLst>
                </a:gridCol>
                <a:gridCol w="1133336">
                  <a:extLst>
                    <a:ext uri="{9D8B030D-6E8A-4147-A177-3AD203B41FA5}">
                      <a16:colId xmlns:a16="http://schemas.microsoft.com/office/drawing/2014/main" val="707784293"/>
                    </a:ext>
                  </a:extLst>
                </a:gridCol>
                <a:gridCol w="1133336">
                  <a:extLst>
                    <a:ext uri="{9D8B030D-6E8A-4147-A177-3AD203B41FA5}">
                      <a16:colId xmlns:a16="http://schemas.microsoft.com/office/drawing/2014/main" val="696754133"/>
                    </a:ext>
                  </a:extLst>
                </a:gridCol>
                <a:gridCol w="1133336">
                  <a:extLst>
                    <a:ext uri="{9D8B030D-6E8A-4147-A177-3AD203B41FA5}">
                      <a16:colId xmlns:a16="http://schemas.microsoft.com/office/drawing/2014/main" val="1449707099"/>
                    </a:ext>
                  </a:extLst>
                </a:gridCol>
                <a:gridCol w="1133336">
                  <a:extLst>
                    <a:ext uri="{9D8B030D-6E8A-4147-A177-3AD203B41FA5}">
                      <a16:colId xmlns:a16="http://schemas.microsoft.com/office/drawing/2014/main" val="3885169734"/>
                    </a:ext>
                  </a:extLst>
                </a:gridCol>
                <a:gridCol w="1133336">
                  <a:extLst>
                    <a:ext uri="{9D8B030D-6E8A-4147-A177-3AD203B41FA5}">
                      <a16:colId xmlns:a16="http://schemas.microsoft.com/office/drawing/2014/main" val="555168685"/>
                    </a:ext>
                  </a:extLst>
                </a:gridCol>
              </a:tblGrid>
              <a:tr h="215871">
                <a:tc>
                  <a:txBody>
                    <a:bodyPr/>
                    <a:lstStyle/>
                    <a:p>
                      <a:pPr algn="ctr" fontAlgn="b"/>
                      <a:r>
                        <a:rPr lang="en-GB" sz="1200" b="0" i="0" u="none" strike="noStrike">
                          <a:solidFill>
                            <a:schemeClr val="bg1"/>
                          </a:solidFill>
                          <a:effectLst/>
                          <a:latin typeface="Frutiger LT Std 45 Light" panose="020B0402020204020204"/>
                          <a:cs typeface="Arial" panose="020B0604020202020204" pitchFamily="34" charset="0"/>
                        </a:rPr>
                        <a:t>Breakdown</a:t>
                      </a:r>
                    </a:p>
                  </a:txBody>
                  <a:tcPr marL="6350" marR="6350" marT="6350" marB="0" anchor="ctr">
                    <a:solidFill>
                      <a:srgbClr val="65C4AA"/>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7.21</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6.00</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6.66</a:t>
                      </a:r>
                    </a:p>
                  </a:txBody>
                  <a:tcPr marL="6350" marR="6350" marT="6350" marB="0" anchor="b">
                    <a:solidFill>
                      <a:srgbClr val="65C4AA">
                        <a:alpha val="30000"/>
                      </a:srgbClr>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5.65</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6.78</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6.88</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6.65</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6.03</a:t>
                      </a:r>
                    </a:p>
                  </a:txBody>
                  <a:tcPr marL="6350" marR="6350" marT="6350" marB="0" anchor="b">
                    <a:solidFill>
                      <a:srgbClr val="65C4AA">
                        <a:alpha val="30000"/>
                      </a:srgbClr>
                    </a:solidFill>
                  </a:tcPr>
                </a:tc>
                <a:extLst>
                  <a:ext uri="{0D108BD9-81ED-4DB2-BD59-A6C34878D82A}">
                    <a16:rowId xmlns:a16="http://schemas.microsoft.com/office/drawing/2014/main" val="1738374529"/>
                  </a:ext>
                </a:extLst>
              </a:tr>
              <a:tr h="215871">
                <a:tc>
                  <a:txBody>
                    <a:bodyPr/>
                    <a:lstStyle/>
                    <a:p>
                      <a:pPr algn="ctr" fontAlgn="b"/>
                      <a:r>
                        <a:rPr lang="en-US" sz="1200" b="0" i="0" u="none" strike="noStrike">
                          <a:solidFill>
                            <a:schemeClr val="bg1"/>
                          </a:solidFill>
                          <a:effectLst/>
                          <a:latin typeface="Frutiger LT Std 45 Light" panose="020B0402020204020204"/>
                          <a:cs typeface="Arial" panose="020B0604020202020204" pitchFamily="34" charset="0"/>
                        </a:rPr>
                        <a:t>Your org</a:t>
                      </a:r>
                      <a:endParaRPr lang="en-GB" sz="1200" b="0" i="0" u="none" strike="noStrike">
                        <a:solidFill>
                          <a:schemeClr val="bg1"/>
                        </a:solidFill>
                        <a:effectLst/>
                        <a:latin typeface="Frutiger LT Std 45 Light" panose="020B0402020204020204"/>
                        <a:cs typeface="Arial" panose="020B0604020202020204" pitchFamily="34" charset="0"/>
                      </a:endParaRPr>
                    </a:p>
                  </a:txBody>
                  <a:tcPr marL="6350" marR="6350" marT="6350" marB="0" anchor="ctr">
                    <a:solidFill>
                      <a:srgbClr val="002060"/>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7.59</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6.50</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7.08</a:t>
                      </a:r>
                    </a:p>
                  </a:txBody>
                  <a:tcPr marL="6350" marR="6350" marT="6350" marB="0" anchor="b">
                    <a:solidFill>
                      <a:srgbClr val="002060">
                        <a:alpha val="25000"/>
                      </a:srgbClr>
                    </a:solidFill>
                  </a:tcPr>
                </a:tc>
                <a:tc>
                  <a:txBody>
                    <a:bodyPr/>
                    <a:lstStyle/>
                    <a:p>
                      <a:pPr algn="ctr" fontAlgn="b"/>
                      <a:endParaRPr lang="en-GB" sz="1200" b="0" i="0" u="none" strike="noStrike">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5.87</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7.13</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7.15</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7.14</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6.28</a:t>
                      </a:r>
                    </a:p>
                  </a:txBody>
                  <a:tcPr marL="6350" marR="6350" marT="6350" marB="0" anchor="b">
                    <a:solidFill>
                      <a:srgbClr val="002060">
                        <a:alpha val="25000"/>
                      </a:srgbClr>
                    </a:solidFill>
                  </a:tcPr>
                </a:tc>
                <a:extLst>
                  <a:ext uri="{0D108BD9-81ED-4DB2-BD59-A6C34878D82A}">
                    <a16:rowId xmlns:a16="http://schemas.microsoft.com/office/drawing/2014/main" val="2856886689"/>
                  </a:ext>
                </a:extLst>
              </a:tr>
              <a:tr h="215871">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73</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73</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72</a:t>
                      </a:r>
                    </a:p>
                  </a:txBody>
                  <a:tcPr marL="6350" marR="6350" marT="6350" marB="0" anchor="b">
                    <a:solidFill>
                      <a:schemeClr val="bg1"/>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68</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73</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73</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73</a:t>
                      </a:r>
                    </a:p>
                  </a:txBody>
                  <a:tcPr marL="6350" marR="6350" marT="6350" marB="0" anchor="b">
                    <a:solidFill>
                      <a:schemeClr val="bg1"/>
                    </a:solidFill>
                  </a:tcPr>
                </a:tc>
                <a:tc>
                  <a:txBody>
                    <a:bodyPr/>
                    <a:lstStyle/>
                    <a:p>
                      <a:pPr algn="ctr" fontAlgn="b"/>
                      <a:r>
                        <a:rPr lang="en-GB" sz="1200" b="0" i="0" u="none" strike="noStrike" dirty="0">
                          <a:solidFill>
                            <a:schemeClr val="tx1"/>
                          </a:solidFill>
                          <a:effectLst/>
                          <a:latin typeface="Frutiger LT Std 45 Light" panose="020B0402020204020204"/>
                          <a:cs typeface="Arial" panose="020B0604020202020204" pitchFamily="34" charset="0"/>
                        </a:rPr>
                        <a:t>73</a:t>
                      </a: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5" name="pp_el_chart">
            <a:extLst>
              <a:ext uri="{FF2B5EF4-FFF2-40B4-BE49-F238E27FC236}">
                <a16:creationId xmlns:a16="http://schemas.microsoft.com/office/drawing/2014/main" id="{DAC51560-BDA1-9693-1948-2F59EBFEABE8}"/>
              </a:ext>
            </a:extLst>
          </p:cNvPr>
          <p:cNvGraphicFramePr/>
          <p:nvPr>
            <p:extLst>
              <p:ext uri="{D42A27DB-BD31-4B8C-83A1-F6EECF244321}">
                <p14:modId xmlns:p14="http://schemas.microsoft.com/office/powerpoint/2010/main" val="1447392988"/>
              </p:ext>
            </p:extLst>
          </p:nvPr>
        </p:nvGraphicFramePr>
        <p:xfrm>
          <a:off x="291995" y="531074"/>
          <a:ext cx="11424875" cy="53049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40DEB0E8-4541-D6B9-7D3B-2D4E96F39559}"/>
              </a:ext>
            </a:extLst>
          </p:cNvPr>
          <p:cNvSpPr>
            <a:spLocks noGrp="1"/>
          </p:cNvSpPr>
          <p:nvPr>
            <p:ph type="sldNum" sz="quarter" idx="12"/>
          </p:nvPr>
        </p:nvSpPr>
        <p:spPr/>
        <p:txBody>
          <a:bodyPr/>
          <a:lstStyle/>
          <a:p>
            <a:fld id="{A5F5F9FB-4D8A-4641-BF0E-12D99FAB1D1B}" type="slidenum">
              <a:rPr lang="en-GB" smtClean="0"/>
              <a:t>20</a:t>
            </a:fld>
            <a:endParaRPr lang="en-GB"/>
          </a:p>
        </p:txBody>
      </p:sp>
      <p:pic>
        <p:nvPicPr>
          <p:cNvPr id="6" name="Picture 5">
            <a:extLst>
              <a:ext uri="{FF2B5EF4-FFF2-40B4-BE49-F238E27FC236}">
                <a16:creationId xmlns:a16="http://schemas.microsoft.com/office/drawing/2014/main" id="{40E13E99-8FF8-0E32-6FFA-7685999D9C65}"/>
              </a:ext>
            </a:extLst>
          </p:cNvPr>
          <p:cNvPicPr>
            <a:picLocks noChangeAspect="1"/>
          </p:cNvPicPr>
          <p:nvPr/>
        </p:nvPicPr>
        <p:blipFill>
          <a:blip r:embed="rId3"/>
          <a:stretch>
            <a:fillRect/>
          </a:stretch>
        </p:blipFill>
        <p:spPr>
          <a:xfrm>
            <a:off x="1572152" y="375287"/>
            <a:ext cx="574780" cy="315497"/>
          </a:xfrm>
          <a:prstGeom prst="rect">
            <a:avLst/>
          </a:prstGeom>
        </p:spPr>
      </p:pic>
      <p:pic>
        <p:nvPicPr>
          <p:cNvPr id="7" name="Picture 6">
            <a:extLst>
              <a:ext uri="{FF2B5EF4-FFF2-40B4-BE49-F238E27FC236}">
                <a16:creationId xmlns:a16="http://schemas.microsoft.com/office/drawing/2014/main" id="{475D40F9-6E1B-9FEE-30E1-A0DF918A4534}"/>
              </a:ext>
            </a:extLst>
          </p:cNvPr>
          <p:cNvPicPr>
            <a:picLocks noChangeAspect="1"/>
          </p:cNvPicPr>
          <p:nvPr/>
        </p:nvPicPr>
        <p:blipFill>
          <a:blip r:embed="rId4"/>
          <a:stretch>
            <a:fillRect/>
          </a:stretch>
        </p:blipFill>
        <p:spPr>
          <a:xfrm>
            <a:off x="2737042" y="365031"/>
            <a:ext cx="456251" cy="441668"/>
          </a:xfrm>
          <a:prstGeom prst="rect">
            <a:avLst/>
          </a:prstGeom>
        </p:spPr>
      </p:pic>
      <p:pic>
        <p:nvPicPr>
          <p:cNvPr id="8" name="Picture 7">
            <a:extLst>
              <a:ext uri="{FF2B5EF4-FFF2-40B4-BE49-F238E27FC236}">
                <a16:creationId xmlns:a16="http://schemas.microsoft.com/office/drawing/2014/main" id="{AF15B622-116A-733E-EA6A-B2F97D9BA069}"/>
              </a:ext>
            </a:extLst>
          </p:cNvPr>
          <p:cNvPicPr>
            <a:picLocks noChangeAspect="1"/>
          </p:cNvPicPr>
          <p:nvPr/>
        </p:nvPicPr>
        <p:blipFill>
          <a:blip r:embed="rId5"/>
          <a:stretch>
            <a:fillRect/>
          </a:stretch>
        </p:blipFill>
        <p:spPr>
          <a:xfrm>
            <a:off x="3760648" y="375287"/>
            <a:ext cx="670945" cy="382147"/>
          </a:xfrm>
          <a:prstGeom prst="rect">
            <a:avLst/>
          </a:prstGeom>
        </p:spPr>
      </p:pic>
      <p:pic>
        <p:nvPicPr>
          <p:cNvPr id="9" name="Picture 8">
            <a:extLst>
              <a:ext uri="{FF2B5EF4-FFF2-40B4-BE49-F238E27FC236}">
                <a16:creationId xmlns:a16="http://schemas.microsoft.com/office/drawing/2014/main" id="{7B07E878-B367-3F6E-091D-7DB43FD3E43F}"/>
              </a:ext>
            </a:extLst>
          </p:cNvPr>
          <p:cNvPicPr>
            <a:picLocks noChangeAspect="1"/>
          </p:cNvPicPr>
          <p:nvPr/>
        </p:nvPicPr>
        <p:blipFill>
          <a:blip r:embed="rId6"/>
          <a:stretch>
            <a:fillRect/>
          </a:stretch>
        </p:blipFill>
        <p:spPr>
          <a:xfrm>
            <a:off x="4975329" y="375287"/>
            <a:ext cx="485189" cy="403786"/>
          </a:xfrm>
          <a:prstGeom prst="rect">
            <a:avLst/>
          </a:prstGeom>
        </p:spPr>
      </p:pic>
      <p:pic>
        <p:nvPicPr>
          <p:cNvPr id="10" name="Picture 9">
            <a:extLst>
              <a:ext uri="{FF2B5EF4-FFF2-40B4-BE49-F238E27FC236}">
                <a16:creationId xmlns:a16="http://schemas.microsoft.com/office/drawing/2014/main" id="{E2E96BE7-600F-ADE1-D698-20044E365B60}"/>
              </a:ext>
            </a:extLst>
          </p:cNvPr>
          <p:cNvPicPr>
            <a:picLocks noChangeAspect="1"/>
          </p:cNvPicPr>
          <p:nvPr/>
        </p:nvPicPr>
        <p:blipFill>
          <a:blip r:embed="rId7"/>
          <a:stretch>
            <a:fillRect/>
          </a:stretch>
        </p:blipFill>
        <p:spPr>
          <a:xfrm>
            <a:off x="6004432" y="413373"/>
            <a:ext cx="706008" cy="403787"/>
          </a:xfrm>
          <a:prstGeom prst="rect">
            <a:avLst/>
          </a:prstGeom>
        </p:spPr>
      </p:pic>
      <p:pic>
        <p:nvPicPr>
          <p:cNvPr id="11" name="Picture 10">
            <a:extLst>
              <a:ext uri="{FF2B5EF4-FFF2-40B4-BE49-F238E27FC236}">
                <a16:creationId xmlns:a16="http://schemas.microsoft.com/office/drawing/2014/main" id="{F6C9C6E6-937F-CA45-5754-E5B69AD3F348}"/>
              </a:ext>
            </a:extLst>
          </p:cNvPr>
          <p:cNvPicPr>
            <a:picLocks noChangeAspect="1"/>
          </p:cNvPicPr>
          <p:nvPr/>
        </p:nvPicPr>
        <p:blipFill>
          <a:blip r:embed="rId8"/>
          <a:stretch>
            <a:fillRect/>
          </a:stretch>
        </p:blipFill>
        <p:spPr>
          <a:xfrm>
            <a:off x="7216672" y="416507"/>
            <a:ext cx="521169" cy="399563"/>
          </a:xfrm>
          <a:prstGeom prst="rect">
            <a:avLst/>
          </a:prstGeom>
        </p:spPr>
      </p:pic>
      <p:pic>
        <p:nvPicPr>
          <p:cNvPr id="12" name="Picture 11">
            <a:extLst>
              <a:ext uri="{FF2B5EF4-FFF2-40B4-BE49-F238E27FC236}">
                <a16:creationId xmlns:a16="http://schemas.microsoft.com/office/drawing/2014/main" id="{A3CAF843-D79A-EF57-1536-1927EF71B9F7}"/>
              </a:ext>
            </a:extLst>
          </p:cNvPr>
          <p:cNvPicPr>
            <a:picLocks noChangeAspect="1"/>
          </p:cNvPicPr>
          <p:nvPr/>
        </p:nvPicPr>
        <p:blipFill>
          <a:blip r:embed="rId9"/>
          <a:stretch>
            <a:fillRect/>
          </a:stretch>
        </p:blipFill>
        <p:spPr>
          <a:xfrm>
            <a:off x="8249686" y="460975"/>
            <a:ext cx="775907" cy="369332"/>
          </a:xfrm>
          <a:prstGeom prst="rect">
            <a:avLst/>
          </a:prstGeom>
        </p:spPr>
      </p:pic>
      <p:sp>
        <p:nvSpPr>
          <p:cNvPr id="13" name="name">
            <a:extLst>
              <a:ext uri="{FF2B5EF4-FFF2-40B4-BE49-F238E27FC236}">
                <a16:creationId xmlns:a16="http://schemas.microsoft.com/office/drawing/2014/main" id="{103EA290-0414-02BE-E873-E8760B81E18B}"/>
              </a:ext>
            </a:extLst>
          </p:cNvPr>
          <p:cNvSpPr txBox="1"/>
          <p:nvPr/>
        </p:nvSpPr>
        <p:spPr>
          <a:xfrm>
            <a:off x="1085850" y="0"/>
            <a:ext cx="9753600" cy="369332"/>
          </a:xfrm>
          <a:prstGeom prst="rect">
            <a:avLst/>
          </a:prstGeom>
          <a:noFill/>
        </p:spPr>
        <p:txBody>
          <a:bodyPr wrap="square" rtlCol="0">
            <a:spAutoFit/>
          </a:bodyPr>
          <a:lstStyle/>
          <a:p>
            <a:pPr algn="ctr"/>
            <a:r>
              <a:rPr lang="en-GB">
                <a:latin typeface="Frutiger LT Std 45 Light" panose="020B0402020204020204"/>
              </a:rPr>
              <a:t>Forensic Services</a:t>
            </a:r>
            <a:endParaRPr lang="en-GB" dirty="0">
              <a:latin typeface="Frutiger LT Std 45 Light" panose="020B0402020204020204"/>
            </a:endParaRPr>
          </a:p>
        </p:txBody>
      </p:sp>
      <p:sp>
        <p:nvSpPr>
          <p:cNvPr id="2" name="TextBox 1">
            <a:extLst>
              <a:ext uri="{FF2B5EF4-FFF2-40B4-BE49-F238E27FC236}">
                <a16:creationId xmlns:a16="http://schemas.microsoft.com/office/drawing/2014/main" id="{EFEAB810-B6CE-58A8-BC90-4D98D73E7ADA}"/>
              </a:ext>
            </a:extLst>
          </p:cNvPr>
          <p:cNvSpPr txBox="1"/>
          <p:nvPr/>
        </p:nvSpPr>
        <p:spPr>
          <a:xfrm rot="16200000">
            <a:off x="3261266" y="3297019"/>
            <a:ext cx="4074460" cy="646331"/>
          </a:xfrm>
          <a:prstGeom prst="rect">
            <a:avLst/>
          </a:prstGeom>
          <a:noFill/>
        </p:spPr>
        <p:txBody>
          <a:bodyPr wrap="square">
            <a:spAutoFit/>
          </a:bodyPr>
          <a:lstStyle/>
          <a:p>
            <a:pPr algn="ctr"/>
            <a:r>
              <a:rPr lang="en-GB" dirty="0"/>
              <a:t>Data on this theme will be shared later. </a:t>
            </a:r>
          </a:p>
          <a:p>
            <a:pPr algn="ctr"/>
            <a:r>
              <a:rPr lang="en-GB" dirty="0"/>
              <a:t>The quality of data needs to be reviewed</a:t>
            </a:r>
          </a:p>
        </p:txBody>
      </p:sp>
    </p:spTree>
    <p:extLst>
      <p:ext uri="{BB962C8B-B14F-4D97-AF65-F5344CB8AC3E}">
        <p14:creationId xmlns:p14="http://schemas.microsoft.com/office/powerpoint/2010/main" val="2752388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p_el_table">
            <a:extLst>
              <a:ext uri="{FF2B5EF4-FFF2-40B4-BE49-F238E27FC236}">
                <a16:creationId xmlns:a16="http://schemas.microsoft.com/office/drawing/2014/main" id="{E8A31C2D-DD19-09D0-FF0B-EB5388B43ED9}"/>
              </a:ext>
            </a:extLst>
          </p:cNvPr>
          <p:cNvGraphicFramePr>
            <a:graphicFrameLocks noGrp="1"/>
          </p:cNvGraphicFramePr>
          <p:nvPr>
            <p:extLst>
              <p:ext uri="{D42A27DB-BD31-4B8C-83A1-F6EECF244321}">
                <p14:modId xmlns:p14="http://schemas.microsoft.com/office/powerpoint/2010/main" val="1242435570"/>
              </p:ext>
            </p:extLst>
          </p:nvPr>
        </p:nvGraphicFramePr>
        <p:xfrm>
          <a:off x="168356" y="5903434"/>
          <a:ext cx="11333360" cy="647613"/>
        </p:xfrm>
        <a:graphic>
          <a:graphicData uri="http://schemas.openxmlformats.org/drawingml/2006/table">
            <a:tbl>
              <a:tblPr>
                <a:tableStyleId>{5C22544A-7EE6-4342-B048-85BDC9FD1C3A}</a:tableStyleId>
              </a:tblPr>
              <a:tblGrid>
                <a:gridCol w="1133336">
                  <a:extLst>
                    <a:ext uri="{9D8B030D-6E8A-4147-A177-3AD203B41FA5}">
                      <a16:colId xmlns:a16="http://schemas.microsoft.com/office/drawing/2014/main" val="3310181638"/>
                    </a:ext>
                  </a:extLst>
                </a:gridCol>
                <a:gridCol w="1133336">
                  <a:extLst>
                    <a:ext uri="{9D8B030D-6E8A-4147-A177-3AD203B41FA5}">
                      <a16:colId xmlns:a16="http://schemas.microsoft.com/office/drawing/2014/main" val="303345679"/>
                    </a:ext>
                  </a:extLst>
                </a:gridCol>
                <a:gridCol w="1133336">
                  <a:extLst>
                    <a:ext uri="{9D8B030D-6E8A-4147-A177-3AD203B41FA5}">
                      <a16:colId xmlns:a16="http://schemas.microsoft.com/office/drawing/2014/main" val="2248104930"/>
                    </a:ext>
                  </a:extLst>
                </a:gridCol>
                <a:gridCol w="1133336">
                  <a:extLst>
                    <a:ext uri="{9D8B030D-6E8A-4147-A177-3AD203B41FA5}">
                      <a16:colId xmlns:a16="http://schemas.microsoft.com/office/drawing/2014/main" val="2814949835"/>
                    </a:ext>
                  </a:extLst>
                </a:gridCol>
                <a:gridCol w="1133336">
                  <a:extLst>
                    <a:ext uri="{9D8B030D-6E8A-4147-A177-3AD203B41FA5}">
                      <a16:colId xmlns:a16="http://schemas.microsoft.com/office/drawing/2014/main" val="3296823231"/>
                    </a:ext>
                  </a:extLst>
                </a:gridCol>
                <a:gridCol w="1133336">
                  <a:extLst>
                    <a:ext uri="{9D8B030D-6E8A-4147-A177-3AD203B41FA5}">
                      <a16:colId xmlns:a16="http://schemas.microsoft.com/office/drawing/2014/main" val="707784293"/>
                    </a:ext>
                  </a:extLst>
                </a:gridCol>
                <a:gridCol w="1133336">
                  <a:extLst>
                    <a:ext uri="{9D8B030D-6E8A-4147-A177-3AD203B41FA5}">
                      <a16:colId xmlns:a16="http://schemas.microsoft.com/office/drawing/2014/main" val="696754133"/>
                    </a:ext>
                  </a:extLst>
                </a:gridCol>
                <a:gridCol w="1133336">
                  <a:extLst>
                    <a:ext uri="{9D8B030D-6E8A-4147-A177-3AD203B41FA5}">
                      <a16:colId xmlns:a16="http://schemas.microsoft.com/office/drawing/2014/main" val="1449707099"/>
                    </a:ext>
                  </a:extLst>
                </a:gridCol>
                <a:gridCol w="1133336">
                  <a:extLst>
                    <a:ext uri="{9D8B030D-6E8A-4147-A177-3AD203B41FA5}">
                      <a16:colId xmlns:a16="http://schemas.microsoft.com/office/drawing/2014/main" val="3885169734"/>
                    </a:ext>
                  </a:extLst>
                </a:gridCol>
                <a:gridCol w="1133336">
                  <a:extLst>
                    <a:ext uri="{9D8B030D-6E8A-4147-A177-3AD203B41FA5}">
                      <a16:colId xmlns:a16="http://schemas.microsoft.com/office/drawing/2014/main" val="555168685"/>
                    </a:ext>
                  </a:extLst>
                </a:gridCol>
              </a:tblGrid>
              <a:tr h="215871">
                <a:tc>
                  <a:txBody>
                    <a:bodyPr/>
                    <a:lstStyle/>
                    <a:p>
                      <a:pPr algn="ctr" fontAlgn="b"/>
                      <a:r>
                        <a:rPr lang="en-GB" sz="1200" b="0" i="0" u="none" strike="noStrike">
                          <a:solidFill>
                            <a:schemeClr val="bg1"/>
                          </a:solidFill>
                          <a:effectLst/>
                          <a:latin typeface="Frutiger LT Std 45 Light" panose="020B0402020204020204"/>
                          <a:cs typeface="Arial" panose="020B0604020202020204" pitchFamily="34" charset="0"/>
                        </a:rPr>
                        <a:t>Breakdown</a:t>
                      </a:r>
                    </a:p>
                  </a:txBody>
                  <a:tcPr marL="6350" marR="6350" marT="6350" marB="0" anchor="ctr">
                    <a:solidFill>
                      <a:srgbClr val="65C4AA"/>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7.81</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6.55</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7.32</a:t>
                      </a:r>
                    </a:p>
                  </a:txBody>
                  <a:tcPr marL="6350" marR="6350" marT="6350" marB="0" anchor="b">
                    <a:solidFill>
                      <a:srgbClr val="65C4AA">
                        <a:alpha val="30000"/>
                      </a:srgbClr>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5.99</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7.07</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7.20</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7.37</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6.55</a:t>
                      </a:r>
                    </a:p>
                  </a:txBody>
                  <a:tcPr marL="6350" marR="6350" marT="6350" marB="0" anchor="b">
                    <a:solidFill>
                      <a:srgbClr val="65C4AA">
                        <a:alpha val="30000"/>
                      </a:srgbClr>
                    </a:solidFill>
                  </a:tcPr>
                </a:tc>
                <a:extLst>
                  <a:ext uri="{0D108BD9-81ED-4DB2-BD59-A6C34878D82A}">
                    <a16:rowId xmlns:a16="http://schemas.microsoft.com/office/drawing/2014/main" val="1738374529"/>
                  </a:ext>
                </a:extLst>
              </a:tr>
              <a:tr h="215871">
                <a:tc>
                  <a:txBody>
                    <a:bodyPr/>
                    <a:lstStyle/>
                    <a:p>
                      <a:pPr algn="ctr" fontAlgn="b"/>
                      <a:r>
                        <a:rPr lang="en-US" sz="1200" b="0" i="0" u="none" strike="noStrike">
                          <a:solidFill>
                            <a:schemeClr val="bg1"/>
                          </a:solidFill>
                          <a:effectLst/>
                          <a:latin typeface="Frutiger LT Std 45 Light" panose="020B0402020204020204"/>
                          <a:cs typeface="Arial" panose="020B0604020202020204" pitchFamily="34" charset="0"/>
                        </a:rPr>
                        <a:t>Your org</a:t>
                      </a:r>
                      <a:endParaRPr lang="en-GB" sz="1200" b="0" i="0" u="none" strike="noStrike">
                        <a:solidFill>
                          <a:schemeClr val="bg1"/>
                        </a:solidFill>
                        <a:effectLst/>
                        <a:latin typeface="Frutiger LT Std 45 Light" panose="020B0402020204020204"/>
                        <a:cs typeface="Arial" panose="020B0604020202020204" pitchFamily="34" charset="0"/>
                      </a:endParaRPr>
                    </a:p>
                  </a:txBody>
                  <a:tcPr marL="6350" marR="6350" marT="6350" marB="0" anchor="ctr">
                    <a:solidFill>
                      <a:srgbClr val="002060"/>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7.59</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6.50</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7.08</a:t>
                      </a:r>
                    </a:p>
                  </a:txBody>
                  <a:tcPr marL="6350" marR="6350" marT="6350" marB="0" anchor="b">
                    <a:solidFill>
                      <a:srgbClr val="002060">
                        <a:alpha val="25000"/>
                      </a:srgbClr>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5.87</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7.13</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7.15</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7.14</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6.28</a:t>
                      </a:r>
                    </a:p>
                  </a:txBody>
                  <a:tcPr marL="6350" marR="6350" marT="6350" marB="0" anchor="b">
                    <a:solidFill>
                      <a:srgbClr val="002060">
                        <a:alpha val="25000"/>
                      </a:srgbClr>
                    </a:solidFill>
                  </a:tcPr>
                </a:tc>
                <a:extLst>
                  <a:ext uri="{0D108BD9-81ED-4DB2-BD59-A6C34878D82A}">
                    <a16:rowId xmlns:a16="http://schemas.microsoft.com/office/drawing/2014/main" val="2856886689"/>
                  </a:ext>
                </a:extLst>
              </a:tr>
              <a:tr h="215871">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157</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157</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153</a:t>
                      </a:r>
                    </a:p>
                  </a:txBody>
                  <a:tcPr marL="6350" marR="6350" marT="6350" marB="0" anchor="b">
                    <a:solidFill>
                      <a:schemeClr val="bg1"/>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144</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157</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157</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157</a:t>
                      </a:r>
                    </a:p>
                  </a:txBody>
                  <a:tcPr marL="6350" marR="6350" marT="6350" marB="0" anchor="b">
                    <a:solidFill>
                      <a:schemeClr val="bg1"/>
                    </a:solidFill>
                  </a:tcPr>
                </a:tc>
                <a:tc>
                  <a:txBody>
                    <a:bodyPr/>
                    <a:lstStyle/>
                    <a:p>
                      <a:pPr algn="ctr" fontAlgn="b"/>
                      <a:r>
                        <a:rPr lang="en-GB" sz="1200" b="0" i="0" u="none" strike="noStrike" dirty="0">
                          <a:solidFill>
                            <a:schemeClr val="tx1"/>
                          </a:solidFill>
                          <a:effectLst/>
                          <a:latin typeface="Frutiger LT Std 45 Light" panose="020B0402020204020204"/>
                          <a:cs typeface="Arial" panose="020B0604020202020204" pitchFamily="34" charset="0"/>
                        </a:rPr>
                        <a:t>157</a:t>
                      </a: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5" name="pp_el_chart">
            <a:extLst>
              <a:ext uri="{FF2B5EF4-FFF2-40B4-BE49-F238E27FC236}">
                <a16:creationId xmlns:a16="http://schemas.microsoft.com/office/drawing/2014/main" id="{02E8ACE6-3A1E-FF47-D83A-8C416E9F038C}"/>
              </a:ext>
            </a:extLst>
          </p:cNvPr>
          <p:cNvGraphicFramePr/>
          <p:nvPr>
            <p:extLst>
              <p:ext uri="{D42A27DB-BD31-4B8C-83A1-F6EECF244321}">
                <p14:modId xmlns:p14="http://schemas.microsoft.com/office/powerpoint/2010/main" val="2061624350"/>
              </p:ext>
            </p:extLst>
          </p:nvPr>
        </p:nvGraphicFramePr>
        <p:xfrm>
          <a:off x="291995" y="531074"/>
          <a:ext cx="11424875" cy="53049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5F3D711B-A8AF-A96B-CB55-C24A10965540}"/>
              </a:ext>
            </a:extLst>
          </p:cNvPr>
          <p:cNvSpPr>
            <a:spLocks noGrp="1"/>
          </p:cNvSpPr>
          <p:nvPr>
            <p:ph type="sldNum" sz="quarter" idx="12"/>
          </p:nvPr>
        </p:nvSpPr>
        <p:spPr/>
        <p:txBody>
          <a:bodyPr/>
          <a:lstStyle/>
          <a:p>
            <a:fld id="{A5F5F9FB-4D8A-4641-BF0E-12D99FAB1D1B}" type="slidenum">
              <a:rPr lang="en-GB" smtClean="0"/>
              <a:t>21</a:t>
            </a:fld>
            <a:endParaRPr lang="en-GB"/>
          </a:p>
        </p:txBody>
      </p:sp>
      <p:pic>
        <p:nvPicPr>
          <p:cNvPr id="6" name="Picture 5">
            <a:extLst>
              <a:ext uri="{FF2B5EF4-FFF2-40B4-BE49-F238E27FC236}">
                <a16:creationId xmlns:a16="http://schemas.microsoft.com/office/drawing/2014/main" id="{46339804-0EDC-E060-B676-B8FC66DEB58B}"/>
              </a:ext>
            </a:extLst>
          </p:cNvPr>
          <p:cNvPicPr>
            <a:picLocks noChangeAspect="1"/>
          </p:cNvPicPr>
          <p:nvPr/>
        </p:nvPicPr>
        <p:blipFill>
          <a:blip r:embed="rId3"/>
          <a:stretch>
            <a:fillRect/>
          </a:stretch>
        </p:blipFill>
        <p:spPr>
          <a:xfrm>
            <a:off x="1572152" y="375287"/>
            <a:ext cx="574780" cy="315497"/>
          </a:xfrm>
          <a:prstGeom prst="rect">
            <a:avLst/>
          </a:prstGeom>
        </p:spPr>
      </p:pic>
      <p:pic>
        <p:nvPicPr>
          <p:cNvPr id="7" name="Picture 6">
            <a:extLst>
              <a:ext uri="{FF2B5EF4-FFF2-40B4-BE49-F238E27FC236}">
                <a16:creationId xmlns:a16="http://schemas.microsoft.com/office/drawing/2014/main" id="{E9FF6D96-6721-9A7C-2972-74288CD3D1E5}"/>
              </a:ext>
            </a:extLst>
          </p:cNvPr>
          <p:cNvPicPr>
            <a:picLocks noChangeAspect="1"/>
          </p:cNvPicPr>
          <p:nvPr/>
        </p:nvPicPr>
        <p:blipFill>
          <a:blip r:embed="rId4"/>
          <a:stretch>
            <a:fillRect/>
          </a:stretch>
        </p:blipFill>
        <p:spPr>
          <a:xfrm>
            <a:off x="2737042" y="365031"/>
            <a:ext cx="456251" cy="441668"/>
          </a:xfrm>
          <a:prstGeom prst="rect">
            <a:avLst/>
          </a:prstGeom>
        </p:spPr>
      </p:pic>
      <p:pic>
        <p:nvPicPr>
          <p:cNvPr id="8" name="Picture 7">
            <a:extLst>
              <a:ext uri="{FF2B5EF4-FFF2-40B4-BE49-F238E27FC236}">
                <a16:creationId xmlns:a16="http://schemas.microsoft.com/office/drawing/2014/main" id="{AA632D51-77C9-720A-E980-0DDB64166415}"/>
              </a:ext>
            </a:extLst>
          </p:cNvPr>
          <p:cNvPicPr>
            <a:picLocks noChangeAspect="1"/>
          </p:cNvPicPr>
          <p:nvPr/>
        </p:nvPicPr>
        <p:blipFill>
          <a:blip r:embed="rId5"/>
          <a:stretch>
            <a:fillRect/>
          </a:stretch>
        </p:blipFill>
        <p:spPr>
          <a:xfrm>
            <a:off x="3760648" y="375287"/>
            <a:ext cx="670945" cy="382147"/>
          </a:xfrm>
          <a:prstGeom prst="rect">
            <a:avLst/>
          </a:prstGeom>
        </p:spPr>
      </p:pic>
      <p:pic>
        <p:nvPicPr>
          <p:cNvPr id="9" name="Picture 8">
            <a:extLst>
              <a:ext uri="{FF2B5EF4-FFF2-40B4-BE49-F238E27FC236}">
                <a16:creationId xmlns:a16="http://schemas.microsoft.com/office/drawing/2014/main" id="{4BD0A3A0-3F1D-1A3F-4780-8BE3CB801106}"/>
              </a:ext>
            </a:extLst>
          </p:cNvPr>
          <p:cNvPicPr>
            <a:picLocks noChangeAspect="1"/>
          </p:cNvPicPr>
          <p:nvPr/>
        </p:nvPicPr>
        <p:blipFill>
          <a:blip r:embed="rId6"/>
          <a:stretch>
            <a:fillRect/>
          </a:stretch>
        </p:blipFill>
        <p:spPr>
          <a:xfrm>
            <a:off x="4975329" y="375287"/>
            <a:ext cx="485189" cy="403786"/>
          </a:xfrm>
          <a:prstGeom prst="rect">
            <a:avLst/>
          </a:prstGeom>
        </p:spPr>
      </p:pic>
      <p:pic>
        <p:nvPicPr>
          <p:cNvPr id="10" name="Picture 9">
            <a:extLst>
              <a:ext uri="{FF2B5EF4-FFF2-40B4-BE49-F238E27FC236}">
                <a16:creationId xmlns:a16="http://schemas.microsoft.com/office/drawing/2014/main" id="{A7849EB6-DF58-FEB5-04EA-BD4037EF8CCB}"/>
              </a:ext>
            </a:extLst>
          </p:cNvPr>
          <p:cNvPicPr>
            <a:picLocks noChangeAspect="1"/>
          </p:cNvPicPr>
          <p:nvPr/>
        </p:nvPicPr>
        <p:blipFill>
          <a:blip r:embed="rId7"/>
          <a:stretch>
            <a:fillRect/>
          </a:stretch>
        </p:blipFill>
        <p:spPr>
          <a:xfrm>
            <a:off x="6004432" y="413373"/>
            <a:ext cx="706008" cy="403787"/>
          </a:xfrm>
          <a:prstGeom prst="rect">
            <a:avLst/>
          </a:prstGeom>
        </p:spPr>
      </p:pic>
      <p:pic>
        <p:nvPicPr>
          <p:cNvPr id="11" name="Picture 10">
            <a:extLst>
              <a:ext uri="{FF2B5EF4-FFF2-40B4-BE49-F238E27FC236}">
                <a16:creationId xmlns:a16="http://schemas.microsoft.com/office/drawing/2014/main" id="{3BAF6504-FE77-B6E6-6B7C-8649DCD94790}"/>
              </a:ext>
            </a:extLst>
          </p:cNvPr>
          <p:cNvPicPr>
            <a:picLocks noChangeAspect="1"/>
          </p:cNvPicPr>
          <p:nvPr/>
        </p:nvPicPr>
        <p:blipFill>
          <a:blip r:embed="rId8"/>
          <a:stretch>
            <a:fillRect/>
          </a:stretch>
        </p:blipFill>
        <p:spPr>
          <a:xfrm>
            <a:off x="7216672" y="416507"/>
            <a:ext cx="521169" cy="399563"/>
          </a:xfrm>
          <a:prstGeom prst="rect">
            <a:avLst/>
          </a:prstGeom>
        </p:spPr>
      </p:pic>
      <p:pic>
        <p:nvPicPr>
          <p:cNvPr id="12" name="Picture 11">
            <a:extLst>
              <a:ext uri="{FF2B5EF4-FFF2-40B4-BE49-F238E27FC236}">
                <a16:creationId xmlns:a16="http://schemas.microsoft.com/office/drawing/2014/main" id="{26A3D6EB-C23E-A1D5-0228-C0628646D5A7}"/>
              </a:ext>
            </a:extLst>
          </p:cNvPr>
          <p:cNvPicPr>
            <a:picLocks noChangeAspect="1"/>
          </p:cNvPicPr>
          <p:nvPr/>
        </p:nvPicPr>
        <p:blipFill>
          <a:blip r:embed="rId9"/>
          <a:stretch>
            <a:fillRect/>
          </a:stretch>
        </p:blipFill>
        <p:spPr>
          <a:xfrm>
            <a:off x="8249686" y="460975"/>
            <a:ext cx="775907" cy="369332"/>
          </a:xfrm>
          <a:prstGeom prst="rect">
            <a:avLst/>
          </a:prstGeom>
        </p:spPr>
      </p:pic>
      <p:sp>
        <p:nvSpPr>
          <p:cNvPr id="13" name="name">
            <a:extLst>
              <a:ext uri="{FF2B5EF4-FFF2-40B4-BE49-F238E27FC236}">
                <a16:creationId xmlns:a16="http://schemas.microsoft.com/office/drawing/2014/main" id="{5CA3DE3D-0D65-19EE-076F-0554FE709AF0}"/>
              </a:ext>
            </a:extLst>
          </p:cNvPr>
          <p:cNvSpPr txBox="1"/>
          <p:nvPr/>
        </p:nvSpPr>
        <p:spPr>
          <a:xfrm>
            <a:off x="1085850" y="0"/>
            <a:ext cx="9753600" cy="369332"/>
          </a:xfrm>
          <a:prstGeom prst="rect">
            <a:avLst/>
          </a:prstGeom>
          <a:noFill/>
        </p:spPr>
        <p:txBody>
          <a:bodyPr wrap="square" rtlCol="0">
            <a:spAutoFit/>
          </a:bodyPr>
          <a:lstStyle/>
          <a:p>
            <a:pPr algn="ctr"/>
            <a:r>
              <a:rPr lang="en-GB">
                <a:latin typeface="Frutiger LT Std 45 Light" panose="020B0402020204020204"/>
              </a:rPr>
              <a:t>Learning Disability Services</a:t>
            </a:r>
            <a:endParaRPr lang="en-GB" dirty="0">
              <a:latin typeface="Frutiger LT Std 45 Light" panose="020B0402020204020204"/>
            </a:endParaRPr>
          </a:p>
        </p:txBody>
      </p:sp>
      <p:sp>
        <p:nvSpPr>
          <p:cNvPr id="2" name="TextBox 1">
            <a:extLst>
              <a:ext uri="{FF2B5EF4-FFF2-40B4-BE49-F238E27FC236}">
                <a16:creationId xmlns:a16="http://schemas.microsoft.com/office/drawing/2014/main" id="{C2965862-5502-6EF5-702E-F8D656B85553}"/>
              </a:ext>
            </a:extLst>
          </p:cNvPr>
          <p:cNvSpPr txBox="1"/>
          <p:nvPr/>
        </p:nvSpPr>
        <p:spPr>
          <a:xfrm rot="16200000">
            <a:off x="3261266" y="3297019"/>
            <a:ext cx="4074460" cy="646331"/>
          </a:xfrm>
          <a:prstGeom prst="rect">
            <a:avLst/>
          </a:prstGeom>
          <a:noFill/>
        </p:spPr>
        <p:txBody>
          <a:bodyPr wrap="square">
            <a:spAutoFit/>
          </a:bodyPr>
          <a:lstStyle/>
          <a:p>
            <a:pPr algn="ctr"/>
            <a:r>
              <a:rPr lang="en-GB" dirty="0"/>
              <a:t>Data on this theme will be shared later. </a:t>
            </a:r>
          </a:p>
          <a:p>
            <a:pPr algn="ctr"/>
            <a:r>
              <a:rPr lang="en-GB" dirty="0"/>
              <a:t>The quality of data needs to be reviewed</a:t>
            </a:r>
          </a:p>
        </p:txBody>
      </p:sp>
    </p:spTree>
    <p:extLst>
      <p:ext uri="{BB962C8B-B14F-4D97-AF65-F5344CB8AC3E}">
        <p14:creationId xmlns:p14="http://schemas.microsoft.com/office/powerpoint/2010/main" val="4061191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p_el_table">
            <a:extLst>
              <a:ext uri="{FF2B5EF4-FFF2-40B4-BE49-F238E27FC236}">
                <a16:creationId xmlns:a16="http://schemas.microsoft.com/office/drawing/2014/main" id="{8A758FDE-5DC2-D527-604C-76F2115AB6B6}"/>
              </a:ext>
            </a:extLst>
          </p:cNvPr>
          <p:cNvGraphicFramePr>
            <a:graphicFrameLocks noGrp="1"/>
          </p:cNvGraphicFramePr>
          <p:nvPr>
            <p:extLst>
              <p:ext uri="{D42A27DB-BD31-4B8C-83A1-F6EECF244321}">
                <p14:modId xmlns:p14="http://schemas.microsoft.com/office/powerpoint/2010/main" val="1390439381"/>
              </p:ext>
            </p:extLst>
          </p:nvPr>
        </p:nvGraphicFramePr>
        <p:xfrm>
          <a:off x="168356" y="5903434"/>
          <a:ext cx="11333360" cy="647613"/>
        </p:xfrm>
        <a:graphic>
          <a:graphicData uri="http://schemas.openxmlformats.org/drawingml/2006/table">
            <a:tbl>
              <a:tblPr>
                <a:tableStyleId>{5C22544A-7EE6-4342-B048-85BDC9FD1C3A}</a:tableStyleId>
              </a:tblPr>
              <a:tblGrid>
                <a:gridCol w="1133336">
                  <a:extLst>
                    <a:ext uri="{9D8B030D-6E8A-4147-A177-3AD203B41FA5}">
                      <a16:colId xmlns:a16="http://schemas.microsoft.com/office/drawing/2014/main" val="3310181638"/>
                    </a:ext>
                  </a:extLst>
                </a:gridCol>
                <a:gridCol w="1133336">
                  <a:extLst>
                    <a:ext uri="{9D8B030D-6E8A-4147-A177-3AD203B41FA5}">
                      <a16:colId xmlns:a16="http://schemas.microsoft.com/office/drawing/2014/main" val="303345679"/>
                    </a:ext>
                  </a:extLst>
                </a:gridCol>
                <a:gridCol w="1133336">
                  <a:extLst>
                    <a:ext uri="{9D8B030D-6E8A-4147-A177-3AD203B41FA5}">
                      <a16:colId xmlns:a16="http://schemas.microsoft.com/office/drawing/2014/main" val="2248104930"/>
                    </a:ext>
                  </a:extLst>
                </a:gridCol>
                <a:gridCol w="1133336">
                  <a:extLst>
                    <a:ext uri="{9D8B030D-6E8A-4147-A177-3AD203B41FA5}">
                      <a16:colId xmlns:a16="http://schemas.microsoft.com/office/drawing/2014/main" val="2814949835"/>
                    </a:ext>
                  </a:extLst>
                </a:gridCol>
                <a:gridCol w="1133336">
                  <a:extLst>
                    <a:ext uri="{9D8B030D-6E8A-4147-A177-3AD203B41FA5}">
                      <a16:colId xmlns:a16="http://schemas.microsoft.com/office/drawing/2014/main" val="3296823231"/>
                    </a:ext>
                  </a:extLst>
                </a:gridCol>
                <a:gridCol w="1133336">
                  <a:extLst>
                    <a:ext uri="{9D8B030D-6E8A-4147-A177-3AD203B41FA5}">
                      <a16:colId xmlns:a16="http://schemas.microsoft.com/office/drawing/2014/main" val="707784293"/>
                    </a:ext>
                  </a:extLst>
                </a:gridCol>
                <a:gridCol w="1133336">
                  <a:extLst>
                    <a:ext uri="{9D8B030D-6E8A-4147-A177-3AD203B41FA5}">
                      <a16:colId xmlns:a16="http://schemas.microsoft.com/office/drawing/2014/main" val="696754133"/>
                    </a:ext>
                  </a:extLst>
                </a:gridCol>
                <a:gridCol w="1133336">
                  <a:extLst>
                    <a:ext uri="{9D8B030D-6E8A-4147-A177-3AD203B41FA5}">
                      <a16:colId xmlns:a16="http://schemas.microsoft.com/office/drawing/2014/main" val="1449707099"/>
                    </a:ext>
                  </a:extLst>
                </a:gridCol>
                <a:gridCol w="1133336">
                  <a:extLst>
                    <a:ext uri="{9D8B030D-6E8A-4147-A177-3AD203B41FA5}">
                      <a16:colId xmlns:a16="http://schemas.microsoft.com/office/drawing/2014/main" val="3885169734"/>
                    </a:ext>
                  </a:extLst>
                </a:gridCol>
                <a:gridCol w="1133336">
                  <a:extLst>
                    <a:ext uri="{9D8B030D-6E8A-4147-A177-3AD203B41FA5}">
                      <a16:colId xmlns:a16="http://schemas.microsoft.com/office/drawing/2014/main" val="555168685"/>
                    </a:ext>
                  </a:extLst>
                </a:gridCol>
              </a:tblGrid>
              <a:tr h="215871">
                <a:tc>
                  <a:txBody>
                    <a:bodyPr/>
                    <a:lstStyle/>
                    <a:p>
                      <a:pPr algn="ctr" fontAlgn="b"/>
                      <a:r>
                        <a:rPr lang="en-GB" sz="1200" b="0" i="0" u="none" strike="noStrike">
                          <a:solidFill>
                            <a:schemeClr val="bg1"/>
                          </a:solidFill>
                          <a:effectLst/>
                          <a:latin typeface="Frutiger LT Std 45 Light" panose="020B0402020204020204"/>
                          <a:cs typeface="Arial" panose="020B0604020202020204" pitchFamily="34" charset="0"/>
                        </a:rPr>
                        <a:t>Breakdown</a:t>
                      </a:r>
                    </a:p>
                  </a:txBody>
                  <a:tcPr marL="6350" marR="6350" marT="6350" marB="0" anchor="ctr">
                    <a:solidFill>
                      <a:srgbClr val="65C4AA"/>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7.56</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6.38</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7.11</a:t>
                      </a:r>
                    </a:p>
                  </a:txBody>
                  <a:tcPr marL="6350" marR="6350" marT="6350" marB="0" anchor="b">
                    <a:solidFill>
                      <a:srgbClr val="65C4AA">
                        <a:alpha val="30000"/>
                      </a:srgbClr>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5.94</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6.95</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7.10</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7.16</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6.48</a:t>
                      </a:r>
                    </a:p>
                  </a:txBody>
                  <a:tcPr marL="6350" marR="6350" marT="6350" marB="0" anchor="b">
                    <a:solidFill>
                      <a:srgbClr val="65C4AA">
                        <a:alpha val="30000"/>
                      </a:srgbClr>
                    </a:solidFill>
                  </a:tcPr>
                </a:tc>
                <a:extLst>
                  <a:ext uri="{0D108BD9-81ED-4DB2-BD59-A6C34878D82A}">
                    <a16:rowId xmlns:a16="http://schemas.microsoft.com/office/drawing/2014/main" val="1738374529"/>
                  </a:ext>
                </a:extLst>
              </a:tr>
              <a:tr h="215871">
                <a:tc>
                  <a:txBody>
                    <a:bodyPr/>
                    <a:lstStyle/>
                    <a:p>
                      <a:pPr algn="ctr" fontAlgn="b"/>
                      <a:r>
                        <a:rPr lang="en-US" sz="1200" b="0" i="0" u="none" strike="noStrike">
                          <a:solidFill>
                            <a:schemeClr val="bg1"/>
                          </a:solidFill>
                          <a:effectLst/>
                          <a:latin typeface="Frutiger LT Std 45 Light" panose="020B0402020204020204"/>
                          <a:cs typeface="Arial" panose="020B0604020202020204" pitchFamily="34" charset="0"/>
                        </a:rPr>
                        <a:t>Your org</a:t>
                      </a:r>
                      <a:endParaRPr lang="en-GB" sz="1200" b="0" i="0" u="none" strike="noStrike">
                        <a:solidFill>
                          <a:schemeClr val="bg1"/>
                        </a:solidFill>
                        <a:effectLst/>
                        <a:latin typeface="Frutiger LT Std 45 Light" panose="020B0402020204020204"/>
                        <a:cs typeface="Arial" panose="020B0604020202020204" pitchFamily="34" charset="0"/>
                      </a:endParaRPr>
                    </a:p>
                  </a:txBody>
                  <a:tcPr marL="6350" marR="6350" marT="6350" marB="0" anchor="ctr">
                    <a:solidFill>
                      <a:srgbClr val="002060"/>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7.59</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6.50</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7.08</a:t>
                      </a:r>
                    </a:p>
                  </a:txBody>
                  <a:tcPr marL="6350" marR="6350" marT="6350" marB="0" anchor="b">
                    <a:solidFill>
                      <a:srgbClr val="002060">
                        <a:alpha val="25000"/>
                      </a:srgbClr>
                    </a:solidFill>
                  </a:tcPr>
                </a:tc>
                <a:tc>
                  <a:txBody>
                    <a:bodyPr/>
                    <a:lstStyle/>
                    <a:p>
                      <a:pPr algn="ctr" fontAlgn="b"/>
                      <a:endParaRPr lang="en-GB" sz="1200" b="0" i="0" u="none" strike="noStrike">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5.87</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7.13</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7.15</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7.14</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6.28</a:t>
                      </a:r>
                    </a:p>
                  </a:txBody>
                  <a:tcPr marL="6350" marR="6350" marT="6350" marB="0" anchor="b">
                    <a:solidFill>
                      <a:srgbClr val="002060">
                        <a:alpha val="25000"/>
                      </a:srgbClr>
                    </a:solidFill>
                  </a:tcPr>
                </a:tc>
                <a:extLst>
                  <a:ext uri="{0D108BD9-81ED-4DB2-BD59-A6C34878D82A}">
                    <a16:rowId xmlns:a16="http://schemas.microsoft.com/office/drawing/2014/main" val="2856886689"/>
                  </a:ext>
                </a:extLst>
              </a:tr>
              <a:tr h="215871">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112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112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111</a:t>
                      </a:r>
                    </a:p>
                  </a:txBody>
                  <a:tcPr marL="6350" marR="6350" marT="6350" marB="0" anchor="b">
                    <a:solidFill>
                      <a:schemeClr val="bg1"/>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107</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112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111</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112</a:t>
                      </a:r>
                    </a:p>
                  </a:txBody>
                  <a:tcPr marL="6350" marR="6350" marT="6350" marB="0" anchor="b">
                    <a:solidFill>
                      <a:schemeClr val="bg1"/>
                    </a:solidFill>
                  </a:tcPr>
                </a:tc>
                <a:tc>
                  <a:txBody>
                    <a:bodyPr/>
                    <a:lstStyle/>
                    <a:p>
                      <a:pPr algn="ctr" fontAlgn="b"/>
                      <a:r>
                        <a:rPr lang="en-GB" sz="1200" b="0" i="0" u="none" strike="noStrike" dirty="0">
                          <a:solidFill>
                            <a:schemeClr val="tx1"/>
                          </a:solidFill>
                          <a:effectLst/>
                          <a:latin typeface="Frutiger LT Std 45 Light" panose="020B0402020204020204"/>
                          <a:cs typeface="Arial" panose="020B0604020202020204" pitchFamily="34" charset="0"/>
                        </a:rPr>
                        <a:t>112</a:t>
                      </a: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5" name="pp_el_chart">
            <a:extLst>
              <a:ext uri="{FF2B5EF4-FFF2-40B4-BE49-F238E27FC236}">
                <a16:creationId xmlns:a16="http://schemas.microsoft.com/office/drawing/2014/main" id="{8300AC43-8543-DFE7-D97F-EF7B2D59DA73}"/>
              </a:ext>
            </a:extLst>
          </p:cNvPr>
          <p:cNvGraphicFramePr/>
          <p:nvPr>
            <p:extLst>
              <p:ext uri="{D42A27DB-BD31-4B8C-83A1-F6EECF244321}">
                <p14:modId xmlns:p14="http://schemas.microsoft.com/office/powerpoint/2010/main" val="478172210"/>
              </p:ext>
            </p:extLst>
          </p:nvPr>
        </p:nvGraphicFramePr>
        <p:xfrm>
          <a:off x="291995" y="531074"/>
          <a:ext cx="11424875" cy="53049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18DD096E-A3D3-9A21-6681-6BAD2D3A891E}"/>
              </a:ext>
            </a:extLst>
          </p:cNvPr>
          <p:cNvSpPr>
            <a:spLocks noGrp="1"/>
          </p:cNvSpPr>
          <p:nvPr>
            <p:ph type="sldNum" sz="quarter" idx="12"/>
          </p:nvPr>
        </p:nvSpPr>
        <p:spPr/>
        <p:txBody>
          <a:bodyPr/>
          <a:lstStyle/>
          <a:p>
            <a:fld id="{A5F5F9FB-4D8A-4641-BF0E-12D99FAB1D1B}" type="slidenum">
              <a:rPr lang="en-GB" smtClean="0"/>
              <a:t>22</a:t>
            </a:fld>
            <a:endParaRPr lang="en-GB"/>
          </a:p>
        </p:txBody>
      </p:sp>
      <p:pic>
        <p:nvPicPr>
          <p:cNvPr id="6" name="Picture 5">
            <a:extLst>
              <a:ext uri="{FF2B5EF4-FFF2-40B4-BE49-F238E27FC236}">
                <a16:creationId xmlns:a16="http://schemas.microsoft.com/office/drawing/2014/main" id="{1D86F5DA-B641-D4FA-8557-CF5D1ED606BA}"/>
              </a:ext>
            </a:extLst>
          </p:cNvPr>
          <p:cNvPicPr>
            <a:picLocks noChangeAspect="1"/>
          </p:cNvPicPr>
          <p:nvPr/>
        </p:nvPicPr>
        <p:blipFill>
          <a:blip r:embed="rId3"/>
          <a:stretch>
            <a:fillRect/>
          </a:stretch>
        </p:blipFill>
        <p:spPr>
          <a:xfrm>
            <a:off x="1572152" y="375287"/>
            <a:ext cx="574780" cy="315497"/>
          </a:xfrm>
          <a:prstGeom prst="rect">
            <a:avLst/>
          </a:prstGeom>
        </p:spPr>
      </p:pic>
      <p:pic>
        <p:nvPicPr>
          <p:cNvPr id="7" name="Picture 6">
            <a:extLst>
              <a:ext uri="{FF2B5EF4-FFF2-40B4-BE49-F238E27FC236}">
                <a16:creationId xmlns:a16="http://schemas.microsoft.com/office/drawing/2014/main" id="{B65908B6-2FD4-6C73-0FEE-94C55DD625F2}"/>
              </a:ext>
            </a:extLst>
          </p:cNvPr>
          <p:cNvPicPr>
            <a:picLocks noChangeAspect="1"/>
          </p:cNvPicPr>
          <p:nvPr/>
        </p:nvPicPr>
        <p:blipFill>
          <a:blip r:embed="rId4"/>
          <a:stretch>
            <a:fillRect/>
          </a:stretch>
        </p:blipFill>
        <p:spPr>
          <a:xfrm>
            <a:off x="2737042" y="365031"/>
            <a:ext cx="456251" cy="441668"/>
          </a:xfrm>
          <a:prstGeom prst="rect">
            <a:avLst/>
          </a:prstGeom>
        </p:spPr>
      </p:pic>
      <p:pic>
        <p:nvPicPr>
          <p:cNvPr id="8" name="Picture 7">
            <a:extLst>
              <a:ext uri="{FF2B5EF4-FFF2-40B4-BE49-F238E27FC236}">
                <a16:creationId xmlns:a16="http://schemas.microsoft.com/office/drawing/2014/main" id="{DECEA9CE-7128-F042-0A31-A27FA6EAE447}"/>
              </a:ext>
            </a:extLst>
          </p:cNvPr>
          <p:cNvPicPr>
            <a:picLocks noChangeAspect="1"/>
          </p:cNvPicPr>
          <p:nvPr/>
        </p:nvPicPr>
        <p:blipFill>
          <a:blip r:embed="rId5"/>
          <a:stretch>
            <a:fillRect/>
          </a:stretch>
        </p:blipFill>
        <p:spPr>
          <a:xfrm>
            <a:off x="3760648" y="375287"/>
            <a:ext cx="670945" cy="382147"/>
          </a:xfrm>
          <a:prstGeom prst="rect">
            <a:avLst/>
          </a:prstGeom>
        </p:spPr>
      </p:pic>
      <p:pic>
        <p:nvPicPr>
          <p:cNvPr id="9" name="Picture 8">
            <a:extLst>
              <a:ext uri="{FF2B5EF4-FFF2-40B4-BE49-F238E27FC236}">
                <a16:creationId xmlns:a16="http://schemas.microsoft.com/office/drawing/2014/main" id="{D90B9412-5127-A6C1-958D-F238E97D7FC3}"/>
              </a:ext>
            </a:extLst>
          </p:cNvPr>
          <p:cNvPicPr>
            <a:picLocks noChangeAspect="1"/>
          </p:cNvPicPr>
          <p:nvPr/>
        </p:nvPicPr>
        <p:blipFill>
          <a:blip r:embed="rId6"/>
          <a:stretch>
            <a:fillRect/>
          </a:stretch>
        </p:blipFill>
        <p:spPr>
          <a:xfrm>
            <a:off x="4975329" y="375287"/>
            <a:ext cx="485189" cy="403786"/>
          </a:xfrm>
          <a:prstGeom prst="rect">
            <a:avLst/>
          </a:prstGeom>
        </p:spPr>
      </p:pic>
      <p:pic>
        <p:nvPicPr>
          <p:cNvPr id="10" name="Picture 9">
            <a:extLst>
              <a:ext uri="{FF2B5EF4-FFF2-40B4-BE49-F238E27FC236}">
                <a16:creationId xmlns:a16="http://schemas.microsoft.com/office/drawing/2014/main" id="{A17C37E1-C0D8-622C-0F7C-EC9D96126F31}"/>
              </a:ext>
            </a:extLst>
          </p:cNvPr>
          <p:cNvPicPr>
            <a:picLocks noChangeAspect="1"/>
          </p:cNvPicPr>
          <p:nvPr/>
        </p:nvPicPr>
        <p:blipFill>
          <a:blip r:embed="rId7"/>
          <a:stretch>
            <a:fillRect/>
          </a:stretch>
        </p:blipFill>
        <p:spPr>
          <a:xfrm>
            <a:off x="6004432" y="413373"/>
            <a:ext cx="706008" cy="403787"/>
          </a:xfrm>
          <a:prstGeom prst="rect">
            <a:avLst/>
          </a:prstGeom>
        </p:spPr>
      </p:pic>
      <p:pic>
        <p:nvPicPr>
          <p:cNvPr id="11" name="Picture 10">
            <a:extLst>
              <a:ext uri="{FF2B5EF4-FFF2-40B4-BE49-F238E27FC236}">
                <a16:creationId xmlns:a16="http://schemas.microsoft.com/office/drawing/2014/main" id="{B1FF4F9D-FD52-004D-1465-D8350756D49A}"/>
              </a:ext>
            </a:extLst>
          </p:cNvPr>
          <p:cNvPicPr>
            <a:picLocks noChangeAspect="1"/>
          </p:cNvPicPr>
          <p:nvPr/>
        </p:nvPicPr>
        <p:blipFill>
          <a:blip r:embed="rId8"/>
          <a:stretch>
            <a:fillRect/>
          </a:stretch>
        </p:blipFill>
        <p:spPr>
          <a:xfrm>
            <a:off x="7216672" y="416507"/>
            <a:ext cx="521169" cy="399563"/>
          </a:xfrm>
          <a:prstGeom prst="rect">
            <a:avLst/>
          </a:prstGeom>
        </p:spPr>
      </p:pic>
      <p:pic>
        <p:nvPicPr>
          <p:cNvPr id="12" name="Picture 11">
            <a:extLst>
              <a:ext uri="{FF2B5EF4-FFF2-40B4-BE49-F238E27FC236}">
                <a16:creationId xmlns:a16="http://schemas.microsoft.com/office/drawing/2014/main" id="{9300883A-3461-6B23-9748-93BAAE1E9136}"/>
              </a:ext>
            </a:extLst>
          </p:cNvPr>
          <p:cNvPicPr>
            <a:picLocks noChangeAspect="1"/>
          </p:cNvPicPr>
          <p:nvPr/>
        </p:nvPicPr>
        <p:blipFill>
          <a:blip r:embed="rId9"/>
          <a:stretch>
            <a:fillRect/>
          </a:stretch>
        </p:blipFill>
        <p:spPr>
          <a:xfrm>
            <a:off x="8249686" y="460975"/>
            <a:ext cx="775907" cy="369332"/>
          </a:xfrm>
          <a:prstGeom prst="rect">
            <a:avLst/>
          </a:prstGeom>
        </p:spPr>
      </p:pic>
      <p:sp>
        <p:nvSpPr>
          <p:cNvPr id="13" name="name">
            <a:extLst>
              <a:ext uri="{FF2B5EF4-FFF2-40B4-BE49-F238E27FC236}">
                <a16:creationId xmlns:a16="http://schemas.microsoft.com/office/drawing/2014/main" id="{B30AA82B-75B3-5B1F-B037-A4FF4D19636B}"/>
              </a:ext>
            </a:extLst>
          </p:cNvPr>
          <p:cNvSpPr txBox="1"/>
          <p:nvPr/>
        </p:nvSpPr>
        <p:spPr>
          <a:xfrm>
            <a:off x="1085850" y="0"/>
            <a:ext cx="9753600" cy="369332"/>
          </a:xfrm>
          <a:prstGeom prst="rect">
            <a:avLst/>
          </a:prstGeom>
          <a:noFill/>
        </p:spPr>
        <p:txBody>
          <a:bodyPr wrap="square" rtlCol="0">
            <a:spAutoFit/>
          </a:bodyPr>
          <a:lstStyle/>
          <a:p>
            <a:pPr algn="ctr"/>
            <a:r>
              <a:rPr lang="en-GB">
                <a:latin typeface="Frutiger LT Std 45 Light" panose="020B0402020204020204"/>
              </a:rPr>
              <a:t>Liaison and Perinatal Services</a:t>
            </a:r>
            <a:endParaRPr lang="en-GB" dirty="0">
              <a:latin typeface="Frutiger LT Std 45 Light" panose="020B0402020204020204"/>
            </a:endParaRPr>
          </a:p>
        </p:txBody>
      </p:sp>
      <p:sp>
        <p:nvSpPr>
          <p:cNvPr id="2" name="TextBox 1">
            <a:extLst>
              <a:ext uri="{FF2B5EF4-FFF2-40B4-BE49-F238E27FC236}">
                <a16:creationId xmlns:a16="http://schemas.microsoft.com/office/drawing/2014/main" id="{9975CC6C-6F32-C0AF-906E-5047176CFE3C}"/>
              </a:ext>
            </a:extLst>
          </p:cNvPr>
          <p:cNvSpPr txBox="1"/>
          <p:nvPr/>
        </p:nvSpPr>
        <p:spPr>
          <a:xfrm rot="16200000">
            <a:off x="3261266" y="3297019"/>
            <a:ext cx="4074460" cy="646331"/>
          </a:xfrm>
          <a:prstGeom prst="rect">
            <a:avLst/>
          </a:prstGeom>
          <a:noFill/>
        </p:spPr>
        <p:txBody>
          <a:bodyPr wrap="square">
            <a:spAutoFit/>
          </a:bodyPr>
          <a:lstStyle/>
          <a:p>
            <a:pPr algn="ctr"/>
            <a:r>
              <a:rPr lang="en-GB" dirty="0"/>
              <a:t>Data on this theme will be shared later. </a:t>
            </a:r>
          </a:p>
          <a:p>
            <a:pPr algn="ctr"/>
            <a:r>
              <a:rPr lang="en-GB" dirty="0"/>
              <a:t>The quality of data needs to be reviewed</a:t>
            </a:r>
          </a:p>
        </p:txBody>
      </p:sp>
    </p:spTree>
    <p:extLst>
      <p:ext uri="{BB962C8B-B14F-4D97-AF65-F5344CB8AC3E}">
        <p14:creationId xmlns:p14="http://schemas.microsoft.com/office/powerpoint/2010/main" val="737870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p_el_table">
            <a:extLst>
              <a:ext uri="{FF2B5EF4-FFF2-40B4-BE49-F238E27FC236}">
                <a16:creationId xmlns:a16="http://schemas.microsoft.com/office/drawing/2014/main" id="{EF90EF1B-F45F-B3CA-F608-5CA7674613E5}"/>
              </a:ext>
            </a:extLst>
          </p:cNvPr>
          <p:cNvGraphicFramePr>
            <a:graphicFrameLocks noGrp="1"/>
          </p:cNvGraphicFramePr>
          <p:nvPr>
            <p:extLst>
              <p:ext uri="{D42A27DB-BD31-4B8C-83A1-F6EECF244321}">
                <p14:modId xmlns:p14="http://schemas.microsoft.com/office/powerpoint/2010/main" val="1239791225"/>
              </p:ext>
            </p:extLst>
          </p:nvPr>
        </p:nvGraphicFramePr>
        <p:xfrm>
          <a:off x="168356" y="5903434"/>
          <a:ext cx="11333360" cy="647613"/>
        </p:xfrm>
        <a:graphic>
          <a:graphicData uri="http://schemas.openxmlformats.org/drawingml/2006/table">
            <a:tbl>
              <a:tblPr>
                <a:tableStyleId>{5C22544A-7EE6-4342-B048-85BDC9FD1C3A}</a:tableStyleId>
              </a:tblPr>
              <a:tblGrid>
                <a:gridCol w="1133336">
                  <a:extLst>
                    <a:ext uri="{9D8B030D-6E8A-4147-A177-3AD203B41FA5}">
                      <a16:colId xmlns:a16="http://schemas.microsoft.com/office/drawing/2014/main" val="3310181638"/>
                    </a:ext>
                  </a:extLst>
                </a:gridCol>
                <a:gridCol w="1133336">
                  <a:extLst>
                    <a:ext uri="{9D8B030D-6E8A-4147-A177-3AD203B41FA5}">
                      <a16:colId xmlns:a16="http://schemas.microsoft.com/office/drawing/2014/main" val="303345679"/>
                    </a:ext>
                  </a:extLst>
                </a:gridCol>
                <a:gridCol w="1133336">
                  <a:extLst>
                    <a:ext uri="{9D8B030D-6E8A-4147-A177-3AD203B41FA5}">
                      <a16:colId xmlns:a16="http://schemas.microsoft.com/office/drawing/2014/main" val="2248104930"/>
                    </a:ext>
                  </a:extLst>
                </a:gridCol>
                <a:gridCol w="1133336">
                  <a:extLst>
                    <a:ext uri="{9D8B030D-6E8A-4147-A177-3AD203B41FA5}">
                      <a16:colId xmlns:a16="http://schemas.microsoft.com/office/drawing/2014/main" val="2814949835"/>
                    </a:ext>
                  </a:extLst>
                </a:gridCol>
                <a:gridCol w="1133336">
                  <a:extLst>
                    <a:ext uri="{9D8B030D-6E8A-4147-A177-3AD203B41FA5}">
                      <a16:colId xmlns:a16="http://schemas.microsoft.com/office/drawing/2014/main" val="3296823231"/>
                    </a:ext>
                  </a:extLst>
                </a:gridCol>
                <a:gridCol w="1133336">
                  <a:extLst>
                    <a:ext uri="{9D8B030D-6E8A-4147-A177-3AD203B41FA5}">
                      <a16:colId xmlns:a16="http://schemas.microsoft.com/office/drawing/2014/main" val="707784293"/>
                    </a:ext>
                  </a:extLst>
                </a:gridCol>
                <a:gridCol w="1133336">
                  <a:extLst>
                    <a:ext uri="{9D8B030D-6E8A-4147-A177-3AD203B41FA5}">
                      <a16:colId xmlns:a16="http://schemas.microsoft.com/office/drawing/2014/main" val="696754133"/>
                    </a:ext>
                  </a:extLst>
                </a:gridCol>
                <a:gridCol w="1133336">
                  <a:extLst>
                    <a:ext uri="{9D8B030D-6E8A-4147-A177-3AD203B41FA5}">
                      <a16:colId xmlns:a16="http://schemas.microsoft.com/office/drawing/2014/main" val="1449707099"/>
                    </a:ext>
                  </a:extLst>
                </a:gridCol>
                <a:gridCol w="1133336">
                  <a:extLst>
                    <a:ext uri="{9D8B030D-6E8A-4147-A177-3AD203B41FA5}">
                      <a16:colId xmlns:a16="http://schemas.microsoft.com/office/drawing/2014/main" val="3885169734"/>
                    </a:ext>
                  </a:extLst>
                </a:gridCol>
                <a:gridCol w="1133336">
                  <a:extLst>
                    <a:ext uri="{9D8B030D-6E8A-4147-A177-3AD203B41FA5}">
                      <a16:colId xmlns:a16="http://schemas.microsoft.com/office/drawing/2014/main" val="555168685"/>
                    </a:ext>
                  </a:extLst>
                </a:gridCol>
              </a:tblGrid>
              <a:tr h="215871">
                <a:tc>
                  <a:txBody>
                    <a:bodyPr/>
                    <a:lstStyle/>
                    <a:p>
                      <a:pPr algn="ctr" fontAlgn="b"/>
                      <a:r>
                        <a:rPr lang="en-GB" sz="1200" b="0" i="0" u="none" strike="noStrike">
                          <a:solidFill>
                            <a:schemeClr val="bg1"/>
                          </a:solidFill>
                          <a:effectLst/>
                          <a:latin typeface="Frutiger LT Std 45 Light" panose="020B0402020204020204"/>
                          <a:cs typeface="Arial" panose="020B0604020202020204" pitchFamily="34" charset="0"/>
                        </a:rPr>
                        <a:t>Breakdown</a:t>
                      </a:r>
                    </a:p>
                  </a:txBody>
                  <a:tcPr marL="6350" marR="6350" marT="6350" marB="0" anchor="ctr">
                    <a:solidFill>
                      <a:srgbClr val="65C4AA"/>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7.57</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6.25</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6.80</a:t>
                      </a:r>
                    </a:p>
                  </a:txBody>
                  <a:tcPr marL="6350" marR="6350" marT="6350" marB="0" anchor="b">
                    <a:solidFill>
                      <a:srgbClr val="65C4AA">
                        <a:alpha val="30000"/>
                      </a:srgbClr>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5.75</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6.79</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7.12</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6.97</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5.93</a:t>
                      </a:r>
                    </a:p>
                  </a:txBody>
                  <a:tcPr marL="6350" marR="6350" marT="6350" marB="0" anchor="b">
                    <a:solidFill>
                      <a:srgbClr val="65C4AA">
                        <a:alpha val="30000"/>
                      </a:srgbClr>
                    </a:solidFill>
                  </a:tcPr>
                </a:tc>
                <a:extLst>
                  <a:ext uri="{0D108BD9-81ED-4DB2-BD59-A6C34878D82A}">
                    <a16:rowId xmlns:a16="http://schemas.microsoft.com/office/drawing/2014/main" val="1738374529"/>
                  </a:ext>
                </a:extLst>
              </a:tr>
              <a:tr h="215871">
                <a:tc>
                  <a:txBody>
                    <a:bodyPr/>
                    <a:lstStyle/>
                    <a:p>
                      <a:pPr algn="ctr" fontAlgn="b"/>
                      <a:r>
                        <a:rPr lang="en-US" sz="1200" b="0" i="0" u="none" strike="noStrike">
                          <a:solidFill>
                            <a:schemeClr val="bg1"/>
                          </a:solidFill>
                          <a:effectLst/>
                          <a:latin typeface="Frutiger LT Std 45 Light" panose="020B0402020204020204"/>
                          <a:cs typeface="Arial" panose="020B0604020202020204" pitchFamily="34" charset="0"/>
                        </a:rPr>
                        <a:t>Your org</a:t>
                      </a:r>
                      <a:endParaRPr lang="en-GB" sz="1200" b="0" i="0" u="none" strike="noStrike">
                        <a:solidFill>
                          <a:schemeClr val="bg1"/>
                        </a:solidFill>
                        <a:effectLst/>
                        <a:latin typeface="Frutiger LT Std 45 Light" panose="020B0402020204020204"/>
                        <a:cs typeface="Arial" panose="020B0604020202020204" pitchFamily="34" charset="0"/>
                      </a:endParaRPr>
                    </a:p>
                  </a:txBody>
                  <a:tcPr marL="6350" marR="6350" marT="6350" marB="0" anchor="ctr">
                    <a:solidFill>
                      <a:srgbClr val="002060"/>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7.59</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6.50</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7.08</a:t>
                      </a:r>
                    </a:p>
                  </a:txBody>
                  <a:tcPr marL="6350" marR="6350" marT="6350" marB="0" anchor="b">
                    <a:solidFill>
                      <a:srgbClr val="002060">
                        <a:alpha val="25000"/>
                      </a:srgbClr>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5.87</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7.13</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7.15</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7.14</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6.28</a:t>
                      </a:r>
                    </a:p>
                  </a:txBody>
                  <a:tcPr marL="6350" marR="6350" marT="6350" marB="0" anchor="b">
                    <a:solidFill>
                      <a:srgbClr val="002060">
                        <a:alpha val="25000"/>
                      </a:srgbClr>
                    </a:solidFill>
                  </a:tcPr>
                </a:tc>
                <a:extLst>
                  <a:ext uri="{0D108BD9-81ED-4DB2-BD59-A6C34878D82A}">
                    <a16:rowId xmlns:a16="http://schemas.microsoft.com/office/drawing/2014/main" val="2856886689"/>
                  </a:ext>
                </a:extLst>
              </a:tr>
              <a:tr h="215871">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152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152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148</a:t>
                      </a:r>
                    </a:p>
                  </a:txBody>
                  <a:tcPr marL="6350" marR="6350" marT="6350" marB="0" anchor="b">
                    <a:solidFill>
                      <a:schemeClr val="bg1"/>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147</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150</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151</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151</a:t>
                      </a:r>
                    </a:p>
                  </a:txBody>
                  <a:tcPr marL="6350" marR="6350" marT="6350" marB="0" anchor="b">
                    <a:solidFill>
                      <a:schemeClr val="bg1"/>
                    </a:solidFill>
                  </a:tcPr>
                </a:tc>
                <a:tc>
                  <a:txBody>
                    <a:bodyPr/>
                    <a:lstStyle/>
                    <a:p>
                      <a:pPr algn="ctr" fontAlgn="b"/>
                      <a:r>
                        <a:rPr lang="en-GB" sz="1200" b="0" i="0" u="none" strike="noStrike" dirty="0">
                          <a:solidFill>
                            <a:schemeClr val="tx1"/>
                          </a:solidFill>
                          <a:effectLst/>
                          <a:latin typeface="Frutiger LT Std 45 Light" panose="020B0402020204020204"/>
                          <a:cs typeface="Arial" panose="020B0604020202020204" pitchFamily="34" charset="0"/>
                        </a:rPr>
                        <a:t>151</a:t>
                      </a: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5" name="pp_el_chart">
            <a:extLst>
              <a:ext uri="{FF2B5EF4-FFF2-40B4-BE49-F238E27FC236}">
                <a16:creationId xmlns:a16="http://schemas.microsoft.com/office/drawing/2014/main" id="{50F609EB-EF05-AF56-67E3-839F0251410B}"/>
              </a:ext>
            </a:extLst>
          </p:cNvPr>
          <p:cNvGraphicFramePr/>
          <p:nvPr>
            <p:extLst>
              <p:ext uri="{D42A27DB-BD31-4B8C-83A1-F6EECF244321}">
                <p14:modId xmlns:p14="http://schemas.microsoft.com/office/powerpoint/2010/main" val="716014329"/>
              </p:ext>
            </p:extLst>
          </p:nvPr>
        </p:nvGraphicFramePr>
        <p:xfrm>
          <a:off x="291995" y="531074"/>
          <a:ext cx="11424875" cy="53049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DB75F62C-A556-F440-CE02-79CE0D071738}"/>
              </a:ext>
            </a:extLst>
          </p:cNvPr>
          <p:cNvSpPr>
            <a:spLocks noGrp="1"/>
          </p:cNvSpPr>
          <p:nvPr>
            <p:ph type="sldNum" sz="quarter" idx="12"/>
          </p:nvPr>
        </p:nvSpPr>
        <p:spPr/>
        <p:txBody>
          <a:bodyPr/>
          <a:lstStyle/>
          <a:p>
            <a:fld id="{A5F5F9FB-4D8A-4641-BF0E-12D99FAB1D1B}" type="slidenum">
              <a:rPr lang="en-GB" smtClean="0"/>
              <a:t>23</a:t>
            </a:fld>
            <a:endParaRPr lang="en-GB"/>
          </a:p>
        </p:txBody>
      </p:sp>
      <p:pic>
        <p:nvPicPr>
          <p:cNvPr id="6" name="Picture 5">
            <a:extLst>
              <a:ext uri="{FF2B5EF4-FFF2-40B4-BE49-F238E27FC236}">
                <a16:creationId xmlns:a16="http://schemas.microsoft.com/office/drawing/2014/main" id="{42878E52-49BF-5880-92CE-5FAC79EE3D35}"/>
              </a:ext>
            </a:extLst>
          </p:cNvPr>
          <p:cNvPicPr>
            <a:picLocks noChangeAspect="1"/>
          </p:cNvPicPr>
          <p:nvPr/>
        </p:nvPicPr>
        <p:blipFill>
          <a:blip r:embed="rId3"/>
          <a:stretch>
            <a:fillRect/>
          </a:stretch>
        </p:blipFill>
        <p:spPr>
          <a:xfrm>
            <a:off x="1572152" y="375287"/>
            <a:ext cx="574780" cy="315497"/>
          </a:xfrm>
          <a:prstGeom prst="rect">
            <a:avLst/>
          </a:prstGeom>
        </p:spPr>
      </p:pic>
      <p:pic>
        <p:nvPicPr>
          <p:cNvPr id="7" name="Picture 6">
            <a:extLst>
              <a:ext uri="{FF2B5EF4-FFF2-40B4-BE49-F238E27FC236}">
                <a16:creationId xmlns:a16="http://schemas.microsoft.com/office/drawing/2014/main" id="{A9D4AD23-09F8-00E7-74E8-6D44CA3CB11B}"/>
              </a:ext>
            </a:extLst>
          </p:cNvPr>
          <p:cNvPicPr>
            <a:picLocks noChangeAspect="1"/>
          </p:cNvPicPr>
          <p:nvPr/>
        </p:nvPicPr>
        <p:blipFill>
          <a:blip r:embed="rId4"/>
          <a:stretch>
            <a:fillRect/>
          </a:stretch>
        </p:blipFill>
        <p:spPr>
          <a:xfrm>
            <a:off x="2737042" y="365031"/>
            <a:ext cx="456251" cy="441668"/>
          </a:xfrm>
          <a:prstGeom prst="rect">
            <a:avLst/>
          </a:prstGeom>
        </p:spPr>
      </p:pic>
      <p:pic>
        <p:nvPicPr>
          <p:cNvPr id="8" name="Picture 7">
            <a:extLst>
              <a:ext uri="{FF2B5EF4-FFF2-40B4-BE49-F238E27FC236}">
                <a16:creationId xmlns:a16="http://schemas.microsoft.com/office/drawing/2014/main" id="{0FA8F420-12EC-62E7-9F8C-8CCCC38A62C0}"/>
              </a:ext>
            </a:extLst>
          </p:cNvPr>
          <p:cNvPicPr>
            <a:picLocks noChangeAspect="1"/>
          </p:cNvPicPr>
          <p:nvPr/>
        </p:nvPicPr>
        <p:blipFill>
          <a:blip r:embed="rId5"/>
          <a:stretch>
            <a:fillRect/>
          </a:stretch>
        </p:blipFill>
        <p:spPr>
          <a:xfrm>
            <a:off x="3760648" y="375287"/>
            <a:ext cx="670945" cy="382147"/>
          </a:xfrm>
          <a:prstGeom prst="rect">
            <a:avLst/>
          </a:prstGeom>
        </p:spPr>
      </p:pic>
      <p:pic>
        <p:nvPicPr>
          <p:cNvPr id="9" name="Picture 8">
            <a:extLst>
              <a:ext uri="{FF2B5EF4-FFF2-40B4-BE49-F238E27FC236}">
                <a16:creationId xmlns:a16="http://schemas.microsoft.com/office/drawing/2014/main" id="{E00080BE-27C5-2F3A-CD0C-3B374E80DE15}"/>
              </a:ext>
            </a:extLst>
          </p:cNvPr>
          <p:cNvPicPr>
            <a:picLocks noChangeAspect="1"/>
          </p:cNvPicPr>
          <p:nvPr/>
        </p:nvPicPr>
        <p:blipFill>
          <a:blip r:embed="rId6"/>
          <a:stretch>
            <a:fillRect/>
          </a:stretch>
        </p:blipFill>
        <p:spPr>
          <a:xfrm>
            <a:off x="4975329" y="375287"/>
            <a:ext cx="485189" cy="403786"/>
          </a:xfrm>
          <a:prstGeom prst="rect">
            <a:avLst/>
          </a:prstGeom>
        </p:spPr>
      </p:pic>
      <p:pic>
        <p:nvPicPr>
          <p:cNvPr id="10" name="Picture 9">
            <a:extLst>
              <a:ext uri="{FF2B5EF4-FFF2-40B4-BE49-F238E27FC236}">
                <a16:creationId xmlns:a16="http://schemas.microsoft.com/office/drawing/2014/main" id="{FDEC7967-30A7-E141-38C2-B720DB21CA9C}"/>
              </a:ext>
            </a:extLst>
          </p:cNvPr>
          <p:cNvPicPr>
            <a:picLocks noChangeAspect="1"/>
          </p:cNvPicPr>
          <p:nvPr/>
        </p:nvPicPr>
        <p:blipFill>
          <a:blip r:embed="rId7"/>
          <a:stretch>
            <a:fillRect/>
          </a:stretch>
        </p:blipFill>
        <p:spPr>
          <a:xfrm>
            <a:off x="6004432" y="413373"/>
            <a:ext cx="706008" cy="403787"/>
          </a:xfrm>
          <a:prstGeom prst="rect">
            <a:avLst/>
          </a:prstGeom>
        </p:spPr>
      </p:pic>
      <p:pic>
        <p:nvPicPr>
          <p:cNvPr id="11" name="Picture 10">
            <a:extLst>
              <a:ext uri="{FF2B5EF4-FFF2-40B4-BE49-F238E27FC236}">
                <a16:creationId xmlns:a16="http://schemas.microsoft.com/office/drawing/2014/main" id="{27BAA9BD-2D30-1911-732B-A229CC170A96}"/>
              </a:ext>
            </a:extLst>
          </p:cNvPr>
          <p:cNvPicPr>
            <a:picLocks noChangeAspect="1"/>
          </p:cNvPicPr>
          <p:nvPr/>
        </p:nvPicPr>
        <p:blipFill>
          <a:blip r:embed="rId8"/>
          <a:stretch>
            <a:fillRect/>
          </a:stretch>
        </p:blipFill>
        <p:spPr>
          <a:xfrm>
            <a:off x="7216672" y="416507"/>
            <a:ext cx="521169" cy="399563"/>
          </a:xfrm>
          <a:prstGeom prst="rect">
            <a:avLst/>
          </a:prstGeom>
        </p:spPr>
      </p:pic>
      <p:pic>
        <p:nvPicPr>
          <p:cNvPr id="12" name="Picture 11">
            <a:extLst>
              <a:ext uri="{FF2B5EF4-FFF2-40B4-BE49-F238E27FC236}">
                <a16:creationId xmlns:a16="http://schemas.microsoft.com/office/drawing/2014/main" id="{F4CD2C6C-47A0-FF45-E868-85467216C3EB}"/>
              </a:ext>
            </a:extLst>
          </p:cNvPr>
          <p:cNvPicPr>
            <a:picLocks noChangeAspect="1"/>
          </p:cNvPicPr>
          <p:nvPr/>
        </p:nvPicPr>
        <p:blipFill>
          <a:blip r:embed="rId9"/>
          <a:stretch>
            <a:fillRect/>
          </a:stretch>
        </p:blipFill>
        <p:spPr>
          <a:xfrm>
            <a:off x="8249686" y="460975"/>
            <a:ext cx="775907" cy="369332"/>
          </a:xfrm>
          <a:prstGeom prst="rect">
            <a:avLst/>
          </a:prstGeom>
        </p:spPr>
      </p:pic>
      <p:sp>
        <p:nvSpPr>
          <p:cNvPr id="13" name="name">
            <a:extLst>
              <a:ext uri="{FF2B5EF4-FFF2-40B4-BE49-F238E27FC236}">
                <a16:creationId xmlns:a16="http://schemas.microsoft.com/office/drawing/2014/main" id="{4B3E9E9D-56A1-8A50-B5F2-05F85E55416E}"/>
              </a:ext>
            </a:extLst>
          </p:cNvPr>
          <p:cNvSpPr txBox="1"/>
          <p:nvPr/>
        </p:nvSpPr>
        <p:spPr>
          <a:xfrm>
            <a:off x="1085850" y="0"/>
            <a:ext cx="9753600" cy="369332"/>
          </a:xfrm>
          <a:prstGeom prst="rect">
            <a:avLst/>
          </a:prstGeom>
          <a:noFill/>
        </p:spPr>
        <p:txBody>
          <a:bodyPr wrap="square" rtlCol="0">
            <a:spAutoFit/>
          </a:bodyPr>
          <a:lstStyle/>
          <a:p>
            <a:pPr algn="ctr"/>
            <a:r>
              <a:rPr lang="en-GB">
                <a:latin typeface="Frutiger LT Std 45 Light" panose="020B0402020204020204"/>
              </a:rPr>
              <a:t>Older Peoples Services</a:t>
            </a:r>
            <a:endParaRPr lang="en-GB" dirty="0">
              <a:latin typeface="Frutiger LT Std 45 Light" panose="020B0402020204020204"/>
            </a:endParaRPr>
          </a:p>
        </p:txBody>
      </p:sp>
      <p:sp>
        <p:nvSpPr>
          <p:cNvPr id="2" name="TextBox 1">
            <a:extLst>
              <a:ext uri="{FF2B5EF4-FFF2-40B4-BE49-F238E27FC236}">
                <a16:creationId xmlns:a16="http://schemas.microsoft.com/office/drawing/2014/main" id="{6914286F-CBD4-6055-97BD-2625E7472A50}"/>
              </a:ext>
            </a:extLst>
          </p:cNvPr>
          <p:cNvSpPr txBox="1"/>
          <p:nvPr/>
        </p:nvSpPr>
        <p:spPr>
          <a:xfrm rot="16200000">
            <a:off x="3261266" y="3297019"/>
            <a:ext cx="4074460" cy="646331"/>
          </a:xfrm>
          <a:prstGeom prst="rect">
            <a:avLst/>
          </a:prstGeom>
          <a:noFill/>
        </p:spPr>
        <p:txBody>
          <a:bodyPr wrap="square">
            <a:spAutoFit/>
          </a:bodyPr>
          <a:lstStyle/>
          <a:p>
            <a:pPr algn="ctr"/>
            <a:r>
              <a:rPr lang="en-GB" dirty="0"/>
              <a:t>Data on this theme will be shared later. </a:t>
            </a:r>
          </a:p>
          <a:p>
            <a:pPr algn="ctr"/>
            <a:r>
              <a:rPr lang="en-GB" dirty="0"/>
              <a:t>The quality of data needs to be reviewed</a:t>
            </a:r>
          </a:p>
        </p:txBody>
      </p:sp>
    </p:spTree>
    <p:extLst>
      <p:ext uri="{BB962C8B-B14F-4D97-AF65-F5344CB8AC3E}">
        <p14:creationId xmlns:p14="http://schemas.microsoft.com/office/powerpoint/2010/main" val="1490804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p_el_table">
            <a:extLst>
              <a:ext uri="{FF2B5EF4-FFF2-40B4-BE49-F238E27FC236}">
                <a16:creationId xmlns:a16="http://schemas.microsoft.com/office/drawing/2014/main" id="{329D3CDA-9B5A-9D89-CB7A-CAC98FD26057}"/>
              </a:ext>
            </a:extLst>
          </p:cNvPr>
          <p:cNvGraphicFramePr>
            <a:graphicFrameLocks noGrp="1"/>
          </p:cNvGraphicFramePr>
          <p:nvPr>
            <p:extLst>
              <p:ext uri="{D42A27DB-BD31-4B8C-83A1-F6EECF244321}">
                <p14:modId xmlns:p14="http://schemas.microsoft.com/office/powerpoint/2010/main" val="3779189813"/>
              </p:ext>
            </p:extLst>
          </p:nvPr>
        </p:nvGraphicFramePr>
        <p:xfrm>
          <a:off x="168356" y="5903434"/>
          <a:ext cx="11333360" cy="647613"/>
        </p:xfrm>
        <a:graphic>
          <a:graphicData uri="http://schemas.openxmlformats.org/drawingml/2006/table">
            <a:tbl>
              <a:tblPr>
                <a:tableStyleId>{5C22544A-7EE6-4342-B048-85BDC9FD1C3A}</a:tableStyleId>
              </a:tblPr>
              <a:tblGrid>
                <a:gridCol w="1133336">
                  <a:extLst>
                    <a:ext uri="{9D8B030D-6E8A-4147-A177-3AD203B41FA5}">
                      <a16:colId xmlns:a16="http://schemas.microsoft.com/office/drawing/2014/main" val="3310181638"/>
                    </a:ext>
                  </a:extLst>
                </a:gridCol>
                <a:gridCol w="1133336">
                  <a:extLst>
                    <a:ext uri="{9D8B030D-6E8A-4147-A177-3AD203B41FA5}">
                      <a16:colId xmlns:a16="http://schemas.microsoft.com/office/drawing/2014/main" val="303345679"/>
                    </a:ext>
                  </a:extLst>
                </a:gridCol>
                <a:gridCol w="1133336">
                  <a:extLst>
                    <a:ext uri="{9D8B030D-6E8A-4147-A177-3AD203B41FA5}">
                      <a16:colId xmlns:a16="http://schemas.microsoft.com/office/drawing/2014/main" val="2248104930"/>
                    </a:ext>
                  </a:extLst>
                </a:gridCol>
                <a:gridCol w="1133336">
                  <a:extLst>
                    <a:ext uri="{9D8B030D-6E8A-4147-A177-3AD203B41FA5}">
                      <a16:colId xmlns:a16="http://schemas.microsoft.com/office/drawing/2014/main" val="2814949835"/>
                    </a:ext>
                  </a:extLst>
                </a:gridCol>
                <a:gridCol w="1133336">
                  <a:extLst>
                    <a:ext uri="{9D8B030D-6E8A-4147-A177-3AD203B41FA5}">
                      <a16:colId xmlns:a16="http://schemas.microsoft.com/office/drawing/2014/main" val="3296823231"/>
                    </a:ext>
                  </a:extLst>
                </a:gridCol>
                <a:gridCol w="1133336">
                  <a:extLst>
                    <a:ext uri="{9D8B030D-6E8A-4147-A177-3AD203B41FA5}">
                      <a16:colId xmlns:a16="http://schemas.microsoft.com/office/drawing/2014/main" val="707784293"/>
                    </a:ext>
                  </a:extLst>
                </a:gridCol>
                <a:gridCol w="1133336">
                  <a:extLst>
                    <a:ext uri="{9D8B030D-6E8A-4147-A177-3AD203B41FA5}">
                      <a16:colId xmlns:a16="http://schemas.microsoft.com/office/drawing/2014/main" val="696754133"/>
                    </a:ext>
                  </a:extLst>
                </a:gridCol>
                <a:gridCol w="1133336">
                  <a:extLst>
                    <a:ext uri="{9D8B030D-6E8A-4147-A177-3AD203B41FA5}">
                      <a16:colId xmlns:a16="http://schemas.microsoft.com/office/drawing/2014/main" val="1449707099"/>
                    </a:ext>
                  </a:extLst>
                </a:gridCol>
                <a:gridCol w="1133336">
                  <a:extLst>
                    <a:ext uri="{9D8B030D-6E8A-4147-A177-3AD203B41FA5}">
                      <a16:colId xmlns:a16="http://schemas.microsoft.com/office/drawing/2014/main" val="3885169734"/>
                    </a:ext>
                  </a:extLst>
                </a:gridCol>
                <a:gridCol w="1133336">
                  <a:extLst>
                    <a:ext uri="{9D8B030D-6E8A-4147-A177-3AD203B41FA5}">
                      <a16:colId xmlns:a16="http://schemas.microsoft.com/office/drawing/2014/main" val="555168685"/>
                    </a:ext>
                  </a:extLst>
                </a:gridCol>
              </a:tblGrid>
              <a:tr h="215871">
                <a:tc>
                  <a:txBody>
                    <a:bodyPr/>
                    <a:lstStyle/>
                    <a:p>
                      <a:pPr algn="ctr" fontAlgn="b"/>
                      <a:r>
                        <a:rPr lang="en-GB" sz="1200" b="0" i="0" u="none" strike="noStrike">
                          <a:solidFill>
                            <a:schemeClr val="bg1"/>
                          </a:solidFill>
                          <a:effectLst/>
                          <a:latin typeface="Frutiger LT Std 45 Light" panose="020B0402020204020204"/>
                          <a:cs typeface="Arial" panose="020B0604020202020204" pitchFamily="34" charset="0"/>
                        </a:rPr>
                        <a:t>Breakdown</a:t>
                      </a:r>
                    </a:p>
                  </a:txBody>
                  <a:tcPr marL="6350" marR="6350" marT="6350" marB="0" anchor="ctr">
                    <a:solidFill>
                      <a:srgbClr val="65C4AA"/>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8.18</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7.35</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7.70</a:t>
                      </a:r>
                    </a:p>
                  </a:txBody>
                  <a:tcPr marL="6350" marR="6350" marT="6350" marB="0" anchor="b">
                    <a:solidFill>
                      <a:srgbClr val="65C4AA">
                        <a:alpha val="30000"/>
                      </a:srgbClr>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6.53</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7.59</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7.81</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7.74</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6.79</a:t>
                      </a:r>
                    </a:p>
                  </a:txBody>
                  <a:tcPr marL="6350" marR="6350" marT="6350" marB="0" anchor="b">
                    <a:solidFill>
                      <a:srgbClr val="65C4AA">
                        <a:alpha val="30000"/>
                      </a:srgbClr>
                    </a:solidFill>
                  </a:tcPr>
                </a:tc>
                <a:extLst>
                  <a:ext uri="{0D108BD9-81ED-4DB2-BD59-A6C34878D82A}">
                    <a16:rowId xmlns:a16="http://schemas.microsoft.com/office/drawing/2014/main" val="1738374529"/>
                  </a:ext>
                </a:extLst>
              </a:tr>
              <a:tr h="215871">
                <a:tc>
                  <a:txBody>
                    <a:bodyPr/>
                    <a:lstStyle/>
                    <a:p>
                      <a:pPr algn="ctr" fontAlgn="b"/>
                      <a:r>
                        <a:rPr lang="en-US" sz="1200" b="0" i="0" u="none" strike="noStrike">
                          <a:solidFill>
                            <a:schemeClr val="bg1"/>
                          </a:solidFill>
                          <a:effectLst/>
                          <a:latin typeface="Frutiger LT Std 45 Light" panose="020B0402020204020204"/>
                          <a:cs typeface="Arial" panose="020B0604020202020204" pitchFamily="34" charset="0"/>
                        </a:rPr>
                        <a:t>Your org</a:t>
                      </a:r>
                      <a:endParaRPr lang="en-GB" sz="1200" b="0" i="0" u="none" strike="noStrike">
                        <a:solidFill>
                          <a:schemeClr val="bg1"/>
                        </a:solidFill>
                        <a:effectLst/>
                        <a:latin typeface="Frutiger LT Std 45 Light" panose="020B0402020204020204"/>
                        <a:cs typeface="Arial" panose="020B0604020202020204" pitchFamily="34" charset="0"/>
                      </a:endParaRPr>
                    </a:p>
                  </a:txBody>
                  <a:tcPr marL="6350" marR="6350" marT="6350" marB="0" anchor="ctr">
                    <a:solidFill>
                      <a:srgbClr val="002060"/>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7.59</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6.50</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7.08</a:t>
                      </a:r>
                    </a:p>
                  </a:txBody>
                  <a:tcPr marL="6350" marR="6350" marT="6350" marB="0" anchor="b">
                    <a:solidFill>
                      <a:srgbClr val="002060">
                        <a:alpha val="25000"/>
                      </a:srgbClr>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5.87</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7.13</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7.15</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7.14</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6.28</a:t>
                      </a:r>
                    </a:p>
                  </a:txBody>
                  <a:tcPr marL="6350" marR="6350" marT="6350" marB="0" anchor="b">
                    <a:solidFill>
                      <a:srgbClr val="002060">
                        <a:alpha val="25000"/>
                      </a:srgbClr>
                    </a:solidFill>
                  </a:tcPr>
                </a:tc>
                <a:extLst>
                  <a:ext uri="{0D108BD9-81ED-4DB2-BD59-A6C34878D82A}">
                    <a16:rowId xmlns:a16="http://schemas.microsoft.com/office/drawing/2014/main" val="2856886689"/>
                  </a:ext>
                </a:extLst>
              </a:tr>
              <a:tr h="215871">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82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82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82</a:t>
                      </a:r>
                    </a:p>
                  </a:txBody>
                  <a:tcPr marL="6350" marR="6350" marT="6350" marB="0" anchor="b">
                    <a:solidFill>
                      <a:schemeClr val="bg1"/>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82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82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82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82</a:t>
                      </a:r>
                    </a:p>
                  </a:txBody>
                  <a:tcPr marL="6350" marR="6350" marT="6350" marB="0" anchor="b">
                    <a:solidFill>
                      <a:schemeClr val="bg1"/>
                    </a:solidFill>
                  </a:tcPr>
                </a:tc>
                <a:tc>
                  <a:txBody>
                    <a:bodyPr/>
                    <a:lstStyle/>
                    <a:p>
                      <a:pPr algn="ctr" fontAlgn="b"/>
                      <a:r>
                        <a:rPr lang="en-GB" sz="1200" b="0" i="0" u="none" strike="noStrike" dirty="0">
                          <a:solidFill>
                            <a:schemeClr val="tx1"/>
                          </a:solidFill>
                          <a:effectLst/>
                          <a:latin typeface="Frutiger LT Std 45 Light" panose="020B0402020204020204"/>
                          <a:cs typeface="Arial" panose="020B0604020202020204" pitchFamily="34" charset="0"/>
                        </a:rPr>
                        <a:t>82</a:t>
                      </a: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5" name="pp_el_chart">
            <a:extLst>
              <a:ext uri="{FF2B5EF4-FFF2-40B4-BE49-F238E27FC236}">
                <a16:creationId xmlns:a16="http://schemas.microsoft.com/office/drawing/2014/main" id="{A1A674A7-BBEF-872C-D528-273FD78DB649}"/>
              </a:ext>
            </a:extLst>
          </p:cNvPr>
          <p:cNvGraphicFramePr/>
          <p:nvPr>
            <p:extLst>
              <p:ext uri="{D42A27DB-BD31-4B8C-83A1-F6EECF244321}">
                <p14:modId xmlns:p14="http://schemas.microsoft.com/office/powerpoint/2010/main" val="1076547600"/>
              </p:ext>
            </p:extLst>
          </p:nvPr>
        </p:nvGraphicFramePr>
        <p:xfrm>
          <a:off x="291995" y="531074"/>
          <a:ext cx="11424875" cy="53049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59C9FA43-B065-770A-FA02-9E9A12135E29}"/>
              </a:ext>
            </a:extLst>
          </p:cNvPr>
          <p:cNvSpPr>
            <a:spLocks noGrp="1"/>
          </p:cNvSpPr>
          <p:nvPr>
            <p:ph type="sldNum" sz="quarter" idx="12"/>
          </p:nvPr>
        </p:nvSpPr>
        <p:spPr/>
        <p:txBody>
          <a:bodyPr/>
          <a:lstStyle/>
          <a:p>
            <a:fld id="{A5F5F9FB-4D8A-4641-BF0E-12D99FAB1D1B}" type="slidenum">
              <a:rPr lang="en-GB" smtClean="0"/>
              <a:t>24</a:t>
            </a:fld>
            <a:endParaRPr lang="en-GB"/>
          </a:p>
        </p:txBody>
      </p:sp>
      <p:pic>
        <p:nvPicPr>
          <p:cNvPr id="6" name="Picture 5">
            <a:extLst>
              <a:ext uri="{FF2B5EF4-FFF2-40B4-BE49-F238E27FC236}">
                <a16:creationId xmlns:a16="http://schemas.microsoft.com/office/drawing/2014/main" id="{9C98687F-3205-C827-BB37-85D818A623E2}"/>
              </a:ext>
            </a:extLst>
          </p:cNvPr>
          <p:cNvPicPr>
            <a:picLocks noChangeAspect="1"/>
          </p:cNvPicPr>
          <p:nvPr/>
        </p:nvPicPr>
        <p:blipFill>
          <a:blip r:embed="rId3"/>
          <a:stretch>
            <a:fillRect/>
          </a:stretch>
        </p:blipFill>
        <p:spPr>
          <a:xfrm>
            <a:off x="1572152" y="375287"/>
            <a:ext cx="574780" cy="315497"/>
          </a:xfrm>
          <a:prstGeom prst="rect">
            <a:avLst/>
          </a:prstGeom>
        </p:spPr>
      </p:pic>
      <p:pic>
        <p:nvPicPr>
          <p:cNvPr id="7" name="Picture 6">
            <a:extLst>
              <a:ext uri="{FF2B5EF4-FFF2-40B4-BE49-F238E27FC236}">
                <a16:creationId xmlns:a16="http://schemas.microsoft.com/office/drawing/2014/main" id="{13CEC238-8D68-D465-636A-56F84EDC80C1}"/>
              </a:ext>
            </a:extLst>
          </p:cNvPr>
          <p:cNvPicPr>
            <a:picLocks noChangeAspect="1"/>
          </p:cNvPicPr>
          <p:nvPr/>
        </p:nvPicPr>
        <p:blipFill>
          <a:blip r:embed="rId4"/>
          <a:stretch>
            <a:fillRect/>
          </a:stretch>
        </p:blipFill>
        <p:spPr>
          <a:xfrm>
            <a:off x="2737042" y="365031"/>
            <a:ext cx="456251" cy="441668"/>
          </a:xfrm>
          <a:prstGeom prst="rect">
            <a:avLst/>
          </a:prstGeom>
        </p:spPr>
      </p:pic>
      <p:pic>
        <p:nvPicPr>
          <p:cNvPr id="8" name="Picture 7">
            <a:extLst>
              <a:ext uri="{FF2B5EF4-FFF2-40B4-BE49-F238E27FC236}">
                <a16:creationId xmlns:a16="http://schemas.microsoft.com/office/drawing/2014/main" id="{516E62F2-3F18-1547-8C1C-C0EC04036BC2}"/>
              </a:ext>
            </a:extLst>
          </p:cNvPr>
          <p:cNvPicPr>
            <a:picLocks noChangeAspect="1"/>
          </p:cNvPicPr>
          <p:nvPr/>
        </p:nvPicPr>
        <p:blipFill>
          <a:blip r:embed="rId5"/>
          <a:stretch>
            <a:fillRect/>
          </a:stretch>
        </p:blipFill>
        <p:spPr>
          <a:xfrm>
            <a:off x="3760648" y="375287"/>
            <a:ext cx="670945" cy="382147"/>
          </a:xfrm>
          <a:prstGeom prst="rect">
            <a:avLst/>
          </a:prstGeom>
        </p:spPr>
      </p:pic>
      <p:pic>
        <p:nvPicPr>
          <p:cNvPr id="9" name="Picture 8">
            <a:extLst>
              <a:ext uri="{FF2B5EF4-FFF2-40B4-BE49-F238E27FC236}">
                <a16:creationId xmlns:a16="http://schemas.microsoft.com/office/drawing/2014/main" id="{0F9EB9BF-1BD5-6A8C-C7D7-E1424D6F78A4}"/>
              </a:ext>
            </a:extLst>
          </p:cNvPr>
          <p:cNvPicPr>
            <a:picLocks noChangeAspect="1"/>
          </p:cNvPicPr>
          <p:nvPr/>
        </p:nvPicPr>
        <p:blipFill>
          <a:blip r:embed="rId6"/>
          <a:stretch>
            <a:fillRect/>
          </a:stretch>
        </p:blipFill>
        <p:spPr>
          <a:xfrm>
            <a:off x="4975329" y="375287"/>
            <a:ext cx="485189" cy="403786"/>
          </a:xfrm>
          <a:prstGeom prst="rect">
            <a:avLst/>
          </a:prstGeom>
        </p:spPr>
      </p:pic>
      <p:pic>
        <p:nvPicPr>
          <p:cNvPr id="10" name="Picture 9">
            <a:extLst>
              <a:ext uri="{FF2B5EF4-FFF2-40B4-BE49-F238E27FC236}">
                <a16:creationId xmlns:a16="http://schemas.microsoft.com/office/drawing/2014/main" id="{EB2A6861-EA13-5992-8DDE-42B39645B4B3}"/>
              </a:ext>
            </a:extLst>
          </p:cNvPr>
          <p:cNvPicPr>
            <a:picLocks noChangeAspect="1"/>
          </p:cNvPicPr>
          <p:nvPr/>
        </p:nvPicPr>
        <p:blipFill>
          <a:blip r:embed="rId7"/>
          <a:stretch>
            <a:fillRect/>
          </a:stretch>
        </p:blipFill>
        <p:spPr>
          <a:xfrm>
            <a:off x="6004432" y="413373"/>
            <a:ext cx="706008" cy="403787"/>
          </a:xfrm>
          <a:prstGeom prst="rect">
            <a:avLst/>
          </a:prstGeom>
        </p:spPr>
      </p:pic>
      <p:pic>
        <p:nvPicPr>
          <p:cNvPr id="11" name="Picture 10">
            <a:extLst>
              <a:ext uri="{FF2B5EF4-FFF2-40B4-BE49-F238E27FC236}">
                <a16:creationId xmlns:a16="http://schemas.microsoft.com/office/drawing/2014/main" id="{468FBE5F-0E2C-7901-CB6B-A399DC5A2FFD}"/>
              </a:ext>
            </a:extLst>
          </p:cNvPr>
          <p:cNvPicPr>
            <a:picLocks noChangeAspect="1"/>
          </p:cNvPicPr>
          <p:nvPr/>
        </p:nvPicPr>
        <p:blipFill>
          <a:blip r:embed="rId8"/>
          <a:stretch>
            <a:fillRect/>
          </a:stretch>
        </p:blipFill>
        <p:spPr>
          <a:xfrm>
            <a:off x="7216672" y="416507"/>
            <a:ext cx="521169" cy="399563"/>
          </a:xfrm>
          <a:prstGeom prst="rect">
            <a:avLst/>
          </a:prstGeom>
        </p:spPr>
      </p:pic>
      <p:pic>
        <p:nvPicPr>
          <p:cNvPr id="12" name="Picture 11">
            <a:extLst>
              <a:ext uri="{FF2B5EF4-FFF2-40B4-BE49-F238E27FC236}">
                <a16:creationId xmlns:a16="http://schemas.microsoft.com/office/drawing/2014/main" id="{08F6449C-69F2-DA34-91FF-D34A445C0DD4}"/>
              </a:ext>
            </a:extLst>
          </p:cNvPr>
          <p:cNvPicPr>
            <a:picLocks noChangeAspect="1"/>
          </p:cNvPicPr>
          <p:nvPr/>
        </p:nvPicPr>
        <p:blipFill>
          <a:blip r:embed="rId9"/>
          <a:stretch>
            <a:fillRect/>
          </a:stretch>
        </p:blipFill>
        <p:spPr>
          <a:xfrm>
            <a:off x="8249686" y="460975"/>
            <a:ext cx="775907" cy="369332"/>
          </a:xfrm>
          <a:prstGeom prst="rect">
            <a:avLst/>
          </a:prstGeom>
        </p:spPr>
      </p:pic>
      <p:sp>
        <p:nvSpPr>
          <p:cNvPr id="13" name="name">
            <a:extLst>
              <a:ext uri="{FF2B5EF4-FFF2-40B4-BE49-F238E27FC236}">
                <a16:creationId xmlns:a16="http://schemas.microsoft.com/office/drawing/2014/main" id="{2C6EC63A-7F15-E866-D766-40C49B9370BC}"/>
              </a:ext>
            </a:extLst>
          </p:cNvPr>
          <p:cNvSpPr txBox="1"/>
          <p:nvPr/>
        </p:nvSpPr>
        <p:spPr>
          <a:xfrm>
            <a:off x="1085850" y="0"/>
            <a:ext cx="9753600" cy="369332"/>
          </a:xfrm>
          <a:prstGeom prst="rect">
            <a:avLst/>
          </a:prstGeom>
          <a:noFill/>
        </p:spPr>
        <p:txBody>
          <a:bodyPr wrap="square" rtlCol="0">
            <a:spAutoFit/>
          </a:bodyPr>
          <a:lstStyle/>
          <a:p>
            <a:pPr algn="ctr"/>
            <a:r>
              <a:rPr lang="en-GB">
                <a:latin typeface="Frutiger LT Std 45 Light" panose="020B0402020204020204"/>
              </a:rPr>
              <a:t>Regional and Specialist Services</a:t>
            </a:r>
            <a:endParaRPr lang="en-GB" dirty="0">
              <a:latin typeface="Frutiger LT Std 45 Light" panose="020B0402020204020204"/>
            </a:endParaRPr>
          </a:p>
        </p:txBody>
      </p:sp>
      <p:sp>
        <p:nvSpPr>
          <p:cNvPr id="2" name="TextBox 1">
            <a:extLst>
              <a:ext uri="{FF2B5EF4-FFF2-40B4-BE49-F238E27FC236}">
                <a16:creationId xmlns:a16="http://schemas.microsoft.com/office/drawing/2014/main" id="{25E9B423-14A4-D648-C1FE-BE615BB60A7D}"/>
              </a:ext>
            </a:extLst>
          </p:cNvPr>
          <p:cNvSpPr txBox="1"/>
          <p:nvPr/>
        </p:nvSpPr>
        <p:spPr>
          <a:xfrm rot="16200000">
            <a:off x="3261266" y="3297019"/>
            <a:ext cx="4074460" cy="646331"/>
          </a:xfrm>
          <a:prstGeom prst="rect">
            <a:avLst/>
          </a:prstGeom>
          <a:noFill/>
        </p:spPr>
        <p:txBody>
          <a:bodyPr wrap="square">
            <a:spAutoFit/>
          </a:bodyPr>
          <a:lstStyle/>
          <a:p>
            <a:pPr algn="ctr"/>
            <a:r>
              <a:rPr lang="en-GB" dirty="0"/>
              <a:t>Data on this theme will be shared later. </a:t>
            </a:r>
          </a:p>
          <a:p>
            <a:pPr algn="ctr"/>
            <a:r>
              <a:rPr lang="en-GB" dirty="0"/>
              <a:t>The quality of data needs to be reviewed</a:t>
            </a:r>
          </a:p>
        </p:txBody>
      </p:sp>
    </p:spTree>
    <p:extLst>
      <p:ext uri="{BB962C8B-B14F-4D97-AF65-F5344CB8AC3E}">
        <p14:creationId xmlns:p14="http://schemas.microsoft.com/office/powerpoint/2010/main" val="306269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53DD-7445-80E7-94CB-1B6020E2A260}"/>
              </a:ext>
            </a:extLst>
          </p:cNvPr>
          <p:cNvSpPr>
            <a:spLocks noGrp="1"/>
          </p:cNvSpPr>
          <p:nvPr>
            <p:ph type="title"/>
          </p:nvPr>
        </p:nvSpPr>
        <p:spPr/>
        <p:txBody>
          <a:bodyPr/>
          <a:lstStyle/>
          <a:p>
            <a:r>
              <a:rPr lang="en-GB" sz="2000">
                <a:latin typeface="Frutiger LT Std 45 Light" panose="020B0402020204020204"/>
              </a:rPr>
              <a:t>Contents (2)</a:t>
            </a:r>
          </a:p>
        </p:txBody>
      </p:sp>
      <p:sp>
        <p:nvSpPr>
          <p:cNvPr id="7" name="Slide Number Placeholder 8">
            <a:extLst>
              <a:ext uri="{FF2B5EF4-FFF2-40B4-BE49-F238E27FC236}">
                <a16:creationId xmlns:a16="http://schemas.microsoft.com/office/drawing/2014/main" id="{20CD60B6-862C-B7AB-1210-549F79CD1DAE}"/>
              </a:ext>
            </a:extLst>
          </p:cNvPr>
          <p:cNvSpPr>
            <a:spLocks noGrp="1"/>
          </p:cNvSpPr>
          <p:nvPr>
            <p:ph type="sldNum" sz="quarter" idx="4"/>
          </p:nvPr>
        </p:nvSpPr>
        <p:spPr>
          <a:xfrm>
            <a:off x="9256713" y="64487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9A81-6447-40E4-8803-1AD098DCCFC6}" type="slidenum">
              <a:rPr lang="en-GB" smtClean="0"/>
              <a:t>3</a:t>
            </a:fld>
            <a:endParaRPr lang="en-GB"/>
          </a:p>
        </p:txBody>
      </p:sp>
      <p:sp>
        <p:nvSpPr>
          <p:cNvPr id="4" name="Rectangle 3">
            <a:hlinkClick r:id="rId2" action="ppaction://hlinksldjump"/>
            <a:extLst>
              <a:ext uri="{FF2B5EF4-FFF2-40B4-BE49-F238E27FC236}">
                <a16:creationId xmlns:a16="http://schemas.microsoft.com/office/drawing/2014/main" id="{303AB134-A28F-B7B8-C9C7-DBC95E2ED513}"/>
              </a:ext>
            </a:extLst>
          </p:cNvPr>
          <p:cNvSpPr/>
          <p:nvPr/>
        </p:nvSpPr>
        <p:spPr>
          <a:xfrm>
            <a:off x="208047" y="967819"/>
            <a:ext cx="11783915" cy="250829"/>
          </a:xfrm>
          <a:prstGeom prst="rect">
            <a:avLst/>
          </a:prstGeom>
          <a:solidFill>
            <a:srgbClr val="0B4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a:latin typeface="Frutiger LT Std 45 Light" panose="020B0402020204020204"/>
                <a:cs typeface="Arial" panose="020B0604020202020204" pitchFamily="34" charset="0"/>
              </a:rPr>
              <a:t>People Promise element and Theme results – Breakdowns 2	                   							  </a:t>
            </a:r>
          </a:p>
        </p:txBody>
      </p:sp>
      <p:sp>
        <p:nvSpPr>
          <p:cNvPr id="3" name="content">
            <a:extLst>
              <a:ext uri="{FF2B5EF4-FFF2-40B4-BE49-F238E27FC236}">
                <a16:creationId xmlns:a16="http://schemas.microsoft.com/office/drawing/2014/main" id="{FA428239-2BD9-D3C2-91D3-E926388E9643}"/>
              </a:ext>
            </a:extLst>
          </p:cNvPr>
          <p:cNvSpPr txBox="1"/>
          <p:nvPr/>
        </p:nvSpPr>
        <p:spPr>
          <a:xfrm>
            <a:off x="622415" y="1966170"/>
            <a:ext cx="11637646" cy="4893647"/>
          </a:xfrm>
          <a:prstGeom prst="rect">
            <a:avLst/>
          </a:prstGeom>
          <a:noFill/>
        </p:spPr>
        <p:txBody>
          <a:bodyPr wrap="square" rtlCol="0">
            <a:spAutoFit/>
          </a:bodyPr>
          <a:lstStyle/>
          <a:p>
            <a:r>
              <a:rPr lang="en-GB" sz="1200">
                <a:latin typeface="Frutiger LT Std 45 Light" panose="020B0402020204020204"/>
                <a:hlinkClick r:id="rId3" action="ppaction://hlinksldjump"/>
              </a:rPr>
              <a:t>Adult Acute Services</a:t>
            </a:r>
            <a:endParaRPr lang="en-GB" sz="1200">
              <a:latin typeface="Frutiger LT Std 45 Light" panose="020B0402020204020204"/>
            </a:endParaRPr>
          </a:p>
          <a:p>
            <a:r>
              <a:rPr lang="en-GB" sz="1200">
                <a:latin typeface="Frutiger LT Std 45 Light" panose="020B0402020204020204"/>
                <a:hlinkClick r:id="rId4" action="ppaction://hlinksldjump"/>
              </a:rPr>
              <a:t>Care Services Other</a:t>
            </a:r>
            <a:endParaRPr lang="en-GB" sz="1200">
              <a:latin typeface="Frutiger LT Std 45 Light" panose="020B0402020204020204"/>
            </a:endParaRPr>
          </a:p>
          <a:p>
            <a:r>
              <a:rPr lang="en-GB" sz="1200">
                <a:latin typeface="Frutiger LT Std 45 Light" panose="020B0402020204020204"/>
                <a:hlinkClick r:id="rId5" action="ppaction://hlinksldjump"/>
              </a:rPr>
              <a:t>Children and Young People's Services</a:t>
            </a:r>
            <a:endParaRPr lang="en-GB" sz="1200">
              <a:latin typeface="Frutiger LT Std 45 Light" panose="020B0402020204020204"/>
            </a:endParaRPr>
          </a:p>
          <a:p>
            <a:r>
              <a:rPr lang="en-GB" sz="1200">
                <a:latin typeface="Frutiger LT Std 45 Light" panose="020B0402020204020204"/>
                <a:hlinkClick r:id="rId6" action="ppaction://hlinksldjump"/>
              </a:rPr>
              <a:t>Community and Wellbeing Services</a:t>
            </a:r>
            <a:endParaRPr lang="en-GB" sz="1200">
              <a:latin typeface="Frutiger LT Std 45 Light" panose="020B0402020204020204"/>
            </a:endParaRPr>
          </a:p>
          <a:p>
            <a:r>
              <a:rPr lang="en-GB" sz="1200">
                <a:latin typeface="Frutiger LT Std 45 Light" panose="020B0402020204020204"/>
                <a:hlinkClick r:id="rId7" action="ppaction://hlinksldjump"/>
              </a:rPr>
              <a:t>Corporate Services</a:t>
            </a:r>
            <a:endParaRPr lang="en-GB" sz="1200">
              <a:latin typeface="Frutiger LT Std 45 Light" panose="020B0402020204020204"/>
            </a:endParaRPr>
          </a:p>
          <a:p>
            <a:r>
              <a:rPr lang="en-GB" sz="1200">
                <a:latin typeface="Frutiger LT Std 45 Light" panose="020B0402020204020204"/>
                <a:hlinkClick r:id="rId8" action="ppaction://hlinksldjump"/>
              </a:rPr>
              <a:t>Eating Disorders and Rehabilitation and Gender Services</a:t>
            </a:r>
            <a:endParaRPr lang="en-GB" sz="1200">
              <a:latin typeface="Frutiger LT Std 45 Light" panose="020B0402020204020204"/>
            </a:endParaRPr>
          </a:p>
          <a:p>
            <a:r>
              <a:rPr lang="en-GB" sz="1200">
                <a:latin typeface="Frutiger LT Std 45 Light" panose="020B0402020204020204"/>
                <a:hlinkClick r:id="rId9" action="ppaction://hlinksldjump"/>
              </a:rPr>
              <a:t>Forensic Services</a:t>
            </a:r>
            <a:endParaRPr lang="en-GB" sz="1200">
              <a:latin typeface="Frutiger LT Std 45 Light" panose="020B0402020204020204"/>
            </a:endParaRPr>
          </a:p>
          <a:p>
            <a:r>
              <a:rPr lang="en-GB" sz="1200">
                <a:latin typeface="Frutiger LT Std 45 Light" panose="020B0402020204020204"/>
                <a:hlinkClick r:id="rId10" action="ppaction://hlinksldjump"/>
              </a:rPr>
              <a:t>Learning Disability Services</a:t>
            </a:r>
            <a:endParaRPr lang="en-GB" sz="1200">
              <a:latin typeface="Frutiger LT Std 45 Light" panose="020B0402020204020204"/>
            </a:endParaRPr>
          </a:p>
          <a:p>
            <a:r>
              <a:rPr lang="en-GB" sz="1200">
                <a:latin typeface="Frutiger LT Std 45 Light" panose="020B0402020204020204"/>
                <a:hlinkClick r:id="rId11" action="ppaction://hlinksldjump"/>
              </a:rPr>
              <a:t>Liaison and Perinatal Services</a:t>
            </a:r>
            <a:endParaRPr lang="en-GB" sz="1200">
              <a:latin typeface="Frutiger LT Std 45 Light" panose="020B0402020204020204"/>
            </a:endParaRPr>
          </a:p>
          <a:p>
            <a:r>
              <a:rPr lang="en-GB" sz="1200">
                <a:latin typeface="Frutiger LT Std 45 Light" panose="020B0402020204020204"/>
                <a:hlinkClick r:id="rId12" action="ppaction://hlinksldjump"/>
              </a:rPr>
              <a:t>Older Peoples Services</a:t>
            </a:r>
            <a:endParaRPr lang="en-GB" sz="1200">
              <a:latin typeface="Frutiger LT Std 45 Light" panose="020B0402020204020204"/>
            </a:endParaRPr>
          </a:p>
          <a:p>
            <a:r>
              <a:rPr lang="en-GB" sz="1200">
                <a:latin typeface="Frutiger LT Std 45 Light" panose="020B0402020204020204"/>
                <a:hlinkClick r:id="rId13" action="ppaction://hlinksldjump"/>
              </a:rPr>
              <a:t>Regional and Specialist Services</a:t>
            </a:r>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a:p>
            <a:endParaRPr lang="en-GB" sz="1200">
              <a:latin typeface="Frutiger LT Std 45 Light" panose="020B0402020204020204"/>
            </a:endParaRPr>
          </a:p>
        </p:txBody>
      </p:sp>
      <p:sp>
        <p:nvSpPr>
          <p:cNvPr id="8" name="content_extra">
            <a:extLst>
              <a:ext uri="{FF2B5EF4-FFF2-40B4-BE49-F238E27FC236}">
                <a16:creationId xmlns:a16="http://schemas.microsoft.com/office/drawing/2014/main" id="{09957A1E-1219-E785-7DBC-D8604C637D05}"/>
              </a:ext>
            </a:extLst>
          </p:cNvPr>
          <p:cNvSpPr txBox="1"/>
          <p:nvPr/>
        </p:nvSpPr>
        <p:spPr>
          <a:xfrm>
            <a:off x="626133" y="1964353"/>
            <a:ext cx="10732560" cy="4893647"/>
          </a:xfrm>
          <a:prstGeom prst="rect">
            <a:avLst/>
          </a:prstGeom>
          <a:noFill/>
        </p:spPr>
        <p:txBody>
          <a:bodyPr wrap="square" rtlCol="0">
            <a:spAutoFit/>
          </a:bodyPr>
          <a:lstStyle/>
          <a:p>
            <a:r>
              <a:rPr lang="en-GB" sz="1200">
                <a:latin typeface="Frutiger LT Std 45 Light" panose="020B0402020204020204"/>
                <a:hlinkClick r:id="rId3" action="ppaction://hlinksldjump"/>
              </a:rPr>
              <a:t>________________________________________________________________________________________________________________________________________14</a:t>
            </a:r>
            <a:endParaRPr lang="en-GB" sz="1200">
              <a:latin typeface="Frutiger LT Std 45 Light" panose="020B0402020204020204"/>
            </a:endParaRPr>
          </a:p>
          <a:p>
            <a:r>
              <a:rPr lang="en-GB" sz="1200">
                <a:latin typeface="Frutiger LT Std 45 Light" panose="020B0402020204020204"/>
                <a:hlinkClick r:id="rId4" action="ppaction://hlinksldjump"/>
              </a:rPr>
              <a:t>________________________________________________________________________________________________________________________________________15</a:t>
            </a:r>
            <a:endParaRPr lang="en-GB" sz="1200">
              <a:latin typeface="Frutiger LT Std 45 Light" panose="020B0402020204020204"/>
            </a:endParaRPr>
          </a:p>
          <a:p>
            <a:r>
              <a:rPr lang="en-GB" sz="1200">
                <a:latin typeface="Frutiger LT Std 45 Light" panose="020B0402020204020204"/>
                <a:hlinkClick r:id="rId5" action="ppaction://hlinksldjump"/>
              </a:rPr>
              <a:t>________________________________________________________________________________________________________________________________________16</a:t>
            </a:r>
            <a:endParaRPr lang="en-GB" sz="1200">
              <a:latin typeface="Frutiger LT Std 45 Light" panose="020B0402020204020204"/>
            </a:endParaRPr>
          </a:p>
          <a:p>
            <a:r>
              <a:rPr lang="en-GB" sz="1200">
                <a:latin typeface="Frutiger LT Std 45 Light" panose="020B0402020204020204"/>
                <a:hlinkClick r:id="rId6" action="ppaction://hlinksldjump"/>
              </a:rPr>
              <a:t>________________________________________________________________________________________________________________________________________17</a:t>
            </a:r>
            <a:endParaRPr lang="en-GB" sz="1200">
              <a:latin typeface="Frutiger LT Std 45 Light" panose="020B0402020204020204"/>
            </a:endParaRPr>
          </a:p>
          <a:p>
            <a:r>
              <a:rPr lang="en-GB" sz="1200">
                <a:latin typeface="Frutiger LT Std 45 Light" panose="020B0402020204020204"/>
                <a:hlinkClick r:id="rId7" action="ppaction://hlinksldjump"/>
              </a:rPr>
              <a:t>________________________________________________________________________________________________________________________________________18</a:t>
            </a:r>
            <a:endParaRPr lang="en-GB" sz="1200">
              <a:latin typeface="Frutiger LT Std 45 Light" panose="020B0402020204020204"/>
            </a:endParaRPr>
          </a:p>
          <a:p>
            <a:r>
              <a:rPr lang="en-GB" sz="1200">
                <a:latin typeface="Frutiger LT Std 45 Light" panose="020B0402020204020204"/>
                <a:hlinkClick r:id="rId8" action="ppaction://hlinksldjump"/>
              </a:rPr>
              <a:t>________________________________________________________________________________________________________________________________________19</a:t>
            </a:r>
            <a:endParaRPr lang="en-GB" sz="1200">
              <a:latin typeface="Frutiger LT Std 45 Light" panose="020B0402020204020204"/>
            </a:endParaRPr>
          </a:p>
          <a:p>
            <a:r>
              <a:rPr lang="en-GB" sz="1200">
                <a:latin typeface="Frutiger LT Std 45 Light" panose="020B0402020204020204"/>
                <a:hlinkClick r:id="rId9" action="ppaction://hlinksldjump"/>
              </a:rPr>
              <a:t>________________________________________________________________________________________________________________________________________20</a:t>
            </a:r>
            <a:endParaRPr lang="en-GB" sz="1200">
              <a:latin typeface="Frutiger LT Std 45 Light" panose="020B0402020204020204"/>
            </a:endParaRPr>
          </a:p>
          <a:p>
            <a:r>
              <a:rPr lang="en-GB" sz="1200">
                <a:latin typeface="Frutiger LT Std 45 Light" panose="020B0402020204020204"/>
                <a:hlinkClick r:id="rId10" action="ppaction://hlinksldjump"/>
              </a:rPr>
              <a:t>________________________________________________________________________________________________________________________________________21</a:t>
            </a:r>
            <a:endParaRPr lang="en-GB" sz="1200">
              <a:latin typeface="Frutiger LT Std 45 Light" panose="020B0402020204020204"/>
            </a:endParaRPr>
          </a:p>
          <a:p>
            <a:r>
              <a:rPr lang="en-GB" sz="1200">
                <a:latin typeface="Frutiger LT Std 45 Light" panose="020B0402020204020204"/>
                <a:hlinkClick r:id="rId11" action="ppaction://hlinksldjump"/>
              </a:rPr>
              <a:t>________________________________________________________________________________________________________________________________________22</a:t>
            </a:r>
            <a:endParaRPr lang="en-GB" sz="1200">
              <a:latin typeface="Frutiger LT Std 45 Light" panose="020B0402020204020204"/>
            </a:endParaRPr>
          </a:p>
          <a:p>
            <a:r>
              <a:rPr lang="en-GB" sz="1200">
                <a:latin typeface="Frutiger LT Std 45 Light" panose="020B0402020204020204"/>
                <a:hlinkClick r:id="rId12" action="ppaction://hlinksldjump"/>
              </a:rPr>
              <a:t>________________________________________________________________________________________________________________________________________23</a:t>
            </a:r>
            <a:endParaRPr lang="en-GB" sz="1200">
              <a:latin typeface="Frutiger LT Std 45 Light" panose="020B0402020204020204"/>
            </a:endParaRPr>
          </a:p>
          <a:p>
            <a:r>
              <a:rPr lang="en-GB" sz="1200">
                <a:latin typeface="Frutiger LT Std 45 Light" panose="020B0402020204020204"/>
                <a:hlinkClick r:id="rId13" action="ppaction://hlinksldjump"/>
              </a:rPr>
              <a:t>________________________________________________________________________________________________________________________________________24</a:t>
            </a:r>
            <a:endParaRPr lang="en-GB" sz="1200">
              <a:latin typeface="Frutiger LT Std 45 Light" panose="020B0402020204020204"/>
            </a:endParaRP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r>
              <a:rPr lang="en-GB" sz="1200">
                <a:latin typeface="Frutiger LT Std 45 Light" panose="020B0402020204020204"/>
              </a:rPr>
              <a:t> </a:t>
            </a:r>
          </a:p>
          <a:p>
            <a:endParaRPr lang="en-GB" sz="1200">
              <a:latin typeface="Frutiger LT Std 45 Light" panose="020B0402020204020204"/>
            </a:endParaRPr>
          </a:p>
        </p:txBody>
      </p:sp>
      <p:sp>
        <p:nvSpPr>
          <p:cNvPr id="5" name="bd2_slide_text_box">
            <a:hlinkClick r:id="rId2" action="ppaction://hlinksldjump"/>
            <a:extLst>
              <a:ext uri="{FF2B5EF4-FFF2-40B4-BE49-F238E27FC236}">
                <a16:creationId xmlns:a16="http://schemas.microsoft.com/office/drawing/2014/main" id="{F433628B-49D5-278F-DC44-DFFDA692C81C}"/>
              </a:ext>
            </a:extLst>
          </p:cNvPr>
          <p:cNvSpPr txBox="1"/>
          <p:nvPr/>
        </p:nvSpPr>
        <p:spPr>
          <a:xfrm>
            <a:off x="11249636" y="950227"/>
            <a:ext cx="369115" cy="276999"/>
          </a:xfrm>
          <a:prstGeom prst="rect">
            <a:avLst/>
          </a:prstGeom>
          <a:noFill/>
        </p:spPr>
        <p:txBody>
          <a:bodyPr wrap="square" rtlCol="0">
            <a:spAutoFit/>
          </a:bodyPr>
          <a:lstStyle/>
          <a:p>
            <a:r>
              <a:rPr lang="en-GB" sz="1200">
                <a:solidFill>
                  <a:schemeClr val="bg1"/>
                </a:solidFill>
                <a:latin typeface="Frutiger LT Std 45 Light" panose="020B0402020204020204"/>
              </a:rPr>
              <a:t>13</a:t>
            </a:r>
          </a:p>
        </p:txBody>
      </p:sp>
    </p:spTree>
    <p:extLst>
      <p:ext uri="{BB962C8B-B14F-4D97-AF65-F5344CB8AC3E}">
        <p14:creationId xmlns:p14="http://schemas.microsoft.com/office/powerpoint/2010/main" val="3817692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_name">
            <a:extLst>
              <a:ext uri="{FF2B5EF4-FFF2-40B4-BE49-F238E27FC236}">
                <a16:creationId xmlns:a16="http://schemas.microsoft.com/office/drawing/2014/main" id="{BC581146-9E25-6BA4-D9BC-BB2E65948A48}"/>
              </a:ext>
            </a:extLst>
          </p:cNvPr>
          <p:cNvSpPr txBox="1"/>
          <p:nvPr/>
        </p:nvSpPr>
        <p:spPr>
          <a:xfrm>
            <a:off x="171451" y="798255"/>
            <a:ext cx="12001500" cy="2031325"/>
          </a:xfrm>
          <a:prstGeom prst="rect">
            <a:avLst/>
          </a:prstGeom>
          <a:noFill/>
        </p:spPr>
        <p:txBody>
          <a:bodyPr wrap="square" rtlCol="0">
            <a:spAutoFit/>
          </a:bodyPr>
          <a:lstStyle/>
          <a:p>
            <a:r>
              <a:rPr lang="en-GB" sz="1400" dirty="0">
                <a:latin typeface="Frutiger LT Std 45 Light" panose="020B0402020204020204"/>
              </a:rPr>
              <a:t>This breakdown report </a:t>
            </a:r>
            <a:r>
              <a:rPr lang="en-GB" sz="1400">
                <a:latin typeface="Frutiger LT Std 45 Light" panose="020B0402020204020204"/>
              </a:rPr>
              <a:t>for Leeds and York Partnership NHS Foundation Trust </a:t>
            </a:r>
            <a:r>
              <a:rPr lang="en-GB" sz="1400" dirty="0">
                <a:latin typeface="Frutiger LT Std 45 Light" panose="020B0402020204020204"/>
              </a:rPr>
              <a:t>contains results by breakdown area for People Promise element and theme results from the 2023 NHS Staff Survey. These results are compared to the unweighted average for your organisation. </a:t>
            </a:r>
          </a:p>
          <a:p>
            <a:endParaRPr lang="en-GB" sz="1400" dirty="0">
              <a:latin typeface="Frutiger LT Std 45 Light" panose="020B0402020204020204"/>
            </a:endParaRPr>
          </a:p>
          <a:p>
            <a:r>
              <a:rPr lang="en-GB" sz="1400" b="1" dirty="0">
                <a:latin typeface="Frutiger LT Std 45 Light" panose="020B0402020204020204"/>
              </a:rPr>
              <a:t>Please note:</a:t>
            </a:r>
            <a:r>
              <a:rPr lang="en-GB" sz="1400" dirty="0">
                <a:latin typeface="Frutiger LT Std 45 Light" panose="020B0402020204020204"/>
              </a:rPr>
              <a:t> It is possible that there are differences between the ‘Your org’ scores reported in this breakdown report and those in the benchmark report. This is because the results in the benchmark report are weighted to allow for fair comparisons between organisations of a similar type. However, in this report comparisons are made within your organisation so the unweighted organisation result is a more appropriate point of comparison. </a:t>
            </a:r>
          </a:p>
          <a:p>
            <a:endParaRPr lang="en-GB" sz="1400" dirty="0">
              <a:latin typeface="Frutiger LT Std 45 Light" panose="020B0402020204020204"/>
            </a:endParaRPr>
          </a:p>
          <a:p>
            <a:r>
              <a:rPr lang="en-GB" sz="1400" dirty="0">
                <a:latin typeface="Frutiger LT Std 45 Light" panose="020B0402020204020204"/>
              </a:rPr>
              <a:t>The breakdowns used in this report were provided and defined </a:t>
            </a:r>
            <a:r>
              <a:rPr lang="en-GB" sz="1400">
                <a:latin typeface="Frutiger LT Std 45 Light" panose="020B0402020204020204"/>
              </a:rPr>
              <a:t>by Leeds and York Partnership NHS Foundation Trust. </a:t>
            </a:r>
            <a:r>
              <a:rPr lang="en-GB" sz="1400" dirty="0">
                <a:latin typeface="Frutiger LT Std 45 Light" panose="020B0402020204020204"/>
              </a:rPr>
              <a:t>Details of how the People Promise element and theme scores were calculated are included in the Technical Document, available to download from our results website.</a:t>
            </a:r>
          </a:p>
        </p:txBody>
      </p:sp>
      <p:sp>
        <p:nvSpPr>
          <p:cNvPr id="3" name="Arrow: Pentagon 2">
            <a:extLst>
              <a:ext uri="{FF2B5EF4-FFF2-40B4-BE49-F238E27FC236}">
                <a16:creationId xmlns:a16="http://schemas.microsoft.com/office/drawing/2014/main" id="{BE52C8AA-B07D-40CB-1821-8F00F5ACFC31}"/>
              </a:ext>
            </a:extLst>
          </p:cNvPr>
          <p:cNvSpPr/>
          <p:nvPr/>
        </p:nvSpPr>
        <p:spPr>
          <a:xfrm>
            <a:off x="171451" y="2914650"/>
            <a:ext cx="1790700" cy="361950"/>
          </a:xfrm>
          <a:prstGeom prst="homePlate">
            <a:avLst/>
          </a:prstGeom>
          <a:solidFill>
            <a:srgbClr val="0B457F"/>
          </a:solidFill>
          <a:ln>
            <a:solidFill>
              <a:srgbClr val="0B4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a:latin typeface="Frutiger LT Std 45 Light" panose="020B0402020204020204"/>
                <a:cs typeface="Arial" panose="020B0604020202020204" pitchFamily="34" charset="0"/>
              </a:rPr>
              <a:t>Key features</a:t>
            </a:r>
          </a:p>
        </p:txBody>
      </p:sp>
      <p:sp>
        <p:nvSpPr>
          <p:cNvPr id="5" name="Rectangle: Rounded Corners 4">
            <a:extLst>
              <a:ext uri="{FF2B5EF4-FFF2-40B4-BE49-F238E27FC236}">
                <a16:creationId xmlns:a16="http://schemas.microsoft.com/office/drawing/2014/main" id="{7F691064-B555-5317-69BE-876768D5CA6C}"/>
              </a:ext>
            </a:extLst>
          </p:cNvPr>
          <p:cNvSpPr/>
          <p:nvPr/>
        </p:nvSpPr>
        <p:spPr>
          <a:xfrm>
            <a:off x="2009775" y="2965940"/>
            <a:ext cx="3429000" cy="582308"/>
          </a:xfrm>
          <a:prstGeom prst="roundRect">
            <a:avLst/>
          </a:prstGeom>
          <a:solidFill>
            <a:srgbClr val="F2F2F2"/>
          </a:solid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Frutiger LT Std 45 Light" panose="020B0402020204020204"/>
              </a:rPr>
              <a:t>Breakdown type and </a:t>
            </a:r>
            <a:r>
              <a:rPr lang="en-GB" sz="1200" b="1">
                <a:solidFill>
                  <a:srgbClr val="1CA4D4"/>
                </a:solidFill>
                <a:latin typeface="Frutiger LT Std 45 Light" panose="020B0402020204020204"/>
              </a:rPr>
              <a:t>breakdown name </a:t>
            </a:r>
            <a:r>
              <a:rPr lang="en-GB" sz="1200">
                <a:solidFill>
                  <a:schemeClr val="tx1"/>
                </a:solidFill>
                <a:latin typeface="Frutiger LT Std 45 Light" panose="020B0402020204020204"/>
              </a:rPr>
              <a:t>are specified in the header. </a:t>
            </a:r>
            <a:endParaRPr lang="en-GB" sz="1200">
              <a:solidFill>
                <a:schemeClr val="tx1"/>
              </a:solidFill>
              <a:latin typeface="Frutiger LT Std 45 Light" panose="020B0402020204020204"/>
              <a:cs typeface="Arial" panose="020B0604020202020204" pitchFamily="34" charset="0"/>
            </a:endParaRPr>
          </a:p>
        </p:txBody>
      </p:sp>
      <p:sp>
        <p:nvSpPr>
          <p:cNvPr id="6" name="Rectangle: Rounded Corners 5">
            <a:extLst>
              <a:ext uri="{FF2B5EF4-FFF2-40B4-BE49-F238E27FC236}">
                <a16:creationId xmlns:a16="http://schemas.microsoft.com/office/drawing/2014/main" id="{9025829A-DAA3-636D-C222-4643284FB4E2}"/>
              </a:ext>
            </a:extLst>
          </p:cNvPr>
          <p:cNvSpPr/>
          <p:nvPr/>
        </p:nvSpPr>
        <p:spPr>
          <a:xfrm>
            <a:off x="1196513" y="3681129"/>
            <a:ext cx="4592367" cy="950631"/>
          </a:xfrm>
          <a:prstGeom prst="roundRect">
            <a:avLst/>
          </a:prstGeom>
          <a:solidFill>
            <a:srgbClr val="F2F2F2"/>
          </a:solid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Frutiger LT Std 45 Light" panose="020B0402020204020204"/>
              </a:rPr>
              <a:t>Breakdown results are presented in the context of the (unweighted) </a:t>
            </a:r>
            <a:r>
              <a:rPr lang="en-GB" sz="1100" b="1" dirty="0">
                <a:solidFill>
                  <a:srgbClr val="00B0F0"/>
                </a:solidFill>
                <a:latin typeface="Frutiger LT Std 45 Light" panose="020B0402020204020204"/>
              </a:rPr>
              <a:t>organisation average (’Your org’)</a:t>
            </a:r>
            <a:r>
              <a:rPr lang="en-GB" sz="1100" dirty="0">
                <a:solidFill>
                  <a:schemeClr val="tx1"/>
                </a:solidFill>
                <a:latin typeface="Frutiger LT Std 45 Light" panose="020B0402020204020204"/>
              </a:rPr>
              <a:t>, so it is easy to tell if a breakdown area is performing better or worse than the organisation average. For all People Promise element and theme results, a higher score is a better result than a lower score</a:t>
            </a:r>
            <a:endParaRPr lang="en-GB" sz="1100" dirty="0">
              <a:solidFill>
                <a:schemeClr val="tx1"/>
              </a:solidFill>
              <a:latin typeface="Frutiger LT Std 45 Light" panose="020B0402020204020204"/>
              <a:cs typeface="Arial" panose="020B0604020202020204" pitchFamily="34" charset="0"/>
            </a:endParaRPr>
          </a:p>
        </p:txBody>
      </p:sp>
      <p:sp>
        <p:nvSpPr>
          <p:cNvPr id="7" name="Rectangle: Rounded Corners 6">
            <a:extLst>
              <a:ext uri="{FF2B5EF4-FFF2-40B4-BE49-F238E27FC236}">
                <a16:creationId xmlns:a16="http://schemas.microsoft.com/office/drawing/2014/main" id="{6F4282DB-A401-CD0F-5BDA-F57DBB494E4A}"/>
              </a:ext>
            </a:extLst>
          </p:cNvPr>
          <p:cNvSpPr/>
          <p:nvPr/>
        </p:nvSpPr>
        <p:spPr>
          <a:xfrm>
            <a:off x="1819112" y="4787893"/>
            <a:ext cx="3969768" cy="789454"/>
          </a:xfrm>
          <a:prstGeom prst="roundRect">
            <a:avLst/>
          </a:prstGeom>
          <a:solidFill>
            <a:srgbClr val="F2F2F2"/>
          </a:solid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Frutiger LT Std 45 Light" panose="020B0402020204020204"/>
              </a:rPr>
              <a:t>The </a:t>
            </a:r>
            <a:r>
              <a:rPr lang="en-GB" sz="1200" b="1" dirty="0">
                <a:solidFill>
                  <a:srgbClr val="00B0F0"/>
                </a:solidFill>
                <a:latin typeface="Frutiger LT Std 45 Light" panose="020B0402020204020204"/>
              </a:rPr>
              <a:t>number of responses </a:t>
            </a:r>
            <a:r>
              <a:rPr lang="en-GB" sz="1200" dirty="0">
                <a:solidFill>
                  <a:schemeClr val="tx1"/>
                </a:solidFill>
                <a:latin typeface="Frutiger LT Std 45 Light" panose="020B0402020204020204"/>
              </a:rPr>
              <a:t>feeding into each measures and sub-scores for the </a:t>
            </a:r>
            <a:r>
              <a:rPr lang="en-GB" sz="1200" b="1" dirty="0">
                <a:solidFill>
                  <a:srgbClr val="00B0F0"/>
                </a:solidFill>
                <a:latin typeface="Frutiger LT Std 45 Light" panose="020B0402020204020204"/>
              </a:rPr>
              <a:t>given breakdown </a:t>
            </a:r>
            <a:r>
              <a:rPr lang="en-GB" sz="1200" dirty="0">
                <a:solidFill>
                  <a:schemeClr val="tx1"/>
                </a:solidFill>
                <a:latin typeface="Frutiger LT Std 45 Light" panose="020B0402020204020204"/>
              </a:rPr>
              <a:t>is specified below the table containing the breakdown and trust scores. </a:t>
            </a:r>
            <a:endParaRPr lang="en-GB" sz="1200" dirty="0">
              <a:solidFill>
                <a:schemeClr val="tx1"/>
              </a:solidFill>
              <a:latin typeface="Frutiger LT Std 45 Light" panose="020B0402020204020204"/>
              <a:cs typeface="Arial" panose="020B0604020202020204" pitchFamily="34" charset="0"/>
            </a:endParaRPr>
          </a:p>
        </p:txBody>
      </p:sp>
      <p:sp>
        <p:nvSpPr>
          <p:cNvPr id="8" name="TextBox 7">
            <a:extLst>
              <a:ext uri="{FF2B5EF4-FFF2-40B4-BE49-F238E27FC236}">
                <a16:creationId xmlns:a16="http://schemas.microsoft.com/office/drawing/2014/main" id="{EEAA2215-C77B-F78E-2560-56C2E0F2077B}"/>
              </a:ext>
            </a:extLst>
          </p:cNvPr>
          <p:cNvSpPr txBox="1"/>
          <p:nvPr/>
        </p:nvSpPr>
        <p:spPr>
          <a:xfrm>
            <a:off x="66675" y="6228696"/>
            <a:ext cx="12001500" cy="523220"/>
          </a:xfrm>
          <a:prstGeom prst="rect">
            <a:avLst/>
          </a:prstGeom>
          <a:noFill/>
        </p:spPr>
        <p:txBody>
          <a:bodyPr wrap="square" rtlCol="0">
            <a:spAutoFit/>
          </a:bodyPr>
          <a:lstStyle/>
          <a:p>
            <a:r>
              <a:rPr lang="en-GB" sz="1400" b="1">
                <a:solidFill>
                  <a:srgbClr val="CC0066"/>
                </a:solidFill>
                <a:latin typeface="Frutiger LT Std 45 Light" panose="020B0402020204020204"/>
              </a:rPr>
              <a:t>! Note</a:t>
            </a:r>
            <a:r>
              <a:rPr lang="en-GB" sz="1400">
                <a:solidFill>
                  <a:srgbClr val="CC0066"/>
                </a:solidFill>
                <a:latin typeface="Frutiger LT Std 45 Light" panose="020B0402020204020204"/>
              </a:rPr>
              <a:t>: </a:t>
            </a:r>
            <a:r>
              <a:rPr lang="en-GB" sz="1400">
                <a:solidFill>
                  <a:schemeClr val="accent1">
                    <a:lumMod val="50000"/>
                  </a:schemeClr>
                </a:solidFill>
                <a:latin typeface="Frutiger LT Std 45 Light" panose="020B0402020204020204"/>
              </a:rPr>
              <a:t>when there are less than 10 responses in a group, results are suppressed to protect staff confidentiality, for some organisations this could mean that all breakdown results are suppressed. </a:t>
            </a:r>
          </a:p>
        </p:txBody>
      </p:sp>
      <p:pic>
        <p:nvPicPr>
          <p:cNvPr id="11" name="Picture 10">
            <a:extLst>
              <a:ext uri="{FF2B5EF4-FFF2-40B4-BE49-F238E27FC236}">
                <a16:creationId xmlns:a16="http://schemas.microsoft.com/office/drawing/2014/main" id="{57B59645-5C0D-2E44-0D29-01B6EF1C31AE}"/>
              </a:ext>
            </a:extLst>
          </p:cNvPr>
          <p:cNvPicPr>
            <a:picLocks noChangeAspect="1"/>
          </p:cNvPicPr>
          <p:nvPr/>
        </p:nvPicPr>
        <p:blipFill rotWithShape="1">
          <a:blip r:embed="rId2"/>
          <a:srcRect l="23333" t="24161" r="10250" b="7400"/>
          <a:stretch/>
        </p:blipFill>
        <p:spPr>
          <a:xfrm>
            <a:off x="6017479" y="2793835"/>
            <a:ext cx="5583971" cy="3089751"/>
          </a:xfrm>
          <a:prstGeom prst="rect">
            <a:avLst/>
          </a:prstGeom>
        </p:spPr>
      </p:pic>
      <p:sp>
        <p:nvSpPr>
          <p:cNvPr id="4" name="Slide Number Placeholder 3">
            <a:extLst>
              <a:ext uri="{FF2B5EF4-FFF2-40B4-BE49-F238E27FC236}">
                <a16:creationId xmlns:a16="http://schemas.microsoft.com/office/drawing/2014/main" id="{F2FD2DCF-AAC3-37EA-162D-71A5518C7ED5}"/>
              </a:ext>
            </a:extLst>
          </p:cNvPr>
          <p:cNvSpPr>
            <a:spLocks noGrp="1"/>
          </p:cNvSpPr>
          <p:nvPr>
            <p:ph type="sldNum" sz="quarter" idx="12"/>
          </p:nvPr>
        </p:nvSpPr>
        <p:spPr/>
        <p:txBody>
          <a:bodyPr/>
          <a:lstStyle/>
          <a:p>
            <a:fld id="{A5F5F9FB-4D8A-4641-BF0E-12D99FAB1D1B}" type="slidenum">
              <a:rPr lang="en-GB" smtClean="0"/>
              <a:t>4</a:t>
            </a:fld>
            <a:endParaRPr lang="en-GB"/>
          </a:p>
        </p:txBody>
      </p:sp>
    </p:spTree>
    <p:extLst>
      <p:ext uri="{BB962C8B-B14F-4D97-AF65-F5344CB8AC3E}">
        <p14:creationId xmlns:p14="http://schemas.microsoft.com/office/powerpoint/2010/main" val="3199009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FBBBA-4A10-3D3B-202F-7D3BDDB3496D}"/>
              </a:ext>
            </a:extLst>
          </p:cNvPr>
          <p:cNvSpPr txBox="1">
            <a:spLocks/>
          </p:cNvSpPr>
          <p:nvPr/>
        </p:nvSpPr>
        <p:spPr>
          <a:xfrm>
            <a:off x="3876674" y="2767012"/>
            <a:ext cx="4438651" cy="1323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a:solidFill>
                  <a:schemeClr val="bg1"/>
                </a:solidFill>
                <a:latin typeface="Frutiger LT Std 45 Light" panose="020B0402020204020204"/>
              </a:rPr>
              <a:t>Breakdowns 1</a:t>
            </a:r>
          </a:p>
        </p:txBody>
      </p:sp>
      <p:sp>
        <p:nvSpPr>
          <p:cNvPr id="3" name="org_name">
            <a:extLst>
              <a:ext uri="{FF2B5EF4-FFF2-40B4-BE49-F238E27FC236}">
                <a16:creationId xmlns:a16="http://schemas.microsoft.com/office/drawing/2014/main" id="{151F2651-F249-E912-3617-24559DA3D84B}"/>
              </a:ext>
            </a:extLst>
          </p:cNvPr>
          <p:cNvSpPr txBox="1">
            <a:spLocks/>
          </p:cNvSpPr>
          <p:nvPr/>
        </p:nvSpPr>
        <p:spPr>
          <a:xfrm>
            <a:off x="581025" y="4953000"/>
            <a:ext cx="11029950" cy="585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solidFill>
                  <a:schemeClr val="bg1"/>
                </a:solidFill>
                <a:latin typeface="Frutiger LT Std 45 Light" panose="020B0402020204020204"/>
              </a:rPr>
              <a:t>Leeds and York Partnership NHS Foundation Trust</a:t>
            </a:r>
            <a:endParaRPr lang="en-GB" sz="2400" dirty="0">
              <a:solidFill>
                <a:schemeClr val="bg1"/>
              </a:solidFill>
              <a:latin typeface="Frutiger LT Std 45 Light" panose="020B0402020204020204"/>
            </a:endParaRPr>
          </a:p>
        </p:txBody>
      </p:sp>
      <p:sp>
        <p:nvSpPr>
          <p:cNvPr id="4" name="Title 1">
            <a:extLst>
              <a:ext uri="{FF2B5EF4-FFF2-40B4-BE49-F238E27FC236}">
                <a16:creationId xmlns:a16="http://schemas.microsoft.com/office/drawing/2014/main" id="{9EF466D2-72DC-1BAA-9EF2-4352380A5DEB}"/>
              </a:ext>
            </a:extLst>
          </p:cNvPr>
          <p:cNvSpPr txBox="1">
            <a:spLocks/>
          </p:cNvSpPr>
          <p:nvPr/>
        </p:nvSpPr>
        <p:spPr>
          <a:xfrm>
            <a:off x="581025" y="5438775"/>
            <a:ext cx="11029950" cy="585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solidFill>
                  <a:schemeClr val="bg1"/>
                </a:solidFill>
                <a:latin typeface="Frutiger LT Std 45 Light" panose="020B0402020204020204"/>
              </a:rPr>
              <a:t>2023 NHS Staff Survey</a:t>
            </a:r>
          </a:p>
        </p:txBody>
      </p:sp>
      <p:sp>
        <p:nvSpPr>
          <p:cNvPr id="5" name="Slide Number Placeholder 4">
            <a:extLst>
              <a:ext uri="{FF2B5EF4-FFF2-40B4-BE49-F238E27FC236}">
                <a16:creationId xmlns:a16="http://schemas.microsoft.com/office/drawing/2014/main" id="{B202154E-BA85-1C24-4268-638CA605E117}"/>
              </a:ext>
            </a:extLst>
          </p:cNvPr>
          <p:cNvSpPr>
            <a:spLocks noGrp="1"/>
          </p:cNvSpPr>
          <p:nvPr>
            <p:ph type="sldNum" sz="quarter" idx="12"/>
          </p:nvPr>
        </p:nvSpPr>
        <p:spPr/>
        <p:txBody>
          <a:bodyPr/>
          <a:lstStyle/>
          <a:p>
            <a:fld id="{A5F5F9FB-4D8A-4641-BF0E-12D99FAB1D1B}" type="slidenum">
              <a:rPr lang="en-GB" smtClean="0"/>
              <a:t>5</a:t>
            </a:fld>
            <a:endParaRPr lang="en-GB"/>
          </a:p>
        </p:txBody>
      </p:sp>
    </p:spTree>
    <p:extLst>
      <p:ext uri="{BB962C8B-B14F-4D97-AF65-F5344CB8AC3E}">
        <p14:creationId xmlns:p14="http://schemas.microsoft.com/office/powerpoint/2010/main" val="39611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me">
            <a:extLst>
              <a:ext uri="{FF2B5EF4-FFF2-40B4-BE49-F238E27FC236}">
                <a16:creationId xmlns:a16="http://schemas.microsoft.com/office/drawing/2014/main" id="{77D5651E-C657-A151-7868-9EAF38CDD6C7}"/>
              </a:ext>
            </a:extLst>
          </p:cNvPr>
          <p:cNvSpPr txBox="1"/>
          <p:nvPr/>
        </p:nvSpPr>
        <p:spPr>
          <a:xfrm>
            <a:off x="1085850" y="0"/>
            <a:ext cx="9753600" cy="369332"/>
          </a:xfrm>
          <a:prstGeom prst="rect">
            <a:avLst/>
          </a:prstGeom>
          <a:noFill/>
        </p:spPr>
        <p:txBody>
          <a:bodyPr wrap="square" rtlCol="0">
            <a:spAutoFit/>
          </a:bodyPr>
          <a:lstStyle/>
          <a:p>
            <a:pPr algn="ctr"/>
            <a:r>
              <a:rPr lang="en-GB">
                <a:latin typeface="Frutiger LT Std 45 Light" panose="020B0402020204020204"/>
              </a:rPr>
              <a:t>Add Prof Scientific and Technic</a:t>
            </a:r>
            <a:endParaRPr lang="en-GB" dirty="0">
              <a:latin typeface="Frutiger LT Std 45 Light" panose="020B0402020204020204"/>
            </a:endParaRPr>
          </a:p>
        </p:txBody>
      </p:sp>
      <p:graphicFrame>
        <p:nvGraphicFramePr>
          <p:cNvPr id="4" name="pp_el_chart">
            <a:extLst>
              <a:ext uri="{FF2B5EF4-FFF2-40B4-BE49-F238E27FC236}">
                <a16:creationId xmlns:a16="http://schemas.microsoft.com/office/drawing/2014/main" id="{3D12BDDD-6E91-F50C-7FC5-90951F2E84F7}"/>
              </a:ext>
            </a:extLst>
          </p:cNvPr>
          <p:cNvGraphicFramePr/>
          <p:nvPr>
            <p:extLst>
              <p:ext uri="{D42A27DB-BD31-4B8C-83A1-F6EECF244321}">
                <p14:modId xmlns:p14="http://schemas.microsoft.com/office/powerpoint/2010/main" val="2973392879"/>
              </p:ext>
            </p:extLst>
          </p:nvPr>
        </p:nvGraphicFramePr>
        <p:xfrm>
          <a:off x="291995" y="540599"/>
          <a:ext cx="11424875" cy="5304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pp_el_table">
            <a:extLst>
              <a:ext uri="{FF2B5EF4-FFF2-40B4-BE49-F238E27FC236}">
                <a16:creationId xmlns:a16="http://schemas.microsoft.com/office/drawing/2014/main" id="{23130985-5459-6ADF-1679-BEB6CDABE8CF}"/>
              </a:ext>
            </a:extLst>
          </p:cNvPr>
          <p:cNvGraphicFramePr>
            <a:graphicFrameLocks noGrp="1"/>
          </p:cNvGraphicFramePr>
          <p:nvPr>
            <p:extLst>
              <p:ext uri="{D42A27DB-BD31-4B8C-83A1-F6EECF244321}">
                <p14:modId xmlns:p14="http://schemas.microsoft.com/office/powerpoint/2010/main" val="2329751134"/>
              </p:ext>
            </p:extLst>
          </p:nvPr>
        </p:nvGraphicFramePr>
        <p:xfrm>
          <a:off x="168356" y="5903434"/>
          <a:ext cx="11333360" cy="647613"/>
        </p:xfrm>
        <a:graphic>
          <a:graphicData uri="http://schemas.openxmlformats.org/drawingml/2006/table">
            <a:tbl>
              <a:tblPr>
                <a:tableStyleId>{5C22544A-7EE6-4342-B048-85BDC9FD1C3A}</a:tableStyleId>
              </a:tblPr>
              <a:tblGrid>
                <a:gridCol w="1133336">
                  <a:extLst>
                    <a:ext uri="{9D8B030D-6E8A-4147-A177-3AD203B41FA5}">
                      <a16:colId xmlns:a16="http://schemas.microsoft.com/office/drawing/2014/main" val="3310181638"/>
                    </a:ext>
                  </a:extLst>
                </a:gridCol>
                <a:gridCol w="1133336">
                  <a:extLst>
                    <a:ext uri="{9D8B030D-6E8A-4147-A177-3AD203B41FA5}">
                      <a16:colId xmlns:a16="http://schemas.microsoft.com/office/drawing/2014/main" val="303345679"/>
                    </a:ext>
                  </a:extLst>
                </a:gridCol>
                <a:gridCol w="1133336">
                  <a:extLst>
                    <a:ext uri="{9D8B030D-6E8A-4147-A177-3AD203B41FA5}">
                      <a16:colId xmlns:a16="http://schemas.microsoft.com/office/drawing/2014/main" val="2248104930"/>
                    </a:ext>
                  </a:extLst>
                </a:gridCol>
                <a:gridCol w="1133336">
                  <a:extLst>
                    <a:ext uri="{9D8B030D-6E8A-4147-A177-3AD203B41FA5}">
                      <a16:colId xmlns:a16="http://schemas.microsoft.com/office/drawing/2014/main" val="2814949835"/>
                    </a:ext>
                  </a:extLst>
                </a:gridCol>
                <a:gridCol w="1133336">
                  <a:extLst>
                    <a:ext uri="{9D8B030D-6E8A-4147-A177-3AD203B41FA5}">
                      <a16:colId xmlns:a16="http://schemas.microsoft.com/office/drawing/2014/main" val="3296823231"/>
                    </a:ext>
                  </a:extLst>
                </a:gridCol>
                <a:gridCol w="1133336">
                  <a:extLst>
                    <a:ext uri="{9D8B030D-6E8A-4147-A177-3AD203B41FA5}">
                      <a16:colId xmlns:a16="http://schemas.microsoft.com/office/drawing/2014/main" val="707784293"/>
                    </a:ext>
                  </a:extLst>
                </a:gridCol>
                <a:gridCol w="1133336">
                  <a:extLst>
                    <a:ext uri="{9D8B030D-6E8A-4147-A177-3AD203B41FA5}">
                      <a16:colId xmlns:a16="http://schemas.microsoft.com/office/drawing/2014/main" val="696754133"/>
                    </a:ext>
                  </a:extLst>
                </a:gridCol>
                <a:gridCol w="1133336">
                  <a:extLst>
                    <a:ext uri="{9D8B030D-6E8A-4147-A177-3AD203B41FA5}">
                      <a16:colId xmlns:a16="http://schemas.microsoft.com/office/drawing/2014/main" val="1449707099"/>
                    </a:ext>
                  </a:extLst>
                </a:gridCol>
                <a:gridCol w="1133336">
                  <a:extLst>
                    <a:ext uri="{9D8B030D-6E8A-4147-A177-3AD203B41FA5}">
                      <a16:colId xmlns:a16="http://schemas.microsoft.com/office/drawing/2014/main" val="3885169734"/>
                    </a:ext>
                  </a:extLst>
                </a:gridCol>
                <a:gridCol w="1133336">
                  <a:extLst>
                    <a:ext uri="{9D8B030D-6E8A-4147-A177-3AD203B41FA5}">
                      <a16:colId xmlns:a16="http://schemas.microsoft.com/office/drawing/2014/main" val="555168685"/>
                    </a:ext>
                  </a:extLst>
                </a:gridCol>
              </a:tblGrid>
              <a:tr h="215871">
                <a:tc>
                  <a:txBody>
                    <a:bodyPr/>
                    <a:lstStyle/>
                    <a:p>
                      <a:pPr algn="ctr" fontAlgn="b"/>
                      <a:r>
                        <a:rPr lang="en-GB" sz="1200" b="0" i="0" u="none" strike="noStrike">
                          <a:solidFill>
                            <a:schemeClr val="bg1"/>
                          </a:solidFill>
                          <a:effectLst/>
                          <a:latin typeface="Frutiger LT Std 45 Light" panose="020B0402020204020204"/>
                          <a:cs typeface="Arial" panose="020B0604020202020204" pitchFamily="34" charset="0"/>
                        </a:rPr>
                        <a:t>Breakdown</a:t>
                      </a:r>
                    </a:p>
                  </a:txBody>
                  <a:tcPr marL="6350" marR="6350" marT="6350" marB="0" anchor="ctr">
                    <a:solidFill>
                      <a:srgbClr val="65C4AA"/>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7.55</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6.86</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6.99</a:t>
                      </a:r>
                    </a:p>
                  </a:txBody>
                  <a:tcPr marL="6350" marR="6350" marT="6350" marB="0" anchor="b">
                    <a:solidFill>
                      <a:srgbClr val="65C4AA">
                        <a:alpha val="30000"/>
                      </a:srgbClr>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5.78</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7.17</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7.11</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6.97</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6.00</a:t>
                      </a:r>
                    </a:p>
                  </a:txBody>
                  <a:tcPr marL="6350" marR="6350" marT="6350" marB="0" anchor="b">
                    <a:solidFill>
                      <a:srgbClr val="65C4AA">
                        <a:alpha val="30000"/>
                      </a:srgbClr>
                    </a:solidFill>
                  </a:tcPr>
                </a:tc>
                <a:extLst>
                  <a:ext uri="{0D108BD9-81ED-4DB2-BD59-A6C34878D82A}">
                    <a16:rowId xmlns:a16="http://schemas.microsoft.com/office/drawing/2014/main" val="1738374529"/>
                  </a:ext>
                </a:extLst>
              </a:tr>
              <a:tr h="215871">
                <a:tc>
                  <a:txBody>
                    <a:bodyPr/>
                    <a:lstStyle/>
                    <a:p>
                      <a:pPr algn="ctr" fontAlgn="b"/>
                      <a:r>
                        <a:rPr lang="en-US" sz="1200" b="0" i="0" u="none" strike="noStrike">
                          <a:solidFill>
                            <a:schemeClr val="bg1"/>
                          </a:solidFill>
                          <a:effectLst/>
                          <a:latin typeface="Frutiger LT Std 45 Light" panose="020B0402020204020204"/>
                          <a:cs typeface="Arial" panose="020B0604020202020204" pitchFamily="34" charset="0"/>
                        </a:rPr>
                        <a:t>Your org</a:t>
                      </a:r>
                      <a:endParaRPr lang="en-GB" sz="1200" b="0" i="0" u="none" strike="noStrike">
                        <a:solidFill>
                          <a:schemeClr val="bg1"/>
                        </a:solidFill>
                        <a:effectLst/>
                        <a:latin typeface="Frutiger LT Std 45 Light" panose="020B0402020204020204"/>
                        <a:cs typeface="Arial" panose="020B0604020202020204" pitchFamily="34" charset="0"/>
                      </a:endParaRPr>
                    </a:p>
                  </a:txBody>
                  <a:tcPr marL="6350" marR="6350" marT="6350" marB="0" anchor="ctr">
                    <a:solidFill>
                      <a:srgbClr val="002060"/>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7.59</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6.50</a:t>
                      </a:r>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7.08</a:t>
                      </a:r>
                    </a:p>
                  </a:txBody>
                  <a:tcPr marL="6350" marR="6350" marT="6350" marB="0" anchor="b">
                    <a:solidFill>
                      <a:srgbClr val="002060">
                        <a:alpha val="25000"/>
                      </a:srgbClr>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5.87</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7.13</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7.15</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7.14</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6.28</a:t>
                      </a:r>
                    </a:p>
                  </a:txBody>
                  <a:tcPr marL="6350" marR="6350" marT="6350" marB="0" anchor="b">
                    <a:solidFill>
                      <a:srgbClr val="002060">
                        <a:alpha val="25000"/>
                      </a:srgbClr>
                    </a:solidFill>
                  </a:tcPr>
                </a:tc>
                <a:extLst>
                  <a:ext uri="{0D108BD9-81ED-4DB2-BD59-A6C34878D82A}">
                    <a16:rowId xmlns:a16="http://schemas.microsoft.com/office/drawing/2014/main" val="2856886689"/>
                  </a:ext>
                </a:extLst>
              </a:tr>
              <a:tr h="215871">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124</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124</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124</a:t>
                      </a:r>
                    </a:p>
                  </a:txBody>
                  <a:tcPr marL="6350" marR="6350" marT="6350" marB="0" anchor="b">
                    <a:solidFill>
                      <a:schemeClr val="bg1"/>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118</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123</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124</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124</a:t>
                      </a:r>
                    </a:p>
                  </a:txBody>
                  <a:tcPr marL="6350" marR="6350" marT="6350" marB="0" anchor="b">
                    <a:solidFill>
                      <a:schemeClr val="bg1"/>
                    </a:solidFill>
                  </a:tcPr>
                </a:tc>
                <a:tc>
                  <a:txBody>
                    <a:bodyPr/>
                    <a:lstStyle/>
                    <a:p>
                      <a:pPr algn="ctr" fontAlgn="b"/>
                      <a:r>
                        <a:rPr lang="en-GB" sz="1200" b="0" i="0" u="none" strike="noStrike" dirty="0">
                          <a:solidFill>
                            <a:schemeClr val="tx1"/>
                          </a:solidFill>
                          <a:effectLst/>
                          <a:latin typeface="Frutiger LT Std 45 Light" panose="020B0402020204020204"/>
                          <a:cs typeface="Arial" panose="020B0604020202020204" pitchFamily="34" charset="0"/>
                        </a:rPr>
                        <a:t>124</a:t>
                      </a: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sp>
        <p:nvSpPr>
          <p:cNvPr id="3" name="Slide Number Placeholder 2">
            <a:extLst>
              <a:ext uri="{FF2B5EF4-FFF2-40B4-BE49-F238E27FC236}">
                <a16:creationId xmlns:a16="http://schemas.microsoft.com/office/drawing/2014/main" id="{29526725-5FDA-B768-3748-1806FEED113E}"/>
              </a:ext>
            </a:extLst>
          </p:cNvPr>
          <p:cNvSpPr>
            <a:spLocks noGrp="1"/>
          </p:cNvSpPr>
          <p:nvPr>
            <p:ph type="sldNum" sz="quarter" idx="12"/>
          </p:nvPr>
        </p:nvSpPr>
        <p:spPr/>
        <p:txBody>
          <a:bodyPr/>
          <a:lstStyle/>
          <a:p>
            <a:fld id="{A5F5F9FB-4D8A-4641-BF0E-12D99FAB1D1B}" type="slidenum">
              <a:rPr lang="en-GB" smtClean="0"/>
              <a:t>6</a:t>
            </a:fld>
            <a:endParaRPr lang="en-GB"/>
          </a:p>
        </p:txBody>
      </p:sp>
      <p:pic>
        <p:nvPicPr>
          <p:cNvPr id="12" name="Picture 11">
            <a:extLst>
              <a:ext uri="{FF2B5EF4-FFF2-40B4-BE49-F238E27FC236}">
                <a16:creationId xmlns:a16="http://schemas.microsoft.com/office/drawing/2014/main" id="{50964C40-E249-E354-40EF-4534890B0AC4}"/>
              </a:ext>
            </a:extLst>
          </p:cNvPr>
          <p:cNvPicPr>
            <a:picLocks noChangeAspect="1"/>
          </p:cNvPicPr>
          <p:nvPr/>
        </p:nvPicPr>
        <p:blipFill>
          <a:blip r:embed="rId3"/>
          <a:stretch>
            <a:fillRect/>
          </a:stretch>
        </p:blipFill>
        <p:spPr>
          <a:xfrm>
            <a:off x="1572152" y="375287"/>
            <a:ext cx="574780" cy="315497"/>
          </a:xfrm>
          <a:prstGeom prst="rect">
            <a:avLst/>
          </a:prstGeom>
        </p:spPr>
      </p:pic>
      <p:pic>
        <p:nvPicPr>
          <p:cNvPr id="13" name="Picture 12">
            <a:extLst>
              <a:ext uri="{FF2B5EF4-FFF2-40B4-BE49-F238E27FC236}">
                <a16:creationId xmlns:a16="http://schemas.microsoft.com/office/drawing/2014/main" id="{58E23E7B-B7AF-5C55-67B9-FDBFC4B57EE5}"/>
              </a:ext>
            </a:extLst>
          </p:cNvPr>
          <p:cNvPicPr>
            <a:picLocks noChangeAspect="1"/>
          </p:cNvPicPr>
          <p:nvPr/>
        </p:nvPicPr>
        <p:blipFill>
          <a:blip r:embed="rId4"/>
          <a:stretch>
            <a:fillRect/>
          </a:stretch>
        </p:blipFill>
        <p:spPr>
          <a:xfrm>
            <a:off x="2737042" y="365031"/>
            <a:ext cx="456251" cy="441668"/>
          </a:xfrm>
          <a:prstGeom prst="rect">
            <a:avLst/>
          </a:prstGeom>
        </p:spPr>
      </p:pic>
      <p:pic>
        <p:nvPicPr>
          <p:cNvPr id="14" name="Picture 13">
            <a:extLst>
              <a:ext uri="{FF2B5EF4-FFF2-40B4-BE49-F238E27FC236}">
                <a16:creationId xmlns:a16="http://schemas.microsoft.com/office/drawing/2014/main" id="{C3C08D93-70F8-F58E-6CDE-DD3416D63CAD}"/>
              </a:ext>
            </a:extLst>
          </p:cNvPr>
          <p:cNvPicPr>
            <a:picLocks noChangeAspect="1"/>
          </p:cNvPicPr>
          <p:nvPr/>
        </p:nvPicPr>
        <p:blipFill>
          <a:blip r:embed="rId5"/>
          <a:stretch>
            <a:fillRect/>
          </a:stretch>
        </p:blipFill>
        <p:spPr>
          <a:xfrm>
            <a:off x="3760648" y="375287"/>
            <a:ext cx="670945" cy="382147"/>
          </a:xfrm>
          <a:prstGeom prst="rect">
            <a:avLst/>
          </a:prstGeom>
        </p:spPr>
      </p:pic>
      <p:pic>
        <p:nvPicPr>
          <p:cNvPr id="15" name="Picture 14">
            <a:extLst>
              <a:ext uri="{FF2B5EF4-FFF2-40B4-BE49-F238E27FC236}">
                <a16:creationId xmlns:a16="http://schemas.microsoft.com/office/drawing/2014/main" id="{1087CFF7-BC81-FD6A-D033-4E0024DC7F37}"/>
              </a:ext>
            </a:extLst>
          </p:cNvPr>
          <p:cNvPicPr>
            <a:picLocks noChangeAspect="1"/>
          </p:cNvPicPr>
          <p:nvPr/>
        </p:nvPicPr>
        <p:blipFill>
          <a:blip r:embed="rId6"/>
          <a:stretch>
            <a:fillRect/>
          </a:stretch>
        </p:blipFill>
        <p:spPr>
          <a:xfrm>
            <a:off x="4975329" y="375287"/>
            <a:ext cx="485189" cy="403786"/>
          </a:xfrm>
          <a:prstGeom prst="rect">
            <a:avLst/>
          </a:prstGeom>
        </p:spPr>
      </p:pic>
      <p:pic>
        <p:nvPicPr>
          <p:cNvPr id="16" name="Picture 15">
            <a:extLst>
              <a:ext uri="{FF2B5EF4-FFF2-40B4-BE49-F238E27FC236}">
                <a16:creationId xmlns:a16="http://schemas.microsoft.com/office/drawing/2014/main" id="{331138EB-8111-01C3-EC13-7D885B727C57}"/>
              </a:ext>
            </a:extLst>
          </p:cNvPr>
          <p:cNvPicPr>
            <a:picLocks noChangeAspect="1"/>
          </p:cNvPicPr>
          <p:nvPr/>
        </p:nvPicPr>
        <p:blipFill>
          <a:blip r:embed="rId7"/>
          <a:stretch>
            <a:fillRect/>
          </a:stretch>
        </p:blipFill>
        <p:spPr>
          <a:xfrm>
            <a:off x="6004432" y="413373"/>
            <a:ext cx="706008" cy="403787"/>
          </a:xfrm>
          <a:prstGeom prst="rect">
            <a:avLst/>
          </a:prstGeom>
        </p:spPr>
      </p:pic>
      <p:pic>
        <p:nvPicPr>
          <p:cNvPr id="17" name="Picture 16">
            <a:extLst>
              <a:ext uri="{FF2B5EF4-FFF2-40B4-BE49-F238E27FC236}">
                <a16:creationId xmlns:a16="http://schemas.microsoft.com/office/drawing/2014/main" id="{0A5BBDB1-E439-08C0-9495-5B39F3FA7FE7}"/>
              </a:ext>
            </a:extLst>
          </p:cNvPr>
          <p:cNvPicPr>
            <a:picLocks noChangeAspect="1"/>
          </p:cNvPicPr>
          <p:nvPr/>
        </p:nvPicPr>
        <p:blipFill>
          <a:blip r:embed="rId8"/>
          <a:stretch>
            <a:fillRect/>
          </a:stretch>
        </p:blipFill>
        <p:spPr>
          <a:xfrm>
            <a:off x="7216672" y="416507"/>
            <a:ext cx="521169" cy="399563"/>
          </a:xfrm>
          <a:prstGeom prst="rect">
            <a:avLst/>
          </a:prstGeom>
        </p:spPr>
      </p:pic>
      <p:pic>
        <p:nvPicPr>
          <p:cNvPr id="18" name="Picture 17">
            <a:extLst>
              <a:ext uri="{FF2B5EF4-FFF2-40B4-BE49-F238E27FC236}">
                <a16:creationId xmlns:a16="http://schemas.microsoft.com/office/drawing/2014/main" id="{6A5AAD9E-F4BF-D2D3-BAAA-9C587EFD0EF8}"/>
              </a:ext>
            </a:extLst>
          </p:cNvPr>
          <p:cNvPicPr>
            <a:picLocks noChangeAspect="1"/>
          </p:cNvPicPr>
          <p:nvPr/>
        </p:nvPicPr>
        <p:blipFill>
          <a:blip r:embed="rId9"/>
          <a:stretch>
            <a:fillRect/>
          </a:stretch>
        </p:blipFill>
        <p:spPr>
          <a:xfrm>
            <a:off x="8249686" y="460975"/>
            <a:ext cx="775907" cy="369332"/>
          </a:xfrm>
          <a:prstGeom prst="rect">
            <a:avLst/>
          </a:prstGeom>
        </p:spPr>
      </p:pic>
      <p:sp>
        <p:nvSpPr>
          <p:cNvPr id="6" name="TextBox 5">
            <a:extLst>
              <a:ext uri="{FF2B5EF4-FFF2-40B4-BE49-F238E27FC236}">
                <a16:creationId xmlns:a16="http://schemas.microsoft.com/office/drawing/2014/main" id="{61007DEB-F5DF-A5CE-EFD7-3EEBAC3D5923}"/>
              </a:ext>
            </a:extLst>
          </p:cNvPr>
          <p:cNvSpPr txBox="1"/>
          <p:nvPr/>
        </p:nvSpPr>
        <p:spPr>
          <a:xfrm rot="16200000">
            <a:off x="3261266" y="3297019"/>
            <a:ext cx="4074460" cy="646331"/>
          </a:xfrm>
          <a:prstGeom prst="rect">
            <a:avLst/>
          </a:prstGeom>
          <a:noFill/>
        </p:spPr>
        <p:txBody>
          <a:bodyPr wrap="square">
            <a:spAutoFit/>
          </a:bodyPr>
          <a:lstStyle/>
          <a:p>
            <a:pPr algn="ctr"/>
            <a:r>
              <a:rPr lang="en-GB" dirty="0"/>
              <a:t>Data on this theme will be shared later. </a:t>
            </a:r>
          </a:p>
          <a:p>
            <a:pPr algn="ctr"/>
            <a:r>
              <a:rPr lang="en-GB" dirty="0"/>
              <a:t>The quality of data needs to be reviewed</a:t>
            </a:r>
          </a:p>
        </p:txBody>
      </p:sp>
    </p:spTree>
    <p:extLst>
      <p:ext uri="{BB962C8B-B14F-4D97-AF65-F5344CB8AC3E}">
        <p14:creationId xmlns:p14="http://schemas.microsoft.com/office/powerpoint/2010/main" val="37993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p_el_table">
            <a:extLst>
              <a:ext uri="{FF2B5EF4-FFF2-40B4-BE49-F238E27FC236}">
                <a16:creationId xmlns:a16="http://schemas.microsoft.com/office/drawing/2014/main" id="{446F7F39-18F3-0366-1C95-7AD8382CF228}"/>
              </a:ext>
            </a:extLst>
          </p:cNvPr>
          <p:cNvGraphicFramePr>
            <a:graphicFrameLocks noGrp="1"/>
          </p:cNvGraphicFramePr>
          <p:nvPr>
            <p:extLst>
              <p:ext uri="{D42A27DB-BD31-4B8C-83A1-F6EECF244321}">
                <p14:modId xmlns:p14="http://schemas.microsoft.com/office/powerpoint/2010/main" val="1070945247"/>
              </p:ext>
            </p:extLst>
          </p:nvPr>
        </p:nvGraphicFramePr>
        <p:xfrm>
          <a:off x="168356" y="5903434"/>
          <a:ext cx="11333360" cy="647613"/>
        </p:xfrm>
        <a:graphic>
          <a:graphicData uri="http://schemas.openxmlformats.org/drawingml/2006/table">
            <a:tbl>
              <a:tblPr>
                <a:tableStyleId>{5C22544A-7EE6-4342-B048-85BDC9FD1C3A}</a:tableStyleId>
              </a:tblPr>
              <a:tblGrid>
                <a:gridCol w="1133336">
                  <a:extLst>
                    <a:ext uri="{9D8B030D-6E8A-4147-A177-3AD203B41FA5}">
                      <a16:colId xmlns:a16="http://schemas.microsoft.com/office/drawing/2014/main" val="3310181638"/>
                    </a:ext>
                  </a:extLst>
                </a:gridCol>
                <a:gridCol w="1133336">
                  <a:extLst>
                    <a:ext uri="{9D8B030D-6E8A-4147-A177-3AD203B41FA5}">
                      <a16:colId xmlns:a16="http://schemas.microsoft.com/office/drawing/2014/main" val="303345679"/>
                    </a:ext>
                  </a:extLst>
                </a:gridCol>
                <a:gridCol w="1133336">
                  <a:extLst>
                    <a:ext uri="{9D8B030D-6E8A-4147-A177-3AD203B41FA5}">
                      <a16:colId xmlns:a16="http://schemas.microsoft.com/office/drawing/2014/main" val="2248104930"/>
                    </a:ext>
                  </a:extLst>
                </a:gridCol>
                <a:gridCol w="1133336">
                  <a:extLst>
                    <a:ext uri="{9D8B030D-6E8A-4147-A177-3AD203B41FA5}">
                      <a16:colId xmlns:a16="http://schemas.microsoft.com/office/drawing/2014/main" val="2814949835"/>
                    </a:ext>
                  </a:extLst>
                </a:gridCol>
                <a:gridCol w="1133336">
                  <a:extLst>
                    <a:ext uri="{9D8B030D-6E8A-4147-A177-3AD203B41FA5}">
                      <a16:colId xmlns:a16="http://schemas.microsoft.com/office/drawing/2014/main" val="3296823231"/>
                    </a:ext>
                  </a:extLst>
                </a:gridCol>
                <a:gridCol w="1133336">
                  <a:extLst>
                    <a:ext uri="{9D8B030D-6E8A-4147-A177-3AD203B41FA5}">
                      <a16:colId xmlns:a16="http://schemas.microsoft.com/office/drawing/2014/main" val="707784293"/>
                    </a:ext>
                  </a:extLst>
                </a:gridCol>
                <a:gridCol w="1133336">
                  <a:extLst>
                    <a:ext uri="{9D8B030D-6E8A-4147-A177-3AD203B41FA5}">
                      <a16:colId xmlns:a16="http://schemas.microsoft.com/office/drawing/2014/main" val="696754133"/>
                    </a:ext>
                  </a:extLst>
                </a:gridCol>
                <a:gridCol w="1133336">
                  <a:extLst>
                    <a:ext uri="{9D8B030D-6E8A-4147-A177-3AD203B41FA5}">
                      <a16:colId xmlns:a16="http://schemas.microsoft.com/office/drawing/2014/main" val="1449707099"/>
                    </a:ext>
                  </a:extLst>
                </a:gridCol>
                <a:gridCol w="1133336">
                  <a:extLst>
                    <a:ext uri="{9D8B030D-6E8A-4147-A177-3AD203B41FA5}">
                      <a16:colId xmlns:a16="http://schemas.microsoft.com/office/drawing/2014/main" val="3885169734"/>
                    </a:ext>
                  </a:extLst>
                </a:gridCol>
                <a:gridCol w="1133336">
                  <a:extLst>
                    <a:ext uri="{9D8B030D-6E8A-4147-A177-3AD203B41FA5}">
                      <a16:colId xmlns:a16="http://schemas.microsoft.com/office/drawing/2014/main" val="555168685"/>
                    </a:ext>
                  </a:extLst>
                </a:gridCol>
              </a:tblGrid>
              <a:tr h="215871">
                <a:tc>
                  <a:txBody>
                    <a:bodyPr/>
                    <a:lstStyle/>
                    <a:p>
                      <a:pPr algn="ctr" fontAlgn="b"/>
                      <a:r>
                        <a:rPr lang="en-GB" sz="1200" b="0" i="0" u="none" strike="noStrike">
                          <a:solidFill>
                            <a:schemeClr val="bg1"/>
                          </a:solidFill>
                          <a:effectLst/>
                          <a:latin typeface="Frutiger LT Std 45 Light" panose="020B0402020204020204"/>
                          <a:cs typeface="Arial" panose="020B0604020202020204" pitchFamily="34" charset="0"/>
                        </a:rPr>
                        <a:t>Breakdown</a:t>
                      </a:r>
                    </a:p>
                  </a:txBody>
                  <a:tcPr marL="6350" marR="6350" marT="6350" marB="0" anchor="ctr">
                    <a:solidFill>
                      <a:srgbClr val="65C4AA"/>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7.62</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6.34</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7.18</a:t>
                      </a:r>
                    </a:p>
                  </a:txBody>
                  <a:tcPr marL="6350" marR="6350" marT="6350" marB="0" anchor="b">
                    <a:solidFill>
                      <a:srgbClr val="65C4AA">
                        <a:alpha val="30000"/>
                      </a:srgbClr>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6.07</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7.10</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7.13</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7.32</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6.62</a:t>
                      </a:r>
                    </a:p>
                  </a:txBody>
                  <a:tcPr marL="6350" marR="6350" marT="6350" marB="0" anchor="b">
                    <a:solidFill>
                      <a:srgbClr val="65C4AA">
                        <a:alpha val="30000"/>
                      </a:srgbClr>
                    </a:solidFill>
                  </a:tcPr>
                </a:tc>
                <a:extLst>
                  <a:ext uri="{0D108BD9-81ED-4DB2-BD59-A6C34878D82A}">
                    <a16:rowId xmlns:a16="http://schemas.microsoft.com/office/drawing/2014/main" val="1738374529"/>
                  </a:ext>
                </a:extLst>
              </a:tr>
              <a:tr h="215871">
                <a:tc>
                  <a:txBody>
                    <a:bodyPr/>
                    <a:lstStyle/>
                    <a:p>
                      <a:pPr algn="ctr" fontAlgn="b"/>
                      <a:r>
                        <a:rPr lang="en-US" sz="1200" b="0" i="0" u="none" strike="noStrike">
                          <a:solidFill>
                            <a:schemeClr val="bg1"/>
                          </a:solidFill>
                          <a:effectLst/>
                          <a:latin typeface="Frutiger LT Std 45 Light" panose="020B0402020204020204"/>
                          <a:cs typeface="Arial" panose="020B0604020202020204" pitchFamily="34" charset="0"/>
                        </a:rPr>
                        <a:t>Your org</a:t>
                      </a:r>
                      <a:endParaRPr lang="en-GB" sz="1200" b="0" i="0" u="none" strike="noStrike">
                        <a:solidFill>
                          <a:schemeClr val="bg1"/>
                        </a:solidFill>
                        <a:effectLst/>
                        <a:latin typeface="Frutiger LT Std 45 Light" panose="020B0402020204020204"/>
                        <a:cs typeface="Arial" panose="020B0604020202020204" pitchFamily="34" charset="0"/>
                      </a:endParaRPr>
                    </a:p>
                  </a:txBody>
                  <a:tcPr marL="6350" marR="6350" marT="6350" marB="0" anchor="ctr">
                    <a:solidFill>
                      <a:srgbClr val="002060"/>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7.59</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6.50</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7.08</a:t>
                      </a:r>
                    </a:p>
                  </a:txBody>
                  <a:tcPr marL="6350" marR="6350" marT="6350" marB="0" anchor="b">
                    <a:solidFill>
                      <a:srgbClr val="002060">
                        <a:alpha val="25000"/>
                      </a:srgbClr>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5.87</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7.13</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7.15</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7.14</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6.28</a:t>
                      </a:r>
                    </a:p>
                  </a:txBody>
                  <a:tcPr marL="6350" marR="6350" marT="6350" marB="0" anchor="b">
                    <a:solidFill>
                      <a:srgbClr val="002060">
                        <a:alpha val="25000"/>
                      </a:srgbClr>
                    </a:solidFill>
                  </a:tcPr>
                </a:tc>
                <a:extLst>
                  <a:ext uri="{0D108BD9-81ED-4DB2-BD59-A6C34878D82A}">
                    <a16:rowId xmlns:a16="http://schemas.microsoft.com/office/drawing/2014/main" val="2856886689"/>
                  </a:ext>
                </a:extLst>
              </a:tr>
              <a:tr h="215871">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263</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263</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254</a:t>
                      </a:r>
                    </a:p>
                  </a:txBody>
                  <a:tcPr marL="6350" marR="6350" marT="6350" marB="0" anchor="b">
                    <a:solidFill>
                      <a:schemeClr val="bg1"/>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238</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260</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263</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262</a:t>
                      </a:r>
                    </a:p>
                  </a:txBody>
                  <a:tcPr marL="6350" marR="6350" marT="6350" marB="0" anchor="b">
                    <a:solidFill>
                      <a:schemeClr val="bg1"/>
                    </a:solidFill>
                  </a:tcPr>
                </a:tc>
                <a:tc>
                  <a:txBody>
                    <a:bodyPr/>
                    <a:lstStyle/>
                    <a:p>
                      <a:pPr algn="ctr" fontAlgn="b"/>
                      <a:r>
                        <a:rPr lang="en-GB" sz="1200" b="0" i="0" u="none" strike="noStrike" dirty="0">
                          <a:solidFill>
                            <a:schemeClr val="tx1"/>
                          </a:solidFill>
                          <a:effectLst/>
                          <a:latin typeface="Frutiger LT Std 45 Light" panose="020B0402020204020204"/>
                          <a:cs typeface="Arial" panose="020B0604020202020204" pitchFamily="34" charset="0"/>
                        </a:rPr>
                        <a:t>262</a:t>
                      </a: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5" name="pp_el_chart">
            <a:extLst>
              <a:ext uri="{FF2B5EF4-FFF2-40B4-BE49-F238E27FC236}">
                <a16:creationId xmlns:a16="http://schemas.microsoft.com/office/drawing/2014/main" id="{F3E27377-35F1-2875-0016-0982B366C7B3}"/>
              </a:ext>
            </a:extLst>
          </p:cNvPr>
          <p:cNvGraphicFramePr/>
          <p:nvPr>
            <p:extLst>
              <p:ext uri="{D42A27DB-BD31-4B8C-83A1-F6EECF244321}">
                <p14:modId xmlns:p14="http://schemas.microsoft.com/office/powerpoint/2010/main" val="3945277867"/>
              </p:ext>
            </p:extLst>
          </p:nvPr>
        </p:nvGraphicFramePr>
        <p:xfrm>
          <a:off x="291995" y="531074"/>
          <a:ext cx="11424875" cy="53049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AF1A90DA-38D5-5709-77D5-C5FB38D62D6A}"/>
              </a:ext>
            </a:extLst>
          </p:cNvPr>
          <p:cNvSpPr>
            <a:spLocks noGrp="1"/>
          </p:cNvSpPr>
          <p:nvPr>
            <p:ph type="sldNum" sz="quarter" idx="12"/>
          </p:nvPr>
        </p:nvSpPr>
        <p:spPr/>
        <p:txBody>
          <a:bodyPr/>
          <a:lstStyle/>
          <a:p>
            <a:fld id="{A5F5F9FB-4D8A-4641-BF0E-12D99FAB1D1B}" type="slidenum">
              <a:rPr lang="en-GB" smtClean="0"/>
              <a:t>7</a:t>
            </a:fld>
            <a:endParaRPr lang="en-GB"/>
          </a:p>
        </p:txBody>
      </p:sp>
      <p:pic>
        <p:nvPicPr>
          <p:cNvPr id="6" name="Picture 5">
            <a:extLst>
              <a:ext uri="{FF2B5EF4-FFF2-40B4-BE49-F238E27FC236}">
                <a16:creationId xmlns:a16="http://schemas.microsoft.com/office/drawing/2014/main" id="{324ABB95-F9DE-6ABF-BF5D-90FC8A67039A}"/>
              </a:ext>
            </a:extLst>
          </p:cNvPr>
          <p:cNvPicPr>
            <a:picLocks noChangeAspect="1"/>
          </p:cNvPicPr>
          <p:nvPr/>
        </p:nvPicPr>
        <p:blipFill>
          <a:blip r:embed="rId3"/>
          <a:stretch>
            <a:fillRect/>
          </a:stretch>
        </p:blipFill>
        <p:spPr>
          <a:xfrm>
            <a:off x="1572152" y="375287"/>
            <a:ext cx="574780" cy="315497"/>
          </a:xfrm>
          <a:prstGeom prst="rect">
            <a:avLst/>
          </a:prstGeom>
        </p:spPr>
      </p:pic>
      <p:pic>
        <p:nvPicPr>
          <p:cNvPr id="7" name="Picture 6">
            <a:extLst>
              <a:ext uri="{FF2B5EF4-FFF2-40B4-BE49-F238E27FC236}">
                <a16:creationId xmlns:a16="http://schemas.microsoft.com/office/drawing/2014/main" id="{4C5D1CB4-0796-B24D-4204-C7A78A147A35}"/>
              </a:ext>
            </a:extLst>
          </p:cNvPr>
          <p:cNvPicPr>
            <a:picLocks noChangeAspect="1"/>
          </p:cNvPicPr>
          <p:nvPr/>
        </p:nvPicPr>
        <p:blipFill>
          <a:blip r:embed="rId4"/>
          <a:stretch>
            <a:fillRect/>
          </a:stretch>
        </p:blipFill>
        <p:spPr>
          <a:xfrm>
            <a:off x="2737042" y="365031"/>
            <a:ext cx="456251" cy="441668"/>
          </a:xfrm>
          <a:prstGeom prst="rect">
            <a:avLst/>
          </a:prstGeom>
        </p:spPr>
      </p:pic>
      <p:pic>
        <p:nvPicPr>
          <p:cNvPr id="8" name="Picture 7">
            <a:extLst>
              <a:ext uri="{FF2B5EF4-FFF2-40B4-BE49-F238E27FC236}">
                <a16:creationId xmlns:a16="http://schemas.microsoft.com/office/drawing/2014/main" id="{1204D744-EE96-FDD6-93C7-860BD8F389D9}"/>
              </a:ext>
            </a:extLst>
          </p:cNvPr>
          <p:cNvPicPr>
            <a:picLocks noChangeAspect="1"/>
          </p:cNvPicPr>
          <p:nvPr/>
        </p:nvPicPr>
        <p:blipFill>
          <a:blip r:embed="rId5"/>
          <a:stretch>
            <a:fillRect/>
          </a:stretch>
        </p:blipFill>
        <p:spPr>
          <a:xfrm>
            <a:off x="3760648" y="375287"/>
            <a:ext cx="670945" cy="382147"/>
          </a:xfrm>
          <a:prstGeom prst="rect">
            <a:avLst/>
          </a:prstGeom>
        </p:spPr>
      </p:pic>
      <p:pic>
        <p:nvPicPr>
          <p:cNvPr id="9" name="Picture 8">
            <a:extLst>
              <a:ext uri="{FF2B5EF4-FFF2-40B4-BE49-F238E27FC236}">
                <a16:creationId xmlns:a16="http://schemas.microsoft.com/office/drawing/2014/main" id="{68CD69C6-247C-EF99-06C3-845584B15549}"/>
              </a:ext>
            </a:extLst>
          </p:cNvPr>
          <p:cNvPicPr>
            <a:picLocks noChangeAspect="1"/>
          </p:cNvPicPr>
          <p:nvPr/>
        </p:nvPicPr>
        <p:blipFill>
          <a:blip r:embed="rId6"/>
          <a:stretch>
            <a:fillRect/>
          </a:stretch>
        </p:blipFill>
        <p:spPr>
          <a:xfrm>
            <a:off x="4975329" y="375287"/>
            <a:ext cx="485189" cy="403786"/>
          </a:xfrm>
          <a:prstGeom prst="rect">
            <a:avLst/>
          </a:prstGeom>
        </p:spPr>
      </p:pic>
      <p:pic>
        <p:nvPicPr>
          <p:cNvPr id="10" name="Picture 9">
            <a:extLst>
              <a:ext uri="{FF2B5EF4-FFF2-40B4-BE49-F238E27FC236}">
                <a16:creationId xmlns:a16="http://schemas.microsoft.com/office/drawing/2014/main" id="{D2D70923-9BEB-B409-83C5-749C6769A3EA}"/>
              </a:ext>
            </a:extLst>
          </p:cNvPr>
          <p:cNvPicPr>
            <a:picLocks noChangeAspect="1"/>
          </p:cNvPicPr>
          <p:nvPr/>
        </p:nvPicPr>
        <p:blipFill>
          <a:blip r:embed="rId7"/>
          <a:stretch>
            <a:fillRect/>
          </a:stretch>
        </p:blipFill>
        <p:spPr>
          <a:xfrm>
            <a:off x="6004432" y="413373"/>
            <a:ext cx="706008" cy="403787"/>
          </a:xfrm>
          <a:prstGeom prst="rect">
            <a:avLst/>
          </a:prstGeom>
        </p:spPr>
      </p:pic>
      <p:pic>
        <p:nvPicPr>
          <p:cNvPr id="11" name="Picture 10">
            <a:extLst>
              <a:ext uri="{FF2B5EF4-FFF2-40B4-BE49-F238E27FC236}">
                <a16:creationId xmlns:a16="http://schemas.microsoft.com/office/drawing/2014/main" id="{96198C8A-0539-43B4-1B53-9436524834AC}"/>
              </a:ext>
            </a:extLst>
          </p:cNvPr>
          <p:cNvPicPr>
            <a:picLocks noChangeAspect="1"/>
          </p:cNvPicPr>
          <p:nvPr/>
        </p:nvPicPr>
        <p:blipFill>
          <a:blip r:embed="rId8"/>
          <a:stretch>
            <a:fillRect/>
          </a:stretch>
        </p:blipFill>
        <p:spPr>
          <a:xfrm>
            <a:off x="7216672" y="416507"/>
            <a:ext cx="521169" cy="399563"/>
          </a:xfrm>
          <a:prstGeom prst="rect">
            <a:avLst/>
          </a:prstGeom>
        </p:spPr>
      </p:pic>
      <p:pic>
        <p:nvPicPr>
          <p:cNvPr id="12" name="Picture 11">
            <a:extLst>
              <a:ext uri="{FF2B5EF4-FFF2-40B4-BE49-F238E27FC236}">
                <a16:creationId xmlns:a16="http://schemas.microsoft.com/office/drawing/2014/main" id="{B468A1C3-9669-B9F6-4286-59EECD8C8670}"/>
              </a:ext>
            </a:extLst>
          </p:cNvPr>
          <p:cNvPicPr>
            <a:picLocks noChangeAspect="1"/>
          </p:cNvPicPr>
          <p:nvPr/>
        </p:nvPicPr>
        <p:blipFill>
          <a:blip r:embed="rId9"/>
          <a:stretch>
            <a:fillRect/>
          </a:stretch>
        </p:blipFill>
        <p:spPr>
          <a:xfrm>
            <a:off x="8249686" y="460975"/>
            <a:ext cx="775907" cy="369332"/>
          </a:xfrm>
          <a:prstGeom prst="rect">
            <a:avLst/>
          </a:prstGeom>
        </p:spPr>
      </p:pic>
      <p:sp>
        <p:nvSpPr>
          <p:cNvPr id="15" name="name">
            <a:extLst>
              <a:ext uri="{FF2B5EF4-FFF2-40B4-BE49-F238E27FC236}">
                <a16:creationId xmlns:a16="http://schemas.microsoft.com/office/drawing/2014/main" id="{395A7F82-61F1-C9C3-47C5-242B28F5331D}"/>
              </a:ext>
            </a:extLst>
          </p:cNvPr>
          <p:cNvSpPr txBox="1"/>
          <p:nvPr/>
        </p:nvSpPr>
        <p:spPr>
          <a:xfrm>
            <a:off x="1085850" y="0"/>
            <a:ext cx="9753600" cy="369332"/>
          </a:xfrm>
          <a:prstGeom prst="rect">
            <a:avLst/>
          </a:prstGeom>
          <a:noFill/>
        </p:spPr>
        <p:txBody>
          <a:bodyPr wrap="square" rtlCol="0">
            <a:spAutoFit/>
          </a:bodyPr>
          <a:lstStyle/>
          <a:p>
            <a:pPr algn="ctr"/>
            <a:r>
              <a:rPr lang="en-GB">
                <a:latin typeface="Frutiger LT Std 45 Light" panose="020B0402020204020204"/>
              </a:rPr>
              <a:t>Additional Clinical Services</a:t>
            </a:r>
            <a:endParaRPr lang="en-GB" dirty="0">
              <a:latin typeface="Frutiger LT Std 45 Light" panose="020B0402020204020204"/>
            </a:endParaRPr>
          </a:p>
        </p:txBody>
      </p:sp>
      <p:sp>
        <p:nvSpPr>
          <p:cNvPr id="2" name="TextBox 1">
            <a:extLst>
              <a:ext uri="{FF2B5EF4-FFF2-40B4-BE49-F238E27FC236}">
                <a16:creationId xmlns:a16="http://schemas.microsoft.com/office/drawing/2014/main" id="{3847B196-3947-54AC-0EA5-6648392D5CEB}"/>
              </a:ext>
            </a:extLst>
          </p:cNvPr>
          <p:cNvSpPr txBox="1"/>
          <p:nvPr/>
        </p:nvSpPr>
        <p:spPr>
          <a:xfrm rot="16200000">
            <a:off x="3261266" y="3297019"/>
            <a:ext cx="4074460" cy="646331"/>
          </a:xfrm>
          <a:prstGeom prst="rect">
            <a:avLst/>
          </a:prstGeom>
          <a:noFill/>
        </p:spPr>
        <p:txBody>
          <a:bodyPr wrap="square">
            <a:spAutoFit/>
          </a:bodyPr>
          <a:lstStyle/>
          <a:p>
            <a:pPr algn="ctr"/>
            <a:r>
              <a:rPr lang="en-GB" dirty="0"/>
              <a:t>Data on this theme will be shared later. </a:t>
            </a:r>
          </a:p>
          <a:p>
            <a:pPr algn="ctr"/>
            <a:r>
              <a:rPr lang="en-GB" dirty="0"/>
              <a:t>The quality of data needs to be reviewed</a:t>
            </a:r>
          </a:p>
        </p:txBody>
      </p:sp>
    </p:spTree>
    <p:extLst>
      <p:ext uri="{BB962C8B-B14F-4D97-AF65-F5344CB8AC3E}">
        <p14:creationId xmlns:p14="http://schemas.microsoft.com/office/powerpoint/2010/main" val="3640069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p_el_table">
            <a:extLst>
              <a:ext uri="{FF2B5EF4-FFF2-40B4-BE49-F238E27FC236}">
                <a16:creationId xmlns:a16="http://schemas.microsoft.com/office/drawing/2014/main" id="{E8E021E6-56A9-A75F-BE14-40724B4812C2}"/>
              </a:ext>
            </a:extLst>
          </p:cNvPr>
          <p:cNvGraphicFramePr>
            <a:graphicFrameLocks noGrp="1"/>
          </p:cNvGraphicFramePr>
          <p:nvPr>
            <p:extLst>
              <p:ext uri="{D42A27DB-BD31-4B8C-83A1-F6EECF244321}">
                <p14:modId xmlns:p14="http://schemas.microsoft.com/office/powerpoint/2010/main" val="3074058619"/>
              </p:ext>
            </p:extLst>
          </p:nvPr>
        </p:nvGraphicFramePr>
        <p:xfrm>
          <a:off x="168356" y="5903434"/>
          <a:ext cx="11333360" cy="647613"/>
        </p:xfrm>
        <a:graphic>
          <a:graphicData uri="http://schemas.openxmlformats.org/drawingml/2006/table">
            <a:tbl>
              <a:tblPr>
                <a:tableStyleId>{5C22544A-7EE6-4342-B048-85BDC9FD1C3A}</a:tableStyleId>
              </a:tblPr>
              <a:tblGrid>
                <a:gridCol w="1133336">
                  <a:extLst>
                    <a:ext uri="{9D8B030D-6E8A-4147-A177-3AD203B41FA5}">
                      <a16:colId xmlns:a16="http://schemas.microsoft.com/office/drawing/2014/main" val="3310181638"/>
                    </a:ext>
                  </a:extLst>
                </a:gridCol>
                <a:gridCol w="1133336">
                  <a:extLst>
                    <a:ext uri="{9D8B030D-6E8A-4147-A177-3AD203B41FA5}">
                      <a16:colId xmlns:a16="http://schemas.microsoft.com/office/drawing/2014/main" val="303345679"/>
                    </a:ext>
                  </a:extLst>
                </a:gridCol>
                <a:gridCol w="1133336">
                  <a:extLst>
                    <a:ext uri="{9D8B030D-6E8A-4147-A177-3AD203B41FA5}">
                      <a16:colId xmlns:a16="http://schemas.microsoft.com/office/drawing/2014/main" val="2248104930"/>
                    </a:ext>
                  </a:extLst>
                </a:gridCol>
                <a:gridCol w="1133336">
                  <a:extLst>
                    <a:ext uri="{9D8B030D-6E8A-4147-A177-3AD203B41FA5}">
                      <a16:colId xmlns:a16="http://schemas.microsoft.com/office/drawing/2014/main" val="2814949835"/>
                    </a:ext>
                  </a:extLst>
                </a:gridCol>
                <a:gridCol w="1133336">
                  <a:extLst>
                    <a:ext uri="{9D8B030D-6E8A-4147-A177-3AD203B41FA5}">
                      <a16:colId xmlns:a16="http://schemas.microsoft.com/office/drawing/2014/main" val="3296823231"/>
                    </a:ext>
                  </a:extLst>
                </a:gridCol>
                <a:gridCol w="1133336">
                  <a:extLst>
                    <a:ext uri="{9D8B030D-6E8A-4147-A177-3AD203B41FA5}">
                      <a16:colId xmlns:a16="http://schemas.microsoft.com/office/drawing/2014/main" val="707784293"/>
                    </a:ext>
                  </a:extLst>
                </a:gridCol>
                <a:gridCol w="1133336">
                  <a:extLst>
                    <a:ext uri="{9D8B030D-6E8A-4147-A177-3AD203B41FA5}">
                      <a16:colId xmlns:a16="http://schemas.microsoft.com/office/drawing/2014/main" val="696754133"/>
                    </a:ext>
                  </a:extLst>
                </a:gridCol>
                <a:gridCol w="1133336">
                  <a:extLst>
                    <a:ext uri="{9D8B030D-6E8A-4147-A177-3AD203B41FA5}">
                      <a16:colId xmlns:a16="http://schemas.microsoft.com/office/drawing/2014/main" val="1449707099"/>
                    </a:ext>
                  </a:extLst>
                </a:gridCol>
                <a:gridCol w="1133336">
                  <a:extLst>
                    <a:ext uri="{9D8B030D-6E8A-4147-A177-3AD203B41FA5}">
                      <a16:colId xmlns:a16="http://schemas.microsoft.com/office/drawing/2014/main" val="3885169734"/>
                    </a:ext>
                  </a:extLst>
                </a:gridCol>
                <a:gridCol w="1133336">
                  <a:extLst>
                    <a:ext uri="{9D8B030D-6E8A-4147-A177-3AD203B41FA5}">
                      <a16:colId xmlns:a16="http://schemas.microsoft.com/office/drawing/2014/main" val="555168685"/>
                    </a:ext>
                  </a:extLst>
                </a:gridCol>
              </a:tblGrid>
              <a:tr h="215871">
                <a:tc>
                  <a:txBody>
                    <a:bodyPr/>
                    <a:lstStyle/>
                    <a:p>
                      <a:pPr algn="ctr" fontAlgn="b"/>
                      <a:r>
                        <a:rPr lang="en-GB" sz="1200" b="0" i="0" u="none" strike="noStrike">
                          <a:solidFill>
                            <a:schemeClr val="bg1"/>
                          </a:solidFill>
                          <a:effectLst/>
                          <a:latin typeface="Frutiger LT Std 45 Light" panose="020B0402020204020204"/>
                          <a:cs typeface="Arial" panose="020B0604020202020204" pitchFamily="34" charset="0"/>
                        </a:rPr>
                        <a:t>Breakdown</a:t>
                      </a:r>
                    </a:p>
                  </a:txBody>
                  <a:tcPr marL="6350" marR="6350" marT="6350" marB="0" anchor="ctr">
                    <a:solidFill>
                      <a:srgbClr val="65C4AA"/>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7.61</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6.67</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7.07</a:t>
                      </a:r>
                    </a:p>
                  </a:txBody>
                  <a:tcPr marL="6350" marR="6350" marT="6350" marB="0" anchor="b">
                    <a:solidFill>
                      <a:srgbClr val="65C4AA">
                        <a:alpha val="30000"/>
                      </a:srgbClr>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5.72</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7.46</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7.19</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7.19</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6.51</a:t>
                      </a:r>
                    </a:p>
                  </a:txBody>
                  <a:tcPr marL="6350" marR="6350" marT="6350" marB="0" anchor="b">
                    <a:solidFill>
                      <a:srgbClr val="65C4AA">
                        <a:alpha val="30000"/>
                      </a:srgbClr>
                    </a:solidFill>
                  </a:tcPr>
                </a:tc>
                <a:extLst>
                  <a:ext uri="{0D108BD9-81ED-4DB2-BD59-A6C34878D82A}">
                    <a16:rowId xmlns:a16="http://schemas.microsoft.com/office/drawing/2014/main" val="1738374529"/>
                  </a:ext>
                </a:extLst>
              </a:tr>
              <a:tr h="215871">
                <a:tc>
                  <a:txBody>
                    <a:bodyPr/>
                    <a:lstStyle/>
                    <a:p>
                      <a:pPr algn="ctr" fontAlgn="b"/>
                      <a:r>
                        <a:rPr lang="en-US" sz="1200" b="0" i="0" u="none" strike="noStrike">
                          <a:solidFill>
                            <a:schemeClr val="bg1"/>
                          </a:solidFill>
                          <a:effectLst/>
                          <a:latin typeface="Frutiger LT Std 45 Light" panose="020B0402020204020204"/>
                          <a:cs typeface="Arial" panose="020B0604020202020204" pitchFamily="34" charset="0"/>
                        </a:rPr>
                        <a:t>Your org</a:t>
                      </a:r>
                      <a:endParaRPr lang="en-GB" sz="1200" b="0" i="0" u="none" strike="noStrike">
                        <a:solidFill>
                          <a:schemeClr val="bg1"/>
                        </a:solidFill>
                        <a:effectLst/>
                        <a:latin typeface="Frutiger LT Std 45 Light" panose="020B0402020204020204"/>
                        <a:cs typeface="Arial" panose="020B0604020202020204" pitchFamily="34" charset="0"/>
                      </a:endParaRPr>
                    </a:p>
                  </a:txBody>
                  <a:tcPr marL="6350" marR="6350" marT="6350" marB="0" anchor="ctr">
                    <a:solidFill>
                      <a:srgbClr val="002060"/>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7.59</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6.50</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7.08</a:t>
                      </a:r>
                    </a:p>
                  </a:txBody>
                  <a:tcPr marL="6350" marR="6350" marT="6350" marB="0" anchor="b">
                    <a:solidFill>
                      <a:srgbClr val="002060">
                        <a:alpha val="25000"/>
                      </a:srgbClr>
                    </a:solidFill>
                  </a:tcPr>
                </a:tc>
                <a:tc>
                  <a:txBody>
                    <a:bodyPr/>
                    <a:lstStyle/>
                    <a:p>
                      <a:pPr algn="ctr" fontAlgn="b"/>
                      <a:endParaRPr lang="en-GB" sz="1200" b="0" i="0" u="none" strike="noStrike">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5.87</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7.13</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7.15</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7.14</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6.28</a:t>
                      </a:r>
                    </a:p>
                  </a:txBody>
                  <a:tcPr marL="6350" marR="6350" marT="6350" marB="0" anchor="b">
                    <a:solidFill>
                      <a:srgbClr val="002060">
                        <a:alpha val="25000"/>
                      </a:srgbClr>
                    </a:solidFill>
                  </a:tcPr>
                </a:tc>
                <a:extLst>
                  <a:ext uri="{0D108BD9-81ED-4DB2-BD59-A6C34878D82A}">
                    <a16:rowId xmlns:a16="http://schemas.microsoft.com/office/drawing/2014/main" val="2856886689"/>
                  </a:ext>
                </a:extLst>
              </a:tr>
              <a:tr h="215871">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524</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524</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520</a:t>
                      </a:r>
                    </a:p>
                  </a:txBody>
                  <a:tcPr marL="6350" marR="6350" marT="6350" marB="0" anchor="b">
                    <a:solidFill>
                      <a:schemeClr val="bg1"/>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505</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522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524</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525</a:t>
                      </a:r>
                    </a:p>
                  </a:txBody>
                  <a:tcPr marL="6350" marR="6350" marT="6350" marB="0" anchor="b">
                    <a:solidFill>
                      <a:schemeClr val="bg1"/>
                    </a:solidFill>
                  </a:tcPr>
                </a:tc>
                <a:tc>
                  <a:txBody>
                    <a:bodyPr/>
                    <a:lstStyle/>
                    <a:p>
                      <a:pPr algn="ctr" fontAlgn="b"/>
                      <a:r>
                        <a:rPr lang="en-GB" sz="1200" b="0" i="0" u="none" strike="noStrike" dirty="0">
                          <a:solidFill>
                            <a:schemeClr val="tx1"/>
                          </a:solidFill>
                          <a:effectLst/>
                          <a:latin typeface="Frutiger LT Std 45 Light" panose="020B0402020204020204"/>
                          <a:cs typeface="Arial" panose="020B0604020202020204" pitchFamily="34" charset="0"/>
                        </a:rPr>
                        <a:t>525</a:t>
                      </a: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5" name="pp_el_chart">
            <a:extLst>
              <a:ext uri="{FF2B5EF4-FFF2-40B4-BE49-F238E27FC236}">
                <a16:creationId xmlns:a16="http://schemas.microsoft.com/office/drawing/2014/main" id="{9B039BA6-F7AD-29EF-8917-4212C7461E09}"/>
              </a:ext>
            </a:extLst>
          </p:cNvPr>
          <p:cNvGraphicFramePr/>
          <p:nvPr>
            <p:extLst>
              <p:ext uri="{D42A27DB-BD31-4B8C-83A1-F6EECF244321}">
                <p14:modId xmlns:p14="http://schemas.microsoft.com/office/powerpoint/2010/main" val="2766386811"/>
              </p:ext>
            </p:extLst>
          </p:nvPr>
        </p:nvGraphicFramePr>
        <p:xfrm>
          <a:off x="291995" y="531074"/>
          <a:ext cx="11424875" cy="53049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69F49DD2-661E-5DA4-07C7-B26C6EC575EF}"/>
              </a:ext>
            </a:extLst>
          </p:cNvPr>
          <p:cNvSpPr>
            <a:spLocks noGrp="1"/>
          </p:cNvSpPr>
          <p:nvPr>
            <p:ph type="sldNum" sz="quarter" idx="12"/>
          </p:nvPr>
        </p:nvSpPr>
        <p:spPr/>
        <p:txBody>
          <a:bodyPr/>
          <a:lstStyle/>
          <a:p>
            <a:fld id="{A5F5F9FB-4D8A-4641-BF0E-12D99FAB1D1B}" type="slidenum">
              <a:rPr lang="en-GB" smtClean="0"/>
              <a:t>8</a:t>
            </a:fld>
            <a:endParaRPr lang="en-GB"/>
          </a:p>
        </p:txBody>
      </p:sp>
      <p:pic>
        <p:nvPicPr>
          <p:cNvPr id="6" name="Picture 5">
            <a:extLst>
              <a:ext uri="{FF2B5EF4-FFF2-40B4-BE49-F238E27FC236}">
                <a16:creationId xmlns:a16="http://schemas.microsoft.com/office/drawing/2014/main" id="{4F1AA04F-84EA-E979-053E-2F9CAE62EBB1}"/>
              </a:ext>
            </a:extLst>
          </p:cNvPr>
          <p:cNvPicPr>
            <a:picLocks noChangeAspect="1"/>
          </p:cNvPicPr>
          <p:nvPr/>
        </p:nvPicPr>
        <p:blipFill>
          <a:blip r:embed="rId3"/>
          <a:stretch>
            <a:fillRect/>
          </a:stretch>
        </p:blipFill>
        <p:spPr>
          <a:xfrm>
            <a:off x="1572152" y="375287"/>
            <a:ext cx="574780" cy="315497"/>
          </a:xfrm>
          <a:prstGeom prst="rect">
            <a:avLst/>
          </a:prstGeom>
        </p:spPr>
      </p:pic>
      <p:pic>
        <p:nvPicPr>
          <p:cNvPr id="7" name="Picture 6">
            <a:extLst>
              <a:ext uri="{FF2B5EF4-FFF2-40B4-BE49-F238E27FC236}">
                <a16:creationId xmlns:a16="http://schemas.microsoft.com/office/drawing/2014/main" id="{BCE3C44B-4FDC-9FC5-060A-86F3B9B1163D}"/>
              </a:ext>
            </a:extLst>
          </p:cNvPr>
          <p:cNvPicPr>
            <a:picLocks noChangeAspect="1"/>
          </p:cNvPicPr>
          <p:nvPr/>
        </p:nvPicPr>
        <p:blipFill>
          <a:blip r:embed="rId4"/>
          <a:stretch>
            <a:fillRect/>
          </a:stretch>
        </p:blipFill>
        <p:spPr>
          <a:xfrm>
            <a:off x="2737042" y="365031"/>
            <a:ext cx="456251" cy="441668"/>
          </a:xfrm>
          <a:prstGeom prst="rect">
            <a:avLst/>
          </a:prstGeom>
        </p:spPr>
      </p:pic>
      <p:pic>
        <p:nvPicPr>
          <p:cNvPr id="8" name="Picture 7">
            <a:extLst>
              <a:ext uri="{FF2B5EF4-FFF2-40B4-BE49-F238E27FC236}">
                <a16:creationId xmlns:a16="http://schemas.microsoft.com/office/drawing/2014/main" id="{AA857741-138B-C434-26B1-14DE100CCA38}"/>
              </a:ext>
            </a:extLst>
          </p:cNvPr>
          <p:cNvPicPr>
            <a:picLocks noChangeAspect="1"/>
          </p:cNvPicPr>
          <p:nvPr/>
        </p:nvPicPr>
        <p:blipFill>
          <a:blip r:embed="rId5"/>
          <a:stretch>
            <a:fillRect/>
          </a:stretch>
        </p:blipFill>
        <p:spPr>
          <a:xfrm>
            <a:off x="3760648" y="375287"/>
            <a:ext cx="670945" cy="382147"/>
          </a:xfrm>
          <a:prstGeom prst="rect">
            <a:avLst/>
          </a:prstGeom>
        </p:spPr>
      </p:pic>
      <p:pic>
        <p:nvPicPr>
          <p:cNvPr id="9" name="Picture 8">
            <a:extLst>
              <a:ext uri="{FF2B5EF4-FFF2-40B4-BE49-F238E27FC236}">
                <a16:creationId xmlns:a16="http://schemas.microsoft.com/office/drawing/2014/main" id="{2E23A2FF-5376-3199-E259-411EB1A303A7}"/>
              </a:ext>
            </a:extLst>
          </p:cNvPr>
          <p:cNvPicPr>
            <a:picLocks noChangeAspect="1"/>
          </p:cNvPicPr>
          <p:nvPr/>
        </p:nvPicPr>
        <p:blipFill>
          <a:blip r:embed="rId6"/>
          <a:stretch>
            <a:fillRect/>
          </a:stretch>
        </p:blipFill>
        <p:spPr>
          <a:xfrm>
            <a:off x="4975329" y="375287"/>
            <a:ext cx="485189" cy="403786"/>
          </a:xfrm>
          <a:prstGeom prst="rect">
            <a:avLst/>
          </a:prstGeom>
        </p:spPr>
      </p:pic>
      <p:pic>
        <p:nvPicPr>
          <p:cNvPr id="10" name="Picture 9">
            <a:extLst>
              <a:ext uri="{FF2B5EF4-FFF2-40B4-BE49-F238E27FC236}">
                <a16:creationId xmlns:a16="http://schemas.microsoft.com/office/drawing/2014/main" id="{E36C0BD6-8380-6C76-E37A-A271075A85D6}"/>
              </a:ext>
            </a:extLst>
          </p:cNvPr>
          <p:cNvPicPr>
            <a:picLocks noChangeAspect="1"/>
          </p:cNvPicPr>
          <p:nvPr/>
        </p:nvPicPr>
        <p:blipFill>
          <a:blip r:embed="rId7"/>
          <a:stretch>
            <a:fillRect/>
          </a:stretch>
        </p:blipFill>
        <p:spPr>
          <a:xfrm>
            <a:off x="6004432" y="413373"/>
            <a:ext cx="706008" cy="403787"/>
          </a:xfrm>
          <a:prstGeom prst="rect">
            <a:avLst/>
          </a:prstGeom>
        </p:spPr>
      </p:pic>
      <p:pic>
        <p:nvPicPr>
          <p:cNvPr id="11" name="Picture 10">
            <a:extLst>
              <a:ext uri="{FF2B5EF4-FFF2-40B4-BE49-F238E27FC236}">
                <a16:creationId xmlns:a16="http://schemas.microsoft.com/office/drawing/2014/main" id="{5C65ACF5-28B9-91BD-190A-EF972F9B3996}"/>
              </a:ext>
            </a:extLst>
          </p:cNvPr>
          <p:cNvPicPr>
            <a:picLocks noChangeAspect="1"/>
          </p:cNvPicPr>
          <p:nvPr/>
        </p:nvPicPr>
        <p:blipFill>
          <a:blip r:embed="rId8"/>
          <a:stretch>
            <a:fillRect/>
          </a:stretch>
        </p:blipFill>
        <p:spPr>
          <a:xfrm>
            <a:off x="7216672" y="416507"/>
            <a:ext cx="521169" cy="399563"/>
          </a:xfrm>
          <a:prstGeom prst="rect">
            <a:avLst/>
          </a:prstGeom>
        </p:spPr>
      </p:pic>
      <p:pic>
        <p:nvPicPr>
          <p:cNvPr id="12" name="Picture 11">
            <a:extLst>
              <a:ext uri="{FF2B5EF4-FFF2-40B4-BE49-F238E27FC236}">
                <a16:creationId xmlns:a16="http://schemas.microsoft.com/office/drawing/2014/main" id="{5E507C09-CFDF-138D-8EA0-5784146EEF87}"/>
              </a:ext>
            </a:extLst>
          </p:cNvPr>
          <p:cNvPicPr>
            <a:picLocks noChangeAspect="1"/>
          </p:cNvPicPr>
          <p:nvPr/>
        </p:nvPicPr>
        <p:blipFill>
          <a:blip r:embed="rId9"/>
          <a:stretch>
            <a:fillRect/>
          </a:stretch>
        </p:blipFill>
        <p:spPr>
          <a:xfrm>
            <a:off x="8249686" y="460975"/>
            <a:ext cx="775907" cy="369332"/>
          </a:xfrm>
          <a:prstGeom prst="rect">
            <a:avLst/>
          </a:prstGeom>
        </p:spPr>
      </p:pic>
      <p:sp>
        <p:nvSpPr>
          <p:cNvPr id="13" name="name">
            <a:extLst>
              <a:ext uri="{FF2B5EF4-FFF2-40B4-BE49-F238E27FC236}">
                <a16:creationId xmlns:a16="http://schemas.microsoft.com/office/drawing/2014/main" id="{A7009BD4-06FD-B692-CA83-06B429180AA2}"/>
              </a:ext>
            </a:extLst>
          </p:cNvPr>
          <p:cNvSpPr txBox="1"/>
          <p:nvPr/>
        </p:nvSpPr>
        <p:spPr>
          <a:xfrm>
            <a:off x="1085850" y="0"/>
            <a:ext cx="9753600" cy="369332"/>
          </a:xfrm>
          <a:prstGeom prst="rect">
            <a:avLst/>
          </a:prstGeom>
          <a:noFill/>
        </p:spPr>
        <p:txBody>
          <a:bodyPr wrap="square" rtlCol="0">
            <a:spAutoFit/>
          </a:bodyPr>
          <a:lstStyle/>
          <a:p>
            <a:pPr algn="ctr"/>
            <a:r>
              <a:rPr lang="en-GB">
                <a:latin typeface="Frutiger LT Std 45 Light" panose="020B0402020204020204"/>
              </a:rPr>
              <a:t>Administrative and Clerical</a:t>
            </a:r>
            <a:endParaRPr lang="en-GB" dirty="0">
              <a:latin typeface="Frutiger LT Std 45 Light" panose="020B0402020204020204"/>
            </a:endParaRPr>
          </a:p>
        </p:txBody>
      </p:sp>
      <p:sp>
        <p:nvSpPr>
          <p:cNvPr id="2" name="TextBox 1">
            <a:extLst>
              <a:ext uri="{FF2B5EF4-FFF2-40B4-BE49-F238E27FC236}">
                <a16:creationId xmlns:a16="http://schemas.microsoft.com/office/drawing/2014/main" id="{144036BD-9ECF-6CC9-9291-A8FFF53FCA45}"/>
              </a:ext>
            </a:extLst>
          </p:cNvPr>
          <p:cNvSpPr txBox="1"/>
          <p:nvPr/>
        </p:nvSpPr>
        <p:spPr>
          <a:xfrm rot="16200000">
            <a:off x="3261266" y="3297019"/>
            <a:ext cx="4074460" cy="646331"/>
          </a:xfrm>
          <a:prstGeom prst="rect">
            <a:avLst/>
          </a:prstGeom>
          <a:noFill/>
        </p:spPr>
        <p:txBody>
          <a:bodyPr wrap="square">
            <a:spAutoFit/>
          </a:bodyPr>
          <a:lstStyle/>
          <a:p>
            <a:pPr algn="ctr"/>
            <a:r>
              <a:rPr lang="en-GB" dirty="0"/>
              <a:t>Data on this theme will be shared later. </a:t>
            </a:r>
          </a:p>
          <a:p>
            <a:pPr algn="ctr"/>
            <a:r>
              <a:rPr lang="en-GB" dirty="0"/>
              <a:t>The quality of data needs to be reviewed</a:t>
            </a:r>
          </a:p>
        </p:txBody>
      </p:sp>
    </p:spTree>
    <p:extLst>
      <p:ext uri="{BB962C8B-B14F-4D97-AF65-F5344CB8AC3E}">
        <p14:creationId xmlns:p14="http://schemas.microsoft.com/office/powerpoint/2010/main" val="77894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p_el_table">
            <a:extLst>
              <a:ext uri="{FF2B5EF4-FFF2-40B4-BE49-F238E27FC236}">
                <a16:creationId xmlns:a16="http://schemas.microsoft.com/office/drawing/2014/main" id="{A067E198-733F-B59C-B986-14FB821055AE}"/>
              </a:ext>
            </a:extLst>
          </p:cNvPr>
          <p:cNvGraphicFramePr>
            <a:graphicFrameLocks noGrp="1"/>
          </p:cNvGraphicFramePr>
          <p:nvPr>
            <p:extLst>
              <p:ext uri="{D42A27DB-BD31-4B8C-83A1-F6EECF244321}">
                <p14:modId xmlns:p14="http://schemas.microsoft.com/office/powerpoint/2010/main" val="3474992059"/>
              </p:ext>
            </p:extLst>
          </p:nvPr>
        </p:nvGraphicFramePr>
        <p:xfrm>
          <a:off x="168356" y="5903434"/>
          <a:ext cx="11333360" cy="647613"/>
        </p:xfrm>
        <a:graphic>
          <a:graphicData uri="http://schemas.openxmlformats.org/drawingml/2006/table">
            <a:tbl>
              <a:tblPr>
                <a:tableStyleId>{5C22544A-7EE6-4342-B048-85BDC9FD1C3A}</a:tableStyleId>
              </a:tblPr>
              <a:tblGrid>
                <a:gridCol w="1133336">
                  <a:extLst>
                    <a:ext uri="{9D8B030D-6E8A-4147-A177-3AD203B41FA5}">
                      <a16:colId xmlns:a16="http://schemas.microsoft.com/office/drawing/2014/main" val="3310181638"/>
                    </a:ext>
                  </a:extLst>
                </a:gridCol>
                <a:gridCol w="1133336">
                  <a:extLst>
                    <a:ext uri="{9D8B030D-6E8A-4147-A177-3AD203B41FA5}">
                      <a16:colId xmlns:a16="http://schemas.microsoft.com/office/drawing/2014/main" val="303345679"/>
                    </a:ext>
                  </a:extLst>
                </a:gridCol>
                <a:gridCol w="1133336">
                  <a:extLst>
                    <a:ext uri="{9D8B030D-6E8A-4147-A177-3AD203B41FA5}">
                      <a16:colId xmlns:a16="http://schemas.microsoft.com/office/drawing/2014/main" val="2248104930"/>
                    </a:ext>
                  </a:extLst>
                </a:gridCol>
                <a:gridCol w="1133336">
                  <a:extLst>
                    <a:ext uri="{9D8B030D-6E8A-4147-A177-3AD203B41FA5}">
                      <a16:colId xmlns:a16="http://schemas.microsoft.com/office/drawing/2014/main" val="2814949835"/>
                    </a:ext>
                  </a:extLst>
                </a:gridCol>
                <a:gridCol w="1133336">
                  <a:extLst>
                    <a:ext uri="{9D8B030D-6E8A-4147-A177-3AD203B41FA5}">
                      <a16:colId xmlns:a16="http://schemas.microsoft.com/office/drawing/2014/main" val="3296823231"/>
                    </a:ext>
                  </a:extLst>
                </a:gridCol>
                <a:gridCol w="1133336">
                  <a:extLst>
                    <a:ext uri="{9D8B030D-6E8A-4147-A177-3AD203B41FA5}">
                      <a16:colId xmlns:a16="http://schemas.microsoft.com/office/drawing/2014/main" val="707784293"/>
                    </a:ext>
                  </a:extLst>
                </a:gridCol>
                <a:gridCol w="1133336">
                  <a:extLst>
                    <a:ext uri="{9D8B030D-6E8A-4147-A177-3AD203B41FA5}">
                      <a16:colId xmlns:a16="http://schemas.microsoft.com/office/drawing/2014/main" val="696754133"/>
                    </a:ext>
                  </a:extLst>
                </a:gridCol>
                <a:gridCol w="1133336">
                  <a:extLst>
                    <a:ext uri="{9D8B030D-6E8A-4147-A177-3AD203B41FA5}">
                      <a16:colId xmlns:a16="http://schemas.microsoft.com/office/drawing/2014/main" val="1449707099"/>
                    </a:ext>
                  </a:extLst>
                </a:gridCol>
                <a:gridCol w="1133336">
                  <a:extLst>
                    <a:ext uri="{9D8B030D-6E8A-4147-A177-3AD203B41FA5}">
                      <a16:colId xmlns:a16="http://schemas.microsoft.com/office/drawing/2014/main" val="3885169734"/>
                    </a:ext>
                  </a:extLst>
                </a:gridCol>
                <a:gridCol w="1133336">
                  <a:extLst>
                    <a:ext uri="{9D8B030D-6E8A-4147-A177-3AD203B41FA5}">
                      <a16:colId xmlns:a16="http://schemas.microsoft.com/office/drawing/2014/main" val="555168685"/>
                    </a:ext>
                  </a:extLst>
                </a:gridCol>
              </a:tblGrid>
              <a:tr h="215871">
                <a:tc>
                  <a:txBody>
                    <a:bodyPr/>
                    <a:lstStyle/>
                    <a:p>
                      <a:pPr algn="ctr" fontAlgn="b"/>
                      <a:r>
                        <a:rPr lang="en-GB" sz="1200" b="0" i="0" u="none" strike="noStrike">
                          <a:solidFill>
                            <a:schemeClr val="bg1"/>
                          </a:solidFill>
                          <a:effectLst/>
                          <a:latin typeface="Frutiger LT Std 45 Light" panose="020B0402020204020204"/>
                          <a:cs typeface="Arial" panose="020B0604020202020204" pitchFamily="34" charset="0"/>
                        </a:rPr>
                        <a:t>Breakdown</a:t>
                      </a:r>
                    </a:p>
                  </a:txBody>
                  <a:tcPr marL="6350" marR="6350" marT="6350" marB="0" anchor="ctr">
                    <a:solidFill>
                      <a:srgbClr val="65C4AA"/>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7.69</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6.56</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7.22</a:t>
                      </a:r>
                    </a:p>
                  </a:txBody>
                  <a:tcPr marL="6350" marR="6350" marT="6350" marB="0" anchor="b">
                    <a:solidFill>
                      <a:srgbClr val="65C4AA">
                        <a:alpha val="30000"/>
                      </a:srgbClr>
                    </a:solidFill>
                  </a:tcPr>
                </a:tc>
                <a:tc>
                  <a:txBody>
                    <a:bodyPr/>
                    <a:lstStyle/>
                    <a:p>
                      <a:pPr algn="ctr" fontAlgn="b"/>
                      <a:endParaRPr lang="en-GB" sz="1200" b="0" i="0" u="none" strike="noStrike" dirty="0">
                        <a:solidFill>
                          <a:srgbClr val="000000"/>
                        </a:solidFill>
                        <a:effectLst/>
                        <a:latin typeface="Frutiger LT Std 45 Light" panose="020B0402020204020204"/>
                        <a:cs typeface="Arial" panose="020B0604020202020204" pitchFamily="34" charset="0"/>
                      </a:endParaRP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5.85</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7.07</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7.12</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7.25</a:t>
                      </a:r>
                    </a:p>
                  </a:txBody>
                  <a:tcPr marL="6350" marR="6350" marT="6350" marB="0" anchor="b">
                    <a:solidFill>
                      <a:srgbClr val="65C4AA">
                        <a:alpha val="30000"/>
                      </a:srgbClr>
                    </a:solidFill>
                  </a:tcPr>
                </a:tc>
                <a:tc>
                  <a:txBody>
                    <a:bodyPr/>
                    <a:lstStyle/>
                    <a:p>
                      <a:pPr algn="ctr" fontAlgn="b"/>
                      <a:r>
                        <a:rPr lang="en-GB" sz="1200" b="0" i="0" u="none" strike="noStrike">
                          <a:solidFill>
                            <a:srgbClr val="000000"/>
                          </a:solidFill>
                          <a:effectLst/>
                          <a:latin typeface="Frutiger LT Std 45 Light" panose="020B0402020204020204"/>
                          <a:cs typeface="Arial" panose="020B0604020202020204" pitchFamily="34" charset="0"/>
                        </a:rPr>
                        <a:t>6.02</a:t>
                      </a:r>
                    </a:p>
                  </a:txBody>
                  <a:tcPr marL="6350" marR="6350" marT="6350" marB="0" anchor="b">
                    <a:solidFill>
                      <a:srgbClr val="65C4AA">
                        <a:alpha val="30000"/>
                      </a:srgbClr>
                    </a:solidFill>
                  </a:tcPr>
                </a:tc>
                <a:extLst>
                  <a:ext uri="{0D108BD9-81ED-4DB2-BD59-A6C34878D82A}">
                    <a16:rowId xmlns:a16="http://schemas.microsoft.com/office/drawing/2014/main" val="1738374529"/>
                  </a:ext>
                </a:extLst>
              </a:tr>
              <a:tr h="215871">
                <a:tc>
                  <a:txBody>
                    <a:bodyPr/>
                    <a:lstStyle/>
                    <a:p>
                      <a:pPr algn="ctr" fontAlgn="b"/>
                      <a:r>
                        <a:rPr lang="en-US" sz="1200" b="0" i="0" u="none" strike="noStrike">
                          <a:solidFill>
                            <a:schemeClr val="bg1"/>
                          </a:solidFill>
                          <a:effectLst/>
                          <a:latin typeface="Frutiger LT Std 45 Light" panose="020B0402020204020204"/>
                          <a:cs typeface="Arial" panose="020B0604020202020204" pitchFamily="34" charset="0"/>
                        </a:rPr>
                        <a:t>Your org</a:t>
                      </a:r>
                      <a:endParaRPr lang="en-GB" sz="1200" b="0" i="0" u="none" strike="noStrike">
                        <a:solidFill>
                          <a:schemeClr val="bg1"/>
                        </a:solidFill>
                        <a:effectLst/>
                        <a:latin typeface="Frutiger LT Std 45 Light" panose="020B0402020204020204"/>
                        <a:cs typeface="Arial" panose="020B0604020202020204" pitchFamily="34" charset="0"/>
                      </a:endParaRPr>
                    </a:p>
                  </a:txBody>
                  <a:tcPr marL="6350" marR="6350" marT="6350" marB="0" anchor="ctr">
                    <a:solidFill>
                      <a:srgbClr val="002060"/>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7.59</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6.50</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7.08</a:t>
                      </a:r>
                    </a:p>
                  </a:txBody>
                  <a:tcPr marL="6350" marR="6350" marT="6350" marB="0" anchor="b">
                    <a:solidFill>
                      <a:srgbClr val="002060">
                        <a:alpha val="25000"/>
                      </a:srgbClr>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5.87</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7.13</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7.15</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7.14</a:t>
                      </a:r>
                    </a:p>
                  </a:txBody>
                  <a:tcPr marL="6350" marR="6350" marT="6350" marB="0" anchor="b">
                    <a:solidFill>
                      <a:srgbClr val="002060">
                        <a:alpha val="25000"/>
                      </a:srgbClr>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6.28</a:t>
                      </a:r>
                    </a:p>
                  </a:txBody>
                  <a:tcPr marL="6350" marR="6350" marT="6350" marB="0" anchor="b">
                    <a:solidFill>
                      <a:srgbClr val="002060">
                        <a:alpha val="25000"/>
                      </a:srgbClr>
                    </a:solidFill>
                  </a:tcPr>
                </a:tc>
                <a:extLst>
                  <a:ext uri="{0D108BD9-81ED-4DB2-BD59-A6C34878D82A}">
                    <a16:rowId xmlns:a16="http://schemas.microsoft.com/office/drawing/2014/main" val="2856886689"/>
                  </a:ext>
                </a:extLst>
              </a:tr>
              <a:tr h="215871">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Responses</a:t>
                      </a:r>
                    </a:p>
                  </a:txBody>
                  <a:tcPr marL="6350" marR="6350" marT="6350" marB="0" anchor="ctr">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121</a:t>
                      </a:r>
                    </a:p>
                  </a:txBody>
                  <a:tcPr marL="6350" marR="6350" marT="6350" marB="0" anchor="b">
                    <a:solidFill>
                      <a:schemeClr val="bg1"/>
                    </a:solidFill>
                  </a:tcPr>
                </a:tc>
                <a:tc>
                  <a:txBody>
                    <a:bodyPr/>
                    <a:lstStyle/>
                    <a:p>
                      <a:pPr algn="ctr" fontAlgn="b"/>
                      <a:endParaRPr lang="en-GB" sz="1200" b="0" i="0" u="none" strike="noStrike" dirty="0">
                        <a:solidFill>
                          <a:schemeClr val="tx1"/>
                        </a:solidFill>
                        <a:effectLst/>
                        <a:latin typeface="Frutiger LT Std 45 Light" panose="020B0402020204020204"/>
                        <a:cs typeface="Arial" panose="020B0604020202020204" pitchFamily="34" charset="0"/>
                      </a:endParaRP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119</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121</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122</a:t>
                      </a:r>
                    </a:p>
                  </a:txBody>
                  <a:tcPr marL="6350" marR="6350" marT="6350" marB="0" anchor="b">
                    <a:solidFill>
                      <a:schemeClr val="bg1"/>
                    </a:solidFill>
                  </a:tcPr>
                </a:tc>
                <a:tc>
                  <a:txBody>
                    <a:bodyPr/>
                    <a:lstStyle/>
                    <a:p>
                      <a:pPr algn="ctr" fontAlgn="b"/>
                      <a:r>
                        <a:rPr lang="en-GB" sz="1200" b="0" i="0" u="none" strike="noStrike">
                          <a:solidFill>
                            <a:schemeClr val="tx1"/>
                          </a:solidFill>
                          <a:effectLst/>
                          <a:latin typeface="Frutiger LT Std 45 Light" panose="020B0402020204020204"/>
                          <a:cs typeface="Arial" panose="020B0604020202020204" pitchFamily="34" charset="0"/>
                        </a:rPr>
                        <a:t>122</a:t>
                      </a:r>
                    </a:p>
                  </a:txBody>
                  <a:tcPr marL="6350" marR="6350" marT="6350" marB="0" anchor="b">
                    <a:solidFill>
                      <a:schemeClr val="bg1"/>
                    </a:solidFill>
                  </a:tcPr>
                </a:tc>
                <a:tc>
                  <a:txBody>
                    <a:bodyPr/>
                    <a:lstStyle/>
                    <a:p>
                      <a:pPr algn="ctr" fontAlgn="b"/>
                      <a:r>
                        <a:rPr lang="en-GB" sz="1200" b="0" i="0" u="none" strike="noStrike" dirty="0">
                          <a:solidFill>
                            <a:schemeClr val="tx1"/>
                          </a:solidFill>
                          <a:effectLst/>
                          <a:latin typeface="Frutiger LT Std 45 Light" panose="020B0402020204020204"/>
                          <a:cs typeface="Arial" panose="020B0604020202020204" pitchFamily="34" charset="0"/>
                        </a:rPr>
                        <a:t>122</a:t>
                      </a:r>
                    </a:p>
                  </a:txBody>
                  <a:tcPr marL="6350" marR="6350" marT="6350" marB="0" anchor="b">
                    <a:solidFill>
                      <a:schemeClr val="bg1"/>
                    </a:solidFill>
                  </a:tcPr>
                </a:tc>
                <a:extLst>
                  <a:ext uri="{0D108BD9-81ED-4DB2-BD59-A6C34878D82A}">
                    <a16:rowId xmlns:a16="http://schemas.microsoft.com/office/drawing/2014/main" val="2188303640"/>
                  </a:ext>
                </a:extLst>
              </a:tr>
            </a:tbl>
          </a:graphicData>
        </a:graphic>
      </p:graphicFrame>
      <p:graphicFrame>
        <p:nvGraphicFramePr>
          <p:cNvPr id="5" name="pp_el_chart">
            <a:extLst>
              <a:ext uri="{FF2B5EF4-FFF2-40B4-BE49-F238E27FC236}">
                <a16:creationId xmlns:a16="http://schemas.microsoft.com/office/drawing/2014/main" id="{AD7D921C-343B-F23D-8151-EA3A608BAA34}"/>
              </a:ext>
            </a:extLst>
          </p:cNvPr>
          <p:cNvGraphicFramePr/>
          <p:nvPr>
            <p:extLst>
              <p:ext uri="{D42A27DB-BD31-4B8C-83A1-F6EECF244321}">
                <p14:modId xmlns:p14="http://schemas.microsoft.com/office/powerpoint/2010/main" val="1722532276"/>
              </p:ext>
            </p:extLst>
          </p:nvPr>
        </p:nvGraphicFramePr>
        <p:xfrm>
          <a:off x="291995" y="531074"/>
          <a:ext cx="11424875" cy="530495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D1B91274-D19C-7036-2029-E23D2CA836E4}"/>
              </a:ext>
            </a:extLst>
          </p:cNvPr>
          <p:cNvSpPr>
            <a:spLocks noGrp="1"/>
          </p:cNvSpPr>
          <p:nvPr>
            <p:ph type="sldNum" sz="quarter" idx="12"/>
          </p:nvPr>
        </p:nvSpPr>
        <p:spPr/>
        <p:txBody>
          <a:bodyPr/>
          <a:lstStyle/>
          <a:p>
            <a:fld id="{A5F5F9FB-4D8A-4641-BF0E-12D99FAB1D1B}" type="slidenum">
              <a:rPr lang="en-GB" smtClean="0"/>
              <a:t>9</a:t>
            </a:fld>
            <a:endParaRPr lang="en-GB"/>
          </a:p>
        </p:txBody>
      </p:sp>
      <p:pic>
        <p:nvPicPr>
          <p:cNvPr id="6" name="Picture 5">
            <a:extLst>
              <a:ext uri="{FF2B5EF4-FFF2-40B4-BE49-F238E27FC236}">
                <a16:creationId xmlns:a16="http://schemas.microsoft.com/office/drawing/2014/main" id="{735427EB-38D8-FB0D-8C85-FBF33E191E7F}"/>
              </a:ext>
            </a:extLst>
          </p:cNvPr>
          <p:cNvPicPr>
            <a:picLocks noChangeAspect="1"/>
          </p:cNvPicPr>
          <p:nvPr/>
        </p:nvPicPr>
        <p:blipFill>
          <a:blip r:embed="rId3"/>
          <a:stretch>
            <a:fillRect/>
          </a:stretch>
        </p:blipFill>
        <p:spPr>
          <a:xfrm>
            <a:off x="1572152" y="375287"/>
            <a:ext cx="574780" cy="315497"/>
          </a:xfrm>
          <a:prstGeom prst="rect">
            <a:avLst/>
          </a:prstGeom>
        </p:spPr>
      </p:pic>
      <p:pic>
        <p:nvPicPr>
          <p:cNvPr id="7" name="Picture 6">
            <a:extLst>
              <a:ext uri="{FF2B5EF4-FFF2-40B4-BE49-F238E27FC236}">
                <a16:creationId xmlns:a16="http://schemas.microsoft.com/office/drawing/2014/main" id="{7767C096-89A3-A175-DDB9-24C81F18CB29}"/>
              </a:ext>
            </a:extLst>
          </p:cNvPr>
          <p:cNvPicPr>
            <a:picLocks noChangeAspect="1"/>
          </p:cNvPicPr>
          <p:nvPr/>
        </p:nvPicPr>
        <p:blipFill>
          <a:blip r:embed="rId4"/>
          <a:stretch>
            <a:fillRect/>
          </a:stretch>
        </p:blipFill>
        <p:spPr>
          <a:xfrm>
            <a:off x="2737042" y="365031"/>
            <a:ext cx="456251" cy="441668"/>
          </a:xfrm>
          <a:prstGeom prst="rect">
            <a:avLst/>
          </a:prstGeom>
        </p:spPr>
      </p:pic>
      <p:pic>
        <p:nvPicPr>
          <p:cNvPr id="8" name="Picture 7">
            <a:extLst>
              <a:ext uri="{FF2B5EF4-FFF2-40B4-BE49-F238E27FC236}">
                <a16:creationId xmlns:a16="http://schemas.microsoft.com/office/drawing/2014/main" id="{AB392463-A815-F9EB-2132-51341FCB151A}"/>
              </a:ext>
            </a:extLst>
          </p:cNvPr>
          <p:cNvPicPr>
            <a:picLocks noChangeAspect="1"/>
          </p:cNvPicPr>
          <p:nvPr/>
        </p:nvPicPr>
        <p:blipFill>
          <a:blip r:embed="rId5"/>
          <a:stretch>
            <a:fillRect/>
          </a:stretch>
        </p:blipFill>
        <p:spPr>
          <a:xfrm>
            <a:off x="3760648" y="375287"/>
            <a:ext cx="670945" cy="382147"/>
          </a:xfrm>
          <a:prstGeom prst="rect">
            <a:avLst/>
          </a:prstGeom>
        </p:spPr>
      </p:pic>
      <p:pic>
        <p:nvPicPr>
          <p:cNvPr id="9" name="Picture 8">
            <a:extLst>
              <a:ext uri="{FF2B5EF4-FFF2-40B4-BE49-F238E27FC236}">
                <a16:creationId xmlns:a16="http://schemas.microsoft.com/office/drawing/2014/main" id="{082C2073-5239-251E-C12A-7961DE1ED22B}"/>
              </a:ext>
            </a:extLst>
          </p:cNvPr>
          <p:cNvPicPr>
            <a:picLocks noChangeAspect="1"/>
          </p:cNvPicPr>
          <p:nvPr/>
        </p:nvPicPr>
        <p:blipFill>
          <a:blip r:embed="rId6"/>
          <a:stretch>
            <a:fillRect/>
          </a:stretch>
        </p:blipFill>
        <p:spPr>
          <a:xfrm>
            <a:off x="4975329" y="375287"/>
            <a:ext cx="485189" cy="403786"/>
          </a:xfrm>
          <a:prstGeom prst="rect">
            <a:avLst/>
          </a:prstGeom>
        </p:spPr>
      </p:pic>
      <p:pic>
        <p:nvPicPr>
          <p:cNvPr id="10" name="Picture 9">
            <a:extLst>
              <a:ext uri="{FF2B5EF4-FFF2-40B4-BE49-F238E27FC236}">
                <a16:creationId xmlns:a16="http://schemas.microsoft.com/office/drawing/2014/main" id="{E4A9791E-38C5-C862-BA55-06A9037D2A95}"/>
              </a:ext>
            </a:extLst>
          </p:cNvPr>
          <p:cNvPicPr>
            <a:picLocks noChangeAspect="1"/>
          </p:cNvPicPr>
          <p:nvPr/>
        </p:nvPicPr>
        <p:blipFill>
          <a:blip r:embed="rId7"/>
          <a:stretch>
            <a:fillRect/>
          </a:stretch>
        </p:blipFill>
        <p:spPr>
          <a:xfrm>
            <a:off x="6004432" y="413373"/>
            <a:ext cx="706008" cy="403787"/>
          </a:xfrm>
          <a:prstGeom prst="rect">
            <a:avLst/>
          </a:prstGeom>
        </p:spPr>
      </p:pic>
      <p:pic>
        <p:nvPicPr>
          <p:cNvPr id="11" name="Picture 10">
            <a:extLst>
              <a:ext uri="{FF2B5EF4-FFF2-40B4-BE49-F238E27FC236}">
                <a16:creationId xmlns:a16="http://schemas.microsoft.com/office/drawing/2014/main" id="{79038D10-F52B-C38A-5328-455F7E5FB85E}"/>
              </a:ext>
            </a:extLst>
          </p:cNvPr>
          <p:cNvPicPr>
            <a:picLocks noChangeAspect="1"/>
          </p:cNvPicPr>
          <p:nvPr/>
        </p:nvPicPr>
        <p:blipFill>
          <a:blip r:embed="rId8"/>
          <a:stretch>
            <a:fillRect/>
          </a:stretch>
        </p:blipFill>
        <p:spPr>
          <a:xfrm>
            <a:off x="7216672" y="416507"/>
            <a:ext cx="521169" cy="399563"/>
          </a:xfrm>
          <a:prstGeom prst="rect">
            <a:avLst/>
          </a:prstGeom>
        </p:spPr>
      </p:pic>
      <p:pic>
        <p:nvPicPr>
          <p:cNvPr id="12" name="Picture 11">
            <a:extLst>
              <a:ext uri="{FF2B5EF4-FFF2-40B4-BE49-F238E27FC236}">
                <a16:creationId xmlns:a16="http://schemas.microsoft.com/office/drawing/2014/main" id="{028B1A7B-4588-7AF1-B517-7DEBF1802494}"/>
              </a:ext>
            </a:extLst>
          </p:cNvPr>
          <p:cNvPicPr>
            <a:picLocks noChangeAspect="1"/>
          </p:cNvPicPr>
          <p:nvPr/>
        </p:nvPicPr>
        <p:blipFill>
          <a:blip r:embed="rId9"/>
          <a:stretch>
            <a:fillRect/>
          </a:stretch>
        </p:blipFill>
        <p:spPr>
          <a:xfrm>
            <a:off x="8249686" y="460975"/>
            <a:ext cx="775907" cy="369332"/>
          </a:xfrm>
          <a:prstGeom prst="rect">
            <a:avLst/>
          </a:prstGeom>
        </p:spPr>
      </p:pic>
      <p:sp>
        <p:nvSpPr>
          <p:cNvPr id="13" name="name">
            <a:extLst>
              <a:ext uri="{FF2B5EF4-FFF2-40B4-BE49-F238E27FC236}">
                <a16:creationId xmlns:a16="http://schemas.microsoft.com/office/drawing/2014/main" id="{CD35EE79-B1D0-446F-355E-8A8D6D768F52}"/>
              </a:ext>
            </a:extLst>
          </p:cNvPr>
          <p:cNvSpPr txBox="1"/>
          <p:nvPr/>
        </p:nvSpPr>
        <p:spPr>
          <a:xfrm>
            <a:off x="1085850" y="0"/>
            <a:ext cx="9753600" cy="369332"/>
          </a:xfrm>
          <a:prstGeom prst="rect">
            <a:avLst/>
          </a:prstGeom>
          <a:noFill/>
        </p:spPr>
        <p:txBody>
          <a:bodyPr wrap="square" rtlCol="0">
            <a:spAutoFit/>
          </a:bodyPr>
          <a:lstStyle/>
          <a:p>
            <a:pPr algn="ctr"/>
            <a:r>
              <a:rPr lang="en-GB">
                <a:latin typeface="Frutiger LT Std 45 Light" panose="020B0402020204020204"/>
              </a:rPr>
              <a:t>Allied Health Professionals</a:t>
            </a:r>
            <a:endParaRPr lang="en-GB" dirty="0">
              <a:latin typeface="Frutiger LT Std 45 Light" panose="020B0402020204020204"/>
            </a:endParaRPr>
          </a:p>
        </p:txBody>
      </p:sp>
      <p:sp>
        <p:nvSpPr>
          <p:cNvPr id="2" name="TextBox 1">
            <a:extLst>
              <a:ext uri="{FF2B5EF4-FFF2-40B4-BE49-F238E27FC236}">
                <a16:creationId xmlns:a16="http://schemas.microsoft.com/office/drawing/2014/main" id="{C7FABAE9-E3D9-369F-4597-9C34A1B3AFBC}"/>
              </a:ext>
            </a:extLst>
          </p:cNvPr>
          <p:cNvSpPr txBox="1"/>
          <p:nvPr/>
        </p:nvSpPr>
        <p:spPr>
          <a:xfrm rot="16200000">
            <a:off x="3261266" y="3297019"/>
            <a:ext cx="4074460" cy="646331"/>
          </a:xfrm>
          <a:prstGeom prst="rect">
            <a:avLst/>
          </a:prstGeom>
          <a:noFill/>
        </p:spPr>
        <p:txBody>
          <a:bodyPr wrap="square">
            <a:spAutoFit/>
          </a:bodyPr>
          <a:lstStyle/>
          <a:p>
            <a:pPr algn="ctr"/>
            <a:r>
              <a:rPr lang="en-GB" dirty="0"/>
              <a:t>Data on this theme will be shared later. </a:t>
            </a:r>
          </a:p>
          <a:p>
            <a:pPr algn="ctr"/>
            <a:r>
              <a:rPr lang="en-GB" dirty="0"/>
              <a:t>The quality of data needs to be reviewed</a:t>
            </a:r>
          </a:p>
        </p:txBody>
      </p:sp>
    </p:spTree>
    <p:extLst>
      <p:ext uri="{BB962C8B-B14F-4D97-AF65-F5344CB8AC3E}">
        <p14:creationId xmlns:p14="http://schemas.microsoft.com/office/powerpoint/2010/main" val="423007912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9EAC83C95EF543BC51276B6C6981B6" ma:contentTypeVersion="1" ma:contentTypeDescription="Create a new document." ma:contentTypeScope="" ma:versionID="5647f54f5454a0b41d6f2e384cef52c1">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3609F1-D5C2-4C10-95CF-A88C439505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118F3D-F5A0-48D5-9534-D530824869D1}">
  <ds:schemaRefs>
    <ds:schemaRef ds:uri="1fde5d8f-6da2-4d53-8fa7-480ef1ee5599"/>
    <ds:schemaRef ds:uri="2de03126-bd09-4018-8fc2-3b6ca06faf70"/>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1C448870-DB1F-42DD-AA9B-91E2346B9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388</TotalTime>
  <Words>1498</Words>
  <Application>Microsoft Office PowerPoint</Application>
  <PresentationFormat>Widescreen</PresentationFormat>
  <Paragraphs>700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Frutiger LT Std 45 Light</vt:lpstr>
      <vt:lpstr>Office Theme</vt:lpstr>
      <vt:lpstr>Leeds and York Partnership NHS Foundation Trust</vt:lpstr>
      <vt:lpstr>Contents (1) </vt:lpstr>
      <vt:lpstr>Contents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Staff Survey 2022 Breakdown Report</dc:title>
  <dc:creator>Tara Poole</dc:creator>
  <cp:lastModifiedBy>NEEDHAM, Tracey (LEEDS AND YORK PARTNERSHIP NHS FOUNDATION TRUST)</cp:lastModifiedBy>
  <cp:revision>15</cp:revision>
  <dcterms:created xsi:type="dcterms:W3CDTF">2022-12-12T20:39:10Z</dcterms:created>
  <dcterms:modified xsi:type="dcterms:W3CDTF">2024-03-07T16:35:59Z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0x010100F99EAC83C95EF543BC51276B6C6981B6</vt:lpwstr>
  </property>
  <property fmtid="{D5CDD505-2E9C-101B-9397-08002B2CF9AE}" pid="3" name="MediaServiceImageTags">
    <vt:lpwstr/>
  </property>
</Properties>
</file>