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86.jpg" ContentType="image/jpg"/>
  <Override PartName="/ppt/media/image87.jpg" ContentType="image/jpg"/>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07" r:id="rId3"/>
  </p:sldMasterIdLst>
  <p:notesMasterIdLst>
    <p:notesMasterId r:id="rId51"/>
  </p:notesMasterIdLst>
  <p:sldIdLst>
    <p:sldId id="257" r:id="rId4"/>
    <p:sldId id="495" r:id="rId5"/>
    <p:sldId id="260" r:id="rId6"/>
    <p:sldId id="504" r:id="rId7"/>
    <p:sldId id="258" r:id="rId8"/>
    <p:sldId id="505" r:id="rId9"/>
    <p:sldId id="506" r:id="rId10"/>
    <p:sldId id="509" r:id="rId11"/>
    <p:sldId id="2147474087" r:id="rId12"/>
    <p:sldId id="2147474073" r:id="rId13"/>
    <p:sldId id="2147474080" r:id="rId14"/>
    <p:sldId id="2145707325" r:id="rId15"/>
    <p:sldId id="2147474083" r:id="rId16"/>
    <p:sldId id="2147474084" r:id="rId17"/>
    <p:sldId id="2147474085" r:id="rId18"/>
    <p:sldId id="2145707438" r:id="rId19"/>
    <p:sldId id="2147474086" r:id="rId20"/>
    <p:sldId id="2145707442" r:id="rId21"/>
    <p:sldId id="2147474071" r:id="rId22"/>
    <p:sldId id="2145707268" r:id="rId23"/>
    <p:sldId id="2145707269" r:id="rId24"/>
    <p:sldId id="2145707443" r:id="rId25"/>
    <p:sldId id="272" r:id="rId26"/>
    <p:sldId id="2147474078" r:id="rId27"/>
    <p:sldId id="488" r:id="rId28"/>
    <p:sldId id="264" r:id="rId29"/>
    <p:sldId id="513" r:id="rId30"/>
    <p:sldId id="517" r:id="rId31"/>
    <p:sldId id="514" r:id="rId32"/>
    <p:sldId id="515" r:id="rId33"/>
    <p:sldId id="511" r:id="rId34"/>
    <p:sldId id="464" r:id="rId35"/>
    <p:sldId id="521" r:id="rId36"/>
    <p:sldId id="496" r:id="rId37"/>
    <p:sldId id="519" r:id="rId38"/>
    <p:sldId id="397" r:id="rId39"/>
    <p:sldId id="395" r:id="rId40"/>
    <p:sldId id="396" r:id="rId41"/>
    <p:sldId id="510" r:id="rId42"/>
    <p:sldId id="405" r:id="rId43"/>
    <p:sldId id="259" r:id="rId44"/>
    <p:sldId id="476" r:id="rId45"/>
    <p:sldId id="498" r:id="rId46"/>
    <p:sldId id="503" r:id="rId47"/>
    <p:sldId id="501" r:id="rId48"/>
    <p:sldId id="518" r:id="rId49"/>
    <p:sldId id="26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5AE60E-215C-F995-F013-4F3A7CC90125}" name="VALINAKIS, Sophie (LEEDS AND YORK PARTNERSHIP NHS FOUNDATION TRUST)" initials="SV" userId="S::sophie.valinakis@nhs.net::e6781e07-057c-47c1-b60a-a5c37b32f512" providerId="AD"/>
  <p188:author id="{73210028-6954-4562-3C5E-44DFED64CF88}" name="RAY, Anna Marie (LEEDS COMMUNITY HEALTHCARE NHS TRUST)" initials="RT" userId="S::annamarie.ray@nhs.net::9e2ff499-d8cf-41d5-ab4d-ef2ee2dcb1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6EBF"/>
    <a:srgbClr val="D17B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0" autoAdjust="0"/>
    <p:restoredTop sz="95730" autoAdjust="0"/>
  </p:normalViewPr>
  <p:slideViewPr>
    <p:cSldViewPr snapToGrid="0">
      <p:cViewPr varScale="1">
        <p:scale>
          <a:sx n="62" d="100"/>
          <a:sy n="62" d="100"/>
        </p:scale>
        <p:origin x="42" y="7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8/10/relationships/authors" Target="author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830464187505655E-2"/>
          <c:y val="5.0743403920645781E-2"/>
          <c:w val="0.8524815471091447"/>
          <c:h val="0.76145972993308697"/>
        </c:manualLayout>
      </c:layout>
      <c:barChart>
        <c:barDir val="bar"/>
        <c:grouping val="clustered"/>
        <c:varyColors val="0"/>
        <c:ser>
          <c:idx val="0"/>
          <c:order val="0"/>
          <c:spPr>
            <a:solidFill>
              <a:srgbClr val="0072CD"/>
            </a:solidFill>
            <a:ln w="0">
              <a:solidFill>
                <a:srgbClr val="000000"/>
              </a:solidFill>
              <a:prstDash val="solid"/>
            </a:ln>
          </c:spPr>
          <c:invertIfNegative val="0"/>
          <c:dLbls>
            <c:spPr>
              <a:noFill/>
              <a:ln>
                <a:noFill/>
              </a:ln>
              <a:effectLst/>
            </c:spPr>
            <c:txPr>
              <a:bodyPr wrap="square" lIns="38100" tIns="19050" rIns="38100" bIns="19050" anchor="ctr">
                <a:spAutoFit/>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'data_Health Inequalities_1'!$P$1:$P$11</c:f>
              <c:strCache>
                <c:ptCount val="11"/>
                <c:pt idx="0">
                  <c:v>?</c:v>
                </c:pt>
                <c:pt idx="1">
                  <c:v>1</c:v>
                </c:pt>
                <c:pt idx="2">
                  <c:v>2</c:v>
                </c:pt>
                <c:pt idx="3">
                  <c:v>3</c:v>
                </c:pt>
                <c:pt idx="4">
                  <c:v>4</c:v>
                </c:pt>
                <c:pt idx="5">
                  <c:v>5</c:v>
                </c:pt>
                <c:pt idx="6">
                  <c:v>6</c:v>
                </c:pt>
                <c:pt idx="7">
                  <c:v>7</c:v>
                </c:pt>
                <c:pt idx="8">
                  <c:v>8</c:v>
                </c:pt>
                <c:pt idx="9">
                  <c:v>9</c:v>
                </c:pt>
                <c:pt idx="10">
                  <c:v>10</c:v>
                </c:pt>
              </c:strCache>
            </c:strRef>
          </c:cat>
          <c:val>
            <c:numRef>
              <c:f>'data_Health Inequalities_1'!$Q$1:$Q$11</c:f>
              <c:numCache>
                <c:formatCode>General</c:formatCode>
                <c:ptCount val="11"/>
                <c:pt idx="0">
                  <c:v>401</c:v>
                </c:pt>
                <c:pt idx="1">
                  <c:v>294</c:v>
                </c:pt>
                <c:pt idx="2">
                  <c:v>109</c:v>
                </c:pt>
                <c:pt idx="3">
                  <c:v>64</c:v>
                </c:pt>
                <c:pt idx="4">
                  <c:v>40</c:v>
                </c:pt>
                <c:pt idx="5">
                  <c:v>93</c:v>
                </c:pt>
                <c:pt idx="6">
                  <c:v>56</c:v>
                </c:pt>
                <c:pt idx="7">
                  <c:v>91</c:v>
                </c:pt>
                <c:pt idx="8">
                  <c:v>47</c:v>
                </c:pt>
                <c:pt idx="9">
                  <c:v>29</c:v>
                </c:pt>
                <c:pt idx="10">
                  <c:v>25</c:v>
                </c:pt>
              </c:numCache>
            </c:numRef>
          </c:val>
          <c:extLst>
            <c:ext xmlns:c16="http://schemas.microsoft.com/office/drawing/2014/chart" uri="{C3380CC4-5D6E-409C-BE32-E72D297353CC}">
              <c16:uniqueId val="{00000000-8F3E-48EE-881A-52A8F1E42B03}"/>
            </c:ext>
          </c:extLst>
        </c:ser>
        <c:dLbls>
          <c:dLblPos val="outEnd"/>
          <c:showLegendKey val="0"/>
          <c:showVal val="1"/>
          <c:showCatName val="0"/>
          <c:showSerName val="0"/>
          <c:showPercent val="0"/>
          <c:showBubbleSize val="0"/>
        </c:dLbls>
        <c:gapWidth val="20"/>
        <c:axId val="1873572576"/>
        <c:axId val="2"/>
      </c:barChart>
      <c:catAx>
        <c:axId val="1873572576"/>
        <c:scaling>
          <c:orientation val="minMax"/>
        </c:scaling>
        <c:delete val="0"/>
        <c:axPos val="l"/>
        <c:title>
          <c:tx>
            <c:strRef>
              <c:f>'Health Inequalities'!$P$32</c:f>
              <c:strCache>
                <c:ptCount val="1"/>
                <c:pt idx="0">
                  <c:v>IMD</c:v>
                </c:pt>
              </c:strCache>
            </c:strRef>
          </c:tx>
          <c:overlay val="0"/>
          <c:txPr>
            <a:bodyPr/>
            <a:lstStyle/>
            <a:p>
              <a:pPr>
                <a:defRPr sz="1600" b="1" i="0" u="none" strike="noStrike">
                  <a:solidFill>
                    <a:srgbClr val="343334"/>
                  </a:solidFill>
                  <a:latin typeface="Arial"/>
                  <a:ea typeface="Arial"/>
                  <a:cs typeface="Arial"/>
                </a:defRPr>
              </a:pPr>
              <a:endParaRPr lang="en-US"/>
            </a:p>
          </c:txPr>
        </c:title>
        <c:numFmt formatCode="General" sourceLinked="1"/>
        <c:majorTickMark val="none"/>
        <c:minorTickMark val="out"/>
        <c:tickLblPos val="low"/>
        <c:spPr>
          <a:ln w="0">
            <a:solidFill>
              <a:srgbClr val="000000"/>
            </a:solidFill>
            <a:prstDash val="solid"/>
          </a:ln>
        </c:spPr>
        <c:txPr>
          <a:bodyPr/>
          <a:lstStyle/>
          <a:p>
            <a:pPr>
              <a:defRPr sz="1600" b="0" i="0" u="none" strike="noStrike">
                <a:solidFill>
                  <a:srgbClr val="000000"/>
                </a:solidFill>
                <a:latin typeface="Arial"/>
                <a:ea typeface="Arial"/>
                <a:cs typeface="Arial"/>
              </a:defRPr>
            </a:pPr>
            <a:endParaRPr lang="en-US"/>
          </a:p>
        </c:txPr>
        <c:crossAx val="2"/>
        <c:crosses val="autoZero"/>
        <c:auto val="0"/>
        <c:lblAlgn val="ctr"/>
        <c:lblOffset val="100"/>
        <c:noMultiLvlLbl val="0"/>
      </c:catAx>
      <c:valAx>
        <c:axId val="2"/>
        <c:scaling>
          <c:orientation val="minMax"/>
        </c:scaling>
        <c:delete val="0"/>
        <c:axPos val="b"/>
        <c:majorGridlines>
          <c:spPr>
            <a:ln w="0">
              <a:solidFill>
                <a:srgbClr val="CCCCCC"/>
              </a:solidFill>
              <a:prstDash val="solid"/>
            </a:ln>
          </c:spPr>
        </c:majorGridlines>
        <c:title>
          <c:tx>
            <c:strRef>
              <c:f>'Health Inequalities'!$P$30</c:f>
              <c:strCache>
                <c:ptCount val="1"/>
                <c:pt idx="0">
                  <c:v>MHA Detentions</c:v>
                </c:pt>
              </c:strCache>
            </c:strRef>
          </c:tx>
          <c:layout>
            <c:manualLayout>
              <c:xMode val="edge"/>
              <c:yMode val="edge"/>
              <c:x val="0.39923864956522759"/>
              <c:y val="0.91369356471718688"/>
            </c:manualLayout>
          </c:layout>
          <c:overlay val="0"/>
          <c:txPr>
            <a:bodyPr/>
            <a:lstStyle/>
            <a:p>
              <a:pPr>
                <a:defRPr sz="1600" b="1" i="0" u="none" strike="noStrike">
                  <a:solidFill>
                    <a:srgbClr val="343334"/>
                  </a:solidFill>
                  <a:latin typeface="Arial"/>
                  <a:ea typeface="Arial"/>
                  <a:cs typeface="Arial"/>
                </a:defRPr>
              </a:pPr>
              <a:endParaRPr lang="en-US"/>
            </a:p>
          </c:txPr>
        </c:title>
        <c:numFmt formatCode="0" sourceLinked="0"/>
        <c:majorTickMark val="out"/>
        <c:minorTickMark val="none"/>
        <c:tickLblPos val="nextTo"/>
        <c:spPr>
          <a:ln w="0">
            <a:solidFill>
              <a:srgbClr val="000000"/>
            </a:solidFill>
            <a:prstDash val="solid"/>
          </a:ln>
        </c:spPr>
        <c:txPr>
          <a:bodyPr rot="0" vert="horz"/>
          <a:lstStyle/>
          <a:p>
            <a:pPr>
              <a:defRPr sz="1600" b="0" i="0" u="none" strike="noStrike">
                <a:solidFill>
                  <a:srgbClr val="000000"/>
                </a:solidFill>
                <a:latin typeface="Arial"/>
                <a:ea typeface="Arial"/>
                <a:cs typeface="Arial"/>
              </a:defRPr>
            </a:pPr>
            <a:endParaRPr lang="en-US"/>
          </a:p>
        </c:txPr>
        <c:crossAx val="1873572576"/>
        <c:crosses val="autoZero"/>
        <c:crossBetween val="between"/>
      </c:valAx>
      <c:spPr>
        <a:noFill/>
      </c:spPr>
    </c:plotArea>
    <c:plotVisOnly val="0"/>
    <c:dispBlanksAs val="gap"/>
    <c:showDLblsOverMax val="0"/>
  </c:chart>
  <c:spPr>
    <a:ln>
      <a:noFill/>
    </a:ln>
  </c:spPr>
  <c:externalData r:id="rId2">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C86A47F-EB16-4763-8F6A-EA76E0257916}" type="doc">
      <dgm:prSet loTypeId="urn:microsoft.com/office/officeart/2005/8/layout/cycle8" loCatId="cycle" qsTypeId="urn:microsoft.com/office/officeart/2005/8/quickstyle/simple1" qsCatId="simple" csTypeId="urn:microsoft.com/office/officeart/2005/8/colors/colorful1" csCatId="colorful" phldr="1"/>
      <dgm:spPr/>
    </dgm:pt>
    <dgm:pt modelId="{6F5585C0-7CAD-477A-A257-5733A0B0050A}">
      <dgm:prSet phldrT="[Text]" custT="1"/>
      <dgm:spPr/>
      <dgm:t>
        <a:bodyPr anchor="t"/>
        <a:lstStyle/>
        <a:p>
          <a:r>
            <a:rPr lang="en-GB" sz="1500" dirty="0"/>
            <a:t> </a:t>
          </a:r>
          <a:r>
            <a:rPr lang="en-GB" sz="1600" dirty="0">
              <a:latin typeface="Arial" panose="020B0604020202020204" pitchFamily="34" charset="0"/>
              <a:cs typeface="Arial" panose="020B0604020202020204" pitchFamily="34" charset="0"/>
            </a:rPr>
            <a:t>Mental Health Act Bill 2024</a:t>
          </a:r>
        </a:p>
      </dgm:t>
    </dgm:pt>
    <dgm:pt modelId="{5305C2C5-DFFC-4AB7-8397-610A3B08C1B2}" type="parTrans" cxnId="{758F4BDF-4A94-4C1A-BB1E-37B4D9D9C47B}">
      <dgm:prSet/>
      <dgm:spPr/>
      <dgm:t>
        <a:bodyPr/>
        <a:lstStyle/>
        <a:p>
          <a:endParaRPr lang="en-GB"/>
        </a:p>
      </dgm:t>
    </dgm:pt>
    <dgm:pt modelId="{E4BBE296-1CD5-410B-87FE-DB9D25A6B533}" type="sibTrans" cxnId="{758F4BDF-4A94-4C1A-BB1E-37B4D9D9C47B}">
      <dgm:prSet/>
      <dgm:spPr/>
      <dgm:t>
        <a:bodyPr/>
        <a:lstStyle/>
        <a:p>
          <a:endParaRPr lang="en-GB"/>
        </a:p>
      </dgm:t>
    </dgm:pt>
    <dgm:pt modelId="{B2156B0D-30AF-4ABE-B392-EE5DA8DB7AC4}">
      <dgm:prSet phldrT="[Text]" custT="1"/>
      <dgm:spPr/>
      <dgm:t>
        <a:bodyPr/>
        <a:lstStyle/>
        <a:p>
          <a:r>
            <a:rPr lang="en-GB" sz="1600" dirty="0">
              <a:latin typeface="Arial" panose="020B0604020202020204" pitchFamily="34" charset="0"/>
              <a:cs typeface="Arial" panose="020B0604020202020204" pitchFamily="34" charset="0"/>
            </a:rPr>
            <a:t>Darzi Report 2024</a:t>
          </a:r>
        </a:p>
      </dgm:t>
    </dgm:pt>
    <dgm:pt modelId="{34A54A20-539A-49DC-9CFB-591D571D2FA1}" type="parTrans" cxnId="{A008CD47-FC6E-487A-8E56-5B33F7841834}">
      <dgm:prSet/>
      <dgm:spPr/>
      <dgm:t>
        <a:bodyPr/>
        <a:lstStyle/>
        <a:p>
          <a:endParaRPr lang="en-GB"/>
        </a:p>
      </dgm:t>
    </dgm:pt>
    <dgm:pt modelId="{D40BBA1E-D12C-4C36-91D9-2C02AF291EFA}" type="sibTrans" cxnId="{A008CD47-FC6E-487A-8E56-5B33F7841834}">
      <dgm:prSet/>
      <dgm:spPr/>
      <dgm:t>
        <a:bodyPr/>
        <a:lstStyle/>
        <a:p>
          <a:endParaRPr lang="en-GB"/>
        </a:p>
      </dgm:t>
    </dgm:pt>
    <dgm:pt modelId="{F191F04D-D224-4243-9451-226476EDBEF0}">
      <dgm:prSet phldrT="[Text]" custT="1"/>
      <dgm:spPr/>
      <dgm:t>
        <a:bodyPr anchor="b"/>
        <a:lstStyle/>
        <a:p>
          <a:pPr marL="0" marR="0" lvl="0" indent="0" defTabSz="91440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Draft Equality (Race and Disability) Bill 2024</a:t>
          </a:r>
        </a:p>
        <a:p>
          <a:pPr marL="0" lvl="0" defTabSz="844550">
            <a:lnSpc>
              <a:spcPct val="90000"/>
            </a:lnSpc>
            <a:spcBef>
              <a:spcPct val="0"/>
            </a:spcBef>
            <a:spcAft>
              <a:spcPct val="35000"/>
            </a:spcAft>
            <a:buNone/>
          </a:pPr>
          <a:endParaRPr lang="en-GB" sz="1500" dirty="0"/>
        </a:p>
      </dgm:t>
    </dgm:pt>
    <dgm:pt modelId="{FE22C0E8-274A-49F9-A2D5-80C2763C48E4}" type="parTrans" cxnId="{08B55356-32C3-4F7D-A17E-57FF1647EC52}">
      <dgm:prSet/>
      <dgm:spPr/>
      <dgm:t>
        <a:bodyPr/>
        <a:lstStyle/>
        <a:p>
          <a:endParaRPr lang="en-GB"/>
        </a:p>
      </dgm:t>
    </dgm:pt>
    <dgm:pt modelId="{CFD61249-937A-4E55-A6AC-0B9E51F1A711}" type="sibTrans" cxnId="{08B55356-32C3-4F7D-A17E-57FF1647EC52}">
      <dgm:prSet/>
      <dgm:spPr/>
      <dgm:t>
        <a:bodyPr/>
        <a:lstStyle/>
        <a:p>
          <a:endParaRPr lang="en-GB"/>
        </a:p>
      </dgm:t>
    </dgm:pt>
    <dgm:pt modelId="{7C9123C0-4B84-43D7-B408-F9DDF7936579}">
      <dgm:prSet custT="1"/>
      <dgm:spPr/>
      <dgm:t>
        <a:bodyPr anchor="t"/>
        <a:lstStyle/>
        <a:p>
          <a:r>
            <a:rPr lang="en-GB" sz="1600" dirty="0">
              <a:latin typeface="Arial" panose="020B0604020202020204" pitchFamily="34" charset="0"/>
              <a:cs typeface="Arial" panose="020B0604020202020204" pitchFamily="34" charset="0"/>
            </a:rPr>
            <a:t>NHSE PCREF 2023</a:t>
          </a:r>
        </a:p>
      </dgm:t>
    </dgm:pt>
    <dgm:pt modelId="{0267FB96-ED81-4F11-98D7-F5847167B343}" type="parTrans" cxnId="{BB92D3F1-EC66-4F2E-AE58-966FAB4AD53B}">
      <dgm:prSet/>
      <dgm:spPr/>
      <dgm:t>
        <a:bodyPr/>
        <a:lstStyle/>
        <a:p>
          <a:endParaRPr lang="en-GB"/>
        </a:p>
      </dgm:t>
    </dgm:pt>
    <dgm:pt modelId="{7DA55DB3-E2F2-42FE-80CB-0320D81FFEAA}" type="sibTrans" cxnId="{BB92D3F1-EC66-4F2E-AE58-966FAB4AD53B}">
      <dgm:prSet/>
      <dgm:spPr/>
      <dgm:t>
        <a:bodyPr/>
        <a:lstStyle/>
        <a:p>
          <a:endParaRPr lang="en-GB"/>
        </a:p>
      </dgm:t>
    </dgm:pt>
    <dgm:pt modelId="{804AAA62-1E33-4C40-8D79-FB88E55C5087}" type="pres">
      <dgm:prSet presAssocID="{DC86A47F-EB16-4763-8F6A-EA76E0257916}" presName="compositeShape" presStyleCnt="0">
        <dgm:presLayoutVars>
          <dgm:chMax val="7"/>
          <dgm:dir/>
          <dgm:resizeHandles val="exact"/>
        </dgm:presLayoutVars>
      </dgm:prSet>
      <dgm:spPr/>
    </dgm:pt>
    <dgm:pt modelId="{13063467-F0C1-4A69-B855-98D4FDA8CC8C}" type="pres">
      <dgm:prSet presAssocID="{DC86A47F-EB16-4763-8F6A-EA76E0257916}" presName="wedge1" presStyleLbl="node1" presStyleIdx="0" presStyleCnt="4"/>
      <dgm:spPr/>
    </dgm:pt>
    <dgm:pt modelId="{716F55AD-5B63-43B4-AF7D-7AF554F9E6DB}" type="pres">
      <dgm:prSet presAssocID="{DC86A47F-EB16-4763-8F6A-EA76E0257916}" presName="dummy1a" presStyleCnt="0"/>
      <dgm:spPr/>
    </dgm:pt>
    <dgm:pt modelId="{B1DCF9BB-D352-4372-9D85-50E09B19BD50}" type="pres">
      <dgm:prSet presAssocID="{DC86A47F-EB16-4763-8F6A-EA76E0257916}" presName="dummy1b" presStyleCnt="0"/>
      <dgm:spPr/>
    </dgm:pt>
    <dgm:pt modelId="{F9E08B72-C1B3-4BD3-9AEC-63FEB7828C53}" type="pres">
      <dgm:prSet presAssocID="{DC86A47F-EB16-4763-8F6A-EA76E0257916}" presName="wedge1Tx" presStyleLbl="node1" presStyleIdx="0" presStyleCnt="4">
        <dgm:presLayoutVars>
          <dgm:chMax val="0"/>
          <dgm:chPref val="0"/>
          <dgm:bulletEnabled val="1"/>
        </dgm:presLayoutVars>
      </dgm:prSet>
      <dgm:spPr/>
    </dgm:pt>
    <dgm:pt modelId="{F55AFDD8-2CF9-43EA-B66A-955DDBB95FC4}" type="pres">
      <dgm:prSet presAssocID="{DC86A47F-EB16-4763-8F6A-EA76E0257916}" presName="wedge2" presStyleLbl="node1" presStyleIdx="1" presStyleCnt="4" custLinFactNeighborX="300" custLinFactNeighborY="-284"/>
      <dgm:spPr/>
    </dgm:pt>
    <dgm:pt modelId="{5BCB32FE-B24F-4925-9C8E-5D5CD94CDBAA}" type="pres">
      <dgm:prSet presAssocID="{DC86A47F-EB16-4763-8F6A-EA76E0257916}" presName="dummy2a" presStyleCnt="0"/>
      <dgm:spPr/>
    </dgm:pt>
    <dgm:pt modelId="{6C1A6C89-2918-4F5B-A12D-FAA35290C904}" type="pres">
      <dgm:prSet presAssocID="{DC86A47F-EB16-4763-8F6A-EA76E0257916}" presName="dummy2b" presStyleCnt="0"/>
      <dgm:spPr/>
    </dgm:pt>
    <dgm:pt modelId="{E179209B-2EFD-45CF-BC98-C851024C4B56}" type="pres">
      <dgm:prSet presAssocID="{DC86A47F-EB16-4763-8F6A-EA76E0257916}" presName="wedge2Tx" presStyleLbl="node1" presStyleIdx="1" presStyleCnt="4">
        <dgm:presLayoutVars>
          <dgm:chMax val="0"/>
          <dgm:chPref val="0"/>
          <dgm:bulletEnabled val="1"/>
        </dgm:presLayoutVars>
      </dgm:prSet>
      <dgm:spPr/>
    </dgm:pt>
    <dgm:pt modelId="{E5A81B61-0D90-464F-9727-09D64280A658}" type="pres">
      <dgm:prSet presAssocID="{DC86A47F-EB16-4763-8F6A-EA76E0257916}" presName="wedge3" presStyleLbl="node1" presStyleIdx="2" presStyleCnt="4"/>
      <dgm:spPr/>
    </dgm:pt>
    <dgm:pt modelId="{4538F182-878C-4C10-86E0-4F8ED0C01B06}" type="pres">
      <dgm:prSet presAssocID="{DC86A47F-EB16-4763-8F6A-EA76E0257916}" presName="dummy3a" presStyleCnt="0"/>
      <dgm:spPr/>
    </dgm:pt>
    <dgm:pt modelId="{A7604DD3-0554-4C2E-B975-C42BFD7D2B66}" type="pres">
      <dgm:prSet presAssocID="{DC86A47F-EB16-4763-8F6A-EA76E0257916}" presName="dummy3b" presStyleCnt="0"/>
      <dgm:spPr/>
    </dgm:pt>
    <dgm:pt modelId="{B0C665D0-3F66-4C2C-BDC8-87DD5007AA22}" type="pres">
      <dgm:prSet presAssocID="{DC86A47F-EB16-4763-8F6A-EA76E0257916}" presName="wedge3Tx" presStyleLbl="node1" presStyleIdx="2" presStyleCnt="4">
        <dgm:presLayoutVars>
          <dgm:chMax val="0"/>
          <dgm:chPref val="0"/>
          <dgm:bulletEnabled val="1"/>
        </dgm:presLayoutVars>
      </dgm:prSet>
      <dgm:spPr/>
    </dgm:pt>
    <dgm:pt modelId="{52E2BC36-9858-4A17-874E-DC1F6886EB9D}" type="pres">
      <dgm:prSet presAssocID="{DC86A47F-EB16-4763-8F6A-EA76E0257916}" presName="wedge4" presStyleLbl="node1" presStyleIdx="3" presStyleCnt="4"/>
      <dgm:spPr/>
    </dgm:pt>
    <dgm:pt modelId="{6E853DD9-B754-47D5-82AF-C3C22B6BF9D5}" type="pres">
      <dgm:prSet presAssocID="{DC86A47F-EB16-4763-8F6A-EA76E0257916}" presName="dummy4a" presStyleCnt="0"/>
      <dgm:spPr/>
    </dgm:pt>
    <dgm:pt modelId="{D168A383-B7D5-4E01-9E62-29F016FDDCE4}" type="pres">
      <dgm:prSet presAssocID="{DC86A47F-EB16-4763-8F6A-EA76E0257916}" presName="dummy4b" presStyleCnt="0"/>
      <dgm:spPr/>
    </dgm:pt>
    <dgm:pt modelId="{71E8579C-CB0F-4ABB-ABB1-40FEAC43EEBF}" type="pres">
      <dgm:prSet presAssocID="{DC86A47F-EB16-4763-8F6A-EA76E0257916}" presName="wedge4Tx" presStyleLbl="node1" presStyleIdx="3" presStyleCnt="4">
        <dgm:presLayoutVars>
          <dgm:chMax val="0"/>
          <dgm:chPref val="0"/>
          <dgm:bulletEnabled val="1"/>
        </dgm:presLayoutVars>
      </dgm:prSet>
      <dgm:spPr/>
    </dgm:pt>
    <dgm:pt modelId="{A40DBC1F-579B-4648-B71D-2D40E9C2F117}" type="pres">
      <dgm:prSet presAssocID="{E4BBE296-1CD5-410B-87FE-DB9D25A6B533}" presName="arrowWedge1" presStyleLbl="fgSibTrans2D1" presStyleIdx="0" presStyleCnt="4"/>
      <dgm:spPr/>
    </dgm:pt>
    <dgm:pt modelId="{D20E5FEA-2976-44A0-BB06-903911677644}" type="pres">
      <dgm:prSet presAssocID="{D40BBA1E-D12C-4C36-91D9-2C02AF291EFA}" presName="arrowWedge2" presStyleLbl="fgSibTrans2D1" presStyleIdx="1" presStyleCnt="4"/>
      <dgm:spPr/>
    </dgm:pt>
    <dgm:pt modelId="{9501AF74-ACB3-459B-A619-8E199F6CE09E}" type="pres">
      <dgm:prSet presAssocID="{CFD61249-937A-4E55-A6AC-0B9E51F1A711}" presName="arrowWedge3" presStyleLbl="fgSibTrans2D1" presStyleIdx="2" presStyleCnt="4"/>
      <dgm:spPr/>
    </dgm:pt>
    <dgm:pt modelId="{6597DEBE-D797-4672-B82F-B20D0085E644}" type="pres">
      <dgm:prSet presAssocID="{7DA55DB3-E2F2-42FE-80CB-0320D81FFEAA}" presName="arrowWedge4" presStyleLbl="fgSibTrans2D1" presStyleIdx="3" presStyleCnt="4"/>
      <dgm:spPr/>
    </dgm:pt>
  </dgm:ptLst>
  <dgm:cxnLst>
    <dgm:cxn modelId="{B3B20925-24EA-4816-A501-97C4D85A3407}" type="presOf" srcId="{6F5585C0-7CAD-477A-A257-5733A0B0050A}" destId="{13063467-F0C1-4A69-B855-98D4FDA8CC8C}" srcOrd="0" destOrd="0" presId="urn:microsoft.com/office/officeart/2005/8/layout/cycle8"/>
    <dgm:cxn modelId="{8EDAF732-2716-4C23-8DE3-7872B4162D05}" type="presOf" srcId="{B2156B0D-30AF-4ABE-B392-EE5DA8DB7AC4}" destId="{E179209B-2EFD-45CF-BC98-C851024C4B56}" srcOrd="1" destOrd="0" presId="urn:microsoft.com/office/officeart/2005/8/layout/cycle8"/>
    <dgm:cxn modelId="{A008CD47-FC6E-487A-8E56-5B33F7841834}" srcId="{DC86A47F-EB16-4763-8F6A-EA76E0257916}" destId="{B2156B0D-30AF-4ABE-B392-EE5DA8DB7AC4}" srcOrd="1" destOrd="0" parTransId="{34A54A20-539A-49DC-9CFB-591D571D2FA1}" sibTransId="{D40BBA1E-D12C-4C36-91D9-2C02AF291EFA}"/>
    <dgm:cxn modelId="{3C25C24D-2D62-4505-8EE0-07A0EA549DED}" type="presOf" srcId="{7C9123C0-4B84-43D7-B408-F9DDF7936579}" destId="{52E2BC36-9858-4A17-874E-DC1F6886EB9D}" srcOrd="0" destOrd="0" presId="urn:microsoft.com/office/officeart/2005/8/layout/cycle8"/>
    <dgm:cxn modelId="{08B55356-32C3-4F7D-A17E-57FF1647EC52}" srcId="{DC86A47F-EB16-4763-8F6A-EA76E0257916}" destId="{F191F04D-D224-4243-9451-226476EDBEF0}" srcOrd="2" destOrd="0" parTransId="{FE22C0E8-274A-49F9-A2D5-80C2763C48E4}" sibTransId="{CFD61249-937A-4E55-A6AC-0B9E51F1A711}"/>
    <dgm:cxn modelId="{52299E8C-92A8-42C5-842E-60047866AE73}" type="presOf" srcId="{F191F04D-D224-4243-9451-226476EDBEF0}" destId="{E5A81B61-0D90-464F-9727-09D64280A658}" srcOrd="0" destOrd="0" presId="urn:microsoft.com/office/officeart/2005/8/layout/cycle8"/>
    <dgm:cxn modelId="{ABA496BA-4E69-40C9-919B-C58CEBE0854D}" type="presOf" srcId="{F191F04D-D224-4243-9451-226476EDBEF0}" destId="{B0C665D0-3F66-4C2C-BDC8-87DD5007AA22}" srcOrd="1" destOrd="0" presId="urn:microsoft.com/office/officeart/2005/8/layout/cycle8"/>
    <dgm:cxn modelId="{11AC33BC-BD0D-4967-A6F4-6D9D87EC6339}" type="presOf" srcId="{6F5585C0-7CAD-477A-A257-5733A0B0050A}" destId="{F9E08B72-C1B3-4BD3-9AEC-63FEB7828C53}" srcOrd="1" destOrd="0" presId="urn:microsoft.com/office/officeart/2005/8/layout/cycle8"/>
    <dgm:cxn modelId="{008D8DCA-D147-487E-AF8B-36CB10776CDE}" type="presOf" srcId="{7C9123C0-4B84-43D7-B408-F9DDF7936579}" destId="{71E8579C-CB0F-4ABB-ABB1-40FEAC43EEBF}" srcOrd="1" destOrd="0" presId="urn:microsoft.com/office/officeart/2005/8/layout/cycle8"/>
    <dgm:cxn modelId="{B35BCBCD-34BF-4FCF-B3CA-8022983F0CF7}" type="presOf" srcId="{B2156B0D-30AF-4ABE-B392-EE5DA8DB7AC4}" destId="{F55AFDD8-2CF9-43EA-B66A-955DDBB95FC4}" srcOrd="0" destOrd="0" presId="urn:microsoft.com/office/officeart/2005/8/layout/cycle8"/>
    <dgm:cxn modelId="{B30B66DD-45E8-44D4-BA0A-0B3471EF621C}" type="presOf" srcId="{DC86A47F-EB16-4763-8F6A-EA76E0257916}" destId="{804AAA62-1E33-4C40-8D79-FB88E55C5087}" srcOrd="0" destOrd="0" presId="urn:microsoft.com/office/officeart/2005/8/layout/cycle8"/>
    <dgm:cxn modelId="{758F4BDF-4A94-4C1A-BB1E-37B4D9D9C47B}" srcId="{DC86A47F-EB16-4763-8F6A-EA76E0257916}" destId="{6F5585C0-7CAD-477A-A257-5733A0B0050A}" srcOrd="0" destOrd="0" parTransId="{5305C2C5-DFFC-4AB7-8397-610A3B08C1B2}" sibTransId="{E4BBE296-1CD5-410B-87FE-DB9D25A6B533}"/>
    <dgm:cxn modelId="{BB92D3F1-EC66-4F2E-AE58-966FAB4AD53B}" srcId="{DC86A47F-EB16-4763-8F6A-EA76E0257916}" destId="{7C9123C0-4B84-43D7-B408-F9DDF7936579}" srcOrd="3" destOrd="0" parTransId="{0267FB96-ED81-4F11-98D7-F5847167B343}" sibTransId="{7DA55DB3-E2F2-42FE-80CB-0320D81FFEAA}"/>
    <dgm:cxn modelId="{96840027-A3F5-45AE-88EE-9B575F4422C4}" type="presParOf" srcId="{804AAA62-1E33-4C40-8D79-FB88E55C5087}" destId="{13063467-F0C1-4A69-B855-98D4FDA8CC8C}" srcOrd="0" destOrd="0" presId="urn:microsoft.com/office/officeart/2005/8/layout/cycle8"/>
    <dgm:cxn modelId="{FF7B69A3-83BC-4CBD-8807-09E245067FF8}" type="presParOf" srcId="{804AAA62-1E33-4C40-8D79-FB88E55C5087}" destId="{716F55AD-5B63-43B4-AF7D-7AF554F9E6DB}" srcOrd="1" destOrd="0" presId="urn:microsoft.com/office/officeart/2005/8/layout/cycle8"/>
    <dgm:cxn modelId="{DC295D4F-491B-46AE-AC22-94C7C7A36DCA}" type="presParOf" srcId="{804AAA62-1E33-4C40-8D79-FB88E55C5087}" destId="{B1DCF9BB-D352-4372-9D85-50E09B19BD50}" srcOrd="2" destOrd="0" presId="urn:microsoft.com/office/officeart/2005/8/layout/cycle8"/>
    <dgm:cxn modelId="{9591C0D2-B58A-46AD-8AC0-E057FB4EBA33}" type="presParOf" srcId="{804AAA62-1E33-4C40-8D79-FB88E55C5087}" destId="{F9E08B72-C1B3-4BD3-9AEC-63FEB7828C53}" srcOrd="3" destOrd="0" presId="urn:microsoft.com/office/officeart/2005/8/layout/cycle8"/>
    <dgm:cxn modelId="{1BB36A00-2344-4312-994D-66CA3B482DF8}" type="presParOf" srcId="{804AAA62-1E33-4C40-8D79-FB88E55C5087}" destId="{F55AFDD8-2CF9-43EA-B66A-955DDBB95FC4}" srcOrd="4" destOrd="0" presId="urn:microsoft.com/office/officeart/2005/8/layout/cycle8"/>
    <dgm:cxn modelId="{F169968A-E9D8-4D2F-A162-F967A2C7257E}" type="presParOf" srcId="{804AAA62-1E33-4C40-8D79-FB88E55C5087}" destId="{5BCB32FE-B24F-4925-9C8E-5D5CD94CDBAA}" srcOrd="5" destOrd="0" presId="urn:microsoft.com/office/officeart/2005/8/layout/cycle8"/>
    <dgm:cxn modelId="{A9936747-9D3A-4985-80B6-A7DA4C134403}" type="presParOf" srcId="{804AAA62-1E33-4C40-8D79-FB88E55C5087}" destId="{6C1A6C89-2918-4F5B-A12D-FAA35290C904}" srcOrd="6" destOrd="0" presId="urn:microsoft.com/office/officeart/2005/8/layout/cycle8"/>
    <dgm:cxn modelId="{D230CE9C-1AD3-4A4E-92C1-2A1750768D4F}" type="presParOf" srcId="{804AAA62-1E33-4C40-8D79-FB88E55C5087}" destId="{E179209B-2EFD-45CF-BC98-C851024C4B56}" srcOrd="7" destOrd="0" presId="urn:microsoft.com/office/officeart/2005/8/layout/cycle8"/>
    <dgm:cxn modelId="{B72D348D-8969-4527-9B1A-B56719FDCA24}" type="presParOf" srcId="{804AAA62-1E33-4C40-8D79-FB88E55C5087}" destId="{E5A81B61-0D90-464F-9727-09D64280A658}" srcOrd="8" destOrd="0" presId="urn:microsoft.com/office/officeart/2005/8/layout/cycle8"/>
    <dgm:cxn modelId="{6955FE37-63F3-42C7-8767-6D79F4C1B1DB}" type="presParOf" srcId="{804AAA62-1E33-4C40-8D79-FB88E55C5087}" destId="{4538F182-878C-4C10-86E0-4F8ED0C01B06}" srcOrd="9" destOrd="0" presId="urn:microsoft.com/office/officeart/2005/8/layout/cycle8"/>
    <dgm:cxn modelId="{E47C75A6-20C5-4437-912A-FF9CDF39098C}" type="presParOf" srcId="{804AAA62-1E33-4C40-8D79-FB88E55C5087}" destId="{A7604DD3-0554-4C2E-B975-C42BFD7D2B66}" srcOrd="10" destOrd="0" presId="urn:microsoft.com/office/officeart/2005/8/layout/cycle8"/>
    <dgm:cxn modelId="{50BA95A8-4CF4-4D2C-A21B-FD128A69017C}" type="presParOf" srcId="{804AAA62-1E33-4C40-8D79-FB88E55C5087}" destId="{B0C665D0-3F66-4C2C-BDC8-87DD5007AA22}" srcOrd="11" destOrd="0" presId="urn:microsoft.com/office/officeart/2005/8/layout/cycle8"/>
    <dgm:cxn modelId="{9E309BB6-9F99-49EB-82CD-0A0B38A33A0A}" type="presParOf" srcId="{804AAA62-1E33-4C40-8D79-FB88E55C5087}" destId="{52E2BC36-9858-4A17-874E-DC1F6886EB9D}" srcOrd="12" destOrd="0" presId="urn:microsoft.com/office/officeart/2005/8/layout/cycle8"/>
    <dgm:cxn modelId="{89A98997-7638-453C-BE31-9220A36A6845}" type="presParOf" srcId="{804AAA62-1E33-4C40-8D79-FB88E55C5087}" destId="{6E853DD9-B754-47D5-82AF-C3C22B6BF9D5}" srcOrd="13" destOrd="0" presId="urn:microsoft.com/office/officeart/2005/8/layout/cycle8"/>
    <dgm:cxn modelId="{1AE0F41D-2874-47CE-AB79-BD69CC2E36D9}" type="presParOf" srcId="{804AAA62-1E33-4C40-8D79-FB88E55C5087}" destId="{D168A383-B7D5-4E01-9E62-29F016FDDCE4}" srcOrd="14" destOrd="0" presId="urn:microsoft.com/office/officeart/2005/8/layout/cycle8"/>
    <dgm:cxn modelId="{518AA784-9459-4D82-9B78-86ED8BC5F0DB}" type="presParOf" srcId="{804AAA62-1E33-4C40-8D79-FB88E55C5087}" destId="{71E8579C-CB0F-4ABB-ABB1-40FEAC43EEBF}" srcOrd="15" destOrd="0" presId="urn:microsoft.com/office/officeart/2005/8/layout/cycle8"/>
    <dgm:cxn modelId="{28761ECE-7CB9-40DB-93BC-CE29CC65A65A}" type="presParOf" srcId="{804AAA62-1E33-4C40-8D79-FB88E55C5087}" destId="{A40DBC1F-579B-4648-B71D-2D40E9C2F117}" srcOrd="16" destOrd="0" presId="urn:microsoft.com/office/officeart/2005/8/layout/cycle8"/>
    <dgm:cxn modelId="{5D910E76-083A-4749-881E-E01C9E171FEC}" type="presParOf" srcId="{804AAA62-1E33-4C40-8D79-FB88E55C5087}" destId="{D20E5FEA-2976-44A0-BB06-903911677644}" srcOrd="17" destOrd="0" presId="urn:microsoft.com/office/officeart/2005/8/layout/cycle8"/>
    <dgm:cxn modelId="{274B5258-BD50-4DC6-8868-32A628B5D6D7}" type="presParOf" srcId="{804AAA62-1E33-4C40-8D79-FB88E55C5087}" destId="{9501AF74-ACB3-459B-A619-8E199F6CE09E}" srcOrd="18" destOrd="0" presId="urn:microsoft.com/office/officeart/2005/8/layout/cycle8"/>
    <dgm:cxn modelId="{2A1F610F-D9CB-4328-B8C5-6DABED0FD9BC}" type="presParOf" srcId="{804AAA62-1E33-4C40-8D79-FB88E55C5087}" destId="{6597DEBE-D797-4672-B82F-B20D0085E644}" srcOrd="19"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594386-83B4-491E-9E2A-1D3AECD9F92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E1FD2D1-5067-44AF-BD38-8C9C6B5E5195}">
      <dgm:prSet/>
      <dgm:spPr/>
      <dgm:t>
        <a:bodyPr/>
        <a:lstStyle/>
        <a:p>
          <a:r>
            <a:rPr lang="en-US" b="0" i="0" baseline="0"/>
            <a:t>Ensure patient experience and outcome measures are routinely collected to a consistently high quality, and flowed to national datasets to enable benchmarking and lessons-sharing  </a:t>
          </a:r>
          <a:endParaRPr lang="en-US"/>
        </a:p>
      </dgm:t>
    </dgm:pt>
    <dgm:pt modelId="{EE1F35E7-4E02-40D6-87B2-ECD88A7E56F6}" type="parTrans" cxnId="{F9D48146-55C5-4F30-8BDF-2A16EB9E8DC9}">
      <dgm:prSet/>
      <dgm:spPr/>
      <dgm:t>
        <a:bodyPr/>
        <a:lstStyle/>
        <a:p>
          <a:endParaRPr lang="en-US"/>
        </a:p>
      </dgm:t>
    </dgm:pt>
    <dgm:pt modelId="{3B0FBEC7-F535-4643-AED7-6DA0972543C0}" type="sibTrans" cxnId="{F9D48146-55C5-4F30-8BDF-2A16EB9E8DC9}">
      <dgm:prSet/>
      <dgm:spPr/>
      <dgm:t>
        <a:bodyPr/>
        <a:lstStyle/>
        <a:p>
          <a:endParaRPr lang="en-US"/>
        </a:p>
      </dgm:t>
    </dgm:pt>
    <dgm:pt modelId="{65DC94D8-3C0A-4A8D-9577-8DD24E84E589}">
      <dgm:prSet/>
      <dgm:spPr/>
      <dgm:t>
        <a:bodyPr/>
        <a:lstStyle/>
        <a:p>
          <a:r>
            <a:rPr lang="en-US" b="0" i="0" baseline="0"/>
            <a:t>Routinely monitor differential experience and outcome measures, disaggregated by ethnicity, across all service pathways within the trust </a:t>
          </a:r>
          <a:endParaRPr lang="en-US"/>
        </a:p>
      </dgm:t>
    </dgm:pt>
    <dgm:pt modelId="{57B5113B-9978-4988-B35B-06729F4E368F}" type="parTrans" cxnId="{D46E341C-C0D3-4F70-99A8-BFCB6018FDDB}">
      <dgm:prSet/>
      <dgm:spPr/>
      <dgm:t>
        <a:bodyPr/>
        <a:lstStyle/>
        <a:p>
          <a:endParaRPr lang="en-US"/>
        </a:p>
      </dgm:t>
    </dgm:pt>
    <dgm:pt modelId="{9F2983A9-71EA-4F4D-844C-6F2BDFF2DF63}" type="sibTrans" cxnId="{D46E341C-C0D3-4F70-99A8-BFCB6018FDDB}">
      <dgm:prSet/>
      <dgm:spPr/>
      <dgm:t>
        <a:bodyPr/>
        <a:lstStyle/>
        <a:p>
          <a:endParaRPr lang="en-US"/>
        </a:p>
      </dgm:t>
    </dgm:pt>
    <dgm:pt modelId="{E12E73E3-695F-4B70-A870-8FFAD97AEA5F}">
      <dgm:prSet/>
      <dgm:spPr/>
      <dgm:t>
        <a:bodyPr/>
        <a:lstStyle/>
        <a:p>
          <a:r>
            <a:rPr lang="en-US" b="0" i="0" baseline="0"/>
            <a:t>Agree approaches for implementing a ‘real time’ and transparent feedback loop with ethnic minority communities </a:t>
          </a:r>
          <a:endParaRPr lang="en-US"/>
        </a:p>
      </dgm:t>
    </dgm:pt>
    <dgm:pt modelId="{23FA9CB3-CB99-4DD2-A010-C7802701308E}" type="parTrans" cxnId="{5880C500-F2D5-4EF6-9DB7-43F7B47B310D}">
      <dgm:prSet/>
      <dgm:spPr/>
      <dgm:t>
        <a:bodyPr/>
        <a:lstStyle/>
        <a:p>
          <a:endParaRPr lang="en-US"/>
        </a:p>
      </dgm:t>
    </dgm:pt>
    <dgm:pt modelId="{816802AC-E164-463A-A4E8-5425EDF03888}" type="sibTrans" cxnId="{5880C500-F2D5-4EF6-9DB7-43F7B47B310D}">
      <dgm:prSet/>
      <dgm:spPr/>
      <dgm:t>
        <a:bodyPr/>
        <a:lstStyle/>
        <a:p>
          <a:endParaRPr lang="en-US"/>
        </a:p>
      </dgm:t>
    </dgm:pt>
    <dgm:pt modelId="{69E210CD-BCAE-453F-B934-FAA33E715974}" type="pres">
      <dgm:prSet presAssocID="{55594386-83B4-491E-9E2A-1D3AECD9F92C}" presName="root" presStyleCnt="0">
        <dgm:presLayoutVars>
          <dgm:dir/>
          <dgm:resizeHandles val="exact"/>
        </dgm:presLayoutVars>
      </dgm:prSet>
      <dgm:spPr/>
    </dgm:pt>
    <dgm:pt modelId="{56CB3A3D-9564-418F-83C8-0CC2170B0643}" type="pres">
      <dgm:prSet presAssocID="{EE1FD2D1-5067-44AF-BD38-8C9C6B5E5195}" presName="compNode" presStyleCnt="0"/>
      <dgm:spPr/>
    </dgm:pt>
    <dgm:pt modelId="{4C5C78ED-6736-45EA-BAD1-9D582C1BA48E}" type="pres">
      <dgm:prSet presAssocID="{EE1FD2D1-5067-44AF-BD38-8C9C6B5E5195}" presName="bgRect" presStyleLbl="bgShp" presStyleIdx="0" presStyleCnt="3"/>
      <dgm:spPr/>
    </dgm:pt>
    <dgm:pt modelId="{025B9476-6EDC-4BD0-8AE2-81CDC17DF1B6}" type="pres">
      <dgm:prSet presAssocID="{EE1FD2D1-5067-44AF-BD38-8C9C6B5E519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A2686A27-8F8C-4F58-9AC6-F9F02FA89F35}" type="pres">
      <dgm:prSet presAssocID="{EE1FD2D1-5067-44AF-BD38-8C9C6B5E5195}" presName="spaceRect" presStyleCnt="0"/>
      <dgm:spPr/>
    </dgm:pt>
    <dgm:pt modelId="{EE7DAE00-3739-4DBC-8F7C-B70F6DC3B4D0}" type="pres">
      <dgm:prSet presAssocID="{EE1FD2D1-5067-44AF-BD38-8C9C6B5E5195}" presName="parTx" presStyleLbl="revTx" presStyleIdx="0" presStyleCnt="3">
        <dgm:presLayoutVars>
          <dgm:chMax val="0"/>
          <dgm:chPref val="0"/>
        </dgm:presLayoutVars>
      </dgm:prSet>
      <dgm:spPr/>
    </dgm:pt>
    <dgm:pt modelId="{83724A1C-1622-4526-9E4D-2E6852FB4D03}" type="pres">
      <dgm:prSet presAssocID="{3B0FBEC7-F535-4643-AED7-6DA0972543C0}" presName="sibTrans" presStyleCnt="0"/>
      <dgm:spPr/>
    </dgm:pt>
    <dgm:pt modelId="{4E2476BB-2CDA-4127-9A7A-8C3D7A07DCAC}" type="pres">
      <dgm:prSet presAssocID="{65DC94D8-3C0A-4A8D-9577-8DD24E84E589}" presName="compNode" presStyleCnt="0"/>
      <dgm:spPr/>
    </dgm:pt>
    <dgm:pt modelId="{65A7DA07-532F-4667-979C-0F806036C531}" type="pres">
      <dgm:prSet presAssocID="{65DC94D8-3C0A-4A8D-9577-8DD24E84E589}" presName="bgRect" presStyleLbl="bgShp" presStyleIdx="1" presStyleCnt="3"/>
      <dgm:spPr/>
    </dgm:pt>
    <dgm:pt modelId="{4B89C50F-0167-43EB-BE7D-8DF4DD67F867}" type="pres">
      <dgm:prSet presAssocID="{65DC94D8-3C0A-4A8D-9577-8DD24E84E58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D4C7E4CA-1A93-4FAD-AD47-CCBE423987DC}" type="pres">
      <dgm:prSet presAssocID="{65DC94D8-3C0A-4A8D-9577-8DD24E84E589}" presName="spaceRect" presStyleCnt="0"/>
      <dgm:spPr/>
    </dgm:pt>
    <dgm:pt modelId="{701B9E99-B711-421E-8699-05389D393017}" type="pres">
      <dgm:prSet presAssocID="{65DC94D8-3C0A-4A8D-9577-8DD24E84E589}" presName="parTx" presStyleLbl="revTx" presStyleIdx="1" presStyleCnt="3">
        <dgm:presLayoutVars>
          <dgm:chMax val="0"/>
          <dgm:chPref val="0"/>
        </dgm:presLayoutVars>
      </dgm:prSet>
      <dgm:spPr/>
    </dgm:pt>
    <dgm:pt modelId="{9FF027CE-AF09-4FEB-8930-CD7F3C2ED77A}" type="pres">
      <dgm:prSet presAssocID="{9F2983A9-71EA-4F4D-844C-6F2BDFF2DF63}" presName="sibTrans" presStyleCnt="0"/>
      <dgm:spPr/>
    </dgm:pt>
    <dgm:pt modelId="{6147D7D0-96B3-410B-A506-763CC7CE23A4}" type="pres">
      <dgm:prSet presAssocID="{E12E73E3-695F-4B70-A870-8FFAD97AEA5F}" presName="compNode" presStyleCnt="0"/>
      <dgm:spPr/>
    </dgm:pt>
    <dgm:pt modelId="{8E8CBEDD-D169-47E8-A266-03DA3BFF31B2}" type="pres">
      <dgm:prSet presAssocID="{E12E73E3-695F-4B70-A870-8FFAD97AEA5F}" presName="bgRect" presStyleLbl="bgShp" presStyleIdx="2" presStyleCnt="3"/>
      <dgm:spPr/>
    </dgm:pt>
    <dgm:pt modelId="{10A6C2DE-56DF-46EE-B27C-D791C6391627}" type="pres">
      <dgm:prSet presAssocID="{E12E73E3-695F-4B70-A870-8FFAD97AEA5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D9D80E33-C1B0-4468-AA01-AAF15208461C}" type="pres">
      <dgm:prSet presAssocID="{E12E73E3-695F-4B70-A870-8FFAD97AEA5F}" presName="spaceRect" presStyleCnt="0"/>
      <dgm:spPr/>
    </dgm:pt>
    <dgm:pt modelId="{4BA05214-CE97-4A37-8B55-F27CDDA6FC5D}" type="pres">
      <dgm:prSet presAssocID="{E12E73E3-695F-4B70-A870-8FFAD97AEA5F}" presName="parTx" presStyleLbl="revTx" presStyleIdx="2" presStyleCnt="3">
        <dgm:presLayoutVars>
          <dgm:chMax val="0"/>
          <dgm:chPref val="0"/>
        </dgm:presLayoutVars>
      </dgm:prSet>
      <dgm:spPr/>
    </dgm:pt>
  </dgm:ptLst>
  <dgm:cxnLst>
    <dgm:cxn modelId="{5880C500-F2D5-4EF6-9DB7-43F7B47B310D}" srcId="{55594386-83B4-491E-9E2A-1D3AECD9F92C}" destId="{E12E73E3-695F-4B70-A870-8FFAD97AEA5F}" srcOrd="2" destOrd="0" parTransId="{23FA9CB3-CB99-4DD2-A010-C7802701308E}" sibTransId="{816802AC-E164-463A-A4E8-5425EDF03888}"/>
    <dgm:cxn modelId="{452D8201-FAA0-49E2-8204-D680387771C0}" type="presOf" srcId="{EE1FD2D1-5067-44AF-BD38-8C9C6B5E5195}" destId="{EE7DAE00-3739-4DBC-8F7C-B70F6DC3B4D0}" srcOrd="0" destOrd="0" presId="urn:microsoft.com/office/officeart/2018/2/layout/IconVerticalSolidList"/>
    <dgm:cxn modelId="{D46E341C-C0D3-4F70-99A8-BFCB6018FDDB}" srcId="{55594386-83B4-491E-9E2A-1D3AECD9F92C}" destId="{65DC94D8-3C0A-4A8D-9577-8DD24E84E589}" srcOrd="1" destOrd="0" parTransId="{57B5113B-9978-4988-B35B-06729F4E368F}" sibTransId="{9F2983A9-71EA-4F4D-844C-6F2BDFF2DF63}"/>
    <dgm:cxn modelId="{F9D48146-55C5-4F30-8BDF-2A16EB9E8DC9}" srcId="{55594386-83B4-491E-9E2A-1D3AECD9F92C}" destId="{EE1FD2D1-5067-44AF-BD38-8C9C6B5E5195}" srcOrd="0" destOrd="0" parTransId="{EE1F35E7-4E02-40D6-87B2-ECD88A7E56F6}" sibTransId="{3B0FBEC7-F535-4643-AED7-6DA0972543C0}"/>
    <dgm:cxn modelId="{3097D08B-4410-4D89-A776-8883BD646F9D}" type="presOf" srcId="{65DC94D8-3C0A-4A8D-9577-8DD24E84E589}" destId="{701B9E99-B711-421E-8699-05389D393017}" srcOrd="0" destOrd="0" presId="urn:microsoft.com/office/officeart/2018/2/layout/IconVerticalSolidList"/>
    <dgm:cxn modelId="{470701B6-2D8D-4F6A-B818-CC4FBCB8708E}" type="presOf" srcId="{55594386-83B4-491E-9E2A-1D3AECD9F92C}" destId="{69E210CD-BCAE-453F-B934-FAA33E715974}" srcOrd="0" destOrd="0" presId="urn:microsoft.com/office/officeart/2018/2/layout/IconVerticalSolidList"/>
    <dgm:cxn modelId="{0DD60CC3-DAAB-4AF1-A99F-720249DAC641}" type="presOf" srcId="{E12E73E3-695F-4B70-A870-8FFAD97AEA5F}" destId="{4BA05214-CE97-4A37-8B55-F27CDDA6FC5D}" srcOrd="0" destOrd="0" presId="urn:microsoft.com/office/officeart/2018/2/layout/IconVerticalSolidList"/>
    <dgm:cxn modelId="{CC5FAAFB-CF9E-49C7-A236-9D77A5EA3D71}" type="presParOf" srcId="{69E210CD-BCAE-453F-B934-FAA33E715974}" destId="{56CB3A3D-9564-418F-83C8-0CC2170B0643}" srcOrd="0" destOrd="0" presId="urn:microsoft.com/office/officeart/2018/2/layout/IconVerticalSolidList"/>
    <dgm:cxn modelId="{0AED77BA-32BE-439E-A21B-6835304ABEA8}" type="presParOf" srcId="{56CB3A3D-9564-418F-83C8-0CC2170B0643}" destId="{4C5C78ED-6736-45EA-BAD1-9D582C1BA48E}" srcOrd="0" destOrd="0" presId="urn:microsoft.com/office/officeart/2018/2/layout/IconVerticalSolidList"/>
    <dgm:cxn modelId="{AD78777D-07CC-4DA6-8442-DF2DBD6C882E}" type="presParOf" srcId="{56CB3A3D-9564-418F-83C8-0CC2170B0643}" destId="{025B9476-6EDC-4BD0-8AE2-81CDC17DF1B6}" srcOrd="1" destOrd="0" presId="urn:microsoft.com/office/officeart/2018/2/layout/IconVerticalSolidList"/>
    <dgm:cxn modelId="{0FF922B1-4AB1-4817-A152-B5D9904B5EAA}" type="presParOf" srcId="{56CB3A3D-9564-418F-83C8-0CC2170B0643}" destId="{A2686A27-8F8C-4F58-9AC6-F9F02FA89F35}" srcOrd="2" destOrd="0" presId="urn:microsoft.com/office/officeart/2018/2/layout/IconVerticalSolidList"/>
    <dgm:cxn modelId="{C1FF95F4-66DE-4145-919E-1A1C10412FA0}" type="presParOf" srcId="{56CB3A3D-9564-418F-83C8-0CC2170B0643}" destId="{EE7DAE00-3739-4DBC-8F7C-B70F6DC3B4D0}" srcOrd="3" destOrd="0" presId="urn:microsoft.com/office/officeart/2018/2/layout/IconVerticalSolidList"/>
    <dgm:cxn modelId="{F34738CD-370A-4F12-86CB-FC093620CDF5}" type="presParOf" srcId="{69E210CD-BCAE-453F-B934-FAA33E715974}" destId="{83724A1C-1622-4526-9E4D-2E6852FB4D03}" srcOrd="1" destOrd="0" presId="urn:microsoft.com/office/officeart/2018/2/layout/IconVerticalSolidList"/>
    <dgm:cxn modelId="{C66A2DC5-C09F-4FCA-8D5C-98F356C36DC8}" type="presParOf" srcId="{69E210CD-BCAE-453F-B934-FAA33E715974}" destId="{4E2476BB-2CDA-4127-9A7A-8C3D7A07DCAC}" srcOrd="2" destOrd="0" presId="urn:microsoft.com/office/officeart/2018/2/layout/IconVerticalSolidList"/>
    <dgm:cxn modelId="{85C3D68E-5C3B-44BF-8B91-64B6C063888D}" type="presParOf" srcId="{4E2476BB-2CDA-4127-9A7A-8C3D7A07DCAC}" destId="{65A7DA07-532F-4667-979C-0F806036C531}" srcOrd="0" destOrd="0" presId="urn:microsoft.com/office/officeart/2018/2/layout/IconVerticalSolidList"/>
    <dgm:cxn modelId="{E824781B-B1C1-4B79-AC23-63DD3029705A}" type="presParOf" srcId="{4E2476BB-2CDA-4127-9A7A-8C3D7A07DCAC}" destId="{4B89C50F-0167-43EB-BE7D-8DF4DD67F867}" srcOrd="1" destOrd="0" presId="urn:microsoft.com/office/officeart/2018/2/layout/IconVerticalSolidList"/>
    <dgm:cxn modelId="{A0B31F37-CCF8-46DE-8772-156975269D74}" type="presParOf" srcId="{4E2476BB-2CDA-4127-9A7A-8C3D7A07DCAC}" destId="{D4C7E4CA-1A93-4FAD-AD47-CCBE423987DC}" srcOrd="2" destOrd="0" presId="urn:microsoft.com/office/officeart/2018/2/layout/IconVerticalSolidList"/>
    <dgm:cxn modelId="{68DC8887-102D-4C91-BA2D-C1FDF0570993}" type="presParOf" srcId="{4E2476BB-2CDA-4127-9A7A-8C3D7A07DCAC}" destId="{701B9E99-B711-421E-8699-05389D393017}" srcOrd="3" destOrd="0" presId="urn:microsoft.com/office/officeart/2018/2/layout/IconVerticalSolidList"/>
    <dgm:cxn modelId="{CDCC70FB-BDAB-47AA-AF9D-D79F4C874AEC}" type="presParOf" srcId="{69E210CD-BCAE-453F-B934-FAA33E715974}" destId="{9FF027CE-AF09-4FEB-8930-CD7F3C2ED77A}" srcOrd="3" destOrd="0" presId="urn:microsoft.com/office/officeart/2018/2/layout/IconVerticalSolidList"/>
    <dgm:cxn modelId="{F2247C72-6DCB-483C-B48E-6DDEBCF11735}" type="presParOf" srcId="{69E210CD-BCAE-453F-B934-FAA33E715974}" destId="{6147D7D0-96B3-410B-A506-763CC7CE23A4}" srcOrd="4" destOrd="0" presId="urn:microsoft.com/office/officeart/2018/2/layout/IconVerticalSolidList"/>
    <dgm:cxn modelId="{6244496C-277A-45F1-9723-C42B86A4A641}" type="presParOf" srcId="{6147D7D0-96B3-410B-A506-763CC7CE23A4}" destId="{8E8CBEDD-D169-47E8-A266-03DA3BFF31B2}" srcOrd="0" destOrd="0" presId="urn:microsoft.com/office/officeart/2018/2/layout/IconVerticalSolidList"/>
    <dgm:cxn modelId="{B7528E6C-4068-4E4A-8DAE-C2209DF076C9}" type="presParOf" srcId="{6147D7D0-96B3-410B-A506-763CC7CE23A4}" destId="{10A6C2DE-56DF-46EE-B27C-D791C6391627}" srcOrd="1" destOrd="0" presId="urn:microsoft.com/office/officeart/2018/2/layout/IconVerticalSolidList"/>
    <dgm:cxn modelId="{408F6482-77CA-4E29-A3D7-A2F018407256}" type="presParOf" srcId="{6147D7D0-96B3-410B-A506-763CC7CE23A4}" destId="{D9D80E33-C1B0-4468-AA01-AAF15208461C}" srcOrd="2" destOrd="0" presId="urn:microsoft.com/office/officeart/2018/2/layout/IconVerticalSolidList"/>
    <dgm:cxn modelId="{C68A858F-647F-411C-B005-2BD3D76275E2}" type="presParOf" srcId="{6147D7D0-96B3-410B-A506-763CC7CE23A4}" destId="{4BA05214-CE97-4A37-8B55-F27CDDA6FC5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63467-F0C1-4A69-B855-98D4FDA8CC8C}">
      <dsp:nvSpPr>
        <dsp:cNvPr id="0" name=""/>
        <dsp:cNvSpPr/>
      </dsp:nvSpPr>
      <dsp:spPr>
        <a:xfrm>
          <a:off x="1260292" y="311117"/>
          <a:ext cx="4195122" cy="4195122"/>
        </a:xfrm>
        <a:prstGeom prst="pie">
          <a:avLst>
            <a:gd name="adj1" fmla="val 162000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marL="0" lvl="0" indent="0" algn="ctr" defTabSz="666750">
            <a:lnSpc>
              <a:spcPct val="90000"/>
            </a:lnSpc>
            <a:spcBef>
              <a:spcPct val="0"/>
            </a:spcBef>
            <a:spcAft>
              <a:spcPct val="35000"/>
            </a:spcAft>
            <a:buNone/>
          </a:pPr>
          <a:r>
            <a:rPr lang="en-GB" sz="1500" kern="1200" dirty="0"/>
            <a:t> </a:t>
          </a:r>
          <a:r>
            <a:rPr lang="en-GB" sz="1600" kern="1200" dirty="0">
              <a:latin typeface="Arial" panose="020B0604020202020204" pitchFamily="34" charset="0"/>
              <a:cs typeface="Arial" panose="020B0604020202020204" pitchFamily="34" charset="0"/>
            </a:rPr>
            <a:t>Mental Health Act Bill 2024</a:t>
          </a:r>
        </a:p>
      </dsp:txBody>
      <dsp:txXfrm>
        <a:off x="3487203" y="1180606"/>
        <a:ext cx="1548199" cy="1148664"/>
      </dsp:txXfrm>
    </dsp:sp>
    <dsp:sp modelId="{F55AFDD8-2CF9-43EA-B66A-955DDBB95FC4}">
      <dsp:nvSpPr>
        <dsp:cNvPr id="0" name=""/>
        <dsp:cNvSpPr/>
      </dsp:nvSpPr>
      <dsp:spPr>
        <a:xfrm>
          <a:off x="1272877" y="440039"/>
          <a:ext cx="4195122" cy="4195122"/>
        </a:xfrm>
        <a:prstGeom prst="pie">
          <a:avLst>
            <a:gd name="adj1" fmla="val 0"/>
            <a:gd name="adj2" fmla="val 54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Darzi Report 2024</a:t>
          </a:r>
        </a:p>
      </dsp:txBody>
      <dsp:txXfrm>
        <a:off x="3499788" y="2617008"/>
        <a:ext cx="1548199" cy="1148664"/>
      </dsp:txXfrm>
    </dsp:sp>
    <dsp:sp modelId="{E5A81B61-0D90-464F-9727-09D64280A658}">
      <dsp:nvSpPr>
        <dsp:cNvPr id="0" name=""/>
        <dsp:cNvSpPr/>
      </dsp:nvSpPr>
      <dsp:spPr>
        <a:xfrm>
          <a:off x="1119456" y="451953"/>
          <a:ext cx="4195122" cy="4195122"/>
        </a:xfrm>
        <a:prstGeom prst="pie">
          <a:avLst>
            <a:gd name="adj1" fmla="val 5400000"/>
            <a:gd name="adj2" fmla="val 108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kern="1200" dirty="0">
              <a:latin typeface="Arial" panose="020B0604020202020204" pitchFamily="34" charset="0"/>
              <a:cs typeface="Arial" panose="020B0604020202020204" pitchFamily="34" charset="0"/>
            </a:rPr>
            <a:t>Draft Equality (Race and Disability) Bill 2024</a:t>
          </a:r>
        </a:p>
        <a:p>
          <a:pPr marL="0" lvl="0" algn="ctr" defTabSz="844550">
            <a:lnSpc>
              <a:spcPct val="90000"/>
            </a:lnSpc>
            <a:spcBef>
              <a:spcPct val="0"/>
            </a:spcBef>
            <a:spcAft>
              <a:spcPct val="35000"/>
            </a:spcAft>
            <a:buNone/>
          </a:pPr>
          <a:endParaRPr lang="en-GB" sz="1500" kern="1200" dirty="0"/>
        </a:p>
      </dsp:txBody>
      <dsp:txXfrm>
        <a:off x="1539467" y="2628922"/>
        <a:ext cx="1548199" cy="1148664"/>
      </dsp:txXfrm>
    </dsp:sp>
    <dsp:sp modelId="{52E2BC36-9858-4A17-874E-DC1F6886EB9D}">
      <dsp:nvSpPr>
        <dsp:cNvPr id="0" name=""/>
        <dsp:cNvSpPr/>
      </dsp:nvSpPr>
      <dsp:spPr>
        <a:xfrm>
          <a:off x="1119456" y="311117"/>
          <a:ext cx="4195122" cy="4195122"/>
        </a:xfrm>
        <a:prstGeom prst="pie">
          <a:avLst>
            <a:gd name="adj1" fmla="val 10800000"/>
            <a:gd name="adj2" fmla="val 162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t"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NHSE PCREF 2023</a:t>
          </a:r>
        </a:p>
      </dsp:txBody>
      <dsp:txXfrm>
        <a:off x="1539467" y="1180606"/>
        <a:ext cx="1548199" cy="1148664"/>
      </dsp:txXfrm>
    </dsp:sp>
    <dsp:sp modelId="{A40DBC1F-579B-4648-B71D-2D40E9C2F117}">
      <dsp:nvSpPr>
        <dsp:cNvPr id="0" name=""/>
        <dsp:cNvSpPr/>
      </dsp:nvSpPr>
      <dsp:spPr>
        <a:xfrm>
          <a:off x="1000594" y="51419"/>
          <a:ext cx="4714518" cy="4714518"/>
        </a:xfrm>
        <a:prstGeom prst="circularArrow">
          <a:avLst>
            <a:gd name="adj1" fmla="val 5085"/>
            <a:gd name="adj2" fmla="val 327528"/>
            <a:gd name="adj3" fmla="val 21272472"/>
            <a:gd name="adj4" fmla="val 16200000"/>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0E5FEA-2976-44A0-BB06-903911677644}">
      <dsp:nvSpPr>
        <dsp:cNvPr id="0" name=""/>
        <dsp:cNvSpPr/>
      </dsp:nvSpPr>
      <dsp:spPr>
        <a:xfrm>
          <a:off x="1013179" y="180341"/>
          <a:ext cx="4714518" cy="4714518"/>
        </a:xfrm>
        <a:prstGeom prst="circularArrow">
          <a:avLst>
            <a:gd name="adj1" fmla="val 5085"/>
            <a:gd name="adj2" fmla="val 327528"/>
            <a:gd name="adj3" fmla="val 5072472"/>
            <a:gd name="adj4" fmla="val 0"/>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01AF74-ACB3-459B-A619-8E199F6CE09E}">
      <dsp:nvSpPr>
        <dsp:cNvPr id="0" name=""/>
        <dsp:cNvSpPr/>
      </dsp:nvSpPr>
      <dsp:spPr>
        <a:xfrm>
          <a:off x="859758" y="192255"/>
          <a:ext cx="4714518" cy="4714518"/>
        </a:xfrm>
        <a:prstGeom prst="circularArrow">
          <a:avLst>
            <a:gd name="adj1" fmla="val 5085"/>
            <a:gd name="adj2" fmla="val 327528"/>
            <a:gd name="adj3" fmla="val 10472472"/>
            <a:gd name="adj4" fmla="val 5400000"/>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97DEBE-D797-4672-B82F-B20D0085E644}">
      <dsp:nvSpPr>
        <dsp:cNvPr id="0" name=""/>
        <dsp:cNvSpPr/>
      </dsp:nvSpPr>
      <dsp:spPr>
        <a:xfrm>
          <a:off x="859758" y="51419"/>
          <a:ext cx="4714518" cy="4714518"/>
        </a:xfrm>
        <a:prstGeom prst="circularArrow">
          <a:avLst>
            <a:gd name="adj1" fmla="val 5085"/>
            <a:gd name="adj2" fmla="val 327528"/>
            <a:gd name="adj3" fmla="val 15872472"/>
            <a:gd name="adj4" fmla="val 10800000"/>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C78ED-6736-45EA-BAD1-9D582C1BA48E}">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5B9476-6EDC-4BD0-8AE2-81CDC17DF1B6}">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7DAE00-3739-4DBC-8F7C-B70F6DC3B4D0}">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90000"/>
            </a:lnSpc>
            <a:spcBef>
              <a:spcPct val="0"/>
            </a:spcBef>
            <a:spcAft>
              <a:spcPct val="35000"/>
            </a:spcAft>
            <a:buNone/>
          </a:pPr>
          <a:r>
            <a:rPr lang="en-US" sz="2400" b="0" i="0" kern="1200" baseline="0"/>
            <a:t>Ensure patient experience and outcome measures are routinely collected to a consistently high quality, and flowed to national datasets to enable benchmarking and lessons-sharing  </a:t>
          </a:r>
          <a:endParaRPr lang="en-US" sz="2400" kern="1200"/>
        </a:p>
      </dsp:txBody>
      <dsp:txXfrm>
        <a:off x="1435590" y="531"/>
        <a:ext cx="9080009" cy="1242935"/>
      </dsp:txXfrm>
    </dsp:sp>
    <dsp:sp modelId="{65A7DA07-532F-4667-979C-0F806036C531}">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89C50F-0167-43EB-BE7D-8DF4DD67F867}">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1B9E99-B711-421E-8699-05389D393017}">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90000"/>
            </a:lnSpc>
            <a:spcBef>
              <a:spcPct val="0"/>
            </a:spcBef>
            <a:spcAft>
              <a:spcPct val="35000"/>
            </a:spcAft>
            <a:buNone/>
          </a:pPr>
          <a:r>
            <a:rPr lang="en-US" sz="2400" b="0" i="0" kern="1200" baseline="0"/>
            <a:t>Routinely monitor differential experience and outcome measures, disaggregated by ethnicity, across all service pathways within the trust </a:t>
          </a:r>
          <a:endParaRPr lang="en-US" sz="2400" kern="1200"/>
        </a:p>
      </dsp:txBody>
      <dsp:txXfrm>
        <a:off x="1435590" y="1554201"/>
        <a:ext cx="9080009" cy="1242935"/>
      </dsp:txXfrm>
    </dsp:sp>
    <dsp:sp modelId="{8E8CBEDD-D169-47E8-A266-03DA3BFF31B2}">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A6C2DE-56DF-46EE-B27C-D791C6391627}">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A05214-CE97-4A37-8B55-F27CDDA6FC5D}">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90000"/>
            </a:lnSpc>
            <a:spcBef>
              <a:spcPct val="0"/>
            </a:spcBef>
            <a:spcAft>
              <a:spcPct val="35000"/>
            </a:spcAft>
            <a:buNone/>
          </a:pPr>
          <a:r>
            <a:rPr lang="en-US" sz="2400" b="0" i="0" kern="1200" baseline="0"/>
            <a:t>Agree approaches for implementing a ‘real time’ and transparent feedback loop with ethnic minority communities </a:t>
          </a:r>
          <a:endParaRPr lang="en-US" sz="2400" kern="1200"/>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0C2E89-D49F-48F0-ABFA-43BB8011F4CF}" type="datetimeFigureOut">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301953-149C-4FBD-ACB4-F5395BA4F8F7}" type="slidenum">
              <a:t>‹#›</a:t>
            </a:fld>
            <a:endParaRPr lang="en-US"/>
          </a:p>
        </p:txBody>
      </p:sp>
    </p:spTree>
    <p:extLst>
      <p:ext uri="{BB962C8B-B14F-4D97-AF65-F5344CB8AC3E}">
        <p14:creationId xmlns:p14="http://schemas.microsoft.com/office/powerpoint/2010/main" val="2119070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Standard title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7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8579-04B5-D6D1-4700-F94036C2C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651D90-117D-2D79-387B-6C799040BA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E48D8-8190-398D-ADE8-904FA0C174A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61C5F5F-8086-449D-44D5-3ABAEFF4BD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44655-27BB-4A4F-993E-A136604555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209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7C3D4-6DD2-4D54-AB77-6CFD52BD60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021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7C3D4-6DD2-4D54-AB77-6CFD52BD60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543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7C3D4-6DD2-4D54-AB77-6CFD52BD60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156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D63D9-40A2-09BD-AA5F-154F4AF37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924D3-86BC-964D-D5F0-F8A9709FD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F95CF-5F43-3E88-A095-B493BE2EC54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8A05DBF-C2FA-C471-57C8-9C3DD5BB02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7C3D4-6DD2-4D54-AB77-6CFD52BD60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783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7C3D4-6DD2-4D54-AB77-6CFD52BD60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363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7C3D4-6DD2-4D54-AB77-6CFD52BD60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218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22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FD106-3A80-365F-F38D-F9FB0B2B95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C40A82-5BDF-5BFB-9C80-8A357C6BED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ED3A5B-68C6-44E6-2896-E3A9AB3BE8C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D3AB98C-5EB0-CDB8-68EC-47144158C6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44655-27BB-4A4F-993E-A136604555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68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3" Type="http://schemas.openxmlformats.org/officeDocument/2006/relationships/image" Target="../media/image20.svg"/><Relationship Id="rId18" Type="http://schemas.openxmlformats.org/officeDocument/2006/relationships/image" Target="../media/image25.png"/><Relationship Id="rId26" Type="http://schemas.openxmlformats.org/officeDocument/2006/relationships/image" Target="../media/image33.png"/><Relationship Id="rId39" Type="http://schemas.openxmlformats.org/officeDocument/2006/relationships/image" Target="../media/image46.svg"/><Relationship Id="rId21" Type="http://schemas.openxmlformats.org/officeDocument/2006/relationships/image" Target="../media/image28.svg"/><Relationship Id="rId34" Type="http://schemas.openxmlformats.org/officeDocument/2006/relationships/image" Target="../media/image41.png"/><Relationship Id="rId7" Type="http://schemas.openxmlformats.org/officeDocument/2006/relationships/image" Target="../media/image14.sv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29" Type="http://schemas.openxmlformats.org/officeDocument/2006/relationships/image" Target="../media/image36.svg"/><Relationship Id="rId41" Type="http://schemas.openxmlformats.org/officeDocument/2006/relationships/image" Target="../media/image48.sv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svg"/><Relationship Id="rId24" Type="http://schemas.openxmlformats.org/officeDocument/2006/relationships/image" Target="../media/image31.png"/><Relationship Id="rId32" Type="http://schemas.openxmlformats.org/officeDocument/2006/relationships/image" Target="../media/image39.png"/><Relationship Id="rId37" Type="http://schemas.openxmlformats.org/officeDocument/2006/relationships/image" Target="../media/image44.svg"/><Relationship Id="rId40" Type="http://schemas.openxmlformats.org/officeDocument/2006/relationships/image" Target="../media/image47.png"/><Relationship Id="rId5" Type="http://schemas.openxmlformats.org/officeDocument/2006/relationships/image" Target="../media/image12.svg"/><Relationship Id="rId15" Type="http://schemas.openxmlformats.org/officeDocument/2006/relationships/image" Target="../media/image22.svg"/><Relationship Id="rId23" Type="http://schemas.openxmlformats.org/officeDocument/2006/relationships/image" Target="../media/image30.sv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png"/><Relationship Id="rId19" Type="http://schemas.openxmlformats.org/officeDocument/2006/relationships/image" Target="../media/image26.svg"/><Relationship Id="rId31" Type="http://schemas.openxmlformats.org/officeDocument/2006/relationships/image" Target="../media/image38.sv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svg"/><Relationship Id="rId30" Type="http://schemas.openxmlformats.org/officeDocument/2006/relationships/image" Target="../media/image37.png"/><Relationship Id="rId35" Type="http://schemas.openxmlformats.org/officeDocument/2006/relationships/image" Target="../media/image42.svg"/><Relationship Id="rId8" Type="http://schemas.openxmlformats.org/officeDocument/2006/relationships/image" Target="../media/image15.png"/><Relationship Id="rId3" Type="http://schemas.openxmlformats.org/officeDocument/2006/relationships/image" Target="../media/image10.svg"/><Relationship Id="rId12" Type="http://schemas.openxmlformats.org/officeDocument/2006/relationships/image" Target="../media/image19.png"/><Relationship Id="rId17" Type="http://schemas.openxmlformats.org/officeDocument/2006/relationships/image" Target="../media/image24.svg"/><Relationship Id="rId25" Type="http://schemas.openxmlformats.org/officeDocument/2006/relationships/image" Target="../media/image32.svg"/><Relationship Id="rId33" Type="http://schemas.openxmlformats.org/officeDocument/2006/relationships/image" Target="../media/image40.svg"/><Relationship Id="rId38" Type="http://schemas.openxmlformats.org/officeDocument/2006/relationships/image" Target="../media/image4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E343-2EB8-3590-2825-4D2960414839}"/>
              </a:ext>
            </a:extLst>
          </p:cNvPr>
          <p:cNvSpPr>
            <a:spLocks noGrp="1"/>
          </p:cNvSpPr>
          <p:nvPr>
            <p:ph type="ctrTitle"/>
          </p:nvPr>
        </p:nvSpPr>
        <p:spPr>
          <a:xfrm>
            <a:off x="1524000" y="2169165"/>
            <a:ext cx="9144000" cy="1682429"/>
          </a:xfrm>
          <a:prstGeom prst="rect">
            <a:avLst/>
          </a:prstGeom>
        </p:spPr>
        <p:txBody>
          <a:bodyPr anchor="b" anchorCtr="0"/>
          <a:lstStyle>
            <a:lvl1pPr algn="ctr">
              <a:lnSpc>
                <a:spcPct val="100000"/>
              </a:lnSpc>
              <a:defRPr sz="4800" b="1"/>
            </a:lvl1pPr>
          </a:lstStyle>
          <a:p>
            <a:r>
              <a:rPr lang="en-GB"/>
              <a:t>Click to edit Master title style</a:t>
            </a:r>
          </a:p>
        </p:txBody>
      </p:sp>
      <p:sp>
        <p:nvSpPr>
          <p:cNvPr id="3" name="Subtitle 2">
            <a:extLst>
              <a:ext uri="{FF2B5EF4-FFF2-40B4-BE49-F238E27FC236}">
                <a16:creationId xmlns:a16="http://schemas.microsoft.com/office/drawing/2014/main" id="{9BC31728-52C3-74CC-B979-80ACE920AD57}"/>
              </a:ext>
            </a:extLst>
          </p:cNvPr>
          <p:cNvSpPr>
            <a:spLocks noGrp="1"/>
          </p:cNvSpPr>
          <p:nvPr>
            <p:ph type="subTitle" idx="1"/>
          </p:nvPr>
        </p:nvSpPr>
        <p:spPr>
          <a:xfrm>
            <a:off x="1524000" y="3943670"/>
            <a:ext cx="9144000" cy="1655762"/>
          </a:xfrm>
          <a:prstGeom prst="rect">
            <a:avLst/>
          </a:prstGeom>
        </p:spPr>
        <p:txBody>
          <a:bodyPr/>
          <a:lstStyle>
            <a:lvl1pPr marL="0" indent="0" algn="ctr">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3" name="Graphic 6">
            <a:extLst>
              <a:ext uri="{FF2B5EF4-FFF2-40B4-BE49-F238E27FC236}">
                <a16:creationId xmlns:a16="http://schemas.microsoft.com/office/drawing/2014/main" id="{7BBA72A3-43D7-531B-F4DE-718AAECD9065}"/>
              </a:ext>
            </a:extLst>
          </p:cNvPr>
          <p:cNvGrpSpPr/>
          <p:nvPr userDrawn="1"/>
        </p:nvGrpSpPr>
        <p:grpSpPr>
          <a:xfrm>
            <a:off x="8766443" y="548082"/>
            <a:ext cx="2844053" cy="739546"/>
            <a:chOff x="8306332" y="18039184"/>
            <a:chExt cx="3151708" cy="819219"/>
          </a:xfrm>
        </p:grpSpPr>
        <p:sp>
          <p:nvSpPr>
            <p:cNvPr id="14" name="Freeform 13">
              <a:extLst>
                <a:ext uri="{FF2B5EF4-FFF2-40B4-BE49-F238E27FC236}">
                  <a16:creationId xmlns:a16="http://schemas.microsoft.com/office/drawing/2014/main" id="{743333BA-6D84-0137-915D-E26F322E014B}"/>
                </a:ext>
              </a:extLst>
            </p:cNvPr>
            <p:cNvSpPr/>
            <p:nvPr/>
          </p:nvSpPr>
          <p:spPr>
            <a:xfrm>
              <a:off x="10589718" y="18039184"/>
              <a:ext cx="857999" cy="344981"/>
            </a:xfrm>
            <a:custGeom>
              <a:avLst/>
              <a:gdLst>
                <a:gd name="connsiteX0" fmla="*/ 858000 w 857999"/>
                <a:gd name="connsiteY0" fmla="*/ 0 h 344981"/>
                <a:gd name="connsiteX1" fmla="*/ 0 w 857999"/>
                <a:gd name="connsiteY1" fmla="*/ 0 h 344981"/>
                <a:gd name="connsiteX2" fmla="*/ 0 w 857999"/>
                <a:gd name="connsiteY2" fmla="*/ 344981 h 344981"/>
                <a:gd name="connsiteX3" fmla="*/ 858000 w 857999"/>
                <a:gd name="connsiteY3" fmla="*/ 344981 h 344981"/>
                <a:gd name="connsiteX4" fmla="*/ 858000 w 857999"/>
                <a:gd name="connsiteY4" fmla="*/ 0 h 344981"/>
                <a:gd name="connsiteX5" fmla="*/ 351013 w 857999"/>
                <a:gd name="connsiteY5" fmla="*/ 33883 h 344981"/>
                <a:gd name="connsiteX6" fmla="*/ 292234 w 857999"/>
                <a:gd name="connsiteY6" fmla="*/ 311018 h 344981"/>
                <a:gd name="connsiteX7" fmla="*/ 200139 w 857999"/>
                <a:gd name="connsiteY7" fmla="*/ 311018 h 344981"/>
                <a:gd name="connsiteX8" fmla="*/ 142170 w 857999"/>
                <a:gd name="connsiteY8" fmla="*/ 119258 h 344981"/>
                <a:gd name="connsiteX9" fmla="*/ 141401 w 857999"/>
                <a:gd name="connsiteY9" fmla="*/ 119258 h 344981"/>
                <a:gd name="connsiteX10" fmla="*/ 102863 w 857999"/>
                <a:gd name="connsiteY10" fmla="*/ 311018 h 344981"/>
                <a:gd name="connsiteX11" fmla="*/ 32992 w 857999"/>
                <a:gd name="connsiteY11" fmla="*/ 311018 h 344981"/>
                <a:gd name="connsiteX12" fmla="*/ 92176 w 857999"/>
                <a:gd name="connsiteY12" fmla="*/ 33883 h 344981"/>
                <a:gd name="connsiteX13" fmla="*/ 184716 w 857999"/>
                <a:gd name="connsiteY13" fmla="*/ 33883 h 344981"/>
                <a:gd name="connsiteX14" fmla="*/ 241511 w 857999"/>
                <a:gd name="connsiteY14" fmla="*/ 226047 h 344981"/>
                <a:gd name="connsiteX15" fmla="*/ 242280 w 857999"/>
                <a:gd name="connsiteY15" fmla="*/ 226047 h 344981"/>
                <a:gd name="connsiteX16" fmla="*/ 281183 w 857999"/>
                <a:gd name="connsiteY16" fmla="*/ 33883 h 344981"/>
                <a:gd name="connsiteX17" fmla="*/ 351013 w 857999"/>
                <a:gd name="connsiteY17" fmla="*/ 33883 h 344981"/>
                <a:gd name="connsiteX18" fmla="*/ 612643 w 857999"/>
                <a:gd name="connsiteY18" fmla="*/ 33883 h 344981"/>
                <a:gd name="connsiteX19" fmla="*/ 555079 w 857999"/>
                <a:gd name="connsiteY19" fmla="*/ 311018 h 344981"/>
                <a:gd name="connsiteX20" fmla="*/ 480796 w 857999"/>
                <a:gd name="connsiteY20" fmla="*/ 311018 h 344981"/>
                <a:gd name="connsiteX21" fmla="*/ 505408 w 857999"/>
                <a:gd name="connsiteY21" fmla="*/ 192326 h 344981"/>
                <a:gd name="connsiteX22" fmla="*/ 417645 w 857999"/>
                <a:gd name="connsiteY22" fmla="*/ 192326 h 344981"/>
                <a:gd name="connsiteX23" fmla="*/ 393032 w 857999"/>
                <a:gd name="connsiteY23" fmla="*/ 311018 h 344981"/>
                <a:gd name="connsiteX24" fmla="*/ 318790 w 857999"/>
                <a:gd name="connsiteY24" fmla="*/ 311018 h 344981"/>
                <a:gd name="connsiteX25" fmla="*/ 376354 w 857999"/>
                <a:gd name="connsiteY25" fmla="*/ 33883 h 344981"/>
                <a:gd name="connsiteX26" fmla="*/ 450597 w 857999"/>
                <a:gd name="connsiteY26" fmla="*/ 33883 h 344981"/>
                <a:gd name="connsiteX27" fmla="*/ 428737 w 857999"/>
                <a:gd name="connsiteY27" fmla="*/ 139863 h 344981"/>
                <a:gd name="connsiteX28" fmla="*/ 516500 w 857999"/>
                <a:gd name="connsiteY28" fmla="*/ 139863 h 344981"/>
                <a:gd name="connsiteX29" fmla="*/ 538320 w 857999"/>
                <a:gd name="connsiteY29" fmla="*/ 33883 h 344981"/>
                <a:gd name="connsiteX30" fmla="*/ 612643 w 857999"/>
                <a:gd name="connsiteY30" fmla="*/ 33883 h 344981"/>
                <a:gd name="connsiteX31" fmla="*/ 825089 w 857999"/>
                <a:gd name="connsiteY31" fmla="*/ 41453 h 344981"/>
                <a:gd name="connsiteX32" fmla="*/ 807236 w 857999"/>
                <a:gd name="connsiteY32" fmla="*/ 96629 h 344981"/>
                <a:gd name="connsiteX33" fmla="*/ 746110 w 857999"/>
                <a:gd name="connsiteY33" fmla="*/ 83918 h 344981"/>
                <a:gd name="connsiteX34" fmla="*/ 692917 w 857999"/>
                <a:gd name="connsiteY34" fmla="*/ 110514 h 344981"/>
                <a:gd name="connsiteX35" fmla="*/ 800517 w 857999"/>
                <a:gd name="connsiteY35" fmla="*/ 219327 h 344981"/>
                <a:gd name="connsiteX36" fmla="*/ 665107 w 857999"/>
                <a:gd name="connsiteY36" fmla="*/ 315794 h 344981"/>
                <a:gd name="connsiteX37" fmla="*/ 579327 w 857999"/>
                <a:gd name="connsiteY37" fmla="*/ 301504 h 344981"/>
                <a:gd name="connsiteX38" fmla="*/ 596774 w 857999"/>
                <a:gd name="connsiteY38" fmla="*/ 245114 h 344981"/>
                <a:gd name="connsiteX39" fmla="*/ 665066 w 857999"/>
                <a:gd name="connsiteY39" fmla="*/ 261023 h 344981"/>
                <a:gd name="connsiteX40" fmla="*/ 724250 w 857999"/>
                <a:gd name="connsiteY40" fmla="*/ 228071 h 344981"/>
                <a:gd name="connsiteX41" fmla="*/ 616651 w 857999"/>
                <a:gd name="connsiteY41" fmla="*/ 122051 h 344981"/>
                <a:gd name="connsiteX42" fmla="*/ 740119 w 857999"/>
                <a:gd name="connsiteY42" fmla="*/ 29146 h 344981"/>
                <a:gd name="connsiteX43" fmla="*/ 825089 w 857999"/>
                <a:gd name="connsiteY43" fmla="*/ 41453 h 34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57999" h="344981">
                  <a:moveTo>
                    <a:pt x="858000" y="0"/>
                  </a:moveTo>
                  <a:lnTo>
                    <a:pt x="0" y="0"/>
                  </a:lnTo>
                  <a:lnTo>
                    <a:pt x="0" y="344981"/>
                  </a:lnTo>
                  <a:lnTo>
                    <a:pt x="858000" y="344981"/>
                  </a:lnTo>
                  <a:lnTo>
                    <a:pt x="858000" y="0"/>
                  </a:lnTo>
                  <a:close/>
                  <a:moveTo>
                    <a:pt x="351013" y="33883"/>
                  </a:moveTo>
                  <a:lnTo>
                    <a:pt x="292234" y="311018"/>
                  </a:lnTo>
                  <a:lnTo>
                    <a:pt x="200139" y="311018"/>
                  </a:lnTo>
                  <a:lnTo>
                    <a:pt x="142170" y="119258"/>
                  </a:lnTo>
                  <a:lnTo>
                    <a:pt x="141401" y="119258"/>
                  </a:lnTo>
                  <a:lnTo>
                    <a:pt x="102863" y="311018"/>
                  </a:lnTo>
                  <a:lnTo>
                    <a:pt x="32992" y="311018"/>
                  </a:lnTo>
                  <a:lnTo>
                    <a:pt x="92176" y="33883"/>
                  </a:lnTo>
                  <a:lnTo>
                    <a:pt x="184716" y="33883"/>
                  </a:lnTo>
                  <a:lnTo>
                    <a:pt x="241511" y="226047"/>
                  </a:lnTo>
                  <a:lnTo>
                    <a:pt x="242280" y="226047"/>
                  </a:lnTo>
                  <a:lnTo>
                    <a:pt x="281183" y="33883"/>
                  </a:lnTo>
                  <a:lnTo>
                    <a:pt x="351013" y="33883"/>
                  </a:lnTo>
                  <a:close/>
                  <a:moveTo>
                    <a:pt x="612643" y="33883"/>
                  </a:moveTo>
                  <a:lnTo>
                    <a:pt x="555079" y="311018"/>
                  </a:lnTo>
                  <a:lnTo>
                    <a:pt x="480796" y="311018"/>
                  </a:lnTo>
                  <a:lnTo>
                    <a:pt x="505408" y="192326"/>
                  </a:lnTo>
                  <a:lnTo>
                    <a:pt x="417645" y="192326"/>
                  </a:lnTo>
                  <a:lnTo>
                    <a:pt x="393032" y="311018"/>
                  </a:lnTo>
                  <a:lnTo>
                    <a:pt x="318790" y="311018"/>
                  </a:lnTo>
                  <a:lnTo>
                    <a:pt x="376354" y="33883"/>
                  </a:lnTo>
                  <a:lnTo>
                    <a:pt x="450597" y="33883"/>
                  </a:lnTo>
                  <a:lnTo>
                    <a:pt x="428737" y="139863"/>
                  </a:lnTo>
                  <a:lnTo>
                    <a:pt x="516500" y="139863"/>
                  </a:lnTo>
                  <a:lnTo>
                    <a:pt x="538320" y="33883"/>
                  </a:lnTo>
                  <a:lnTo>
                    <a:pt x="612643" y="33883"/>
                  </a:lnTo>
                  <a:close/>
                  <a:moveTo>
                    <a:pt x="825089" y="41453"/>
                  </a:moveTo>
                  <a:lnTo>
                    <a:pt x="807236" y="96629"/>
                  </a:lnTo>
                  <a:cubicBezTo>
                    <a:pt x="792947" y="89868"/>
                    <a:pt x="773475" y="83918"/>
                    <a:pt x="746110" y="83918"/>
                  </a:cubicBezTo>
                  <a:cubicBezTo>
                    <a:pt x="716720" y="83918"/>
                    <a:pt x="692917" y="88290"/>
                    <a:pt x="692917" y="110514"/>
                  </a:cubicBezTo>
                  <a:cubicBezTo>
                    <a:pt x="692917" y="149862"/>
                    <a:pt x="800517" y="135126"/>
                    <a:pt x="800517" y="219327"/>
                  </a:cubicBezTo>
                  <a:cubicBezTo>
                    <a:pt x="800517" y="295958"/>
                    <a:pt x="729431" y="315794"/>
                    <a:pt x="665107" y="315794"/>
                  </a:cubicBezTo>
                  <a:cubicBezTo>
                    <a:pt x="636527" y="315794"/>
                    <a:pt x="603575" y="309034"/>
                    <a:pt x="579327" y="301504"/>
                  </a:cubicBezTo>
                  <a:lnTo>
                    <a:pt x="596774" y="245114"/>
                  </a:lnTo>
                  <a:cubicBezTo>
                    <a:pt x="611469" y="254668"/>
                    <a:pt x="640858" y="261023"/>
                    <a:pt x="665066" y="261023"/>
                  </a:cubicBezTo>
                  <a:cubicBezTo>
                    <a:pt x="688100" y="261023"/>
                    <a:pt x="724250" y="256651"/>
                    <a:pt x="724250" y="228071"/>
                  </a:cubicBezTo>
                  <a:cubicBezTo>
                    <a:pt x="724250" y="183583"/>
                    <a:pt x="616651" y="200261"/>
                    <a:pt x="616651" y="122051"/>
                  </a:cubicBezTo>
                  <a:cubicBezTo>
                    <a:pt x="616651" y="50561"/>
                    <a:pt x="679397" y="29146"/>
                    <a:pt x="740119" y="29146"/>
                  </a:cubicBezTo>
                  <a:cubicBezTo>
                    <a:pt x="774244" y="29106"/>
                    <a:pt x="806427" y="32709"/>
                    <a:pt x="825089" y="41453"/>
                  </a:cubicBezTo>
                </a:path>
              </a:pathLst>
            </a:custGeom>
            <a:solidFill>
              <a:srgbClr val="005EB8"/>
            </a:solidFill>
            <a:ln w="4048" cap="flat">
              <a:noFill/>
              <a:prstDash val="solid"/>
              <a:miter/>
            </a:ln>
          </p:spPr>
          <p:txBody>
            <a:bodyPr rtlCol="0" anchor="ctr"/>
            <a:lstStyle/>
            <a:p>
              <a:endParaRPr lang="en-GB" sz="511"/>
            </a:p>
          </p:txBody>
        </p:sp>
        <p:sp>
          <p:nvSpPr>
            <p:cNvPr id="15" name="Freeform 14">
              <a:extLst>
                <a:ext uri="{FF2B5EF4-FFF2-40B4-BE49-F238E27FC236}">
                  <a16:creationId xmlns:a16="http://schemas.microsoft.com/office/drawing/2014/main" id="{F45D0DAF-BFFD-24B7-9B1B-DDA034571EFE}"/>
                </a:ext>
              </a:extLst>
            </p:cNvPr>
            <p:cNvSpPr/>
            <p:nvPr/>
          </p:nvSpPr>
          <p:spPr>
            <a:xfrm>
              <a:off x="8306332" y="18472576"/>
              <a:ext cx="3145150" cy="238070"/>
            </a:xfrm>
            <a:custGeom>
              <a:avLst/>
              <a:gdLst>
                <a:gd name="connsiteX0" fmla="*/ 3082890 w 3145150"/>
                <a:gd name="connsiteY0" fmla="*/ 81084 h 238070"/>
                <a:gd name="connsiteX1" fmla="*/ 3110417 w 3145150"/>
                <a:gd name="connsiteY1" fmla="*/ 121768 h 238070"/>
                <a:gd name="connsiteX2" fmla="*/ 3082405 w 3145150"/>
                <a:gd name="connsiteY2" fmla="*/ 163180 h 238070"/>
                <a:gd name="connsiteX3" fmla="*/ 3053137 w 3145150"/>
                <a:gd name="connsiteY3" fmla="*/ 121768 h 238070"/>
                <a:gd name="connsiteX4" fmla="*/ 3082890 w 3145150"/>
                <a:gd name="connsiteY4" fmla="*/ 81084 h 238070"/>
                <a:gd name="connsiteX5" fmla="*/ 3019659 w 3145150"/>
                <a:gd name="connsiteY5" fmla="*/ 238070 h 238070"/>
                <a:gd name="connsiteX6" fmla="*/ 3052894 w 3145150"/>
                <a:gd name="connsiteY6" fmla="*/ 238070 h 238070"/>
                <a:gd name="connsiteX7" fmla="*/ 3052894 w 3145150"/>
                <a:gd name="connsiteY7" fmla="*/ 171357 h 238070"/>
                <a:gd name="connsiteX8" fmla="*/ 3053379 w 3145150"/>
                <a:gd name="connsiteY8" fmla="*/ 171357 h 238070"/>
                <a:gd name="connsiteX9" fmla="*/ 3090825 w 3145150"/>
                <a:gd name="connsiteY9" fmla="*/ 188966 h 238070"/>
                <a:gd name="connsiteX10" fmla="*/ 3145151 w 3145150"/>
                <a:gd name="connsiteY10" fmla="*/ 121768 h 238070"/>
                <a:gd name="connsiteX11" fmla="*/ 3091594 w 3145150"/>
                <a:gd name="connsiteY11" fmla="*/ 55297 h 238070"/>
                <a:gd name="connsiteX12" fmla="*/ 3051922 w 3145150"/>
                <a:gd name="connsiteY12" fmla="*/ 76388 h 238070"/>
                <a:gd name="connsiteX13" fmla="*/ 3051436 w 3145150"/>
                <a:gd name="connsiteY13" fmla="*/ 76388 h 238070"/>
                <a:gd name="connsiteX14" fmla="*/ 3051436 w 3145150"/>
                <a:gd name="connsiteY14" fmla="*/ 58293 h 238070"/>
                <a:gd name="connsiteX15" fmla="*/ 3019699 w 3145150"/>
                <a:gd name="connsiteY15" fmla="*/ 58293 h 238070"/>
                <a:gd name="connsiteX16" fmla="*/ 3019699 w 3145150"/>
                <a:gd name="connsiteY16" fmla="*/ 238070 h 238070"/>
                <a:gd name="connsiteX17" fmla="*/ 2951488 w 3145150"/>
                <a:gd name="connsiteY17" fmla="*/ 34976 h 238070"/>
                <a:gd name="connsiteX18" fmla="*/ 2984723 w 3145150"/>
                <a:gd name="connsiteY18" fmla="*/ 34976 h 238070"/>
                <a:gd name="connsiteX19" fmla="*/ 2984723 w 3145150"/>
                <a:gd name="connsiteY19" fmla="*/ 3238 h 238070"/>
                <a:gd name="connsiteX20" fmla="*/ 2951488 w 3145150"/>
                <a:gd name="connsiteY20" fmla="*/ 3238 h 238070"/>
                <a:gd name="connsiteX21" fmla="*/ 2951488 w 3145150"/>
                <a:gd name="connsiteY21" fmla="*/ 34976 h 238070"/>
                <a:gd name="connsiteX22" fmla="*/ 2951488 w 3145150"/>
                <a:gd name="connsiteY22" fmla="*/ 186011 h 238070"/>
                <a:gd name="connsiteX23" fmla="*/ 2984723 w 3145150"/>
                <a:gd name="connsiteY23" fmla="*/ 186011 h 238070"/>
                <a:gd name="connsiteX24" fmla="*/ 2984723 w 3145150"/>
                <a:gd name="connsiteY24" fmla="*/ 58293 h 238070"/>
                <a:gd name="connsiteX25" fmla="*/ 2951488 w 3145150"/>
                <a:gd name="connsiteY25" fmla="*/ 58293 h 238070"/>
                <a:gd name="connsiteX26" fmla="*/ 2951488 w 3145150"/>
                <a:gd name="connsiteY26" fmla="*/ 186011 h 238070"/>
                <a:gd name="connsiteX27" fmla="*/ 2799198 w 3145150"/>
                <a:gd name="connsiteY27" fmla="*/ 186011 h 238070"/>
                <a:gd name="connsiteX28" fmla="*/ 2832433 w 3145150"/>
                <a:gd name="connsiteY28" fmla="*/ 186011 h 238070"/>
                <a:gd name="connsiteX29" fmla="*/ 2832433 w 3145150"/>
                <a:gd name="connsiteY29" fmla="*/ 123508 h 238070"/>
                <a:gd name="connsiteX30" fmla="*/ 2861701 w 3145150"/>
                <a:gd name="connsiteY30" fmla="*/ 81084 h 238070"/>
                <a:gd name="connsiteX31" fmla="*/ 2883277 w 3145150"/>
                <a:gd name="connsiteY31" fmla="*/ 117800 h 238070"/>
                <a:gd name="connsiteX32" fmla="*/ 2883277 w 3145150"/>
                <a:gd name="connsiteY32" fmla="*/ 186011 h 238070"/>
                <a:gd name="connsiteX33" fmla="*/ 2916513 w 3145150"/>
                <a:gd name="connsiteY33" fmla="*/ 186011 h 238070"/>
                <a:gd name="connsiteX34" fmla="*/ 2916513 w 3145150"/>
                <a:gd name="connsiteY34" fmla="*/ 105413 h 238070"/>
                <a:gd name="connsiteX35" fmla="*/ 2873116 w 3145150"/>
                <a:gd name="connsiteY35" fmla="*/ 55338 h 238070"/>
                <a:gd name="connsiteX36" fmla="*/ 2832959 w 3145150"/>
                <a:gd name="connsiteY36" fmla="*/ 75659 h 238070"/>
                <a:gd name="connsiteX37" fmla="*/ 2832473 w 3145150"/>
                <a:gd name="connsiteY37" fmla="*/ 75659 h 238070"/>
                <a:gd name="connsiteX38" fmla="*/ 2832473 w 3145150"/>
                <a:gd name="connsiteY38" fmla="*/ 0 h 238070"/>
                <a:gd name="connsiteX39" fmla="*/ 2799238 w 3145150"/>
                <a:gd name="connsiteY39" fmla="*/ 0 h 238070"/>
                <a:gd name="connsiteX40" fmla="*/ 2799238 w 3145150"/>
                <a:gd name="connsiteY40" fmla="*/ 186011 h 238070"/>
                <a:gd name="connsiteX41" fmla="*/ 2767218 w 3145150"/>
                <a:gd name="connsiteY41" fmla="*/ 60034 h 238070"/>
                <a:gd name="connsiteX42" fmla="*/ 2731027 w 3145150"/>
                <a:gd name="connsiteY42" fmla="*/ 55338 h 238070"/>
                <a:gd name="connsiteX43" fmla="*/ 2680952 w 3145150"/>
                <a:gd name="connsiteY43" fmla="*/ 95009 h 238070"/>
                <a:gd name="connsiteX44" fmla="*/ 2738719 w 3145150"/>
                <a:gd name="connsiteY44" fmla="*/ 149052 h 238070"/>
                <a:gd name="connsiteX45" fmla="*/ 2716899 w 3145150"/>
                <a:gd name="connsiteY45" fmla="*/ 164678 h 238070"/>
                <a:gd name="connsiteX46" fmla="*/ 2684150 w 3145150"/>
                <a:gd name="connsiteY46" fmla="*/ 156258 h 238070"/>
                <a:gd name="connsiteX47" fmla="*/ 2682167 w 3145150"/>
                <a:gd name="connsiteY47" fmla="*/ 183542 h 238070"/>
                <a:gd name="connsiteX48" fmla="*/ 2719854 w 3145150"/>
                <a:gd name="connsiteY48" fmla="*/ 189007 h 238070"/>
                <a:gd name="connsiteX49" fmla="*/ 2773411 w 3145150"/>
                <a:gd name="connsiteY49" fmla="*/ 147352 h 238070"/>
                <a:gd name="connsiteX50" fmla="*/ 2715645 w 3145150"/>
                <a:gd name="connsiteY50" fmla="*/ 93795 h 238070"/>
                <a:gd name="connsiteX51" fmla="*/ 2735237 w 3145150"/>
                <a:gd name="connsiteY51" fmla="*/ 79667 h 238070"/>
                <a:gd name="connsiteX52" fmla="*/ 2764991 w 3145150"/>
                <a:gd name="connsiteY52" fmla="*/ 85132 h 238070"/>
                <a:gd name="connsiteX53" fmla="*/ 2767218 w 3145150"/>
                <a:gd name="connsiteY53" fmla="*/ 60034 h 238070"/>
                <a:gd name="connsiteX54" fmla="*/ 2593391 w 3145150"/>
                <a:gd name="connsiteY54" fmla="*/ 186011 h 238070"/>
                <a:gd name="connsiteX55" fmla="*/ 2626626 w 3145150"/>
                <a:gd name="connsiteY55" fmla="*/ 186011 h 238070"/>
                <a:gd name="connsiteX56" fmla="*/ 2626626 w 3145150"/>
                <a:gd name="connsiteY56" fmla="*/ 139134 h 238070"/>
                <a:gd name="connsiteX57" fmla="*/ 2653668 w 3145150"/>
                <a:gd name="connsiteY57" fmla="*/ 87075 h 238070"/>
                <a:gd name="connsiteX58" fmla="*/ 2668565 w 3145150"/>
                <a:gd name="connsiteY58" fmla="*/ 89828 h 238070"/>
                <a:gd name="connsiteX59" fmla="*/ 2668565 w 3145150"/>
                <a:gd name="connsiteY59" fmla="*/ 56350 h 238070"/>
                <a:gd name="connsiteX60" fmla="*/ 2658404 w 3145150"/>
                <a:gd name="connsiteY60" fmla="*/ 55378 h 238070"/>
                <a:gd name="connsiteX61" fmla="*/ 2623428 w 3145150"/>
                <a:gd name="connsiteY61" fmla="*/ 87359 h 238070"/>
                <a:gd name="connsiteX62" fmla="*/ 2622942 w 3145150"/>
                <a:gd name="connsiteY62" fmla="*/ 87359 h 238070"/>
                <a:gd name="connsiteX63" fmla="*/ 2622942 w 3145150"/>
                <a:gd name="connsiteY63" fmla="*/ 58333 h 238070"/>
                <a:gd name="connsiteX64" fmla="*/ 2593432 w 3145150"/>
                <a:gd name="connsiteY64" fmla="*/ 58333 h 238070"/>
                <a:gd name="connsiteX65" fmla="*/ 2593432 w 3145150"/>
                <a:gd name="connsiteY65" fmla="*/ 186011 h 238070"/>
                <a:gd name="connsiteX66" fmla="*/ 2557160 w 3145150"/>
                <a:gd name="connsiteY66" fmla="*/ 151764 h 238070"/>
                <a:gd name="connsiteX67" fmla="*/ 2514776 w 3145150"/>
                <a:gd name="connsiteY67" fmla="*/ 164678 h 238070"/>
                <a:gd name="connsiteX68" fmla="*/ 2478303 w 3145150"/>
                <a:gd name="connsiteY68" fmla="*/ 132414 h 238070"/>
                <a:gd name="connsiteX69" fmla="*/ 2566592 w 3145150"/>
                <a:gd name="connsiteY69" fmla="*/ 132414 h 238070"/>
                <a:gd name="connsiteX70" fmla="*/ 2505830 w 3145150"/>
                <a:gd name="connsiteY70" fmla="*/ 55297 h 238070"/>
                <a:gd name="connsiteX71" fmla="*/ 2446565 w 3145150"/>
                <a:gd name="connsiteY71" fmla="*/ 122739 h 238070"/>
                <a:gd name="connsiteX72" fmla="*/ 2513278 w 3145150"/>
                <a:gd name="connsiteY72" fmla="*/ 188966 h 238070"/>
                <a:gd name="connsiteX73" fmla="*/ 2557160 w 3145150"/>
                <a:gd name="connsiteY73" fmla="*/ 178806 h 238070"/>
                <a:gd name="connsiteX74" fmla="*/ 2557160 w 3145150"/>
                <a:gd name="connsiteY74" fmla="*/ 151764 h 238070"/>
                <a:gd name="connsiteX75" fmla="*/ 2478343 w 3145150"/>
                <a:gd name="connsiteY75" fmla="*/ 109623 h 238070"/>
                <a:gd name="connsiteX76" fmla="*/ 2507854 w 3145150"/>
                <a:gd name="connsiteY76" fmla="*/ 79627 h 238070"/>
                <a:gd name="connsiteX77" fmla="*/ 2534896 w 3145150"/>
                <a:gd name="connsiteY77" fmla="*/ 109623 h 238070"/>
                <a:gd name="connsiteX78" fmla="*/ 2478343 w 3145150"/>
                <a:gd name="connsiteY78" fmla="*/ 109623 h 238070"/>
                <a:gd name="connsiteX79" fmla="*/ 2303262 w 3145150"/>
                <a:gd name="connsiteY79" fmla="*/ 186011 h 238070"/>
                <a:gd name="connsiteX80" fmla="*/ 2336497 w 3145150"/>
                <a:gd name="connsiteY80" fmla="*/ 186011 h 238070"/>
                <a:gd name="connsiteX81" fmla="*/ 2336497 w 3145150"/>
                <a:gd name="connsiteY81" fmla="*/ 123508 h 238070"/>
                <a:gd name="connsiteX82" fmla="*/ 2365765 w 3145150"/>
                <a:gd name="connsiteY82" fmla="*/ 81084 h 238070"/>
                <a:gd name="connsiteX83" fmla="*/ 2387341 w 3145150"/>
                <a:gd name="connsiteY83" fmla="*/ 117800 h 238070"/>
                <a:gd name="connsiteX84" fmla="*/ 2387341 w 3145150"/>
                <a:gd name="connsiteY84" fmla="*/ 186011 h 238070"/>
                <a:gd name="connsiteX85" fmla="*/ 2420577 w 3145150"/>
                <a:gd name="connsiteY85" fmla="*/ 186011 h 238070"/>
                <a:gd name="connsiteX86" fmla="*/ 2420577 w 3145150"/>
                <a:gd name="connsiteY86" fmla="*/ 105413 h 238070"/>
                <a:gd name="connsiteX87" fmla="*/ 2377180 w 3145150"/>
                <a:gd name="connsiteY87" fmla="*/ 55338 h 238070"/>
                <a:gd name="connsiteX88" fmla="*/ 2335282 w 3145150"/>
                <a:gd name="connsiteY88" fmla="*/ 75659 h 238070"/>
                <a:gd name="connsiteX89" fmla="*/ 2334797 w 3145150"/>
                <a:gd name="connsiteY89" fmla="*/ 75659 h 238070"/>
                <a:gd name="connsiteX90" fmla="*/ 2334797 w 3145150"/>
                <a:gd name="connsiteY90" fmla="*/ 58293 h 238070"/>
                <a:gd name="connsiteX91" fmla="*/ 2303302 w 3145150"/>
                <a:gd name="connsiteY91" fmla="*/ 58293 h 238070"/>
                <a:gd name="connsiteX92" fmla="*/ 2303302 w 3145150"/>
                <a:gd name="connsiteY92" fmla="*/ 186011 h 238070"/>
                <a:gd name="connsiteX93" fmla="*/ 2217685 w 3145150"/>
                <a:gd name="connsiteY93" fmla="*/ 147554 h 238070"/>
                <a:gd name="connsiteX94" fmla="*/ 2258085 w 3145150"/>
                <a:gd name="connsiteY94" fmla="*/ 188966 h 238070"/>
                <a:gd name="connsiteX95" fmla="*/ 2282657 w 3145150"/>
                <a:gd name="connsiteY95" fmla="*/ 185971 h 238070"/>
                <a:gd name="connsiteX96" fmla="*/ 2281645 w 3145150"/>
                <a:gd name="connsiteY96" fmla="*/ 159699 h 238070"/>
                <a:gd name="connsiteX97" fmla="*/ 2266505 w 3145150"/>
                <a:gd name="connsiteY97" fmla="*/ 163180 h 238070"/>
                <a:gd name="connsiteX98" fmla="*/ 2250879 w 3145150"/>
                <a:gd name="connsiteY98" fmla="*/ 142089 h 238070"/>
                <a:gd name="connsiteX99" fmla="*/ 2250879 w 3145150"/>
                <a:gd name="connsiteY99" fmla="*/ 82582 h 238070"/>
                <a:gd name="connsiteX100" fmla="*/ 2280390 w 3145150"/>
                <a:gd name="connsiteY100" fmla="*/ 82582 h 238070"/>
                <a:gd name="connsiteX101" fmla="*/ 2280390 w 3145150"/>
                <a:gd name="connsiteY101" fmla="*/ 58293 h 238070"/>
                <a:gd name="connsiteX102" fmla="*/ 2250879 w 3145150"/>
                <a:gd name="connsiteY102" fmla="*/ 58293 h 238070"/>
                <a:gd name="connsiteX103" fmla="*/ 2250879 w 3145150"/>
                <a:gd name="connsiteY103" fmla="*/ 22062 h 238070"/>
                <a:gd name="connsiteX104" fmla="*/ 2217644 w 3145150"/>
                <a:gd name="connsiteY104" fmla="*/ 32709 h 238070"/>
                <a:gd name="connsiteX105" fmla="*/ 2217644 w 3145150"/>
                <a:gd name="connsiteY105" fmla="*/ 58253 h 238070"/>
                <a:gd name="connsiteX106" fmla="*/ 2193072 w 3145150"/>
                <a:gd name="connsiteY106" fmla="*/ 58253 h 238070"/>
                <a:gd name="connsiteX107" fmla="*/ 2193072 w 3145150"/>
                <a:gd name="connsiteY107" fmla="*/ 82541 h 238070"/>
                <a:gd name="connsiteX108" fmla="*/ 2217644 w 3145150"/>
                <a:gd name="connsiteY108" fmla="*/ 82541 h 238070"/>
                <a:gd name="connsiteX109" fmla="*/ 2217644 w 3145150"/>
                <a:gd name="connsiteY109" fmla="*/ 147554 h 238070"/>
                <a:gd name="connsiteX110" fmla="*/ 2111057 w 3145150"/>
                <a:gd name="connsiteY110" fmla="*/ 186011 h 238070"/>
                <a:gd name="connsiteX111" fmla="*/ 2144292 w 3145150"/>
                <a:gd name="connsiteY111" fmla="*/ 186011 h 238070"/>
                <a:gd name="connsiteX112" fmla="*/ 2144292 w 3145150"/>
                <a:gd name="connsiteY112" fmla="*/ 139134 h 238070"/>
                <a:gd name="connsiteX113" fmla="*/ 2171333 w 3145150"/>
                <a:gd name="connsiteY113" fmla="*/ 87075 h 238070"/>
                <a:gd name="connsiteX114" fmla="*/ 2186231 w 3145150"/>
                <a:gd name="connsiteY114" fmla="*/ 89828 h 238070"/>
                <a:gd name="connsiteX115" fmla="*/ 2186231 w 3145150"/>
                <a:gd name="connsiteY115" fmla="*/ 56350 h 238070"/>
                <a:gd name="connsiteX116" fmla="*/ 2176070 w 3145150"/>
                <a:gd name="connsiteY116" fmla="*/ 55378 h 238070"/>
                <a:gd name="connsiteX117" fmla="*/ 2141094 w 3145150"/>
                <a:gd name="connsiteY117" fmla="*/ 87359 h 238070"/>
                <a:gd name="connsiteX118" fmla="*/ 2140608 w 3145150"/>
                <a:gd name="connsiteY118" fmla="*/ 87359 h 238070"/>
                <a:gd name="connsiteX119" fmla="*/ 2140608 w 3145150"/>
                <a:gd name="connsiteY119" fmla="*/ 58333 h 238070"/>
                <a:gd name="connsiteX120" fmla="*/ 2111097 w 3145150"/>
                <a:gd name="connsiteY120" fmla="*/ 58333 h 238070"/>
                <a:gd name="connsiteX121" fmla="*/ 2111097 w 3145150"/>
                <a:gd name="connsiteY121" fmla="*/ 186011 h 238070"/>
                <a:gd name="connsiteX122" fmla="*/ 1996009 w 3145150"/>
                <a:gd name="connsiteY122" fmla="*/ 149052 h 238070"/>
                <a:gd name="connsiteX123" fmla="*/ 2032928 w 3145150"/>
                <a:gd name="connsiteY123" fmla="*/ 126990 h 238070"/>
                <a:gd name="connsiteX124" fmla="*/ 2047339 w 3145150"/>
                <a:gd name="connsiteY124" fmla="*/ 126990 h 238070"/>
                <a:gd name="connsiteX125" fmla="*/ 2040377 w 3145150"/>
                <a:gd name="connsiteY125" fmla="*/ 153262 h 238070"/>
                <a:gd name="connsiteX126" fmla="*/ 2017059 w 3145150"/>
                <a:gd name="connsiteY126" fmla="*/ 164678 h 238070"/>
                <a:gd name="connsiteX127" fmla="*/ 1996009 w 3145150"/>
                <a:gd name="connsiteY127" fmla="*/ 149052 h 238070"/>
                <a:gd name="connsiteX128" fmla="*/ 1979128 w 3145150"/>
                <a:gd name="connsiteY128" fmla="*/ 93512 h 238070"/>
                <a:gd name="connsiteX129" fmla="*/ 2018557 w 3145150"/>
                <a:gd name="connsiteY129" fmla="*/ 79627 h 238070"/>
                <a:gd name="connsiteX130" fmla="*/ 2047339 w 3145150"/>
                <a:gd name="connsiteY130" fmla="*/ 107154 h 238070"/>
                <a:gd name="connsiteX131" fmla="*/ 2029001 w 3145150"/>
                <a:gd name="connsiteY131" fmla="*/ 107154 h 238070"/>
                <a:gd name="connsiteX132" fmla="*/ 1986091 w 3145150"/>
                <a:gd name="connsiteY132" fmla="*/ 114602 h 238070"/>
                <a:gd name="connsiteX133" fmla="*/ 1964272 w 3145150"/>
                <a:gd name="connsiteY133" fmla="*/ 151036 h 238070"/>
                <a:gd name="connsiteX134" fmla="*/ 2008923 w 3145150"/>
                <a:gd name="connsiteY134" fmla="*/ 189007 h 238070"/>
                <a:gd name="connsiteX135" fmla="*/ 2048351 w 3145150"/>
                <a:gd name="connsiteY135" fmla="*/ 166945 h 238070"/>
                <a:gd name="connsiteX136" fmla="*/ 2048837 w 3145150"/>
                <a:gd name="connsiteY136" fmla="*/ 166945 h 238070"/>
                <a:gd name="connsiteX137" fmla="*/ 2050335 w 3145150"/>
                <a:gd name="connsiteY137" fmla="*/ 186052 h 238070"/>
                <a:gd name="connsiteX138" fmla="*/ 2079603 w 3145150"/>
                <a:gd name="connsiteY138" fmla="*/ 186052 h 238070"/>
                <a:gd name="connsiteX139" fmla="*/ 2078105 w 3145150"/>
                <a:gd name="connsiteY139" fmla="*/ 157553 h 238070"/>
                <a:gd name="connsiteX140" fmla="*/ 2077619 w 3145150"/>
                <a:gd name="connsiteY140" fmla="*/ 125573 h 238070"/>
                <a:gd name="connsiteX141" fmla="*/ 2077619 w 3145150"/>
                <a:gd name="connsiteY141" fmla="*/ 109218 h 238070"/>
                <a:gd name="connsiteX142" fmla="*/ 2022565 w 3145150"/>
                <a:gd name="connsiteY142" fmla="*/ 55419 h 238070"/>
                <a:gd name="connsiteX143" fmla="*/ 1978157 w 3145150"/>
                <a:gd name="connsiteY143" fmla="*/ 65094 h 238070"/>
                <a:gd name="connsiteX144" fmla="*/ 1979128 w 3145150"/>
                <a:gd name="connsiteY144" fmla="*/ 93512 h 238070"/>
                <a:gd name="connsiteX145" fmla="*/ 1834570 w 3145150"/>
                <a:gd name="connsiteY145" fmla="*/ 186011 h 238070"/>
                <a:gd name="connsiteX146" fmla="*/ 1869303 w 3145150"/>
                <a:gd name="connsiteY146" fmla="*/ 186011 h 238070"/>
                <a:gd name="connsiteX147" fmla="*/ 1869303 w 3145150"/>
                <a:gd name="connsiteY147" fmla="*/ 120310 h 238070"/>
                <a:gd name="connsiteX148" fmla="*/ 1883957 w 3145150"/>
                <a:gd name="connsiteY148" fmla="*/ 120310 h 238070"/>
                <a:gd name="connsiteX149" fmla="*/ 1950670 w 3145150"/>
                <a:gd name="connsiteY149" fmla="*/ 65256 h 238070"/>
                <a:gd name="connsiteX150" fmla="*/ 1878533 w 3145150"/>
                <a:gd name="connsiteY150" fmla="*/ 12914 h 238070"/>
                <a:gd name="connsiteX151" fmla="*/ 1834651 w 3145150"/>
                <a:gd name="connsiteY151" fmla="*/ 12914 h 238070"/>
                <a:gd name="connsiteX152" fmla="*/ 1834651 w 3145150"/>
                <a:gd name="connsiteY152" fmla="*/ 186011 h 238070"/>
                <a:gd name="connsiteX153" fmla="*/ 1869262 w 3145150"/>
                <a:gd name="connsiteY153" fmla="*/ 40198 h 238070"/>
                <a:gd name="connsiteX154" fmla="*/ 1881407 w 3145150"/>
                <a:gd name="connsiteY154" fmla="*/ 40198 h 238070"/>
                <a:gd name="connsiteX155" fmla="*/ 1914399 w 3145150"/>
                <a:gd name="connsiteY155" fmla="*/ 67239 h 238070"/>
                <a:gd name="connsiteX156" fmla="*/ 1881407 w 3145150"/>
                <a:gd name="connsiteY156" fmla="*/ 93026 h 238070"/>
                <a:gd name="connsiteX157" fmla="*/ 1869262 w 3145150"/>
                <a:gd name="connsiteY157" fmla="*/ 93026 h 238070"/>
                <a:gd name="connsiteX158" fmla="*/ 1869262 w 3145150"/>
                <a:gd name="connsiteY158" fmla="*/ 40198 h 238070"/>
                <a:gd name="connsiteX159" fmla="*/ 1628480 w 3145150"/>
                <a:gd name="connsiteY159" fmla="*/ 186011 h 238070"/>
                <a:gd name="connsiteX160" fmla="*/ 1661715 w 3145150"/>
                <a:gd name="connsiteY160" fmla="*/ 186011 h 238070"/>
                <a:gd name="connsiteX161" fmla="*/ 1661715 w 3145150"/>
                <a:gd name="connsiteY161" fmla="*/ 124035 h 238070"/>
                <a:gd name="connsiteX162" fmla="*/ 1662201 w 3145150"/>
                <a:gd name="connsiteY162" fmla="*/ 124035 h 238070"/>
                <a:gd name="connsiteX163" fmla="*/ 1704868 w 3145150"/>
                <a:gd name="connsiteY163" fmla="*/ 186011 h 238070"/>
                <a:gd name="connsiteX164" fmla="*/ 1747009 w 3145150"/>
                <a:gd name="connsiteY164" fmla="*/ 186011 h 238070"/>
                <a:gd name="connsiteX165" fmla="*/ 1693452 w 3145150"/>
                <a:gd name="connsiteY165" fmla="*/ 115331 h 238070"/>
                <a:gd name="connsiteX166" fmla="*/ 1741058 w 3145150"/>
                <a:gd name="connsiteY166" fmla="*/ 58293 h 238070"/>
                <a:gd name="connsiteX167" fmla="*/ 1701872 w 3145150"/>
                <a:gd name="connsiteY167" fmla="*/ 58293 h 238070"/>
                <a:gd name="connsiteX168" fmla="*/ 1662201 w 3145150"/>
                <a:gd name="connsiteY168" fmla="*/ 109380 h 238070"/>
                <a:gd name="connsiteX169" fmla="*/ 1661715 w 3145150"/>
                <a:gd name="connsiteY169" fmla="*/ 109380 h 238070"/>
                <a:gd name="connsiteX170" fmla="*/ 1661715 w 3145150"/>
                <a:gd name="connsiteY170" fmla="*/ 0 h 238070"/>
                <a:gd name="connsiteX171" fmla="*/ 1628480 w 3145150"/>
                <a:gd name="connsiteY171" fmla="*/ 0 h 238070"/>
                <a:gd name="connsiteX172" fmla="*/ 1628480 w 3145150"/>
                <a:gd name="connsiteY172" fmla="*/ 186011 h 238070"/>
                <a:gd name="connsiteX173" fmla="*/ 1532013 w 3145150"/>
                <a:gd name="connsiteY173" fmla="*/ 186011 h 238070"/>
                <a:gd name="connsiteX174" fmla="*/ 1565248 w 3145150"/>
                <a:gd name="connsiteY174" fmla="*/ 186011 h 238070"/>
                <a:gd name="connsiteX175" fmla="*/ 1565248 w 3145150"/>
                <a:gd name="connsiteY175" fmla="*/ 139134 h 238070"/>
                <a:gd name="connsiteX176" fmla="*/ 1592249 w 3145150"/>
                <a:gd name="connsiteY176" fmla="*/ 87075 h 238070"/>
                <a:gd name="connsiteX177" fmla="*/ 1607146 w 3145150"/>
                <a:gd name="connsiteY177" fmla="*/ 89828 h 238070"/>
                <a:gd name="connsiteX178" fmla="*/ 1607146 w 3145150"/>
                <a:gd name="connsiteY178" fmla="*/ 56350 h 238070"/>
                <a:gd name="connsiteX179" fmla="*/ 1596985 w 3145150"/>
                <a:gd name="connsiteY179" fmla="*/ 55378 h 238070"/>
                <a:gd name="connsiteX180" fmla="*/ 1562010 w 3145150"/>
                <a:gd name="connsiteY180" fmla="*/ 87359 h 238070"/>
                <a:gd name="connsiteX181" fmla="*/ 1561524 w 3145150"/>
                <a:gd name="connsiteY181" fmla="*/ 87359 h 238070"/>
                <a:gd name="connsiteX182" fmla="*/ 1561524 w 3145150"/>
                <a:gd name="connsiteY182" fmla="*/ 58333 h 238070"/>
                <a:gd name="connsiteX183" fmla="*/ 1532013 w 3145150"/>
                <a:gd name="connsiteY183" fmla="*/ 58333 h 238070"/>
                <a:gd name="connsiteX184" fmla="*/ 1532013 w 3145150"/>
                <a:gd name="connsiteY184" fmla="*/ 186011 h 238070"/>
                <a:gd name="connsiteX185" fmla="*/ 1406319 w 3145150"/>
                <a:gd name="connsiteY185" fmla="*/ 119055 h 238070"/>
                <a:gd name="connsiteX186" fmla="*/ 1438299 w 3145150"/>
                <a:gd name="connsiteY186" fmla="*/ 81084 h 238070"/>
                <a:gd name="connsiteX187" fmla="*/ 1470522 w 3145150"/>
                <a:gd name="connsiteY187" fmla="*/ 119055 h 238070"/>
                <a:gd name="connsiteX188" fmla="*/ 1438299 w 3145150"/>
                <a:gd name="connsiteY188" fmla="*/ 163180 h 238070"/>
                <a:gd name="connsiteX189" fmla="*/ 1406319 w 3145150"/>
                <a:gd name="connsiteY189" fmla="*/ 119055 h 238070"/>
                <a:gd name="connsiteX190" fmla="*/ 1371586 w 3145150"/>
                <a:gd name="connsiteY190" fmla="*/ 123023 h 238070"/>
                <a:gd name="connsiteX191" fmla="*/ 1438299 w 3145150"/>
                <a:gd name="connsiteY191" fmla="*/ 189007 h 238070"/>
                <a:gd name="connsiteX192" fmla="*/ 1505255 w 3145150"/>
                <a:gd name="connsiteY192" fmla="*/ 123023 h 238070"/>
                <a:gd name="connsiteX193" fmla="*/ 1438299 w 3145150"/>
                <a:gd name="connsiteY193" fmla="*/ 55338 h 238070"/>
                <a:gd name="connsiteX194" fmla="*/ 1371586 w 3145150"/>
                <a:gd name="connsiteY194" fmla="*/ 123023 h 238070"/>
                <a:gd name="connsiteX195" fmla="*/ 1286049 w 3145150"/>
                <a:gd name="connsiteY195" fmla="*/ 186011 h 238070"/>
                <a:gd name="connsiteX196" fmla="*/ 1320782 w 3145150"/>
                <a:gd name="connsiteY196" fmla="*/ 186011 h 238070"/>
                <a:gd name="connsiteX197" fmla="*/ 1320782 w 3145150"/>
                <a:gd name="connsiteY197" fmla="*/ 117557 h 238070"/>
                <a:gd name="connsiteX198" fmla="*/ 1382759 w 3145150"/>
                <a:gd name="connsiteY198" fmla="*/ 12914 h 238070"/>
                <a:gd name="connsiteX199" fmla="*/ 1346042 w 3145150"/>
                <a:gd name="connsiteY199" fmla="*/ 12914 h 238070"/>
                <a:gd name="connsiteX200" fmla="*/ 1304387 w 3145150"/>
                <a:gd name="connsiteY200" fmla="*/ 85577 h 238070"/>
                <a:gd name="connsiteX201" fmla="*/ 1263461 w 3145150"/>
                <a:gd name="connsiteY201" fmla="*/ 12914 h 238070"/>
                <a:gd name="connsiteX202" fmla="*/ 1222777 w 3145150"/>
                <a:gd name="connsiteY202" fmla="*/ 12914 h 238070"/>
                <a:gd name="connsiteX203" fmla="*/ 1286009 w 3145150"/>
                <a:gd name="connsiteY203" fmla="*/ 117557 h 238070"/>
                <a:gd name="connsiteX204" fmla="*/ 1286009 w 3145150"/>
                <a:gd name="connsiteY204" fmla="*/ 186011 h 238070"/>
                <a:gd name="connsiteX205" fmla="*/ 1101778 w 3145150"/>
                <a:gd name="connsiteY205" fmla="*/ 186011 h 238070"/>
                <a:gd name="connsiteX206" fmla="*/ 1134001 w 3145150"/>
                <a:gd name="connsiteY206" fmla="*/ 186011 h 238070"/>
                <a:gd name="connsiteX207" fmla="*/ 1134001 w 3145150"/>
                <a:gd name="connsiteY207" fmla="*/ 0 h 238070"/>
                <a:gd name="connsiteX208" fmla="*/ 1100766 w 3145150"/>
                <a:gd name="connsiteY208" fmla="*/ 0 h 238070"/>
                <a:gd name="connsiteX209" fmla="*/ 1100766 w 3145150"/>
                <a:gd name="connsiteY209" fmla="*/ 73150 h 238070"/>
                <a:gd name="connsiteX210" fmla="*/ 1100281 w 3145150"/>
                <a:gd name="connsiteY210" fmla="*/ 73150 h 238070"/>
                <a:gd name="connsiteX211" fmla="*/ 1062107 w 3145150"/>
                <a:gd name="connsiteY211" fmla="*/ 55297 h 238070"/>
                <a:gd name="connsiteX212" fmla="*/ 1008550 w 3145150"/>
                <a:gd name="connsiteY212" fmla="*/ 121768 h 238070"/>
                <a:gd name="connsiteX213" fmla="*/ 1062107 w 3145150"/>
                <a:gd name="connsiteY213" fmla="*/ 188966 h 238070"/>
                <a:gd name="connsiteX214" fmla="*/ 1101293 w 3145150"/>
                <a:gd name="connsiteY214" fmla="*/ 171600 h 238070"/>
                <a:gd name="connsiteX215" fmla="*/ 1101778 w 3145150"/>
                <a:gd name="connsiteY215" fmla="*/ 171600 h 238070"/>
                <a:gd name="connsiteX216" fmla="*/ 1101778 w 3145150"/>
                <a:gd name="connsiteY216" fmla="*/ 186011 h 238070"/>
                <a:gd name="connsiteX217" fmla="*/ 1043242 w 3145150"/>
                <a:gd name="connsiteY217" fmla="*/ 121768 h 238070"/>
                <a:gd name="connsiteX218" fmla="*/ 1070770 w 3145150"/>
                <a:gd name="connsiteY218" fmla="*/ 81084 h 238070"/>
                <a:gd name="connsiteX219" fmla="*/ 1100524 w 3145150"/>
                <a:gd name="connsiteY219" fmla="*/ 121768 h 238070"/>
                <a:gd name="connsiteX220" fmla="*/ 1071255 w 3145150"/>
                <a:gd name="connsiteY220" fmla="*/ 163180 h 238070"/>
                <a:gd name="connsiteX221" fmla="*/ 1043242 w 3145150"/>
                <a:gd name="connsiteY221" fmla="*/ 121768 h 238070"/>
                <a:gd name="connsiteX222" fmla="*/ 865206 w 3145150"/>
                <a:gd name="connsiteY222" fmla="*/ 186011 h 238070"/>
                <a:gd name="connsiteX223" fmla="*/ 898441 w 3145150"/>
                <a:gd name="connsiteY223" fmla="*/ 186011 h 238070"/>
                <a:gd name="connsiteX224" fmla="*/ 898441 w 3145150"/>
                <a:gd name="connsiteY224" fmla="*/ 123508 h 238070"/>
                <a:gd name="connsiteX225" fmla="*/ 927709 w 3145150"/>
                <a:gd name="connsiteY225" fmla="*/ 81084 h 238070"/>
                <a:gd name="connsiteX226" fmla="*/ 949285 w 3145150"/>
                <a:gd name="connsiteY226" fmla="*/ 117800 h 238070"/>
                <a:gd name="connsiteX227" fmla="*/ 949285 w 3145150"/>
                <a:gd name="connsiteY227" fmla="*/ 186011 h 238070"/>
                <a:gd name="connsiteX228" fmla="*/ 982521 w 3145150"/>
                <a:gd name="connsiteY228" fmla="*/ 186011 h 238070"/>
                <a:gd name="connsiteX229" fmla="*/ 982521 w 3145150"/>
                <a:gd name="connsiteY229" fmla="*/ 105413 h 238070"/>
                <a:gd name="connsiteX230" fmla="*/ 939125 w 3145150"/>
                <a:gd name="connsiteY230" fmla="*/ 55338 h 238070"/>
                <a:gd name="connsiteX231" fmla="*/ 897227 w 3145150"/>
                <a:gd name="connsiteY231" fmla="*/ 75659 h 238070"/>
                <a:gd name="connsiteX232" fmla="*/ 896741 w 3145150"/>
                <a:gd name="connsiteY232" fmla="*/ 75659 h 238070"/>
                <a:gd name="connsiteX233" fmla="*/ 896741 w 3145150"/>
                <a:gd name="connsiteY233" fmla="*/ 58293 h 238070"/>
                <a:gd name="connsiteX234" fmla="*/ 865246 w 3145150"/>
                <a:gd name="connsiteY234" fmla="*/ 58293 h 238070"/>
                <a:gd name="connsiteX235" fmla="*/ 865246 w 3145150"/>
                <a:gd name="connsiteY235" fmla="*/ 186011 h 238070"/>
                <a:gd name="connsiteX236" fmla="*/ 750887 w 3145150"/>
                <a:gd name="connsiteY236" fmla="*/ 149052 h 238070"/>
                <a:gd name="connsiteX237" fmla="*/ 787846 w 3145150"/>
                <a:gd name="connsiteY237" fmla="*/ 126990 h 238070"/>
                <a:gd name="connsiteX238" fmla="*/ 802217 w 3145150"/>
                <a:gd name="connsiteY238" fmla="*/ 126990 h 238070"/>
                <a:gd name="connsiteX239" fmla="*/ 795295 w 3145150"/>
                <a:gd name="connsiteY239" fmla="*/ 153262 h 238070"/>
                <a:gd name="connsiteX240" fmla="*/ 771978 w 3145150"/>
                <a:gd name="connsiteY240" fmla="*/ 164678 h 238070"/>
                <a:gd name="connsiteX241" fmla="*/ 750887 w 3145150"/>
                <a:gd name="connsiteY241" fmla="*/ 149052 h 238070"/>
                <a:gd name="connsiteX242" fmla="*/ 734006 w 3145150"/>
                <a:gd name="connsiteY242" fmla="*/ 93512 h 238070"/>
                <a:gd name="connsiteX243" fmla="*/ 773435 w 3145150"/>
                <a:gd name="connsiteY243" fmla="*/ 79627 h 238070"/>
                <a:gd name="connsiteX244" fmla="*/ 802177 w 3145150"/>
                <a:gd name="connsiteY244" fmla="*/ 107154 h 238070"/>
                <a:gd name="connsiteX245" fmla="*/ 783838 w 3145150"/>
                <a:gd name="connsiteY245" fmla="*/ 107154 h 238070"/>
                <a:gd name="connsiteX246" fmla="*/ 740928 w 3145150"/>
                <a:gd name="connsiteY246" fmla="*/ 114602 h 238070"/>
                <a:gd name="connsiteX247" fmla="*/ 719109 w 3145150"/>
                <a:gd name="connsiteY247" fmla="*/ 151036 h 238070"/>
                <a:gd name="connsiteX248" fmla="*/ 763760 w 3145150"/>
                <a:gd name="connsiteY248" fmla="*/ 189007 h 238070"/>
                <a:gd name="connsiteX249" fmla="*/ 803189 w 3145150"/>
                <a:gd name="connsiteY249" fmla="*/ 166945 h 238070"/>
                <a:gd name="connsiteX250" fmla="*/ 803674 w 3145150"/>
                <a:gd name="connsiteY250" fmla="*/ 166945 h 238070"/>
                <a:gd name="connsiteX251" fmla="*/ 805172 w 3145150"/>
                <a:gd name="connsiteY251" fmla="*/ 186052 h 238070"/>
                <a:gd name="connsiteX252" fmla="*/ 834440 w 3145150"/>
                <a:gd name="connsiteY252" fmla="*/ 186052 h 238070"/>
                <a:gd name="connsiteX253" fmla="*/ 832942 w 3145150"/>
                <a:gd name="connsiteY253" fmla="*/ 157553 h 238070"/>
                <a:gd name="connsiteX254" fmla="*/ 832457 w 3145150"/>
                <a:gd name="connsiteY254" fmla="*/ 125573 h 238070"/>
                <a:gd name="connsiteX255" fmla="*/ 832457 w 3145150"/>
                <a:gd name="connsiteY255" fmla="*/ 109218 h 238070"/>
                <a:gd name="connsiteX256" fmla="*/ 777402 w 3145150"/>
                <a:gd name="connsiteY256" fmla="*/ 55419 h 238070"/>
                <a:gd name="connsiteX257" fmla="*/ 732994 w 3145150"/>
                <a:gd name="connsiteY257" fmla="*/ 65094 h 238070"/>
                <a:gd name="connsiteX258" fmla="*/ 734006 w 3145150"/>
                <a:gd name="connsiteY258" fmla="*/ 93512 h 238070"/>
                <a:gd name="connsiteX259" fmla="*/ 626407 w 3145150"/>
                <a:gd name="connsiteY259" fmla="*/ 60034 h 238070"/>
                <a:gd name="connsiteX260" fmla="*/ 590217 w 3145150"/>
                <a:gd name="connsiteY260" fmla="*/ 55338 h 238070"/>
                <a:gd name="connsiteX261" fmla="*/ 540142 w 3145150"/>
                <a:gd name="connsiteY261" fmla="*/ 95009 h 238070"/>
                <a:gd name="connsiteX262" fmla="*/ 597908 w 3145150"/>
                <a:gd name="connsiteY262" fmla="*/ 149052 h 238070"/>
                <a:gd name="connsiteX263" fmla="*/ 576089 w 3145150"/>
                <a:gd name="connsiteY263" fmla="*/ 164678 h 238070"/>
                <a:gd name="connsiteX264" fmla="*/ 543339 w 3145150"/>
                <a:gd name="connsiteY264" fmla="*/ 156258 h 238070"/>
                <a:gd name="connsiteX265" fmla="*/ 541356 w 3145150"/>
                <a:gd name="connsiteY265" fmla="*/ 183542 h 238070"/>
                <a:gd name="connsiteX266" fmla="*/ 579044 w 3145150"/>
                <a:gd name="connsiteY266" fmla="*/ 189007 h 238070"/>
                <a:gd name="connsiteX267" fmla="*/ 632601 w 3145150"/>
                <a:gd name="connsiteY267" fmla="*/ 147352 h 238070"/>
                <a:gd name="connsiteX268" fmla="*/ 574834 w 3145150"/>
                <a:gd name="connsiteY268" fmla="*/ 93795 h 238070"/>
                <a:gd name="connsiteX269" fmla="*/ 594427 w 3145150"/>
                <a:gd name="connsiteY269" fmla="*/ 79667 h 238070"/>
                <a:gd name="connsiteX270" fmla="*/ 624180 w 3145150"/>
                <a:gd name="connsiteY270" fmla="*/ 85132 h 238070"/>
                <a:gd name="connsiteX271" fmla="*/ 626407 w 3145150"/>
                <a:gd name="connsiteY271" fmla="*/ 60034 h 238070"/>
                <a:gd name="connsiteX272" fmla="*/ 481848 w 3145150"/>
                <a:gd name="connsiteY272" fmla="*/ 186011 h 238070"/>
                <a:gd name="connsiteX273" fmla="*/ 514072 w 3145150"/>
                <a:gd name="connsiteY273" fmla="*/ 186011 h 238070"/>
                <a:gd name="connsiteX274" fmla="*/ 514072 w 3145150"/>
                <a:gd name="connsiteY274" fmla="*/ 0 h 238070"/>
                <a:gd name="connsiteX275" fmla="*/ 480836 w 3145150"/>
                <a:gd name="connsiteY275" fmla="*/ 0 h 238070"/>
                <a:gd name="connsiteX276" fmla="*/ 480836 w 3145150"/>
                <a:gd name="connsiteY276" fmla="*/ 73150 h 238070"/>
                <a:gd name="connsiteX277" fmla="*/ 480351 w 3145150"/>
                <a:gd name="connsiteY277" fmla="*/ 73150 h 238070"/>
                <a:gd name="connsiteX278" fmla="*/ 442177 w 3145150"/>
                <a:gd name="connsiteY278" fmla="*/ 55297 h 238070"/>
                <a:gd name="connsiteX279" fmla="*/ 388620 w 3145150"/>
                <a:gd name="connsiteY279" fmla="*/ 121768 h 238070"/>
                <a:gd name="connsiteX280" fmla="*/ 442177 w 3145150"/>
                <a:gd name="connsiteY280" fmla="*/ 188966 h 238070"/>
                <a:gd name="connsiteX281" fmla="*/ 481363 w 3145150"/>
                <a:gd name="connsiteY281" fmla="*/ 171600 h 238070"/>
                <a:gd name="connsiteX282" fmla="*/ 481848 w 3145150"/>
                <a:gd name="connsiteY282" fmla="*/ 171600 h 238070"/>
                <a:gd name="connsiteX283" fmla="*/ 481848 w 3145150"/>
                <a:gd name="connsiteY283" fmla="*/ 186011 h 238070"/>
                <a:gd name="connsiteX284" fmla="*/ 423312 w 3145150"/>
                <a:gd name="connsiteY284" fmla="*/ 121768 h 238070"/>
                <a:gd name="connsiteX285" fmla="*/ 450840 w 3145150"/>
                <a:gd name="connsiteY285" fmla="*/ 81084 h 238070"/>
                <a:gd name="connsiteX286" fmla="*/ 480594 w 3145150"/>
                <a:gd name="connsiteY286" fmla="*/ 121768 h 238070"/>
                <a:gd name="connsiteX287" fmla="*/ 451326 w 3145150"/>
                <a:gd name="connsiteY287" fmla="*/ 163180 h 238070"/>
                <a:gd name="connsiteX288" fmla="*/ 423312 w 3145150"/>
                <a:gd name="connsiteY288" fmla="*/ 121768 h 238070"/>
                <a:gd name="connsiteX289" fmla="*/ 361295 w 3145150"/>
                <a:gd name="connsiteY289" fmla="*/ 151764 h 238070"/>
                <a:gd name="connsiteX290" fmla="*/ 318871 w 3145150"/>
                <a:gd name="connsiteY290" fmla="*/ 164678 h 238070"/>
                <a:gd name="connsiteX291" fmla="*/ 282397 w 3145150"/>
                <a:gd name="connsiteY291" fmla="*/ 132414 h 238070"/>
                <a:gd name="connsiteX292" fmla="*/ 370687 w 3145150"/>
                <a:gd name="connsiteY292" fmla="*/ 132414 h 238070"/>
                <a:gd name="connsiteX293" fmla="*/ 309925 w 3145150"/>
                <a:gd name="connsiteY293" fmla="*/ 55297 h 238070"/>
                <a:gd name="connsiteX294" fmla="*/ 250660 w 3145150"/>
                <a:gd name="connsiteY294" fmla="*/ 122739 h 238070"/>
                <a:gd name="connsiteX295" fmla="*/ 317373 w 3145150"/>
                <a:gd name="connsiteY295" fmla="*/ 188966 h 238070"/>
                <a:gd name="connsiteX296" fmla="*/ 361255 w 3145150"/>
                <a:gd name="connsiteY296" fmla="*/ 178806 h 238070"/>
                <a:gd name="connsiteX297" fmla="*/ 361255 w 3145150"/>
                <a:gd name="connsiteY297" fmla="*/ 151764 h 238070"/>
                <a:gd name="connsiteX298" fmla="*/ 282438 w 3145150"/>
                <a:gd name="connsiteY298" fmla="*/ 109623 h 238070"/>
                <a:gd name="connsiteX299" fmla="*/ 311949 w 3145150"/>
                <a:gd name="connsiteY299" fmla="*/ 79627 h 238070"/>
                <a:gd name="connsiteX300" fmla="*/ 338990 w 3145150"/>
                <a:gd name="connsiteY300" fmla="*/ 109623 h 238070"/>
                <a:gd name="connsiteX301" fmla="*/ 282438 w 3145150"/>
                <a:gd name="connsiteY301" fmla="*/ 109623 h 238070"/>
                <a:gd name="connsiteX302" fmla="*/ 223416 w 3145150"/>
                <a:gd name="connsiteY302" fmla="*/ 151764 h 238070"/>
                <a:gd name="connsiteX303" fmla="*/ 181032 w 3145150"/>
                <a:gd name="connsiteY303" fmla="*/ 164678 h 238070"/>
                <a:gd name="connsiteX304" fmla="*/ 144559 w 3145150"/>
                <a:gd name="connsiteY304" fmla="*/ 132414 h 238070"/>
                <a:gd name="connsiteX305" fmla="*/ 232848 w 3145150"/>
                <a:gd name="connsiteY305" fmla="*/ 132414 h 238070"/>
                <a:gd name="connsiteX306" fmla="*/ 172086 w 3145150"/>
                <a:gd name="connsiteY306" fmla="*/ 55297 h 238070"/>
                <a:gd name="connsiteX307" fmla="*/ 112821 w 3145150"/>
                <a:gd name="connsiteY307" fmla="*/ 122739 h 238070"/>
                <a:gd name="connsiteX308" fmla="*/ 179534 w 3145150"/>
                <a:gd name="connsiteY308" fmla="*/ 188966 h 238070"/>
                <a:gd name="connsiteX309" fmla="*/ 223416 w 3145150"/>
                <a:gd name="connsiteY309" fmla="*/ 178806 h 238070"/>
                <a:gd name="connsiteX310" fmla="*/ 223416 w 3145150"/>
                <a:gd name="connsiteY310" fmla="*/ 151764 h 238070"/>
                <a:gd name="connsiteX311" fmla="*/ 144559 w 3145150"/>
                <a:gd name="connsiteY311" fmla="*/ 109623 h 238070"/>
                <a:gd name="connsiteX312" fmla="*/ 174069 w 3145150"/>
                <a:gd name="connsiteY312" fmla="*/ 79627 h 238070"/>
                <a:gd name="connsiteX313" fmla="*/ 201111 w 3145150"/>
                <a:gd name="connsiteY313" fmla="*/ 109623 h 238070"/>
                <a:gd name="connsiteX314" fmla="*/ 144559 w 3145150"/>
                <a:gd name="connsiteY314" fmla="*/ 109623 h 238070"/>
                <a:gd name="connsiteX315" fmla="*/ 0 w 3145150"/>
                <a:gd name="connsiteY315" fmla="*/ 186011 h 238070"/>
                <a:gd name="connsiteX316" fmla="*/ 101932 w 3145150"/>
                <a:gd name="connsiteY316" fmla="*/ 186011 h 238070"/>
                <a:gd name="connsiteX317" fmla="*/ 101932 w 3145150"/>
                <a:gd name="connsiteY317" fmla="*/ 158727 h 238070"/>
                <a:gd name="connsiteX318" fmla="*/ 34733 w 3145150"/>
                <a:gd name="connsiteY318" fmla="*/ 158727 h 238070"/>
                <a:gd name="connsiteX319" fmla="*/ 34733 w 3145150"/>
                <a:gd name="connsiteY319" fmla="*/ 12914 h 238070"/>
                <a:gd name="connsiteX320" fmla="*/ 0 w 3145150"/>
                <a:gd name="connsiteY320" fmla="*/ 12914 h 238070"/>
                <a:gd name="connsiteX321" fmla="*/ 0 w 3145150"/>
                <a:gd name="connsiteY321" fmla="*/ 186011 h 23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3145150" h="238070">
                  <a:moveTo>
                    <a:pt x="3082890" y="81084"/>
                  </a:moveTo>
                  <a:cubicBezTo>
                    <a:pt x="3104467" y="81084"/>
                    <a:pt x="3110417" y="104644"/>
                    <a:pt x="3110417" y="121768"/>
                  </a:cubicBezTo>
                  <a:cubicBezTo>
                    <a:pt x="3110417" y="139377"/>
                    <a:pt x="3104224" y="163180"/>
                    <a:pt x="3082405" y="163180"/>
                  </a:cubicBezTo>
                  <a:cubicBezTo>
                    <a:pt x="3060342" y="163180"/>
                    <a:pt x="3053137" y="139863"/>
                    <a:pt x="3053137" y="121768"/>
                  </a:cubicBezTo>
                  <a:cubicBezTo>
                    <a:pt x="3053137" y="103915"/>
                    <a:pt x="3061557" y="81084"/>
                    <a:pt x="3082890" y="81084"/>
                  </a:cubicBezTo>
                  <a:moveTo>
                    <a:pt x="3019659" y="238070"/>
                  </a:moveTo>
                  <a:lnTo>
                    <a:pt x="3052894" y="238070"/>
                  </a:lnTo>
                  <a:lnTo>
                    <a:pt x="3052894" y="171357"/>
                  </a:lnTo>
                  <a:lnTo>
                    <a:pt x="3053379" y="171357"/>
                  </a:lnTo>
                  <a:cubicBezTo>
                    <a:pt x="3065038" y="185485"/>
                    <a:pt x="3076697" y="188966"/>
                    <a:pt x="3090825" y="188966"/>
                  </a:cubicBezTo>
                  <a:cubicBezTo>
                    <a:pt x="3130739" y="188966"/>
                    <a:pt x="3145151" y="156743"/>
                    <a:pt x="3145151" y="121768"/>
                  </a:cubicBezTo>
                  <a:cubicBezTo>
                    <a:pt x="3145151" y="86549"/>
                    <a:pt x="3130780" y="55297"/>
                    <a:pt x="3091594" y="55297"/>
                  </a:cubicBezTo>
                  <a:cubicBezTo>
                    <a:pt x="3072001" y="55297"/>
                    <a:pt x="3059371" y="63960"/>
                    <a:pt x="3051922" y="76388"/>
                  </a:cubicBezTo>
                  <a:lnTo>
                    <a:pt x="3051436" y="76388"/>
                  </a:lnTo>
                  <a:lnTo>
                    <a:pt x="3051436" y="58293"/>
                  </a:lnTo>
                  <a:lnTo>
                    <a:pt x="3019699" y="58293"/>
                  </a:lnTo>
                  <a:lnTo>
                    <a:pt x="3019699" y="238070"/>
                  </a:lnTo>
                  <a:close/>
                  <a:moveTo>
                    <a:pt x="2951488" y="34976"/>
                  </a:moveTo>
                  <a:lnTo>
                    <a:pt x="2984723" y="34976"/>
                  </a:lnTo>
                  <a:lnTo>
                    <a:pt x="2984723" y="3238"/>
                  </a:lnTo>
                  <a:lnTo>
                    <a:pt x="2951488" y="3238"/>
                  </a:lnTo>
                  <a:lnTo>
                    <a:pt x="2951488" y="34976"/>
                  </a:lnTo>
                  <a:close/>
                  <a:moveTo>
                    <a:pt x="2951488" y="186011"/>
                  </a:moveTo>
                  <a:lnTo>
                    <a:pt x="2984723" y="186011"/>
                  </a:lnTo>
                  <a:lnTo>
                    <a:pt x="2984723" y="58293"/>
                  </a:lnTo>
                  <a:lnTo>
                    <a:pt x="2951488" y="58293"/>
                  </a:lnTo>
                  <a:lnTo>
                    <a:pt x="2951488" y="186011"/>
                  </a:lnTo>
                  <a:close/>
                  <a:moveTo>
                    <a:pt x="2799198" y="186011"/>
                  </a:moveTo>
                  <a:lnTo>
                    <a:pt x="2832433" y="186011"/>
                  </a:lnTo>
                  <a:lnTo>
                    <a:pt x="2832433" y="123508"/>
                  </a:lnTo>
                  <a:cubicBezTo>
                    <a:pt x="2832433" y="107154"/>
                    <a:pt x="2837614" y="81084"/>
                    <a:pt x="2861701" y="81084"/>
                  </a:cubicBezTo>
                  <a:cubicBezTo>
                    <a:pt x="2883035" y="81084"/>
                    <a:pt x="2883277" y="102175"/>
                    <a:pt x="2883277" y="117800"/>
                  </a:cubicBezTo>
                  <a:lnTo>
                    <a:pt x="2883277" y="186011"/>
                  </a:lnTo>
                  <a:lnTo>
                    <a:pt x="2916513" y="186011"/>
                  </a:lnTo>
                  <a:lnTo>
                    <a:pt x="2916513" y="105413"/>
                  </a:lnTo>
                  <a:cubicBezTo>
                    <a:pt x="2916513" y="76631"/>
                    <a:pt x="2903356" y="55338"/>
                    <a:pt x="2873116" y="55338"/>
                  </a:cubicBezTo>
                  <a:cubicBezTo>
                    <a:pt x="2855750" y="55338"/>
                    <a:pt x="2841379" y="63272"/>
                    <a:pt x="2832959" y="75659"/>
                  </a:cubicBezTo>
                  <a:lnTo>
                    <a:pt x="2832473" y="75659"/>
                  </a:lnTo>
                  <a:lnTo>
                    <a:pt x="2832473" y="0"/>
                  </a:lnTo>
                  <a:lnTo>
                    <a:pt x="2799238" y="0"/>
                  </a:lnTo>
                  <a:lnTo>
                    <a:pt x="2799238" y="186011"/>
                  </a:lnTo>
                  <a:close/>
                  <a:moveTo>
                    <a:pt x="2767218" y="60034"/>
                  </a:moveTo>
                  <a:cubicBezTo>
                    <a:pt x="2756814" y="57807"/>
                    <a:pt x="2746653" y="55338"/>
                    <a:pt x="2731027" y="55338"/>
                  </a:cubicBezTo>
                  <a:cubicBezTo>
                    <a:pt x="2704998" y="55338"/>
                    <a:pt x="2680952" y="67482"/>
                    <a:pt x="2680952" y="95009"/>
                  </a:cubicBezTo>
                  <a:cubicBezTo>
                    <a:pt x="2680952" y="141118"/>
                    <a:pt x="2738719" y="124035"/>
                    <a:pt x="2738719" y="149052"/>
                  </a:cubicBezTo>
                  <a:cubicBezTo>
                    <a:pt x="2738719" y="161439"/>
                    <a:pt x="2725319" y="164678"/>
                    <a:pt x="2716899" y="164678"/>
                  </a:cubicBezTo>
                  <a:cubicBezTo>
                    <a:pt x="2705484" y="164678"/>
                    <a:pt x="2694594" y="161439"/>
                    <a:pt x="2684150" y="156258"/>
                  </a:cubicBezTo>
                  <a:lnTo>
                    <a:pt x="2682167" y="183542"/>
                  </a:lnTo>
                  <a:cubicBezTo>
                    <a:pt x="2694311" y="186781"/>
                    <a:pt x="2707224" y="189007"/>
                    <a:pt x="2719854" y="189007"/>
                  </a:cubicBezTo>
                  <a:cubicBezTo>
                    <a:pt x="2746896" y="189007"/>
                    <a:pt x="2773411" y="177105"/>
                    <a:pt x="2773411" y="147352"/>
                  </a:cubicBezTo>
                  <a:cubicBezTo>
                    <a:pt x="2773411" y="101244"/>
                    <a:pt x="2715645" y="114117"/>
                    <a:pt x="2715645" y="93795"/>
                  </a:cubicBezTo>
                  <a:cubicBezTo>
                    <a:pt x="2715645" y="82865"/>
                    <a:pt x="2726291" y="79667"/>
                    <a:pt x="2735237" y="79667"/>
                  </a:cubicBezTo>
                  <a:cubicBezTo>
                    <a:pt x="2747382" y="79667"/>
                    <a:pt x="2754830" y="81651"/>
                    <a:pt x="2764991" y="85132"/>
                  </a:cubicBezTo>
                  <a:lnTo>
                    <a:pt x="2767218" y="60034"/>
                  </a:lnTo>
                  <a:close/>
                  <a:moveTo>
                    <a:pt x="2593391" y="186011"/>
                  </a:moveTo>
                  <a:lnTo>
                    <a:pt x="2626626" y="186011"/>
                  </a:lnTo>
                  <a:lnTo>
                    <a:pt x="2626626" y="139134"/>
                  </a:lnTo>
                  <a:cubicBezTo>
                    <a:pt x="2626626" y="120796"/>
                    <a:pt x="2626626" y="87075"/>
                    <a:pt x="2653668" y="87075"/>
                  </a:cubicBezTo>
                  <a:cubicBezTo>
                    <a:pt x="2659618" y="87075"/>
                    <a:pt x="2665569" y="88087"/>
                    <a:pt x="2668565" y="89828"/>
                  </a:cubicBezTo>
                  <a:lnTo>
                    <a:pt x="2668565" y="56350"/>
                  </a:lnTo>
                  <a:cubicBezTo>
                    <a:pt x="2665083" y="55378"/>
                    <a:pt x="2661642" y="55378"/>
                    <a:pt x="2658404" y="55378"/>
                  </a:cubicBezTo>
                  <a:cubicBezTo>
                    <a:pt x="2638568" y="55378"/>
                    <a:pt x="2624926" y="75457"/>
                    <a:pt x="2623428" y="87359"/>
                  </a:cubicBezTo>
                  <a:lnTo>
                    <a:pt x="2622942" y="87359"/>
                  </a:lnTo>
                  <a:lnTo>
                    <a:pt x="2622942" y="58333"/>
                  </a:lnTo>
                  <a:lnTo>
                    <a:pt x="2593432" y="58333"/>
                  </a:lnTo>
                  <a:lnTo>
                    <a:pt x="2593432" y="186011"/>
                  </a:lnTo>
                  <a:close/>
                  <a:moveTo>
                    <a:pt x="2557160" y="151764"/>
                  </a:moveTo>
                  <a:cubicBezTo>
                    <a:pt x="2544773" y="158687"/>
                    <a:pt x="2530888" y="164678"/>
                    <a:pt x="2514776" y="164678"/>
                  </a:cubicBezTo>
                  <a:cubicBezTo>
                    <a:pt x="2494171" y="164678"/>
                    <a:pt x="2479801" y="153019"/>
                    <a:pt x="2478303" y="132414"/>
                  </a:cubicBezTo>
                  <a:lnTo>
                    <a:pt x="2566592" y="132414"/>
                  </a:lnTo>
                  <a:cubicBezTo>
                    <a:pt x="2566592" y="87763"/>
                    <a:pt x="2553193" y="55297"/>
                    <a:pt x="2505830" y="55297"/>
                  </a:cubicBezTo>
                  <a:cubicBezTo>
                    <a:pt x="2466159" y="55297"/>
                    <a:pt x="2446565" y="85780"/>
                    <a:pt x="2446565" y="122739"/>
                  </a:cubicBezTo>
                  <a:cubicBezTo>
                    <a:pt x="2446565" y="164637"/>
                    <a:pt x="2471138" y="188966"/>
                    <a:pt x="2513278" y="188966"/>
                  </a:cubicBezTo>
                  <a:cubicBezTo>
                    <a:pt x="2531131" y="188966"/>
                    <a:pt x="2545016" y="185485"/>
                    <a:pt x="2557160" y="178806"/>
                  </a:cubicBezTo>
                  <a:lnTo>
                    <a:pt x="2557160" y="151764"/>
                  </a:lnTo>
                  <a:close/>
                  <a:moveTo>
                    <a:pt x="2478343" y="109623"/>
                  </a:moveTo>
                  <a:cubicBezTo>
                    <a:pt x="2479841" y="92500"/>
                    <a:pt x="2489233" y="79627"/>
                    <a:pt x="2507854" y="79627"/>
                  </a:cubicBezTo>
                  <a:cubicBezTo>
                    <a:pt x="2526475" y="79627"/>
                    <a:pt x="2533884" y="93512"/>
                    <a:pt x="2534896" y="109623"/>
                  </a:cubicBezTo>
                  <a:lnTo>
                    <a:pt x="2478343" y="109623"/>
                  </a:lnTo>
                  <a:close/>
                  <a:moveTo>
                    <a:pt x="2303262" y="186011"/>
                  </a:moveTo>
                  <a:lnTo>
                    <a:pt x="2336497" y="186011"/>
                  </a:lnTo>
                  <a:lnTo>
                    <a:pt x="2336497" y="123508"/>
                  </a:lnTo>
                  <a:cubicBezTo>
                    <a:pt x="2336497" y="107154"/>
                    <a:pt x="2341679" y="81084"/>
                    <a:pt x="2365765" y="81084"/>
                  </a:cubicBezTo>
                  <a:cubicBezTo>
                    <a:pt x="2387099" y="81084"/>
                    <a:pt x="2387341" y="102175"/>
                    <a:pt x="2387341" y="117800"/>
                  </a:cubicBezTo>
                  <a:lnTo>
                    <a:pt x="2387341" y="186011"/>
                  </a:lnTo>
                  <a:lnTo>
                    <a:pt x="2420577" y="186011"/>
                  </a:lnTo>
                  <a:lnTo>
                    <a:pt x="2420577" y="105413"/>
                  </a:lnTo>
                  <a:cubicBezTo>
                    <a:pt x="2420577" y="76631"/>
                    <a:pt x="2407420" y="55338"/>
                    <a:pt x="2377180" y="55338"/>
                  </a:cubicBezTo>
                  <a:cubicBezTo>
                    <a:pt x="2359814" y="55338"/>
                    <a:pt x="2345686" y="61046"/>
                    <a:pt x="2335282" y="75659"/>
                  </a:cubicBezTo>
                  <a:lnTo>
                    <a:pt x="2334797" y="75659"/>
                  </a:lnTo>
                  <a:lnTo>
                    <a:pt x="2334797" y="58293"/>
                  </a:lnTo>
                  <a:lnTo>
                    <a:pt x="2303302" y="58293"/>
                  </a:lnTo>
                  <a:lnTo>
                    <a:pt x="2303302" y="186011"/>
                  </a:lnTo>
                  <a:close/>
                  <a:moveTo>
                    <a:pt x="2217685" y="147554"/>
                  </a:moveTo>
                  <a:cubicBezTo>
                    <a:pt x="2217685" y="172855"/>
                    <a:pt x="2232055" y="188966"/>
                    <a:pt x="2258085" y="188966"/>
                  </a:cubicBezTo>
                  <a:cubicBezTo>
                    <a:pt x="2268003" y="188966"/>
                    <a:pt x="2275694" y="187954"/>
                    <a:pt x="2282657" y="185971"/>
                  </a:cubicBezTo>
                  <a:lnTo>
                    <a:pt x="2281645" y="159699"/>
                  </a:lnTo>
                  <a:cubicBezTo>
                    <a:pt x="2278164" y="161925"/>
                    <a:pt x="2272456" y="163180"/>
                    <a:pt x="2266505" y="163180"/>
                  </a:cubicBezTo>
                  <a:cubicBezTo>
                    <a:pt x="2253834" y="163180"/>
                    <a:pt x="2250879" y="153019"/>
                    <a:pt x="2250879" y="142089"/>
                  </a:cubicBezTo>
                  <a:lnTo>
                    <a:pt x="2250879" y="82582"/>
                  </a:lnTo>
                  <a:lnTo>
                    <a:pt x="2280390" y="82582"/>
                  </a:lnTo>
                  <a:lnTo>
                    <a:pt x="2280390" y="58293"/>
                  </a:lnTo>
                  <a:lnTo>
                    <a:pt x="2250879" y="58293"/>
                  </a:lnTo>
                  <a:lnTo>
                    <a:pt x="2250879" y="22062"/>
                  </a:lnTo>
                  <a:lnTo>
                    <a:pt x="2217644" y="32709"/>
                  </a:lnTo>
                  <a:lnTo>
                    <a:pt x="2217644" y="58253"/>
                  </a:lnTo>
                  <a:lnTo>
                    <a:pt x="2193072" y="58253"/>
                  </a:lnTo>
                  <a:lnTo>
                    <a:pt x="2193072" y="82541"/>
                  </a:lnTo>
                  <a:lnTo>
                    <a:pt x="2217644" y="82541"/>
                  </a:lnTo>
                  <a:lnTo>
                    <a:pt x="2217644" y="147554"/>
                  </a:lnTo>
                  <a:close/>
                  <a:moveTo>
                    <a:pt x="2111057" y="186011"/>
                  </a:moveTo>
                  <a:lnTo>
                    <a:pt x="2144292" y="186011"/>
                  </a:lnTo>
                  <a:lnTo>
                    <a:pt x="2144292" y="139134"/>
                  </a:lnTo>
                  <a:cubicBezTo>
                    <a:pt x="2144292" y="120796"/>
                    <a:pt x="2144292" y="87075"/>
                    <a:pt x="2171333" y="87075"/>
                  </a:cubicBezTo>
                  <a:cubicBezTo>
                    <a:pt x="2177284" y="87075"/>
                    <a:pt x="2183235" y="88087"/>
                    <a:pt x="2186231" y="89828"/>
                  </a:cubicBezTo>
                  <a:lnTo>
                    <a:pt x="2186231" y="56350"/>
                  </a:lnTo>
                  <a:cubicBezTo>
                    <a:pt x="2182749" y="55378"/>
                    <a:pt x="2179308" y="55378"/>
                    <a:pt x="2176070" y="55378"/>
                  </a:cubicBezTo>
                  <a:cubicBezTo>
                    <a:pt x="2156234" y="55378"/>
                    <a:pt x="2142592" y="75457"/>
                    <a:pt x="2141094" y="87359"/>
                  </a:cubicBezTo>
                  <a:lnTo>
                    <a:pt x="2140608" y="87359"/>
                  </a:lnTo>
                  <a:lnTo>
                    <a:pt x="2140608" y="58333"/>
                  </a:lnTo>
                  <a:lnTo>
                    <a:pt x="2111097" y="58333"/>
                  </a:lnTo>
                  <a:lnTo>
                    <a:pt x="2111097" y="186011"/>
                  </a:lnTo>
                  <a:close/>
                  <a:moveTo>
                    <a:pt x="1996009" y="149052"/>
                  </a:moveTo>
                  <a:cubicBezTo>
                    <a:pt x="1996009" y="129459"/>
                    <a:pt x="2018071" y="126990"/>
                    <a:pt x="2032928" y="126990"/>
                  </a:cubicBezTo>
                  <a:lnTo>
                    <a:pt x="2047339" y="126990"/>
                  </a:lnTo>
                  <a:cubicBezTo>
                    <a:pt x="2047339" y="136908"/>
                    <a:pt x="2045841" y="146056"/>
                    <a:pt x="2040377" y="153262"/>
                  </a:cubicBezTo>
                  <a:cubicBezTo>
                    <a:pt x="2035195" y="160184"/>
                    <a:pt x="2027220" y="164678"/>
                    <a:pt x="2017059" y="164678"/>
                  </a:cubicBezTo>
                  <a:cubicBezTo>
                    <a:pt x="2005158" y="164678"/>
                    <a:pt x="1996009" y="159982"/>
                    <a:pt x="1996009" y="149052"/>
                  </a:cubicBezTo>
                  <a:moveTo>
                    <a:pt x="1979128" y="93512"/>
                  </a:moveTo>
                  <a:cubicBezTo>
                    <a:pt x="1990301" y="85092"/>
                    <a:pt x="2004429" y="79627"/>
                    <a:pt x="2018557" y="79627"/>
                  </a:cubicBezTo>
                  <a:cubicBezTo>
                    <a:pt x="2038150" y="79627"/>
                    <a:pt x="2047339" y="86549"/>
                    <a:pt x="2047339" y="107154"/>
                  </a:cubicBezTo>
                  <a:lnTo>
                    <a:pt x="2029001" y="107154"/>
                  </a:lnTo>
                  <a:cubicBezTo>
                    <a:pt x="2015116" y="107154"/>
                    <a:pt x="1998762" y="108409"/>
                    <a:pt x="1986091" y="114602"/>
                  </a:cubicBezTo>
                  <a:cubicBezTo>
                    <a:pt x="1973420" y="120796"/>
                    <a:pt x="1964272" y="131969"/>
                    <a:pt x="1964272" y="151036"/>
                  </a:cubicBezTo>
                  <a:cubicBezTo>
                    <a:pt x="1964272" y="175365"/>
                    <a:pt x="1986334" y="189007"/>
                    <a:pt x="2008923" y="189007"/>
                  </a:cubicBezTo>
                  <a:cubicBezTo>
                    <a:pt x="2024063" y="189007"/>
                    <a:pt x="2040660" y="181073"/>
                    <a:pt x="2048351" y="166945"/>
                  </a:cubicBezTo>
                  <a:lnTo>
                    <a:pt x="2048837" y="166945"/>
                  </a:lnTo>
                  <a:cubicBezTo>
                    <a:pt x="2049080" y="170912"/>
                    <a:pt x="2049080" y="179332"/>
                    <a:pt x="2050335" y="186052"/>
                  </a:cubicBezTo>
                  <a:lnTo>
                    <a:pt x="2079603" y="186052"/>
                  </a:lnTo>
                  <a:cubicBezTo>
                    <a:pt x="2078834" y="176134"/>
                    <a:pt x="2078348" y="167228"/>
                    <a:pt x="2078105" y="157553"/>
                  </a:cubicBezTo>
                  <a:cubicBezTo>
                    <a:pt x="2077862" y="148121"/>
                    <a:pt x="2077619" y="138446"/>
                    <a:pt x="2077619" y="125573"/>
                  </a:cubicBezTo>
                  <a:lnTo>
                    <a:pt x="2077619" y="109218"/>
                  </a:lnTo>
                  <a:cubicBezTo>
                    <a:pt x="2077619" y="71530"/>
                    <a:pt x="2061508" y="55419"/>
                    <a:pt x="2022565" y="55419"/>
                  </a:cubicBezTo>
                  <a:cubicBezTo>
                    <a:pt x="2008437" y="55419"/>
                    <a:pt x="1991070" y="59143"/>
                    <a:pt x="1978157" y="65094"/>
                  </a:cubicBezTo>
                  <a:lnTo>
                    <a:pt x="1979128" y="93512"/>
                  </a:lnTo>
                  <a:close/>
                  <a:moveTo>
                    <a:pt x="1834570" y="186011"/>
                  </a:moveTo>
                  <a:lnTo>
                    <a:pt x="1869303" y="186011"/>
                  </a:lnTo>
                  <a:lnTo>
                    <a:pt x="1869303" y="120310"/>
                  </a:lnTo>
                  <a:lnTo>
                    <a:pt x="1883957" y="120310"/>
                  </a:lnTo>
                  <a:cubicBezTo>
                    <a:pt x="1921160" y="120310"/>
                    <a:pt x="1950670" y="105656"/>
                    <a:pt x="1950670" y="65256"/>
                  </a:cubicBezTo>
                  <a:cubicBezTo>
                    <a:pt x="1950670" y="23844"/>
                    <a:pt x="1916220" y="12914"/>
                    <a:pt x="1878533" y="12914"/>
                  </a:cubicBezTo>
                  <a:lnTo>
                    <a:pt x="1834651" y="12914"/>
                  </a:lnTo>
                  <a:lnTo>
                    <a:pt x="1834651" y="186011"/>
                  </a:lnTo>
                  <a:close/>
                  <a:moveTo>
                    <a:pt x="1869262" y="40198"/>
                  </a:moveTo>
                  <a:lnTo>
                    <a:pt x="1881407" y="40198"/>
                  </a:lnTo>
                  <a:cubicBezTo>
                    <a:pt x="1899259" y="40198"/>
                    <a:pt x="1914399" y="47161"/>
                    <a:pt x="1914399" y="67239"/>
                  </a:cubicBezTo>
                  <a:cubicBezTo>
                    <a:pt x="1914399" y="87318"/>
                    <a:pt x="1898773" y="93026"/>
                    <a:pt x="1881407" y="93026"/>
                  </a:cubicBezTo>
                  <a:lnTo>
                    <a:pt x="1869262" y="93026"/>
                  </a:lnTo>
                  <a:lnTo>
                    <a:pt x="1869262" y="40198"/>
                  </a:lnTo>
                  <a:close/>
                  <a:moveTo>
                    <a:pt x="1628480" y="186011"/>
                  </a:moveTo>
                  <a:lnTo>
                    <a:pt x="1661715" y="186011"/>
                  </a:lnTo>
                  <a:lnTo>
                    <a:pt x="1661715" y="124035"/>
                  </a:lnTo>
                  <a:lnTo>
                    <a:pt x="1662201" y="124035"/>
                  </a:lnTo>
                  <a:lnTo>
                    <a:pt x="1704868" y="186011"/>
                  </a:lnTo>
                  <a:lnTo>
                    <a:pt x="1747009" y="186011"/>
                  </a:lnTo>
                  <a:lnTo>
                    <a:pt x="1693452" y="115331"/>
                  </a:lnTo>
                  <a:lnTo>
                    <a:pt x="1741058" y="58293"/>
                  </a:lnTo>
                  <a:lnTo>
                    <a:pt x="1701872" y="58293"/>
                  </a:lnTo>
                  <a:lnTo>
                    <a:pt x="1662201" y="109380"/>
                  </a:lnTo>
                  <a:lnTo>
                    <a:pt x="1661715" y="109380"/>
                  </a:lnTo>
                  <a:lnTo>
                    <a:pt x="1661715" y="0"/>
                  </a:lnTo>
                  <a:lnTo>
                    <a:pt x="1628480" y="0"/>
                  </a:lnTo>
                  <a:lnTo>
                    <a:pt x="1628480" y="186011"/>
                  </a:lnTo>
                  <a:close/>
                  <a:moveTo>
                    <a:pt x="1532013" y="186011"/>
                  </a:moveTo>
                  <a:lnTo>
                    <a:pt x="1565248" y="186011"/>
                  </a:lnTo>
                  <a:lnTo>
                    <a:pt x="1565248" y="139134"/>
                  </a:lnTo>
                  <a:cubicBezTo>
                    <a:pt x="1565248" y="120796"/>
                    <a:pt x="1565248" y="87075"/>
                    <a:pt x="1592249" y="87075"/>
                  </a:cubicBezTo>
                  <a:cubicBezTo>
                    <a:pt x="1598200" y="87075"/>
                    <a:pt x="1604151" y="88087"/>
                    <a:pt x="1607146" y="89828"/>
                  </a:cubicBezTo>
                  <a:lnTo>
                    <a:pt x="1607146" y="56350"/>
                  </a:lnTo>
                  <a:cubicBezTo>
                    <a:pt x="1603665" y="55378"/>
                    <a:pt x="1600224" y="55378"/>
                    <a:pt x="1596985" y="55378"/>
                  </a:cubicBezTo>
                  <a:cubicBezTo>
                    <a:pt x="1577150" y="55378"/>
                    <a:pt x="1563508" y="75457"/>
                    <a:pt x="1562010" y="87359"/>
                  </a:cubicBezTo>
                  <a:lnTo>
                    <a:pt x="1561524" y="87359"/>
                  </a:lnTo>
                  <a:lnTo>
                    <a:pt x="1561524" y="58333"/>
                  </a:lnTo>
                  <a:lnTo>
                    <a:pt x="1532013" y="58333"/>
                  </a:lnTo>
                  <a:lnTo>
                    <a:pt x="1532013" y="186011"/>
                  </a:lnTo>
                  <a:close/>
                  <a:moveTo>
                    <a:pt x="1406319" y="119055"/>
                  </a:moveTo>
                  <a:cubicBezTo>
                    <a:pt x="1406319" y="99948"/>
                    <a:pt x="1416722" y="81084"/>
                    <a:pt x="1438299" y="81084"/>
                  </a:cubicBezTo>
                  <a:cubicBezTo>
                    <a:pt x="1460118" y="81084"/>
                    <a:pt x="1470522" y="99422"/>
                    <a:pt x="1470522" y="119055"/>
                  </a:cubicBezTo>
                  <a:cubicBezTo>
                    <a:pt x="1470522" y="140389"/>
                    <a:pt x="1463843" y="163180"/>
                    <a:pt x="1438299" y="163180"/>
                  </a:cubicBezTo>
                  <a:cubicBezTo>
                    <a:pt x="1412998" y="163180"/>
                    <a:pt x="1406319" y="140146"/>
                    <a:pt x="1406319" y="119055"/>
                  </a:cubicBezTo>
                  <a:moveTo>
                    <a:pt x="1371586" y="123023"/>
                  </a:moveTo>
                  <a:cubicBezTo>
                    <a:pt x="1371586" y="159739"/>
                    <a:pt x="1396158" y="189007"/>
                    <a:pt x="1438299" y="189007"/>
                  </a:cubicBezTo>
                  <a:cubicBezTo>
                    <a:pt x="1480683" y="189007"/>
                    <a:pt x="1505255" y="159739"/>
                    <a:pt x="1505255" y="123023"/>
                  </a:cubicBezTo>
                  <a:cubicBezTo>
                    <a:pt x="1505255" y="80881"/>
                    <a:pt x="1476230" y="55338"/>
                    <a:pt x="1438299" y="55338"/>
                  </a:cubicBezTo>
                  <a:cubicBezTo>
                    <a:pt x="1400611" y="55297"/>
                    <a:pt x="1371586" y="80841"/>
                    <a:pt x="1371586" y="123023"/>
                  </a:cubicBezTo>
                  <a:moveTo>
                    <a:pt x="1286049" y="186011"/>
                  </a:moveTo>
                  <a:lnTo>
                    <a:pt x="1320782" y="186011"/>
                  </a:lnTo>
                  <a:lnTo>
                    <a:pt x="1320782" y="117557"/>
                  </a:lnTo>
                  <a:lnTo>
                    <a:pt x="1382759" y="12914"/>
                  </a:lnTo>
                  <a:lnTo>
                    <a:pt x="1346042" y="12914"/>
                  </a:lnTo>
                  <a:lnTo>
                    <a:pt x="1304387" y="85577"/>
                  </a:lnTo>
                  <a:lnTo>
                    <a:pt x="1263461" y="12914"/>
                  </a:lnTo>
                  <a:lnTo>
                    <a:pt x="1222777" y="12914"/>
                  </a:lnTo>
                  <a:lnTo>
                    <a:pt x="1286009" y="117557"/>
                  </a:lnTo>
                  <a:lnTo>
                    <a:pt x="1286009" y="186011"/>
                  </a:lnTo>
                  <a:close/>
                  <a:moveTo>
                    <a:pt x="1101778" y="186011"/>
                  </a:moveTo>
                  <a:lnTo>
                    <a:pt x="1134001" y="186011"/>
                  </a:lnTo>
                  <a:lnTo>
                    <a:pt x="1134001" y="0"/>
                  </a:lnTo>
                  <a:lnTo>
                    <a:pt x="1100766" y="0"/>
                  </a:lnTo>
                  <a:lnTo>
                    <a:pt x="1100766" y="73150"/>
                  </a:lnTo>
                  <a:lnTo>
                    <a:pt x="1100281" y="73150"/>
                  </a:lnTo>
                  <a:cubicBezTo>
                    <a:pt x="1090363" y="61005"/>
                    <a:pt x="1078704" y="55297"/>
                    <a:pt x="1062107" y="55297"/>
                  </a:cubicBezTo>
                  <a:cubicBezTo>
                    <a:pt x="1022921" y="55297"/>
                    <a:pt x="1008550" y="86549"/>
                    <a:pt x="1008550" y="121768"/>
                  </a:cubicBezTo>
                  <a:cubicBezTo>
                    <a:pt x="1008550" y="156743"/>
                    <a:pt x="1022961" y="188966"/>
                    <a:pt x="1062107" y="188966"/>
                  </a:cubicBezTo>
                  <a:cubicBezTo>
                    <a:pt x="1077733" y="188966"/>
                    <a:pt x="1091375" y="183987"/>
                    <a:pt x="1101293" y="171600"/>
                  </a:cubicBezTo>
                  <a:lnTo>
                    <a:pt x="1101778" y="171600"/>
                  </a:lnTo>
                  <a:lnTo>
                    <a:pt x="1101778" y="186011"/>
                  </a:lnTo>
                  <a:close/>
                  <a:moveTo>
                    <a:pt x="1043242" y="121768"/>
                  </a:moveTo>
                  <a:cubicBezTo>
                    <a:pt x="1043242" y="104684"/>
                    <a:pt x="1049193" y="81084"/>
                    <a:pt x="1070770" y="81084"/>
                  </a:cubicBezTo>
                  <a:cubicBezTo>
                    <a:pt x="1092103" y="81084"/>
                    <a:pt x="1100524" y="103915"/>
                    <a:pt x="1100524" y="121768"/>
                  </a:cubicBezTo>
                  <a:cubicBezTo>
                    <a:pt x="1100524" y="139863"/>
                    <a:pt x="1093318" y="163180"/>
                    <a:pt x="1071255" y="163180"/>
                  </a:cubicBezTo>
                  <a:cubicBezTo>
                    <a:pt x="1049436" y="163180"/>
                    <a:pt x="1043242" y="139377"/>
                    <a:pt x="1043242" y="121768"/>
                  </a:cubicBezTo>
                  <a:moveTo>
                    <a:pt x="865206" y="186011"/>
                  </a:moveTo>
                  <a:lnTo>
                    <a:pt x="898441" y="186011"/>
                  </a:lnTo>
                  <a:lnTo>
                    <a:pt x="898441" y="123508"/>
                  </a:lnTo>
                  <a:cubicBezTo>
                    <a:pt x="898441" y="107154"/>
                    <a:pt x="903623" y="81084"/>
                    <a:pt x="927709" y="81084"/>
                  </a:cubicBezTo>
                  <a:cubicBezTo>
                    <a:pt x="949042" y="81084"/>
                    <a:pt x="949285" y="102175"/>
                    <a:pt x="949285" y="117800"/>
                  </a:cubicBezTo>
                  <a:lnTo>
                    <a:pt x="949285" y="186011"/>
                  </a:lnTo>
                  <a:lnTo>
                    <a:pt x="982521" y="186011"/>
                  </a:lnTo>
                  <a:lnTo>
                    <a:pt x="982521" y="105413"/>
                  </a:lnTo>
                  <a:cubicBezTo>
                    <a:pt x="982521" y="76631"/>
                    <a:pt x="969364" y="55338"/>
                    <a:pt x="939125" y="55338"/>
                  </a:cubicBezTo>
                  <a:cubicBezTo>
                    <a:pt x="921758" y="55338"/>
                    <a:pt x="907630" y="61046"/>
                    <a:pt x="897227" y="75659"/>
                  </a:cubicBezTo>
                  <a:lnTo>
                    <a:pt x="896741" y="75659"/>
                  </a:lnTo>
                  <a:lnTo>
                    <a:pt x="896741" y="58293"/>
                  </a:lnTo>
                  <a:lnTo>
                    <a:pt x="865246" y="58293"/>
                  </a:lnTo>
                  <a:lnTo>
                    <a:pt x="865246" y="186011"/>
                  </a:lnTo>
                  <a:close/>
                  <a:moveTo>
                    <a:pt x="750887" y="149052"/>
                  </a:moveTo>
                  <a:cubicBezTo>
                    <a:pt x="750887" y="129459"/>
                    <a:pt x="772949" y="126990"/>
                    <a:pt x="787846" y="126990"/>
                  </a:cubicBezTo>
                  <a:lnTo>
                    <a:pt x="802217" y="126990"/>
                  </a:lnTo>
                  <a:cubicBezTo>
                    <a:pt x="802217" y="136908"/>
                    <a:pt x="800719" y="146056"/>
                    <a:pt x="795295" y="153262"/>
                  </a:cubicBezTo>
                  <a:cubicBezTo>
                    <a:pt x="790073" y="160184"/>
                    <a:pt x="782138" y="164678"/>
                    <a:pt x="771978" y="164678"/>
                  </a:cubicBezTo>
                  <a:cubicBezTo>
                    <a:pt x="760076" y="164678"/>
                    <a:pt x="750887" y="159982"/>
                    <a:pt x="750887" y="149052"/>
                  </a:cubicBezTo>
                  <a:moveTo>
                    <a:pt x="734006" y="93512"/>
                  </a:moveTo>
                  <a:cubicBezTo>
                    <a:pt x="745179" y="85092"/>
                    <a:pt x="759307" y="79627"/>
                    <a:pt x="773435" y="79627"/>
                  </a:cubicBezTo>
                  <a:cubicBezTo>
                    <a:pt x="793028" y="79627"/>
                    <a:pt x="802177" y="86549"/>
                    <a:pt x="802177" y="107154"/>
                  </a:cubicBezTo>
                  <a:lnTo>
                    <a:pt x="783838" y="107154"/>
                  </a:lnTo>
                  <a:cubicBezTo>
                    <a:pt x="769953" y="107154"/>
                    <a:pt x="753599" y="108409"/>
                    <a:pt x="740928" y="114602"/>
                  </a:cubicBezTo>
                  <a:cubicBezTo>
                    <a:pt x="728298" y="120796"/>
                    <a:pt x="719109" y="131969"/>
                    <a:pt x="719109" y="151036"/>
                  </a:cubicBezTo>
                  <a:cubicBezTo>
                    <a:pt x="719109" y="175365"/>
                    <a:pt x="741171" y="189007"/>
                    <a:pt x="763760" y="189007"/>
                  </a:cubicBezTo>
                  <a:cubicBezTo>
                    <a:pt x="778900" y="189007"/>
                    <a:pt x="795497" y="181073"/>
                    <a:pt x="803189" y="166945"/>
                  </a:cubicBezTo>
                  <a:lnTo>
                    <a:pt x="803674" y="166945"/>
                  </a:lnTo>
                  <a:cubicBezTo>
                    <a:pt x="803917" y="170912"/>
                    <a:pt x="803917" y="179332"/>
                    <a:pt x="805172" y="186052"/>
                  </a:cubicBezTo>
                  <a:lnTo>
                    <a:pt x="834440" y="186052"/>
                  </a:lnTo>
                  <a:cubicBezTo>
                    <a:pt x="833711" y="176134"/>
                    <a:pt x="833185" y="167228"/>
                    <a:pt x="832942" y="157553"/>
                  </a:cubicBezTo>
                  <a:cubicBezTo>
                    <a:pt x="832699" y="148121"/>
                    <a:pt x="832457" y="138446"/>
                    <a:pt x="832457" y="125573"/>
                  </a:cubicBezTo>
                  <a:lnTo>
                    <a:pt x="832457" y="109218"/>
                  </a:lnTo>
                  <a:cubicBezTo>
                    <a:pt x="832457" y="71530"/>
                    <a:pt x="816345" y="55419"/>
                    <a:pt x="777402" y="55419"/>
                  </a:cubicBezTo>
                  <a:cubicBezTo>
                    <a:pt x="763274" y="55419"/>
                    <a:pt x="745908" y="59143"/>
                    <a:pt x="732994" y="65094"/>
                  </a:cubicBezTo>
                  <a:lnTo>
                    <a:pt x="734006" y="93512"/>
                  </a:lnTo>
                  <a:close/>
                  <a:moveTo>
                    <a:pt x="626407" y="60034"/>
                  </a:moveTo>
                  <a:cubicBezTo>
                    <a:pt x="616003" y="57807"/>
                    <a:pt x="605843" y="55338"/>
                    <a:pt x="590217" y="55338"/>
                  </a:cubicBezTo>
                  <a:cubicBezTo>
                    <a:pt x="564187" y="55338"/>
                    <a:pt x="540142" y="67482"/>
                    <a:pt x="540142" y="95009"/>
                  </a:cubicBezTo>
                  <a:cubicBezTo>
                    <a:pt x="540142" y="141118"/>
                    <a:pt x="597908" y="124035"/>
                    <a:pt x="597908" y="149052"/>
                  </a:cubicBezTo>
                  <a:cubicBezTo>
                    <a:pt x="597908" y="161439"/>
                    <a:pt x="584509" y="164678"/>
                    <a:pt x="576089" y="164678"/>
                  </a:cubicBezTo>
                  <a:cubicBezTo>
                    <a:pt x="564673" y="164678"/>
                    <a:pt x="553784" y="161439"/>
                    <a:pt x="543339" y="156258"/>
                  </a:cubicBezTo>
                  <a:lnTo>
                    <a:pt x="541356" y="183542"/>
                  </a:lnTo>
                  <a:cubicBezTo>
                    <a:pt x="553500" y="186781"/>
                    <a:pt x="566414" y="189007"/>
                    <a:pt x="579044" y="189007"/>
                  </a:cubicBezTo>
                  <a:cubicBezTo>
                    <a:pt x="606045" y="189007"/>
                    <a:pt x="632601" y="177105"/>
                    <a:pt x="632601" y="147352"/>
                  </a:cubicBezTo>
                  <a:cubicBezTo>
                    <a:pt x="632601" y="101244"/>
                    <a:pt x="574834" y="114117"/>
                    <a:pt x="574834" y="93795"/>
                  </a:cubicBezTo>
                  <a:cubicBezTo>
                    <a:pt x="574834" y="82865"/>
                    <a:pt x="585480" y="79667"/>
                    <a:pt x="594427" y="79667"/>
                  </a:cubicBezTo>
                  <a:cubicBezTo>
                    <a:pt x="606571" y="79667"/>
                    <a:pt x="614020" y="81651"/>
                    <a:pt x="624180" y="85132"/>
                  </a:cubicBezTo>
                  <a:lnTo>
                    <a:pt x="626407" y="60034"/>
                  </a:lnTo>
                  <a:close/>
                  <a:moveTo>
                    <a:pt x="481848" y="186011"/>
                  </a:moveTo>
                  <a:lnTo>
                    <a:pt x="514072" y="186011"/>
                  </a:lnTo>
                  <a:lnTo>
                    <a:pt x="514072" y="0"/>
                  </a:lnTo>
                  <a:lnTo>
                    <a:pt x="480836" y="0"/>
                  </a:lnTo>
                  <a:lnTo>
                    <a:pt x="480836" y="73150"/>
                  </a:lnTo>
                  <a:lnTo>
                    <a:pt x="480351" y="73150"/>
                  </a:lnTo>
                  <a:cubicBezTo>
                    <a:pt x="470433" y="61005"/>
                    <a:pt x="458774" y="55297"/>
                    <a:pt x="442177" y="55297"/>
                  </a:cubicBezTo>
                  <a:cubicBezTo>
                    <a:pt x="402991" y="55297"/>
                    <a:pt x="388620" y="86549"/>
                    <a:pt x="388620" y="121768"/>
                  </a:cubicBezTo>
                  <a:cubicBezTo>
                    <a:pt x="388620" y="156743"/>
                    <a:pt x="402991" y="188966"/>
                    <a:pt x="442177" y="188966"/>
                  </a:cubicBezTo>
                  <a:cubicBezTo>
                    <a:pt x="457803" y="188966"/>
                    <a:pt x="471445" y="183987"/>
                    <a:pt x="481363" y="171600"/>
                  </a:cubicBezTo>
                  <a:lnTo>
                    <a:pt x="481848" y="171600"/>
                  </a:lnTo>
                  <a:lnTo>
                    <a:pt x="481848" y="186011"/>
                  </a:lnTo>
                  <a:close/>
                  <a:moveTo>
                    <a:pt x="423312" y="121768"/>
                  </a:moveTo>
                  <a:cubicBezTo>
                    <a:pt x="423312" y="104684"/>
                    <a:pt x="429263" y="81084"/>
                    <a:pt x="450840" y="81084"/>
                  </a:cubicBezTo>
                  <a:cubicBezTo>
                    <a:pt x="472173" y="81084"/>
                    <a:pt x="480594" y="103915"/>
                    <a:pt x="480594" y="121768"/>
                  </a:cubicBezTo>
                  <a:cubicBezTo>
                    <a:pt x="480594" y="139863"/>
                    <a:pt x="473388" y="163180"/>
                    <a:pt x="451326" y="163180"/>
                  </a:cubicBezTo>
                  <a:cubicBezTo>
                    <a:pt x="429506" y="163180"/>
                    <a:pt x="423312" y="139377"/>
                    <a:pt x="423312" y="121768"/>
                  </a:cubicBezTo>
                  <a:moveTo>
                    <a:pt x="361295" y="151764"/>
                  </a:moveTo>
                  <a:cubicBezTo>
                    <a:pt x="348908" y="158687"/>
                    <a:pt x="334982" y="164678"/>
                    <a:pt x="318871" y="164678"/>
                  </a:cubicBezTo>
                  <a:cubicBezTo>
                    <a:pt x="298306" y="164678"/>
                    <a:pt x="283895" y="153019"/>
                    <a:pt x="282397" y="132414"/>
                  </a:cubicBezTo>
                  <a:lnTo>
                    <a:pt x="370687" y="132414"/>
                  </a:lnTo>
                  <a:cubicBezTo>
                    <a:pt x="370687" y="87763"/>
                    <a:pt x="357288" y="55297"/>
                    <a:pt x="309925" y="55297"/>
                  </a:cubicBezTo>
                  <a:cubicBezTo>
                    <a:pt x="270253" y="55297"/>
                    <a:pt x="250660" y="85780"/>
                    <a:pt x="250660" y="122739"/>
                  </a:cubicBezTo>
                  <a:cubicBezTo>
                    <a:pt x="250660" y="164637"/>
                    <a:pt x="275232" y="188966"/>
                    <a:pt x="317373" y="188966"/>
                  </a:cubicBezTo>
                  <a:cubicBezTo>
                    <a:pt x="335225" y="188966"/>
                    <a:pt x="349111" y="185485"/>
                    <a:pt x="361255" y="178806"/>
                  </a:cubicBezTo>
                  <a:lnTo>
                    <a:pt x="361255" y="151764"/>
                  </a:lnTo>
                  <a:close/>
                  <a:moveTo>
                    <a:pt x="282438" y="109623"/>
                  </a:moveTo>
                  <a:cubicBezTo>
                    <a:pt x="283936" y="92500"/>
                    <a:pt x="293368" y="79627"/>
                    <a:pt x="311949" y="79627"/>
                  </a:cubicBezTo>
                  <a:cubicBezTo>
                    <a:pt x="330530" y="79627"/>
                    <a:pt x="337978" y="93512"/>
                    <a:pt x="338990" y="109623"/>
                  </a:cubicBezTo>
                  <a:lnTo>
                    <a:pt x="282438" y="109623"/>
                  </a:lnTo>
                  <a:close/>
                  <a:moveTo>
                    <a:pt x="223416" y="151764"/>
                  </a:moveTo>
                  <a:cubicBezTo>
                    <a:pt x="211029" y="158687"/>
                    <a:pt x="197144" y="164678"/>
                    <a:pt x="181032" y="164678"/>
                  </a:cubicBezTo>
                  <a:cubicBezTo>
                    <a:pt x="160427" y="164678"/>
                    <a:pt x="146056" y="153019"/>
                    <a:pt x="144559" y="132414"/>
                  </a:cubicBezTo>
                  <a:lnTo>
                    <a:pt x="232848" y="132414"/>
                  </a:lnTo>
                  <a:cubicBezTo>
                    <a:pt x="232848" y="87763"/>
                    <a:pt x="219449" y="55297"/>
                    <a:pt x="172086" y="55297"/>
                  </a:cubicBezTo>
                  <a:cubicBezTo>
                    <a:pt x="132414" y="55297"/>
                    <a:pt x="112821" y="85780"/>
                    <a:pt x="112821" y="122739"/>
                  </a:cubicBezTo>
                  <a:cubicBezTo>
                    <a:pt x="112821" y="164637"/>
                    <a:pt x="137393" y="188966"/>
                    <a:pt x="179534" y="188966"/>
                  </a:cubicBezTo>
                  <a:cubicBezTo>
                    <a:pt x="197387" y="188966"/>
                    <a:pt x="211272" y="185485"/>
                    <a:pt x="223416" y="178806"/>
                  </a:cubicBezTo>
                  <a:lnTo>
                    <a:pt x="223416" y="151764"/>
                  </a:lnTo>
                  <a:close/>
                  <a:moveTo>
                    <a:pt x="144559" y="109623"/>
                  </a:moveTo>
                  <a:cubicBezTo>
                    <a:pt x="146056" y="92500"/>
                    <a:pt x="155448" y="79627"/>
                    <a:pt x="174069" y="79627"/>
                  </a:cubicBezTo>
                  <a:cubicBezTo>
                    <a:pt x="192650" y="79627"/>
                    <a:pt x="200099" y="93512"/>
                    <a:pt x="201111" y="109623"/>
                  </a:cubicBezTo>
                  <a:lnTo>
                    <a:pt x="144559" y="109623"/>
                  </a:lnTo>
                  <a:close/>
                  <a:moveTo>
                    <a:pt x="0" y="186011"/>
                  </a:moveTo>
                  <a:lnTo>
                    <a:pt x="101932" y="186011"/>
                  </a:lnTo>
                  <a:lnTo>
                    <a:pt x="101932" y="158727"/>
                  </a:lnTo>
                  <a:lnTo>
                    <a:pt x="34733" y="158727"/>
                  </a:lnTo>
                  <a:lnTo>
                    <a:pt x="34733" y="12914"/>
                  </a:lnTo>
                  <a:lnTo>
                    <a:pt x="0" y="12914"/>
                  </a:lnTo>
                  <a:lnTo>
                    <a:pt x="0" y="186011"/>
                  </a:lnTo>
                  <a:close/>
                </a:path>
              </a:pathLst>
            </a:custGeom>
            <a:solidFill>
              <a:srgbClr val="1D1D1B"/>
            </a:solidFill>
            <a:ln w="4048" cap="flat">
              <a:noFill/>
              <a:prstDash val="solid"/>
              <a:miter/>
            </a:ln>
          </p:spPr>
          <p:txBody>
            <a:bodyPr rtlCol="0" anchor="ctr"/>
            <a:lstStyle/>
            <a:p>
              <a:endParaRPr lang="en-GB" sz="511"/>
            </a:p>
          </p:txBody>
        </p:sp>
        <p:sp>
          <p:nvSpPr>
            <p:cNvPr id="16" name="Freeform 15">
              <a:extLst>
                <a:ext uri="{FF2B5EF4-FFF2-40B4-BE49-F238E27FC236}">
                  <a16:creationId xmlns:a16="http://schemas.microsoft.com/office/drawing/2014/main" id="{65ADB0B7-5DBC-69D7-0B67-D05393046BD8}"/>
                </a:ext>
              </a:extLst>
            </p:cNvPr>
            <p:cNvSpPr/>
            <p:nvPr/>
          </p:nvSpPr>
          <p:spPr>
            <a:xfrm>
              <a:off x="9758759" y="18730887"/>
              <a:ext cx="1699281" cy="127515"/>
            </a:xfrm>
            <a:custGeom>
              <a:avLst/>
              <a:gdLst>
                <a:gd name="connsiteX0" fmla="*/ 1655481 w 1699281"/>
                <a:gd name="connsiteY0" fmla="*/ 99544 h 127515"/>
                <a:gd name="connsiteX1" fmla="*/ 1682724 w 1699281"/>
                <a:gd name="connsiteY1" fmla="*/ 127475 h 127515"/>
                <a:gd name="connsiteX2" fmla="*/ 1699282 w 1699281"/>
                <a:gd name="connsiteY2" fmla="*/ 125451 h 127515"/>
                <a:gd name="connsiteX3" fmla="*/ 1698634 w 1699281"/>
                <a:gd name="connsiteY3" fmla="*/ 107721 h 127515"/>
                <a:gd name="connsiteX4" fmla="*/ 1688432 w 1699281"/>
                <a:gd name="connsiteY4" fmla="*/ 110069 h 127515"/>
                <a:gd name="connsiteX5" fmla="*/ 1677907 w 1699281"/>
                <a:gd name="connsiteY5" fmla="*/ 95860 h 127515"/>
                <a:gd name="connsiteX6" fmla="*/ 1677907 w 1699281"/>
                <a:gd name="connsiteY6" fmla="*/ 55702 h 127515"/>
                <a:gd name="connsiteX7" fmla="*/ 1697824 w 1699281"/>
                <a:gd name="connsiteY7" fmla="*/ 55702 h 127515"/>
                <a:gd name="connsiteX8" fmla="*/ 1697824 w 1699281"/>
                <a:gd name="connsiteY8" fmla="*/ 39307 h 127515"/>
                <a:gd name="connsiteX9" fmla="*/ 1677907 w 1699281"/>
                <a:gd name="connsiteY9" fmla="*/ 39307 h 127515"/>
                <a:gd name="connsiteX10" fmla="*/ 1677907 w 1699281"/>
                <a:gd name="connsiteY10" fmla="*/ 14857 h 127515"/>
                <a:gd name="connsiteX11" fmla="*/ 1655481 w 1699281"/>
                <a:gd name="connsiteY11" fmla="*/ 22062 h 127515"/>
                <a:gd name="connsiteX12" fmla="*/ 1655481 w 1699281"/>
                <a:gd name="connsiteY12" fmla="*/ 39307 h 127515"/>
                <a:gd name="connsiteX13" fmla="*/ 1638924 w 1699281"/>
                <a:gd name="connsiteY13" fmla="*/ 39307 h 127515"/>
                <a:gd name="connsiteX14" fmla="*/ 1638924 w 1699281"/>
                <a:gd name="connsiteY14" fmla="*/ 55702 h 127515"/>
                <a:gd name="connsiteX15" fmla="*/ 1655481 w 1699281"/>
                <a:gd name="connsiteY15" fmla="*/ 55702 h 127515"/>
                <a:gd name="connsiteX16" fmla="*/ 1655481 w 1699281"/>
                <a:gd name="connsiteY16" fmla="*/ 99544 h 127515"/>
                <a:gd name="connsiteX17" fmla="*/ 1626496 w 1699281"/>
                <a:gd name="connsiteY17" fmla="*/ 40481 h 127515"/>
                <a:gd name="connsiteX18" fmla="*/ 1602086 w 1699281"/>
                <a:gd name="connsiteY18" fmla="*/ 37283 h 127515"/>
                <a:gd name="connsiteX19" fmla="*/ 1568284 w 1699281"/>
                <a:gd name="connsiteY19" fmla="*/ 64041 h 127515"/>
                <a:gd name="connsiteX20" fmla="*/ 1607268 w 1699281"/>
                <a:gd name="connsiteY20" fmla="*/ 100556 h 127515"/>
                <a:gd name="connsiteX21" fmla="*/ 1592533 w 1699281"/>
                <a:gd name="connsiteY21" fmla="*/ 111121 h 127515"/>
                <a:gd name="connsiteX22" fmla="*/ 1570470 w 1699281"/>
                <a:gd name="connsiteY22" fmla="*/ 105413 h 127515"/>
                <a:gd name="connsiteX23" fmla="*/ 1569134 w 1699281"/>
                <a:gd name="connsiteY23" fmla="*/ 123792 h 127515"/>
                <a:gd name="connsiteX24" fmla="*/ 1594557 w 1699281"/>
                <a:gd name="connsiteY24" fmla="*/ 127475 h 127515"/>
                <a:gd name="connsiteX25" fmla="*/ 1630706 w 1699281"/>
                <a:gd name="connsiteY25" fmla="*/ 99381 h 127515"/>
                <a:gd name="connsiteX26" fmla="*/ 1591723 w 1699281"/>
                <a:gd name="connsiteY26" fmla="*/ 63232 h 127515"/>
                <a:gd name="connsiteX27" fmla="*/ 1604960 w 1699281"/>
                <a:gd name="connsiteY27" fmla="*/ 53678 h 127515"/>
                <a:gd name="connsiteX28" fmla="*/ 1625039 w 1699281"/>
                <a:gd name="connsiteY28" fmla="*/ 57362 h 127515"/>
                <a:gd name="connsiteX29" fmla="*/ 1626496 w 1699281"/>
                <a:gd name="connsiteY29" fmla="*/ 40481 h 127515"/>
                <a:gd name="connsiteX30" fmla="*/ 1550675 w 1699281"/>
                <a:gd name="connsiteY30" fmla="*/ 39307 h 127515"/>
                <a:gd name="connsiteX31" fmla="*/ 1528248 w 1699281"/>
                <a:gd name="connsiteY31" fmla="*/ 39307 h 127515"/>
                <a:gd name="connsiteX32" fmla="*/ 1528248 w 1699281"/>
                <a:gd name="connsiteY32" fmla="*/ 81489 h 127515"/>
                <a:gd name="connsiteX33" fmla="*/ 1508493 w 1699281"/>
                <a:gd name="connsiteY33" fmla="*/ 110109 h 127515"/>
                <a:gd name="connsiteX34" fmla="*/ 1493920 w 1699281"/>
                <a:gd name="connsiteY34" fmla="*/ 85335 h 127515"/>
                <a:gd name="connsiteX35" fmla="*/ 1493920 w 1699281"/>
                <a:gd name="connsiteY35" fmla="*/ 39307 h 127515"/>
                <a:gd name="connsiteX36" fmla="*/ 1471494 w 1699281"/>
                <a:gd name="connsiteY36" fmla="*/ 39307 h 127515"/>
                <a:gd name="connsiteX37" fmla="*/ 1471494 w 1699281"/>
                <a:gd name="connsiteY37" fmla="*/ 93714 h 127515"/>
                <a:gd name="connsiteX38" fmla="*/ 1500761 w 1699281"/>
                <a:gd name="connsiteY38" fmla="*/ 127516 h 127515"/>
                <a:gd name="connsiteX39" fmla="*/ 1529058 w 1699281"/>
                <a:gd name="connsiteY39" fmla="*/ 113793 h 127515"/>
                <a:gd name="connsiteX40" fmla="*/ 1529422 w 1699281"/>
                <a:gd name="connsiteY40" fmla="*/ 113793 h 127515"/>
                <a:gd name="connsiteX41" fmla="*/ 1529422 w 1699281"/>
                <a:gd name="connsiteY41" fmla="*/ 125492 h 127515"/>
                <a:gd name="connsiteX42" fmla="*/ 1550635 w 1699281"/>
                <a:gd name="connsiteY42" fmla="*/ 125492 h 127515"/>
                <a:gd name="connsiteX43" fmla="*/ 1550635 w 1699281"/>
                <a:gd name="connsiteY43" fmla="*/ 39307 h 127515"/>
                <a:gd name="connsiteX44" fmla="*/ 1406966 w 1699281"/>
                <a:gd name="connsiteY44" fmla="*/ 125492 h 127515"/>
                <a:gd name="connsiteX45" fmla="*/ 1429352 w 1699281"/>
                <a:gd name="connsiteY45" fmla="*/ 125492 h 127515"/>
                <a:gd name="connsiteX46" fmla="*/ 1429352 w 1699281"/>
                <a:gd name="connsiteY46" fmla="*/ 93876 h 127515"/>
                <a:gd name="connsiteX47" fmla="*/ 1447609 w 1699281"/>
                <a:gd name="connsiteY47" fmla="*/ 58738 h 127515"/>
                <a:gd name="connsiteX48" fmla="*/ 1457649 w 1699281"/>
                <a:gd name="connsiteY48" fmla="*/ 60560 h 127515"/>
                <a:gd name="connsiteX49" fmla="*/ 1457649 w 1699281"/>
                <a:gd name="connsiteY49" fmla="*/ 38012 h 127515"/>
                <a:gd name="connsiteX50" fmla="*/ 1450767 w 1699281"/>
                <a:gd name="connsiteY50" fmla="*/ 37324 h 127515"/>
                <a:gd name="connsiteX51" fmla="*/ 1427167 w 1699281"/>
                <a:gd name="connsiteY51" fmla="*/ 58900 h 127515"/>
                <a:gd name="connsiteX52" fmla="*/ 1426843 w 1699281"/>
                <a:gd name="connsiteY52" fmla="*/ 58900 h 127515"/>
                <a:gd name="connsiteX53" fmla="*/ 1426843 w 1699281"/>
                <a:gd name="connsiteY53" fmla="*/ 39348 h 127515"/>
                <a:gd name="connsiteX54" fmla="*/ 1406926 w 1699281"/>
                <a:gd name="connsiteY54" fmla="*/ 39348 h 127515"/>
                <a:gd name="connsiteX55" fmla="*/ 1406926 w 1699281"/>
                <a:gd name="connsiteY55" fmla="*/ 125492 h 127515"/>
                <a:gd name="connsiteX56" fmla="*/ 1352033 w 1699281"/>
                <a:gd name="connsiteY56" fmla="*/ 125492 h 127515"/>
                <a:gd name="connsiteX57" fmla="*/ 1375432 w 1699281"/>
                <a:gd name="connsiteY57" fmla="*/ 125492 h 127515"/>
                <a:gd name="connsiteX58" fmla="*/ 1375432 w 1699281"/>
                <a:gd name="connsiteY58" fmla="*/ 27082 h 127515"/>
                <a:gd name="connsiteX59" fmla="*/ 1408910 w 1699281"/>
                <a:gd name="connsiteY59" fmla="*/ 27082 h 127515"/>
                <a:gd name="connsiteX60" fmla="*/ 1408910 w 1699281"/>
                <a:gd name="connsiteY60" fmla="*/ 8704 h 127515"/>
                <a:gd name="connsiteX61" fmla="*/ 1318555 w 1699281"/>
                <a:gd name="connsiteY61" fmla="*/ 8704 h 127515"/>
                <a:gd name="connsiteX62" fmla="*/ 1318555 w 1699281"/>
                <a:gd name="connsiteY62" fmla="*/ 27082 h 127515"/>
                <a:gd name="connsiteX63" fmla="*/ 1352033 w 1699281"/>
                <a:gd name="connsiteY63" fmla="*/ 27082 h 127515"/>
                <a:gd name="connsiteX64" fmla="*/ 1352033 w 1699281"/>
                <a:gd name="connsiteY64" fmla="*/ 125492 h 127515"/>
                <a:gd name="connsiteX65" fmla="*/ 1179988 w 1699281"/>
                <a:gd name="connsiteY65" fmla="*/ 125492 h 127515"/>
                <a:gd name="connsiteX66" fmla="*/ 1202415 w 1699281"/>
                <a:gd name="connsiteY66" fmla="*/ 125492 h 127515"/>
                <a:gd name="connsiteX67" fmla="*/ 1202415 w 1699281"/>
                <a:gd name="connsiteY67" fmla="*/ 83310 h 127515"/>
                <a:gd name="connsiteX68" fmla="*/ 1222170 w 1699281"/>
                <a:gd name="connsiteY68" fmla="*/ 54690 h 127515"/>
                <a:gd name="connsiteX69" fmla="*/ 1236743 w 1699281"/>
                <a:gd name="connsiteY69" fmla="*/ 79465 h 127515"/>
                <a:gd name="connsiteX70" fmla="*/ 1236743 w 1699281"/>
                <a:gd name="connsiteY70" fmla="*/ 125492 h 127515"/>
                <a:gd name="connsiteX71" fmla="*/ 1259170 w 1699281"/>
                <a:gd name="connsiteY71" fmla="*/ 125492 h 127515"/>
                <a:gd name="connsiteX72" fmla="*/ 1259170 w 1699281"/>
                <a:gd name="connsiteY72" fmla="*/ 71085 h 127515"/>
                <a:gd name="connsiteX73" fmla="*/ 1229901 w 1699281"/>
                <a:gd name="connsiteY73" fmla="*/ 37283 h 127515"/>
                <a:gd name="connsiteX74" fmla="*/ 1201605 w 1699281"/>
                <a:gd name="connsiteY74" fmla="*/ 51006 h 127515"/>
                <a:gd name="connsiteX75" fmla="*/ 1201241 w 1699281"/>
                <a:gd name="connsiteY75" fmla="*/ 51006 h 127515"/>
                <a:gd name="connsiteX76" fmla="*/ 1201241 w 1699281"/>
                <a:gd name="connsiteY76" fmla="*/ 39307 h 127515"/>
                <a:gd name="connsiteX77" fmla="*/ 1179988 w 1699281"/>
                <a:gd name="connsiteY77" fmla="*/ 39307 h 127515"/>
                <a:gd name="connsiteX78" fmla="*/ 1179988 w 1699281"/>
                <a:gd name="connsiteY78" fmla="*/ 125492 h 127515"/>
                <a:gd name="connsiteX79" fmla="*/ 1095625 w 1699281"/>
                <a:gd name="connsiteY79" fmla="*/ 80315 h 127515"/>
                <a:gd name="connsiteX80" fmla="*/ 1117242 w 1699281"/>
                <a:gd name="connsiteY80" fmla="*/ 54690 h 127515"/>
                <a:gd name="connsiteX81" fmla="*/ 1138980 w 1699281"/>
                <a:gd name="connsiteY81" fmla="*/ 80315 h 127515"/>
                <a:gd name="connsiteX82" fmla="*/ 1117242 w 1699281"/>
                <a:gd name="connsiteY82" fmla="*/ 110109 h 127515"/>
                <a:gd name="connsiteX83" fmla="*/ 1095625 w 1699281"/>
                <a:gd name="connsiteY83" fmla="*/ 80315 h 127515"/>
                <a:gd name="connsiteX84" fmla="*/ 1072227 w 1699281"/>
                <a:gd name="connsiteY84" fmla="*/ 82987 h 127515"/>
                <a:gd name="connsiteX85" fmla="*/ 1117242 w 1699281"/>
                <a:gd name="connsiteY85" fmla="*/ 127516 h 127515"/>
                <a:gd name="connsiteX86" fmla="*/ 1162419 w 1699281"/>
                <a:gd name="connsiteY86" fmla="*/ 82987 h 127515"/>
                <a:gd name="connsiteX87" fmla="*/ 1117242 w 1699281"/>
                <a:gd name="connsiteY87" fmla="*/ 37324 h 127515"/>
                <a:gd name="connsiteX88" fmla="*/ 1072227 w 1699281"/>
                <a:gd name="connsiteY88" fmla="*/ 82987 h 127515"/>
                <a:gd name="connsiteX89" fmla="*/ 1031746 w 1699281"/>
                <a:gd name="connsiteY89" fmla="*/ 23560 h 127515"/>
                <a:gd name="connsiteX90" fmla="*/ 1054172 w 1699281"/>
                <a:gd name="connsiteY90" fmla="*/ 23560 h 127515"/>
                <a:gd name="connsiteX91" fmla="*/ 1054172 w 1699281"/>
                <a:gd name="connsiteY91" fmla="*/ 2145 h 127515"/>
                <a:gd name="connsiteX92" fmla="*/ 1031746 w 1699281"/>
                <a:gd name="connsiteY92" fmla="*/ 2145 h 127515"/>
                <a:gd name="connsiteX93" fmla="*/ 1031746 w 1699281"/>
                <a:gd name="connsiteY93" fmla="*/ 23560 h 127515"/>
                <a:gd name="connsiteX94" fmla="*/ 1031746 w 1699281"/>
                <a:gd name="connsiteY94" fmla="*/ 125492 h 127515"/>
                <a:gd name="connsiteX95" fmla="*/ 1054172 w 1699281"/>
                <a:gd name="connsiteY95" fmla="*/ 125492 h 127515"/>
                <a:gd name="connsiteX96" fmla="*/ 1054172 w 1699281"/>
                <a:gd name="connsiteY96" fmla="*/ 39307 h 127515"/>
                <a:gd name="connsiteX97" fmla="*/ 1031746 w 1699281"/>
                <a:gd name="connsiteY97" fmla="*/ 39307 h 127515"/>
                <a:gd name="connsiteX98" fmla="*/ 1031746 w 1699281"/>
                <a:gd name="connsiteY98" fmla="*/ 125492 h 127515"/>
                <a:gd name="connsiteX99" fmla="*/ 973493 w 1699281"/>
                <a:gd name="connsiteY99" fmla="*/ 99544 h 127515"/>
                <a:gd name="connsiteX100" fmla="*/ 1000737 w 1699281"/>
                <a:gd name="connsiteY100" fmla="*/ 127475 h 127515"/>
                <a:gd name="connsiteX101" fmla="*/ 1017294 w 1699281"/>
                <a:gd name="connsiteY101" fmla="*/ 125451 h 127515"/>
                <a:gd name="connsiteX102" fmla="*/ 1016646 w 1699281"/>
                <a:gd name="connsiteY102" fmla="*/ 107721 h 127515"/>
                <a:gd name="connsiteX103" fmla="*/ 1006445 w 1699281"/>
                <a:gd name="connsiteY103" fmla="*/ 110069 h 127515"/>
                <a:gd name="connsiteX104" fmla="*/ 995920 w 1699281"/>
                <a:gd name="connsiteY104" fmla="*/ 95860 h 127515"/>
                <a:gd name="connsiteX105" fmla="*/ 995920 w 1699281"/>
                <a:gd name="connsiteY105" fmla="*/ 55702 h 127515"/>
                <a:gd name="connsiteX106" fmla="*/ 1015836 w 1699281"/>
                <a:gd name="connsiteY106" fmla="*/ 55702 h 127515"/>
                <a:gd name="connsiteX107" fmla="*/ 1015836 w 1699281"/>
                <a:gd name="connsiteY107" fmla="*/ 39307 h 127515"/>
                <a:gd name="connsiteX108" fmla="*/ 995920 w 1699281"/>
                <a:gd name="connsiteY108" fmla="*/ 39307 h 127515"/>
                <a:gd name="connsiteX109" fmla="*/ 995920 w 1699281"/>
                <a:gd name="connsiteY109" fmla="*/ 14857 h 127515"/>
                <a:gd name="connsiteX110" fmla="*/ 973493 w 1699281"/>
                <a:gd name="connsiteY110" fmla="*/ 22062 h 127515"/>
                <a:gd name="connsiteX111" fmla="*/ 973493 w 1699281"/>
                <a:gd name="connsiteY111" fmla="*/ 39307 h 127515"/>
                <a:gd name="connsiteX112" fmla="*/ 956936 w 1699281"/>
                <a:gd name="connsiteY112" fmla="*/ 39307 h 127515"/>
                <a:gd name="connsiteX113" fmla="*/ 956936 w 1699281"/>
                <a:gd name="connsiteY113" fmla="*/ 55702 h 127515"/>
                <a:gd name="connsiteX114" fmla="*/ 973493 w 1699281"/>
                <a:gd name="connsiteY114" fmla="*/ 55702 h 127515"/>
                <a:gd name="connsiteX115" fmla="*/ 973493 w 1699281"/>
                <a:gd name="connsiteY115" fmla="*/ 99544 h 127515"/>
                <a:gd name="connsiteX116" fmla="*/ 888968 w 1699281"/>
                <a:gd name="connsiteY116" fmla="*/ 100556 h 127515"/>
                <a:gd name="connsiteX117" fmla="*/ 913905 w 1699281"/>
                <a:gd name="connsiteY117" fmla="*/ 85658 h 127515"/>
                <a:gd name="connsiteX118" fmla="*/ 923620 w 1699281"/>
                <a:gd name="connsiteY118" fmla="*/ 85658 h 127515"/>
                <a:gd name="connsiteX119" fmla="*/ 918924 w 1699281"/>
                <a:gd name="connsiteY119" fmla="*/ 103430 h 127515"/>
                <a:gd name="connsiteX120" fmla="*/ 903177 w 1699281"/>
                <a:gd name="connsiteY120" fmla="*/ 111121 h 127515"/>
                <a:gd name="connsiteX121" fmla="*/ 888968 w 1699281"/>
                <a:gd name="connsiteY121" fmla="*/ 100556 h 127515"/>
                <a:gd name="connsiteX122" fmla="*/ 877593 w 1699281"/>
                <a:gd name="connsiteY122" fmla="*/ 63070 h 127515"/>
                <a:gd name="connsiteX123" fmla="*/ 904189 w 1699281"/>
                <a:gd name="connsiteY123" fmla="*/ 53678 h 127515"/>
                <a:gd name="connsiteX124" fmla="*/ 923620 w 1699281"/>
                <a:gd name="connsiteY124" fmla="*/ 72259 h 127515"/>
                <a:gd name="connsiteX125" fmla="*/ 911233 w 1699281"/>
                <a:gd name="connsiteY125" fmla="*/ 72259 h 127515"/>
                <a:gd name="connsiteX126" fmla="*/ 882289 w 1699281"/>
                <a:gd name="connsiteY126" fmla="*/ 77279 h 127515"/>
                <a:gd name="connsiteX127" fmla="*/ 867594 w 1699281"/>
                <a:gd name="connsiteY127" fmla="*/ 101851 h 127515"/>
                <a:gd name="connsiteX128" fmla="*/ 897712 w 1699281"/>
                <a:gd name="connsiteY128" fmla="*/ 127475 h 127515"/>
                <a:gd name="connsiteX129" fmla="*/ 924349 w 1699281"/>
                <a:gd name="connsiteY129" fmla="*/ 112578 h 127515"/>
                <a:gd name="connsiteX130" fmla="*/ 924673 w 1699281"/>
                <a:gd name="connsiteY130" fmla="*/ 112578 h 127515"/>
                <a:gd name="connsiteX131" fmla="*/ 925685 w 1699281"/>
                <a:gd name="connsiteY131" fmla="*/ 125451 h 127515"/>
                <a:gd name="connsiteX132" fmla="*/ 945399 w 1699281"/>
                <a:gd name="connsiteY132" fmla="*/ 125451 h 127515"/>
                <a:gd name="connsiteX133" fmla="*/ 944387 w 1699281"/>
                <a:gd name="connsiteY133" fmla="*/ 106223 h 127515"/>
                <a:gd name="connsiteX134" fmla="*/ 944023 w 1699281"/>
                <a:gd name="connsiteY134" fmla="*/ 84646 h 127515"/>
                <a:gd name="connsiteX135" fmla="*/ 944023 w 1699281"/>
                <a:gd name="connsiteY135" fmla="*/ 73635 h 127515"/>
                <a:gd name="connsiteX136" fmla="*/ 906902 w 1699281"/>
                <a:gd name="connsiteY136" fmla="*/ 37324 h 127515"/>
                <a:gd name="connsiteX137" fmla="*/ 876945 w 1699281"/>
                <a:gd name="connsiteY137" fmla="*/ 43841 h 127515"/>
                <a:gd name="connsiteX138" fmla="*/ 877593 w 1699281"/>
                <a:gd name="connsiteY138" fmla="*/ 63070 h 127515"/>
                <a:gd name="connsiteX139" fmla="*/ 828246 w 1699281"/>
                <a:gd name="connsiteY139" fmla="*/ 125492 h 127515"/>
                <a:gd name="connsiteX140" fmla="*/ 849985 w 1699281"/>
                <a:gd name="connsiteY140" fmla="*/ 125492 h 127515"/>
                <a:gd name="connsiteX141" fmla="*/ 849985 w 1699281"/>
                <a:gd name="connsiteY141" fmla="*/ 0 h 127515"/>
                <a:gd name="connsiteX142" fmla="*/ 827558 w 1699281"/>
                <a:gd name="connsiteY142" fmla="*/ 0 h 127515"/>
                <a:gd name="connsiteX143" fmla="*/ 827558 w 1699281"/>
                <a:gd name="connsiteY143" fmla="*/ 49347 h 127515"/>
                <a:gd name="connsiteX144" fmla="*/ 827234 w 1699281"/>
                <a:gd name="connsiteY144" fmla="*/ 49347 h 127515"/>
                <a:gd name="connsiteX145" fmla="*/ 801448 w 1699281"/>
                <a:gd name="connsiteY145" fmla="*/ 37324 h 127515"/>
                <a:gd name="connsiteX146" fmla="*/ 765298 w 1699281"/>
                <a:gd name="connsiteY146" fmla="*/ 82177 h 127515"/>
                <a:gd name="connsiteX147" fmla="*/ 801448 w 1699281"/>
                <a:gd name="connsiteY147" fmla="*/ 127516 h 127515"/>
                <a:gd name="connsiteX148" fmla="*/ 827923 w 1699281"/>
                <a:gd name="connsiteY148" fmla="*/ 115817 h 127515"/>
                <a:gd name="connsiteX149" fmla="*/ 828246 w 1699281"/>
                <a:gd name="connsiteY149" fmla="*/ 115817 h 127515"/>
                <a:gd name="connsiteX150" fmla="*/ 828246 w 1699281"/>
                <a:gd name="connsiteY150" fmla="*/ 125492 h 127515"/>
                <a:gd name="connsiteX151" fmla="*/ 788696 w 1699281"/>
                <a:gd name="connsiteY151" fmla="*/ 82136 h 127515"/>
                <a:gd name="connsiteX152" fmla="*/ 807277 w 1699281"/>
                <a:gd name="connsiteY152" fmla="*/ 54690 h 127515"/>
                <a:gd name="connsiteX153" fmla="*/ 827356 w 1699281"/>
                <a:gd name="connsiteY153" fmla="*/ 82136 h 127515"/>
                <a:gd name="connsiteX154" fmla="*/ 807601 w 1699281"/>
                <a:gd name="connsiteY154" fmla="*/ 110109 h 127515"/>
                <a:gd name="connsiteX155" fmla="*/ 788696 w 1699281"/>
                <a:gd name="connsiteY155" fmla="*/ 82136 h 127515"/>
                <a:gd name="connsiteX156" fmla="*/ 668588 w 1699281"/>
                <a:gd name="connsiteY156" fmla="*/ 125492 h 127515"/>
                <a:gd name="connsiteX157" fmla="*/ 690974 w 1699281"/>
                <a:gd name="connsiteY157" fmla="*/ 125492 h 127515"/>
                <a:gd name="connsiteX158" fmla="*/ 690974 w 1699281"/>
                <a:gd name="connsiteY158" fmla="*/ 83310 h 127515"/>
                <a:gd name="connsiteX159" fmla="*/ 710729 w 1699281"/>
                <a:gd name="connsiteY159" fmla="*/ 54690 h 127515"/>
                <a:gd name="connsiteX160" fmla="*/ 725303 w 1699281"/>
                <a:gd name="connsiteY160" fmla="*/ 79465 h 127515"/>
                <a:gd name="connsiteX161" fmla="*/ 725303 w 1699281"/>
                <a:gd name="connsiteY161" fmla="*/ 125492 h 127515"/>
                <a:gd name="connsiteX162" fmla="*/ 747689 w 1699281"/>
                <a:gd name="connsiteY162" fmla="*/ 125492 h 127515"/>
                <a:gd name="connsiteX163" fmla="*/ 747689 w 1699281"/>
                <a:gd name="connsiteY163" fmla="*/ 71085 h 127515"/>
                <a:gd name="connsiteX164" fmla="*/ 718421 w 1699281"/>
                <a:gd name="connsiteY164" fmla="*/ 37283 h 127515"/>
                <a:gd name="connsiteX165" fmla="*/ 690124 w 1699281"/>
                <a:gd name="connsiteY165" fmla="*/ 51006 h 127515"/>
                <a:gd name="connsiteX166" fmla="*/ 689801 w 1699281"/>
                <a:gd name="connsiteY166" fmla="*/ 51006 h 127515"/>
                <a:gd name="connsiteX167" fmla="*/ 689801 w 1699281"/>
                <a:gd name="connsiteY167" fmla="*/ 39307 h 127515"/>
                <a:gd name="connsiteX168" fmla="*/ 668588 w 1699281"/>
                <a:gd name="connsiteY168" fmla="*/ 39307 h 127515"/>
                <a:gd name="connsiteX169" fmla="*/ 668588 w 1699281"/>
                <a:gd name="connsiteY169" fmla="*/ 125492 h 127515"/>
                <a:gd name="connsiteX170" fmla="*/ 645473 w 1699281"/>
                <a:gd name="connsiteY170" fmla="*/ 39307 h 127515"/>
                <a:gd name="connsiteX171" fmla="*/ 623047 w 1699281"/>
                <a:gd name="connsiteY171" fmla="*/ 39307 h 127515"/>
                <a:gd name="connsiteX172" fmla="*/ 623047 w 1699281"/>
                <a:gd name="connsiteY172" fmla="*/ 81489 h 127515"/>
                <a:gd name="connsiteX173" fmla="*/ 603292 w 1699281"/>
                <a:gd name="connsiteY173" fmla="*/ 110109 h 127515"/>
                <a:gd name="connsiteX174" fmla="*/ 588719 w 1699281"/>
                <a:gd name="connsiteY174" fmla="*/ 85335 h 127515"/>
                <a:gd name="connsiteX175" fmla="*/ 588719 w 1699281"/>
                <a:gd name="connsiteY175" fmla="*/ 39307 h 127515"/>
                <a:gd name="connsiteX176" fmla="*/ 566292 w 1699281"/>
                <a:gd name="connsiteY176" fmla="*/ 39307 h 127515"/>
                <a:gd name="connsiteX177" fmla="*/ 566292 w 1699281"/>
                <a:gd name="connsiteY177" fmla="*/ 93714 h 127515"/>
                <a:gd name="connsiteX178" fmla="*/ 595560 w 1699281"/>
                <a:gd name="connsiteY178" fmla="*/ 127516 h 127515"/>
                <a:gd name="connsiteX179" fmla="*/ 623857 w 1699281"/>
                <a:gd name="connsiteY179" fmla="*/ 113793 h 127515"/>
                <a:gd name="connsiteX180" fmla="*/ 624180 w 1699281"/>
                <a:gd name="connsiteY180" fmla="*/ 113793 h 127515"/>
                <a:gd name="connsiteX181" fmla="*/ 624180 w 1699281"/>
                <a:gd name="connsiteY181" fmla="*/ 125492 h 127515"/>
                <a:gd name="connsiteX182" fmla="*/ 645433 w 1699281"/>
                <a:gd name="connsiteY182" fmla="*/ 125492 h 127515"/>
                <a:gd name="connsiteX183" fmla="*/ 645433 w 1699281"/>
                <a:gd name="connsiteY183" fmla="*/ 39307 h 127515"/>
                <a:gd name="connsiteX184" fmla="*/ 481970 w 1699281"/>
                <a:gd name="connsiteY184" fmla="*/ 80315 h 127515"/>
                <a:gd name="connsiteX185" fmla="*/ 503587 w 1699281"/>
                <a:gd name="connsiteY185" fmla="*/ 54690 h 127515"/>
                <a:gd name="connsiteX186" fmla="*/ 525325 w 1699281"/>
                <a:gd name="connsiteY186" fmla="*/ 80315 h 127515"/>
                <a:gd name="connsiteX187" fmla="*/ 503587 w 1699281"/>
                <a:gd name="connsiteY187" fmla="*/ 110109 h 127515"/>
                <a:gd name="connsiteX188" fmla="*/ 481970 w 1699281"/>
                <a:gd name="connsiteY188" fmla="*/ 80315 h 127515"/>
                <a:gd name="connsiteX189" fmla="*/ 458531 w 1699281"/>
                <a:gd name="connsiteY189" fmla="*/ 82987 h 127515"/>
                <a:gd name="connsiteX190" fmla="*/ 503546 w 1699281"/>
                <a:gd name="connsiteY190" fmla="*/ 127516 h 127515"/>
                <a:gd name="connsiteX191" fmla="*/ 548724 w 1699281"/>
                <a:gd name="connsiteY191" fmla="*/ 82987 h 127515"/>
                <a:gd name="connsiteX192" fmla="*/ 503546 w 1699281"/>
                <a:gd name="connsiteY192" fmla="*/ 37324 h 127515"/>
                <a:gd name="connsiteX193" fmla="*/ 458531 w 1699281"/>
                <a:gd name="connsiteY193" fmla="*/ 82987 h 127515"/>
                <a:gd name="connsiteX194" fmla="*/ 382386 w 1699281"/>
                <a:gd name="connsiteY194" fmla="*/ 125492 h 127515"/>
                <a:gd name="connsiteX195" fmla="*/ 405784 w 1699281"/>
                <a:gd name="connsiteY195" fmla="*/ 125492 h 127515"/>
                <a:gd name="connsiteX196" fmla="*/ 405784 w 1699281"/>
                <a:gd name="connsiteY196" fmla="*/ 74283 h 127515"/>
                <a:gd name="connsiteX197" fmla="*/ 445294 w 1699281"/>
                <a:gd name="connsiteY197" fmla="*/ 74283 h 127515"/>
                <a:gd name="connsiteX198" fmla="*/ 445294 w 1699281"/>
                <a:gd name="connsiteY198" fmla="*/ 55905 h 127515"/>
                <a:gd name="connsiteX199" fmla="*/ 405784 w 1699281"/>
                <a:gd name="connsiteY199" fmla="*/ 55905 h 127515"/>
                <a:gd name="connsiteX200" fmla="*/ 405784 w 1699281"/>
                <a:gd name="connsiteY200" fmla="*/ 27082 h 127515"/>
                <a:gd name="connsiteX201" fmla="*/ 447277 w 1699281"/>
                <a:gd name="connsiteY201" fmla="*/ 27082 h 127515"/>
                <a:gd name="connsiteX202" fmla="*/ 447277 w 1699281"/>
                <a:gd name="connsiteY202" fmla="*/ 8704 h 127515"/>
                <a:gd name="connsiteX203" fmla="*/ 382386 w 1699281"/>
                <a:gd name="connsiteY203" fmla="*/ 8704 h 127515"/>
                <a:gd name="connsiteX204" fmla="*/ 382386 w 1699281"/>
                <a:gd name="connsiteY204" fmla="*/ 125492 h 127515"/>
                <a:gd name="connsiteX205" fmla="*/ 307739 w 1699281"/>
                <a:gd name="connsiteY205" fmla="*/ 10849 h 127515"/>
                <a:gd name="connsiteX206" fmla="*/ 279806 w 1699281"/>
                <a:gd name="connsiteY206" fmla="*/ 6680 h 127515"/>
                <a:gd name="connsiteX207" fmla="*/ 239001 w 1699281"/>
                <a:gd name="connsiteY207" fmla="*/ 42303 h 127515"/>
                <a:gd name="connsiteX208" fmla="*/ 290210 w 1699281"/>
                <a:gd name="connsiteY208" fmla="*/ 94038 h 127515"/>
                <a:gd name="connsiteX209" fmla="*/ 269443 w 1699281"/>
                <a:gd name="connsiteY209" fmla="*/ 109097 h 127515"/>
                <a:gd name="connsiteX210" fmla="*/ 243009 w 1699281"/>
                <a:gd name="connsiteY210" fmla="*/ 101891 h 127515"/>
                <a:gd name="connsiteX211" fmla="*/ 240823 w 1699281"/>
                <a:gd name="connsiteY211" fmla="*/ 122942 h 127515"/>
                <a:gd name="connsiteX212" fmla="*/ 270779 w 1699281"/>
                <a:gd name="connsiteY212" fmla="*/ 127475 h 127515"/>
                <a:gd name="connsiteX213" fmla="*/ 314620 w 1699281"/>
                <a:gd name="connsiteY213" fmla="*/ 92176 h 127515"/>
                <a:gd name="connsiteX214" fmla="*/ 263412 w 1699281"/>
                <a:gd name="connsiteY214" fmla="*/ 41291 h 127515"/>
                <a:gd name="connsiteX215" fmla="*/ 281830 w 1699281"/>
                <a:gd name="connsiteY215" fmla="*/ 25058 h 127515"/>
                <a:gd name="connsiteX216" fmla="*/ 305593 w 1699281"/>
                <a:gd name="connsiteY216" fmla="*/ 30078 h 127515"/>
                <a:gd name="connsiteX217" fmla="*/ 307739 w 1699281"/>
                <a:gd name="connsiteY217" fmla="*/ 10849 h 127515"/>
                <a:gd name="connsiteX218" fmla="*/ 122011 w 1699281"/>
                <a:gd name="connsiteY218" fmla="*/ 125492 h 127515"/>
                <a:gd name="connsiteX219" fmla="*/ 145409 w 1699281"/>
                <a:gd name="connsiteY219" fmla="*/ 125492 h 127515"/>
                <a:gd name="connsiteX220" fmla="*/ 145409 w 1699281"/>
                <a:gd name="connsiteY220" fmla="*/ 74283 h 127515"/>
                <a:gd name="connsiteX221" fmla="*/ 192286 w 1699281"/>
                <a:gd name="connsiteY221" fmla="*/ 74283 h 127515"/>
                <a:gd name="connsiteX222" fmla="*/ 192286 w 1699281"/>
                <a:gd name="connsiteY222" fmla="*/ 125492 h 127515"/>
                <a:gd name="connsiteX223" fmla="*/ 215725 w 1699281"/>
                <a:gd name="connsiteY223" fmla="*/ 125492 h 127515"/>
                <a:gd name="connsiteX224" fmla="*/ 215725 w 1699281"/>
                <a:gd name="connsiteY224" fmla="*/ 8704 h 127515"/>
                <a:gd name="connsiteX225" fmla="*/ 192286 w 1699281"/>
                <a:gd name="connsiteY225" fmla="*/ 8704 h 127515"/>
                <a:gd name="connsiteX226" fmla="*/ 192286 w 1699281"/>
                <a:gd name="connsiteY226" fmla="*/ 55905 h 127515"/>
                <a:gd name="connsiteX227" fmla="*/ 145409 w 1699281"/>
                <a:gd name="connsiteY227" fmla="*/ 55905 h 127515"/>
                <a:gd name="connsiteX228" fmla="*/ 145409 w 1699281"/>
                <a:gd name="connsiteY228" fmla="*/ 8704 h 127515"/>
                <a:gd name="connsiteX229" fmla="*/ 122011 w 1699281"/>
                <a:gd name="connsiteY229" fmla="*/ 8704 h 127515"/>
                <a:gd name="connsiteX230" fmla="*/ 122011 w 1699281"/>
                <a:gd name="connsiteY230" fmla="*/ 125492 h 127515"/>
                <a:gd name="connsiteX231" fmla="*/ 0 w 1699281"/>
                <a:gd name="connsiteY231" fmla="*/ 125492 h 127515"/>
                <a:gd name="connsiteX232" fmla="*/ 22427 w 1699281"/>
                <a:gd name="connsiteY232" fmla="*/ 125492 h 127515"/>
                <a:gd name="connsiteX233" fmla="*/ 22427 w 1699281"/>
                <a:gd name="connsiteY233" fmla="*/ 38093 h 127515"/>
                <a:gd name="connsiteX234" fmla="*/ 22750 w 1699281"/>
                <a:gd name="connsiteY234" fmla="*/ 38093 h 127515"/>
                <a:gd name="connsiteX235" fmla="*/ 67442 w 1699281"/>
                <a:gd name="connsiteY235" fmla="*/ 125451 h 127515"/>
                <a:gd name="connsiteX236" fmla="*/ 96062 w 1699281"/>
                <a:gd name="connsiteY236" fmla="*/ 125451 h 127515"/>
                <a:gd name="connsiteX237" fmla="*/ 96062 w 1699281"/>
                <a:gd name="connsiteY237" fmla="*/ 8663 h 127515"/>
                <a:gd name="connsiteX238" fmla="*/ 73635 w 1699281"/>
                <a:gd name="connsiteY238" fmla="*/ 8663 h 127515"/>
                <a:gd name="connsiteX239" fmla="*/ 73635 w 1699281"/>
                <a:gd name="connsiteY239" fmla="*/ 96021 h 127515"/>
                <a:gd name="connsiteX240" fmla="*/ 73311 w 1699281"/>
                <a:gd name="connsiteY240" fmla="*/ 96021 h 127515"/>
                <a:gd name="connsiteX241" fmla="*/ 28782 w 1699281"/>
                <a:gd name="connsiteY241" fmla="*/ 8663 h 127515"/>
                <a:gd name="connsiteX242" fmla="*/ 0 w 1699281"/>
                <a:gd name="connsiteY242" fmla="*/ 8663 h 127515"/>
                <a:gd name="connsiteX243" fmla="*/ 0 w 1699281"/>
                <a:gd name="connsiteY243" fmla="*/ 125492 h 12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1699281" h="127515">
                  <a:moveTo>
                    <a:pt x="1655481" y="99544"/>
                  </a:moveTo>
                  <a:cubicBezTo>
                    <a:pt x="1655481" y="116586"/>
                    <a:pt x="1665156" y="127475"/>
                    <a:pt x="1682724" y="127475"/>
                  </a:cubicBezTo>
                  <a:cubicBezTo>
                    <a:pt x="1689404" y="127475"/>
                    <a:pt x="1694586" y="126828"/>
                    <a:pt x="1699282" y="125451"/>
                  </a:cubicBezTo>
                  <a:lnTo>
                    <a:pt x="1698634" y="107721"/>
                  </a:lnTo>
                  <a:cubicBezTo>
                    <a:pt x="1696286" y="109218"/>
                    <a:pt x="1692440" y="110069"/>
                    <a:pt x="1688432" y="110069"/>
                  </a:cubicBezTo>
                  <a:cubicBezTo>
                    <a:pt x="1679891" y="110069"/>
                    <a:pt x="1677907" y="103187"/>
                    <a:pt x="1677907" y="95860"/>
                  </a:cubicBezTo>
                  <a:lnTo>
                    <a:pt x="1677907" y="55702"/>
                  </a:lnTo>
                  <a:lnTo>
                    <a:pt x="1697824" y="55702"/>
                  </a:lnTo>
                  <a:lnTo>
                    <a:pt x="1697824" y="39307"/>
                  </a:lnTo>
                  <a:lnTo>
                    <a:pt x="1677907" y="39307"/>
                  </a:lnTo>
                  <a:lnTo>
                    <a:pt x="1677907" y="14857"/>
                  </a:lnTo>
                  <a:lnTo>
                    <a:pt x="1655481" y="22062"/>
                  </a:lnTo>
                  <a:lnTo>
                    <a:pt x="1655481" y="39307"/>
                  </a:lnTo>
                  <a:lnTo>
                    <a:pt x="1638924" y="39307"/>
                  </a:lnTo>
                  <a:lnTo>
                    <a:pt x="1638924" y="55702"/>
                  </a:lnTo>
                  <a:lnTo>
                    <a:pt x="1655481" y="55702"/>
                  </a:lnTo>
                  <a:lnTo>
                    <a:pt x="1655481" y="99544"/>
                  </a:lnTo>
                  <a:close/>
                  <a:moveTo>
                    <a:pt x="1626496" y="40481"/>
                  </a:moveTo>
                  <a:cubicBezTo>
                    <a:pt x="1619493" y="38983"/>
                    <a:pt x="1612611" y="37283"/>
                    <a:pt x="1602086" y="37283"/>
                  </a:cubicBezTo>
                  <a:cubicBezTo>
                    <a:pt x="1584517" y="37283"/>
                    <a:pt x="1568284" y="45460"/>
                    <a:pt x="1568284" y="64041"/>
                  </a:cubicBezTo>
                  <a:cubicBezTo>
                    <a:pt x="1568284" y="95171"/>
                    <a:pt x="1607268" y="83634"/>
                    <a:pt x="1607268" y="100556"/>
                  </a:cubicBezTo>
                  <a:cubicBezTo>
                    <a:pt x="1607268" y="108935"/>
                    <a:pt x="1598240" y="111121"/>
                    <a:pt x="1592533" y="111121"/>
                  </a:cubicBezTo>
                  <a:cubicBezTo>
                    <a:pt x="1584841" y="111121"/>
                    <a:pt x="1577473" y="108935"/>
                    <a:pt x="1570470" y="105413"/>
                  </a:cubicBezTo>
                  <a:lnTo>
                    <a:pt x="1569134" y="123792"/>
                  </a:lnTo>
                  <a:cubicBezTo>
                    <a:pt x="1577312" y="125978"/>
                    <a:pt x="1586015" y="127475"/>
                    <a:pt x="1594557" y="127475"/>
                  </a:cubicBezTo>
                  <a:cubicBezTo>
                    <a:pt x="1612814" y="127475"/>
                    <a:pt x="1630706" y="119460"/>
                    <a:pt x="1630706" y="99381"/>
                  </a:cubicBezTo>
                  <a:cubicBezTo>
                    <a:pt x="1630706" y="68251"/>
                    <a:pt x="1591723" y="76955"/>
                    <a:pt x="1591723" y="63232"/>
                  </a:cubicBezTo>
                  <a:cubicBezTo>
                    <a:pt x="1591723" y="55864"/>
                    <a:pt x="1598928" y="53678"/>
                    <a:pt x="1604960" y="53678"/>
                  </a:cubicBezTo>
                  <a:cubicBezTo>
                    <a:pt x="1613137" y="53678"/>
                    <a:pt x="1618157" y="55014"/>
                    <a:pt x="1625039" y="57362"/>
                  </a:cubicBezTo>
                  <a:lnTo>
                    <a:pt x="1626496" y="40481"/>
                  </a:lnTo>
                  <a:close/>
                  <a:moveTo>
                    <a:pt x="1550675" y="39307"/>
                  </a:moveTo>
                  <a:lnTo>
                    <a:pt x="1528248" y="39307"/>
                  </a:lnTo>
                  <a:lnTo>
                    <a:pt x="1528248" y="81489"/>
                  </a:lnTo>
                  <a:cubicBezTo>
                    <a:pt x="1528248" y="92540"/>
                    <a:pt x="1524726" y="110109"/>
                    <a:pt x="1508493" y="110109"/>
                  </a:cubicBezTo>
                  <a:cubicBezTo>
                    <a:pt x="1494082" y="110109"/>
                    <a:pt x="1493920" y="95900"/>
                    <a:pt x="1493920" y="85335"/>
                  </a:cubicBezTo>
                  <a:lnTo>
                    <a:pt x="1493920" y="39307"/>
                  </a:lnTo>
                  <a:lnTo>
                    <a:pt x="1471494" y="39307"/>
                  </a:lnTo>
                  <a:lnTo>
                    <a:pt x="1471494" y="93714"/>
                  </a:lnTo>
                  <a:cubicBezTo>
                    <a:pt x="1471494" y="113145"/>
                    <a:pt x="1480359" y="127516"/>
                    <a:pt x="1500761" y="127516"/>
                  </a:cubicBezTo>
                  <a:cubicBezTo>
                    <a:pt x="1512461" y="127516"/>
                    <a:pt x="1522176" y="122172"/>
                    <a:pt x="1529058" y="113793"/>
                  </a:cubicBezTo>
                  <a:lnTo>
                    <a:pt x="1529422" y="113793"/>
                  </a:lnTo>
                  <a:lnTo>
                    <a:pt x="1529422" y="125492"/>
                  </a:lnTo>
                  <a:lnTo>
                    <a:pt x="1550635" y="125492"/>
                  </a:lnTo>
                  <a:lnTo>
                    <a:pt x="1550635" y="39307"/>
                  </a:lnTo>
                  <a:close/>
                  <a:moveTo>
                    <a:pt x="1406966" y="125492"/>
                  </a:moveTo>
                  <a:lnTo>
                    <a:pt x="1429352" y="125492"/>
                  </a:lnTo>
                  <a:lnTo>
                    <a:pt x="1429352" y="93876"/>
                  </a:lnTo>
                  <a:cubicBezTo>
                    <a:pt x="1429352" y="81489"/>
                    <a:pt x="1429352" y="58738"/>
                    <a:pt x="1447609" y="58738"/>
                  </a:cubicBezTo>
                  <a:cubicBezTo>
                    <a:pt x="1451617" y="58738"/>
                    <a:pt x="1455625" y="59386"/>
                    <a:pt x="1457649" y="60560"/>
                  </a:cubicBezTo>
                  <a:lnTo>
                    <a:pt x="1457649" y="38012"/>
                  </a:lnTo>
                  <a:cubicBezTo>
                    <a:pt x="1455301" y="37324"/>
                    <a:pt x="1452953" y="37324"/>
                    <a:pt x="1450767" y="37324"/>
                  </a:cubicBezTo>
                  <a:cubicBezTo>
                    <a:pt x="1437368" y="37324"/>
                    <a:pt x="1428179" y="50885"/>
                    <a:pt x="1427167" y="58900"/>
                  </a:cubicBezTo>
                  <a:lnTo>
                    <a:pt x="1426843" y="58900"/>
                  </a:lnTo>
                  <a:lnTo>
                    <a:pt x="1426843" y="39348"/>
                  </a:lnTo>
                  <a:lnTo>
                    <a:pt x="1406926" y="39348"/>
                  </a:lnTo>
                  <a:lnTo>
                    <a:pt x="1406926" y="125492"/>
                  </a:lnTo>
                  <a:close/>
                  <a:moveTo>
                    <a:pt x="1352033" y="125492"/>
                  </a:moveTo>
                  <a:lnTo>
                    <a:pt x="1375432" y="125492"/>
                  </a:lnTo>
                  <a:lnTo>
                    <a:pt x="1375432" y="27082"/>
                  </a:lnTo>
                  <a:lnTo>
                    <a:pt x="1408910" y="27082"/>
                  </a:lnTo>
                  <a:lnTo>
                    <a:pt x="1408910" y="8704"/>
                  </a:lnTo>
                  <a:lnTo>
                    <a:pt x="1318555" y="8704"/>
                  </a:lnTo>
                  <a:lnTo>
                    <a:pt x="1318555" y="27082"/>
                  </a:lnTo>
                  <a:lnTo>
                    <a:pt x="1352033" y="27082"/>
                  </a:lnTo>
                  <a:lnTo>
                    <a:pt x="1352033" y="125492"/>
                  </a:lnTo>
                  <a:close/>
                  <a:moveTo>
                    <a:pt x="1179988" y="125492"/>
                  </a:moveTo>
                  <a:lnTo>
                    <a:pt x="1202415" y="125492"/>
                  </a:lnTo>
                  <a:lnTo>
                    <a:pt x="1202415" y="83310"/>
                  </a:lnTo>
                  <a:cubicBezTo>
                    <a:pt x="1202415" y="72259"/>
                    <a:pt x="1205937" y="54690"/>
                    <a:pt x="1222170" y="54690"/>
                  </a:cubicBezTo>
                  <a:cubicBezTo>
                    <a:pt x="1236581" y="54690"/>
                    <a:pt x="1236743" y="68899"/>
                    <a:pt x="1236743" y="79465"/>
                  </a:cubicBezTo>
                  <a:lnTo>
                    <a:pt x="1236743" y="125492"/>
                  </a:lnTo>
                  <a:lnTo>
                    <a:pt x="1259170" y="125492"/>
                  </a:lnTo>
                  <a:lnTo>
                    <a:pt x="1259170" y="71085"/>
                  </a:lnTo>
                  <a:cubicBezTo>
                    <a:pt x="1259170" y="51654"/>
                    <a:pt x="1250304" y="37283"/>
                    <a:pt x="1229901" y="37283"/>
                  </a:cubicBezTo>
                  <a:cubicBezTo>
                    <a:pt x="1218202" y="37283"/>
                    <a:pt x="1208649" y="41129"/>
                    <a:pt x="1201605" y="51006"/>
                  </a:cubicBezTo>
                  <a:lnTo>
                    <a:pt x="1201241" y="51006"/>
                  </a:lnTo>
                  <a:lnTo>
                    <a:pt x="1201241" y="39307"/>
                  </a:lnTo>
                  <a:lnTo>
                    <a:pt x="1179988" y="39307"/>
                  </a:lnTo>
                  <a:lnTo>
                    <a:pt x="1179988" y="125492"/>
                  </a:lnTo>
                  <a:close/>
                  <a:moveTo>
                    <a:pt x="1095625" y="80315"/>
                  </a:moveTo>
                  <a:cubicBezTo>
                    <a:pt x="1095625" y="67442"/>
                    <a:pt x="1102669" y="54690"/>
                    <a:pt x="1117242" y="54690"/>
                  </a:cubicBezTo>
                  <a:cubicBezTo>
                    <a:pt x="1131977" y="54690"/>
                    <a:pt x="1138980" y="67077"/>
                    <a:pt x="1138980" y="80315"/>
                  </a:cubicBezTo>
                  <a:cubicBezTo>
                    <a:pt x="1138980" y="94726"/>
                    <a:pt x="1134447" y="110109"/>
                    <a:pt x="1117242" y="110109"/>
                  </a:cubicBezTo>
                  <a:cubicBezTo>
                    <a:pt x="1100159" y="110109"/>
                    <a:pt x="1095625" y="94524"/>
                    <a:pt x="1095625" y="80315"/>
                  </a:cubicBezTo>
                  <a:moveTo>
                    <a:pt x="1072227" y="82987"/>
                  </a:moveTo>
                  <a:cubicBezTo>
                    <a:pt x="1072227" y="107761"/>
                    <a:pt x="1088784" y="127516"/>
                    <a:pt x="1117242" y="127516"/>
                  </a:cubicBezTo>
                  <a:cubicBezTo>
                    <a:pt x="1145862" y="127516"/>
                    <a:pt x="1162419" y="107802"/>
                    <a:pt x="1162419" y="82987"/>
                  </a:cubicBezTo>
                  <a:cubicBezTo>
                    <a:pt x="1162419" y="54528"/>
                    <a:pt x="1142866" y="37324"/>
                    <a:pt x="1117242" y="37324"/>
                  </a:cubicBezTo>
                  <a:cubicBezTo>
                    <a:pt x="1091779" y="37283"/>
                    <a:pt x="1072227" y="54528"/>
                    <a:pt x="1072227" y="82987"/>
                  </a:cubicBezTo>
                  <a:moveTo>
                    <a:pt x="1031746" y="23560"/>
                  </a:moveTo>
                  <a:lnTo>
                    <a:pt x="1054172" y="23560"/>
                  </a:lnTo>
                  <a:lnTo>
                    <a:pt x="1054172" y="2145"/>
                  </a:lnTo>
                  <a:lnTo>
                    <a:pt x="1031746" y="2145"/>
                  </a:lnTo>
                  <a:lnTo>
                    <a:pt x="1031746" y="23560"/>
                  </a:lnTo>
                  <a:close/>
                  <a:moveTo>
                    <a:pt x="1031746" y="125492"/>
                  </a:moveTo>
                  <a:lnTo>
                    <a:pt x="1054172" y="125492"/>
                  </a:lnTo>
                  <a:lnTo>
                    <a:pt x="1054172" y="39307"/>
                  </a:lnTo>
                  <a:lnTo>
                    <a:pt x="1031746" y="39307"/>
                  </a:lnTo>
                  <a:lnTo>
                    <a:pt x="1031746" y="125492"/>
                  </a:lnTo>
                  <a:close/>
                  <a:moveTo>
                    <a:pt x="973493" y="99544"/>
                  </a:moveTo>
                  <a:cubicBezTo>
                    <a:pt x="973493" y="116586"/>
                    <a:pt x="983168" y="127475"/>
                    <a:pt x="1000737" y="127475"/>
                  </a:cubicBezTo>
                  <a:cubicBezTo>
                    <a:pt x="1007416" y="127475"/>
                    <a:pt x="1012639" y="126828"/>
                    <a:pt x="1017294" y="125451"/>
                  </a:cubicBezTo>
                  <a:lnTo>
                    <a:pt x="1016646" y="107721"/>
                  </a:lnTo>
                  <a:cubicBezTo>
                    <a:pt x="1014298" y="109218"/>
                    <a:pt x="1010452" y="110069"/>
                    <a:pt x="1006445" y="110069"/>
                  </a:cubicBezTo>
                  <a:cubicBezTo>
                    <a:pt x="997903" y="110069"/>
                    <a:pt x="995920" y="103187"/>
                    <a:pt x="995920" y="95860"/>
                  </a:cubicBezTo>
                  <a:lnTo>
                    <a:pt x="995920" y="55702"/>
                  </a:lnTo>
                  <a:lnTo>
                    <a:pt x="1015836" y="55702"/>
                  </a:lnTo>
                  <a:lnTo>
                    <a:pt x="1015836" y="39307"/>
                  </a:lnTo>
                  <a:lnTo>
                    <a:pt x="995920" y="39307"/>
                  </a:lnTo>
                  <a:lnTo>
                    <a:pt x="995920" y="14857"/>
                  </a:lnTo>
                  <a:lnTo>
                    <a:pt x="973493" y="22062"/>
                  </a:lnTo>
                  <a:lnTo>
                    <a:pt x="973493" y="39307"/>
                  </a:lnTo>
                  <a:lnTo>
                    <a:pt x="956936" y="39307"/>
                  </a:lnTo>
                  <a:lnTo>
                    <a:pt x="956936" y="55702"/>
                  </a:lnTo>
                  <a:lnTo>
                    <a:pt x="973493" y="55702"/>
                  </a:lnTo>
                  <a:lnTo>
                    <a:pt x="973493" y="99544"/>
                  </a:lnTo>
                  <a:close/>
                  <a:moveTo>
                    <a:pt x="888968" y="100556"/>
                  </a:moveTo>
                  <a:cubicBezTo>
                    <a:pt x="888968" y="87318"/>
                    <a:pt x="903865" y="85658"/>
                    <a:pt x="913905" y="85658"/>
                  </a:cubicBezTo>
                  <a:lnTo>
                    <a:pt x="923620" y="85658"/>
                  </a:lnTo>
                  <a:cubicBezTo>
                    <a:pt x="923620" y="92338"/>
                    <a:pt x="922608" y="98572"/>
                    <a:pt x="918924" y="103430"/>
                  </a:cubicBezTo>
                  <a:cubicBezTo>
                    <a:pt x="915403" y="108126"/>
                    <a:pt x="910059" y="111121"/>
                    <a:pt x="903177" y="111121"/>
                  </a:cubicBezTo>
                  <a:cubicBezTo>
                    <a:pt x="895162" y="111121"/>
                    <a:pt x="888968" y="107923"/>
                    <a:pt x="888968" y="100556"/>
                  </a:cubicBezTo>
                  <a:moveTo>
                    <a:pt x="877593" y="63070"/>
                  </a:moveTo>
                  <a:cubicBezTo>
                    <a:pt x="885123" y="57362"/>
                    <a:pt x="894676" y="53678"/>
                    <a:pt x="904189" y="53678"/>
                  </a:cubicBezTo>
                  <a:cubicBezTo>
                    <a:pt x="917427" y="53678"/>
                    <a:pt x="923620" y="58374"/>
                    <a:pt x="923620" y="72259"/>
                  </a:cubicBezTo>
                  <a:lnTo>
                    <a:pt x="911233" y="72259"/>
                  </a:lnTo>
                  <a:cubicBezTo>
                    <a:pt x="901841" y="72259"/>
                    <a:pt x="890790" y="73109"/>
                    <a:pt x="882289" y="77279"/>
                  </a:cubicBezTo>
                  <a:cubicBezTo>
                    <a:pt x="873747" y="81448"/>
                    <a:pt x="867594" y="88978"/>
                    <a:pt x="867594" y="101851"/>
                  </a:cubicBezTo>
                  <a:cubicBezTo>
                    <a:pt x="867594" y="118286"/>
                    <a:pt x="882491" y="127475"/>
                    <a:pt x="897712" y="127475"/>
                  </a:cubicBezTo>
                  <a:cubicBezTo>
                    <a:pt x="907914" y="127475"/>
                    <a:pt x="919127" y="122132"/>
                    <a:pt x="924349" y="112578"/>
                  </a:cubicBezTo>
                  <a:lnTo>
                    <a:pt x="924673" y="112578"/>
                  </a:lnTo>
                  <a:cubicBezTo>
                    <a:pt x="924835" y="115250"/>
                    <a:pt x="924835" y="120917"/>
                    <a:pt x="925685" y="125451"/>
                  </a:cubicBezTo>
                  <a:lnTo>
                    <a:pt x="945399" y="125451"/>
                  </a:lnTo>
                  <a:cubicBezTo>
                    <a:pt x="944914" y="118772"/>
                    <a:pt x="944549" y="112740"/>
                    <a:pt x="944387" y="106223"/>
                  </a:cubicBezTo>
                  <a:cubicBezTo>
                    <a:pt x="944225" y="99867"/>
                    <a:pt x="944023" y="93350"/>
                    <a:pt x="944023" y="84646"/>
                  </a:cubicBezTo>
                  <a:lnTo>
                    <a:pt x="944023" y="73635"/>
                  </a:lnTo>
                  <a:cubicBezTo>
                    <a:pt x="944023" y="48173"/>
                    <a:pt x="933174" y="37324"/>
                    <a:pt x="906902" y="37324"/>
                  </a:cubicBezTo>
                  <a:cubicBezTo>
                    <a:pt x="897348" y="37324"/>
                    <a:pt x="885649" y="39834"/>
                    <a:pt x="876945" y="43841"/>
                  </a:cubicBezTo>
                  <a:lnTo>
                    <a:pt x="877593" y="63070"/>
                  </a:lnTo>
                  <a:close/>
                  <a:moveTo>
                    <a:pt x="828246" y="125492"/>
                  </a:moveTo>
                  <a:lnTo>
                    <a:pt x="849985" y="125492"/>
                  </a:lnTo>
                  <a:lnTo>
                    <a:pt x="849985" y="0"/>
                  </a:lnTo>
                  <a:lnTo>
                    <a:pt x="827558" y="0"/>
                  </a:lnTo>
                  <a:lnTo>
                    <a:pt x="827558" y="49347"/>
                  </a:lnTo>
                  <a:lnTo>
                    <a:pt x="827234" y="49347"/>
                  </a:lnTo>
                  <a:cubicBezTo>
                    <a:pt x="820555" y="41169"/>
                    <a:pt x="812661" y="37324"/>
                    <a:pt x="801448" y="37324"/>
                  </a:cubicBezTo>
                  <a:cubicBezTo>
                    <a:pt x="775013" y="37324"/>
                    <a:pt x="765298" y="58414"/>
                    <a:pt x="765298" y="82177"/>
                  </a:cubicBezTo>
                  <a:cubicBezTo>
                    <a:pt x="765298" y="105778"/>
                    <a:pt x="774973" y="127516"/>
                    <a:pt x="801448" y="127516"/>
                  </a:cubicBezTo>
                  <a:cubicBezTo>
                    <a:pt x="811973" y="127516"/>
                    <a:pt x="821203" y="124156"/>
                    <a:pt x="827923" y="115817"/>
                  </a:cubicBezTo>
                  <a:lnTo>
                    <a:pt x="828246" y="115817"/>
                  </a:lnTo>
                  <a:lnTo>
                    <a:pt x="828246" y="125492"/>
                  </a:lnTo>
                  <a:close/>
                  <a:moveTo>
                    <a:pt x="788696" y="82136"/>
                  </a:moveTo>
                  <a:cubicBezTo>
                    <a:pt x="788696" y="70599"/>
                    <a:pt x="792704" y="54690"/>
                    <a:pt x="807277" y="54690"/>
                  </a:cubicBezTo>
                  <a:cubicBezTo>
                    <a:pt x="821688" y="54690"/>
                    <a:pt x="827356" y="70114"/>
                    <a:pt x="827356" y="82136"/>
                  </a:cubicBezTo>
                  <a:cubicBezTo>
                    <a:pt x="827356" y="94362"/>
                    <a:pt x="822498" y="110109"/>
                    <a:pt x="807601" y="110109"/>
                  </a:cubicBezTo>
                  <a:cubicBezTo>
                    <a:pt x="792906" y="110109"/>
                    <a:pt x="788696" y="94038"/>
                    <a:pt x="788696" y="82136"/>
                  </a:cubicBezTo>
                  <a:moveTo>
                    <a:pt x="668588" y="125492"/>
                  </a:moveTo>
                  <a:lnTo>
                    <a:pt x="690974" y="125492"/>
                  </a:lnTo>
                  <a:lnTo>
                    <a:pt x="690974" y="83310"/>
                  </a:lnTo>
                  <a:cubicBezTo>
                    <a:pt x="690974" y="72259"/>
                    <a:pt x="694496" y="54690"/>
                    <a:pt x="710729" y="54690"/>
                  </a:cubicBezTo>
                  <a:cubicBezTo>
                    <a:pt x="725141" y="54690"/>
                    <a:pt x="725303" y="68899"/>
                    <a:pt x="725303" y="79465"/>
                  </a:cubicBezTo>
                  <a:lnTo>
                    <a:pt x="725303" y="125492"/>
                  </a:lnTo>
                  <a:lnTo>
                    <a:pt x="747689" y="125492"/>
                  </a:lnTo>
                  <a:lnTo>
                    <a:pt x="747689" y="71085"/>
                  </a:lnTo>
                  <a:cubicBezTo>
                    <a:pt x="747689" y="51654"/>
                    <a:pt x="738823" y="37283"/>
                    <a:pt x="718421" y="37283"/>
                  </a:cubicBezTo>
                  <a:cubicBezTo>
                    <a:pt x="706681" y="37283"/>
                    <a:pt x="697127" y="41129"/>
                    <a:pt x="690124" y="51006"/>
                  </a:cubicBezTo>
                  <a:lnTo>
                    <a:pt x="689801" y="51006"/>
                  </a:lnTo>
                  <a:lnTo>
                    <a:pt x="689801" y="39307"/>
                  </a:lnTo>
                  <a:lnTo>
                    <a:pt x="668588" y="39307"/>
                  </a:lnTo>
                  <a:lnTo>
                    <a:pt x="668588" y="125492"/>
                  </a:lnTo>
                  <a:close/>
                  <a:moveTo>
                    <a:pt x="645473" y="39307"/>
                  </a:moveTo>
                  <a:lnTo>
                    <a:pt x="623047" y="39307"/>
                  </a:lnTo>
                  <a:lnTo>
                    <a:pt x="623047" y="81489"/>
                  </a:lnTo>
                  <a:cubicBezTo>
                    <a:pt x="623047" y="92540"/>
                    <a:pt x="619525" y="110109"/>
                    <a:pt x="603292" y="110109"/>
                  </a:cubicBezTo>
                  <a:cubicBezTo>
                    <a:pt x="588881" y="110109"/>
                    <a:pt x="588719" y="95900"/>
                    <a:pt x="588719" y="85335"/>
                  </a:cubicBezTo>
                  <a:lnTo>
                    <a:pt x="588719" y="39307"/>
                  </a:lnTo>
                  <a:lnTo>
                    <a:pt x="566292" y="39307"/>
                  </a:lnTo>
                  <a:lnTo>
                    <a:pt x="566292" y="93714"/>
                  </a:lnTo>
                  <a:cubicBezTo>
                    <a:pt x="566292" y="113145"/>
                    <a:pt x="575157" y="127516"/>
                    <a:pt x="595560" y="127516"/>
                  </a:cubicBezTo>
                  <a:cubicBezTo>
                    <a:pt x="607259" y="127516"/>
                    <a:pt x="616975" y="122172"/>
                    <a:pt x="623857" y="113793"/>
                  </a:cubicBezTo>
                  <a:lnTo>
                    <a:pt x="624180" y="113793"/>
                  </a:lnTo>
                  <a:lnTo>
                    <a:pt x="624180" y="125492"/>
                  </a:lnTo>
                  <a:lnTo>
                    <a:pt x="645433" y="125492"/>
                  </a:lnTo>
                  <a:lnTo>
                    <a:pt x="645433" y="39307"/>
                  </a:lnTo>
                  <a:close/>
                  <a:moveTo>
                    <a:pt x="481970" y="80315"/>
                  </a:moveTo>
                  <a:cubicBezTo>
                    <a:pt x="481970" y="67442"/>
                    <a:pt x="489014" y="54690"/>
                    <a:pt x="503587" y="54690"/>
                  </a:cubicBezTo>
                  <a:cubicBezTo>
                    <a:pt x="518322" y="54690"/>
                    <a:pt x="525325" y="67077"/>
                    <a:pt x="525325" y="80315"/>
                  </a:cubicBezTo>
                  <a:cubicBezTo>
                    <a:pt x="525325" y="94726"/>
                    <a:pt x="520791" y="110109"/>
                    <a:pt x="503587" y="110109"/>
                  </a:cubicBezTo>
                  <a:cubicBezTo>
                    <a:pt x="486463" y="110109"/>
                    <a:pt x="481970" y="94524"/>
                    <a:pt x="481970" y="80315"/>
                  </a:cubicBezTo>
                  <a:moveTo>
                    <a:pt x="458531" y="82987"/>
                  </a:moveTo>
                  <a:cubicBezTo>
                    <a:pt x="458531" y="107761"/>
                    <a:pt x="475088" y="127516"/>
                    <a:pt x="503546" y="127516"/>
                  </a:cubicBezTo>
                  <a:cubicBezTo>
                    <a:pt x="532166" y="127516"/>
                    <a:pt x="548724" y="107802"/>
                    <a:pt x="548724" y="82987"/>
                  </a:cubicBezTo>
                  <a:cubicBezTo>
                    <a:pt x="548724" y="54528"/>
                    <a:pt x="529171" y="37324"/>
                    <a:pt x="503546" y="37324"/>
                  </a:cubicBezTo>
                  <a:cubicBezTo>
                    <a:pt x="478124" y="37283"/>
                    <a:pt x="458531" y="54528"/>
                    <a:pt x="458531" y="82987"/>
                  </a:cubicBezTo>
                  <a:moveTo>
                    <a:pt x="382386" y="125492"/>
                  </a:moveTo>
                  <a:lnTo>
                    <a:pt x="405784" y="125492"/>
                  </a:lnTo>
                  <a:lnTo>
                    <a:pt x="405784" y="74283"/>
                  </a:lnTo>
                  <a:lnTo>
                    <a:pt x="445294" y="74283"/>
                  </a:lnTo>
                  <a:lnTo>
                    <a:pt x="445294" y="55905"/>
                  </a:lnTo>
                  <a:lnTo>
                    <a:pt x="405784" y="55905"/>
                  </a:lnTo>
                  <a:lnTo>
                    <a:pt x="405784" y="27082"/>
                  </a:lnTo>
                  <a:lnTo>
                    <a:pt x="447277" y="27082"/>
                  </a:lnTo>
                  <a:lnTo>
                    <a:pt x="447277" y="8704"/>
                  </a:lnTo>
                  <a:lnTo>
                    <a:pt x="382386" y="8704"/>
                  </a:lnTo>
                  <a:lnTo>
                    <a:pt x="382386" y="125492"/>
                  </a:lnTo>
                  <a:close/>
                  <a:moveTo>
                    <a:pt x="307739" y="10849"/>
                  </a:moveTo>
                  <a:cubicBezTo>
                    <a:pt x="299197" y="8015"/>
                    <a:pt x="289846" y="6680"/>
                    <a:pt x="279806" y="6680"/>
                  </a:cubicBezTo>
                  <a:cubicBezTo>
                    <a:pt x="259201" y="6680"/>
                    <a:pt x="239001" y="16193"/>
                    <a:pt x="239001" y="42303"/>
                  </a:cubicBezTo>
                  <a:cubicBezTo>
                    <a:pt x="239001" y="80963"/>
                    <a:pt x="290210" y="71773"/>
                    <a:pt x="290210" y="94038"/>
                  </a:cubicBezTo>
                  <a:cubicBezTo>
                    <a:pt x="290210" y="104604"/>
                    <a:pt x="278309" y="109097"/>
                    <a:pt x="269443" y="109097"/>
                  </a:cubicBezTo>
                  <a:cubicBezTo>
                    <a:pt x="260254" y="109097"/>
                    <a:pt x="251024" y="106223"/>
                    <a:pt x="243009" y="101891"/>
                  </a:cubicBezTo>
                  <a:lnTo>
                    <a:pt x="240823" y="122942"/>
                  </a:lnTo>
                  <a:cubicBezTo>
                    <a:pt x="252360" y="125775"/>
                    <a:pt x="258027" y="127475"/>
                    <a:pt x="270779" y="127475"/>
                  </a:cubicBezTo>
                  <a:cubicBezTo>
                    <a:pt x="294380" y="127475"/>
                    <a:pt x="314620" y="117800"/>
                    <a:pt x="314620" y="92176"/>
                  </a:cubicBezTo>
                  <a:cubicBezTo>
                    <a:pt x="314620" y="52990"/>
                    <a:pt x="263412" y="61532"/>
                    <a:pt x="263412" y="41291"/>
                  </a:cubicBezTo>
                  <a:cubicBezTo>
                    <a:pt x="263412" y="28580"/>
                    <a:pt x="273815" y="25058"/>
                    <a:pt x="281830" y="25058"/>
                  </a:cubicBezTo>
                  <a:cubicBezTo>
                    <a:pt x="290048" y="25058"/>
                    <a:pt x="298225" y="26920"/>
                    <a:pt x="305593" y="30078"/>
                  </a:cubicBezTo>
                  <a:lnTo>
                    <a:pt x="307739" y="10849"/>
                  </a:lnTo>
                  <a:close/>
                  <a:moveTo>
                    <a:pt x="122011" y="125492"/>
                  </a:moveTo>
                  <a:lnTo>
                    <a:pt x="145409" y="125492"/>
                  </a:lnTo>
                  <a:lnTo>
                    <a:pt x="145409" y="74283"/>
                  </a:lnTo>
                  <a:lnTo>
                    <a:pt x="192286" y="74283"/>
                  </a:lnTo>
                  <a:lnTo>
                    <a:pt x="192286" y="125492"/>
                  </a:lnTo>
                  <a:lnTo>
                    <a:pt x="215725" y="125492"/>
                  </a:lnTo>
                  <a:lnTo>
                    <a:pt x="215725" y="8704"/>
                  </a:lnTo>
                  <a:lnTo>
                    <a:pt x="192286" y="8704"/>
                  </a:lnTo>
                  <a:lnTo>
                    <a:pt x="192286" y="55905"/>
                  </a:lnTo>
                  <a:lnTo>
                    <a:pt x="145409" y="55905"/>
                  </a:lnTo>
                  <a:lnTo>
                    <a:pt x="145409" y="8704"/>
                  </a:lnTo>
                  <a:lnTo>
                    <a:pt x="122011" y="8704"/>
                  </a:lnTo>
                  <a:lnTo>
                    <a:pt x="122011" y="125492"/>
                  </a:lnTo>
                  <a:close/>
                  <a:moveTo>
                    <a:pt x="0" y="125492"/>
                  </a:moveTo>
                  <a:lnTo>
                    <a:pt x="22427" y="125492"/>
                  </a:lnTo>
                  <a:lnTo>
                    <a:pt x="22427" y="38093"/>
                  </a:lnTo>
                  <a:lnTo>
                    <a:pt x="22750" y="38093"/>
                  </a:lnTo>
                  <a:lnTo>
                    <a:pt x="67442" y="125451"/>
                  </a:lnTo>
                  <a:lnTo>
                    <a:pt x="96062" y="125451"/>
                  </a:lnTo>
                  <a:lnTo>
                    <a:pt x="96062" y="8663"/>
                  </a:lnTo>
                  <a:lnTo>
                    <a:pt x="73635" y="8663"/>
                  </a:lnTo>
                  <a:lnTo>
                    <a:pt x="73635" y="96021"/>
                  </a:lnTo>
                  <a:lnTo>
                    <a:pt x="73311" y="96021"/>
                  </a:lnTo>
                  <a:lnTo>
                    <a:pt x="28782" y="8663"/>
                  </a:lnTo>
                  <a:lnTo>
                    <a:pt x="0" y="8663"/>
                  </a:lnTo>
                  <a:lnTo>
                    <a:pt x="0" y="125492"/>
                  </a:lnTo>
                  <a:close/>
                </a:path>
              </a:pathLst>
            </a:custGeom>
            <a:solidFill>
              <a:srgbClr val="005EB8"/>
            </a:solidFill>
            <a:ln w="4048" cap="flat">
              <a:noFill/>
              <a:prstDash val="solid"/>
              <a:miter/>
            </a:ln>
          </p:spPr>
          <p:txBody>
            <a:bodyPr rtlCol="0" anchor="ctr"/>
            <a:lstStyle/>
            <a:p>
              <a:endParaRPr lang="en-GB" sz="511"/>
            </a:p>
          </p:txBody>
        </p:sp>
      </p:grpSp>
      <p:cxnSp>
        <p:nvCxnSpPr>
          <p:cNvPr id="18" name="Straight Connector 17">
            <a:extLst>
              <a:ext uri="{FF2B5EF4-FFF2-40B4-BE49-F238E27FC236}">
                <a16:creationId xmlns:a16="http://schemas.microsoft.com/office/drawing/2014/main" id="{BBBBF0F6-DF50-5479-1E80-A33DD3769AF1}"/>
              </a:ext>
            </a:extLst>
          </p:cNvPr>
          <p:cNvCxnSpPr>
            <a:cxnSpLocks/>
          </p:cNvCxnSpPr>
          <p:nvPr userDrawn="1"/>
        </p:nvCxnSpPr>
        <p:spPr>
          <a:xfrm>
            <a:off x="574675" y="1761827"/>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F97D8B1-883C-1166-855F-3BC3243DF88A}"/>
              </a:ext>
            </a:extLst>
          </p:cNvPr>
          <p:cNvGrpSpPr/>
          <p:nvPr userDrawn="1"/>
        </p:nvGrpSpPr>
        <p:grpSpPr>
          <a:xfrm>
            <a:off x="574674" y="5929943"/>
            <a:ext cx="11025187" cy="365050"/>
            <a:chOff x="574674" y="5929943"/>
            <a:chExt cx="11025187" cy="365050"/>
          </a:xfrm>
        </p:grpSpPr>
        <p:sp>
          <p:nvSpPr>
            <p:cNvPr id="4" name="TextBox 3">
              <a:extLst>
                <a:ext uri="{FF2B5EF4-FFF2-40B4-BE49-F238E27FC236}">
                  <a16:creationId xmlns:a16="http://schemas.microsoft.com/office/drawing/2014/main" id="{33B2413C-83D1-72B8-E550-4344E0EDE7DE}"/>
                </a:ext>
              </a:extLst>
            </p:cNvPr>
            <p:cNvSpPr txBox="1"/>
            <p:nvPr userDrawn="1"/>
          </p:nvSpPr>
          <p:spPr>
            <a:xfrm>
              <a:off x="574674" y="5929943"/>
              <a:ext cx="7721743" cy="365050"/>
            </a:xfrm>
            <a:prstGeom prst="rect">
              <a:avLst/>
            </a:prstGeom>
            <a:solidFill>
              <a:srgbClr val="005EB8"/>
            </a:solidFill>
          </p:spPr>
          <p:txBody>
            <a:bodyPr wrap="square" lIns="108000" rIns="72000" rtlCol="0" anchor="ctr" anchorCtr="0">
              <a:noAutofit/>
            </a:bodyPr>
            <a:lstStyle/>
            <a:p>
              <a:r>
                <a:rPr lang="en-GB" sz="1400" b="0">
                  <a:solidFill>
                    <a:schemeClr val="bg1"/>
                  </a:solidFill>
                  <a:latin typeface="Arial" panose="020B0604020202020204" pitchFamily="34" charset="0"/>
                  <a:cs typeface="Arial" panose="020B0604020202020204" pitchFamily="34" charset="0"/>
                </a:rPr>
                <a:t>Leading the way in </a:t>
              </a:r>
              <a:r>
                <a:rPr lang="en-GB" sz="1400" b="1">
                  <a:solidFill>
                    <a:schemeClr val="bg1"/>
                  </a:solidFill>
                  <a:latin typeface="Arial" panose="020B0604020202020204" pitchFamily="34" charset="0"/>
                  <a:cs typeface="Arial" panose="020B0604020202020204" pitchFamily="34" charset="0"/>
                </a:rPr>
                <a:t>mental health, learning disability </a:t>
              </a:r>
              <a:r>
                <a:rPr lang="en-GB" sz="1400" b="0">
                  <a:solidFill>
                    <a:schemeClr val="bg1"/>
                  </a:solidFill>
                  <a:latin typeface="Arial" panose="020B0604020202020204" pitchFamily="34" charset="0"/>
                  <a:cs typeface="Arial" panose="020B0604020202020204" pitchFamily="34" charset="0"/>
                </a:rPr>
                <a:t>and </a:t>
              </a:r>
              <a:r>
                <a:rPr lang="en-GB" sz="1400" b="1">
                  <a:solidFill>
                    <a:schemeClr val="bg1"/>
                  </a:solidFill>
                  <a:latin typeface="Arial" panose="020B0604020202020204" pitchFamily="34" charset="0"/>
                  <a:cs typeface="Arial" panose="020B0604020202020204" pitchFamily="34" charset="0"/>
                </a:rPr>
                <a:t>neurodiversity care</a:t>
              </a:r>
            </a:p>
          </p:txBody>
        </p:sp>
        <p:sp>
          <p:nvSpPr>
            <p:cNvPr id="5" name="TextBox 4">
              <a:extLst>
                <a:ext uri="{FF2B5EF4-FFF2-40B4-BE49-F238E27FC236}">
                  <a16:creationId xmlns:a16="http://schemas.microsoft.com/office/drawing/2014/main" id="{58EEA98A-F42B-71E0-F3FE-F590099E2C09}"/>
                </a:ext>
              </a:extLst>
            </p:cNvPr>
            <p:cNvSpPr txBox="1"/>
            <p:nvPr userDrawn="1"/>
          </p:nvSpPr>
          <p:spPr>
            <a:xfrm>
              <a:off x="8342954" y="5929943"/>
              <a:ext cx="1053582" cy="365050"/>
            </a:xfrm>
            <a:prstGeom prst="rect">
              <a:avLst/>
            </a:prstGeom>
            <a:solidFill>
              <a:srgbClr val="009639"/>
            </a:solidFill>
          </p:spPr>
          <p:txBody>
            <a:bodyPr wrap="square" rtlCol="0" anchor="ctr" anchorCtr="0">
              <a:noAutofit/>
            </a:bodyPr>
            <a:lstStyle/>
            <a:p>
              <a:pPr algn="ctr"/>
              <a:r>
                <a:rPr lang="en-GB" sz="1400" b="0">
                  <a:solidFill>
                    <a:schemeClr val="bg1"/>
                  </a:solidFill>
                  <a:latin typeface="Arial" panose="020B0604020202020204" pitchFamily="34" charset="0"/>
                  <a:cs typeface="Arial" panose="020B0604020202020204" pitchFamily="34" charset="0"/>
                </a:rPr>
                <a:t>integrity</a:t>
              </a:r>
            </a:p>
          </p:txBody>
        </p:sp>
        <p:sp>
          <p:nvSpPr>
            <p:cNvPr id="6" name="TextBox 5">
              <a:extLst>
                <a:ext uri="{FF2B5EF4-FFF2-40B4-BE49-F238E27FC236}">
                  <a16:creationId xmlns:a16="http://schemas.microsoft.com/office/drawing/2014/main" id="{A687E9D3-1CD0-648E-170D-A6F2027782EE}"/>
                </a:ext>
              </a:extLst>
            </p:cNvPr>
            <p:cNvSpPr txBox="1"/>
            <p:nvPr userDrawn="1"/>
          </p:nvSpPr>
          <p:spPr>
            <a:xfrm>
              <a:off x="10546279" y="5929943"/>
              <a:ext cx="1053582" cy="365050"/>
            </a:xfrm>
            <a:prstGeom prst="rect">
              <a:avLst/>
            </a:prstGeom>
            <a:solidFill>
              <a:srgbClr val="AE2573"/>
            </a:solidFill>
          </p:spPr>
          <p:txBody>
            <a:bodyPr wrap="square" rtlCol="0" anchor="ctr" anchorCtr="0">
              <a:noAutofit/>
            </a:bodyPr>
            <a:lstStyle/>
            <a:p>
              <a:pPr algn="ctr"/>
              <a:r>
                <a:rPr lang="en-GB" sz="1400" b="0" baseline="0">
                  <a:solidFill>
                    <a:schemeClr val="bg1"/>
                  </a:solidFill>
                  <a:latin typeface="Arial" panose="020B0604020202020204" pitchFamily="34" charset="0"/>
                  <a:cs typeface="Arial" panose="020B0604020202020204" pitchFamily="34" charset="0"/>
                </a:rPr>
                <a:t>caring</a:t>
              </a:r>
              <a:r>
                <a:rPr lang="en-GB" sz="1400" b="0">
                  <a:solidFill>
                    <a:schemeClr val="bg1"/>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F024E445-9345-DBEA-D036-174D82C117F0}"/>
                </a:ext>
              </a:extLst>
            </p:cNvPr>
            <p:cNvSpPr txBox="1"/>
            <p:nvPr userDrawn="1"/>
          </p:nvSpPr>
          <p:spPr>
            <a:xfrm>
              <a:off x="9444617" y="5929943"/>
              <a:ext cx="1053582" cy="365050"/>
            </a:xfrm>
            <a:prstGeom prst="rect">
              <a:avLst/>
            </a:prstGeom>
            <a:solidFill>
              <a:srgbClr val="330072"/>
            </a:solidFill>
          </p:spPr>
          <p:txBody>
            <a:bodyPr wrap="square" rtlCol="0" anchor="ctr" anchorCtr="0">
              <a:noAutofit/>
            </a:bodyPr>
            <a:lstStyle/>
            <a:p>
              <a:pPr algn="ctr"/>
              <a:r>
                <a:rPr lang="en-GB" sz="1400" b="0" baseline="0">
                  <a:solidFill>
                    <a:schemeClr val="bg1"/>
                  </a:solidFill>
                  <a:latin typeface="Arial" panose="020B0604020202020204" pitchFamily="34" charset="0"/>
                  <a:cs typeface="Arial" panose="020B0604020202020204" pitchFamily="34" charset="0"/>
                </a:rPr>
                <a:t>simplicity</a:t>
              </a:r>
              <a:endParaRPr lang="en-GB" sz="1400" b="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95723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7C2855"/>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p:nvPr>
        </p:nvSpPr>
        <p:spPr>
          <a:xfrm>
            <a:off x="497651" y="2169165"/>
            <a:ext cx="9144000" cy="1682429"/>
          </a:xfrm>
          <a:prstGeom prst="rect">
            <a:avLst/>
          </a:prstGeom>
        </p:spPr>
        <p:txBody>
          <a:bodyPr anchor="b" anchorCtr="0"/>
          <a:lstStyle>
            <a:lvl1pPr algn="l">
              <a:lnSpc>
                <a:spcPct val="100000"/>
              </a:lnSpc>
              <a:defRPr sz="4800" b="1">
                <a:solidFill>
                  <a:schemeClr val="bg1"/>
                </a:solidFill>
              </a:defRPr>
            </a:lvl1pPr>
          </a:lstStyle>
          <a:p>
            <a:r>
              <a:rPr lang="en-GB"/>
              <a:t>Click to edit Master title style</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46841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bg2"/>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accent1"/>
                </a:solidFill>
              </a:rPr>
              <a:pPr algn="r"/>
              <a:t>‹#›</a:t>
            </a:fld>
            <a:endParaRPr lang="en-GB" sz="1400">
              <a:solidFill>
                <a:schemeClr val="accent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accent1"/>
                </a:solidFill>
              </a:rPr>
              <a:t>Leeds and York Partnership NHS Foundation Trust</a:t>
            </a:r>
          </a:p>
        </p:txBody>
      </p:sp>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p:nvPr>
        </p:nvSpPr>
        <p:spPr>
          <a:xfrm>
            <a:off x="497651" y="2169165"/>
            <a:ext cx="9144000" cy="1682429"/>
          </a:xfrm>
          <a:prstGeom prst="rect">
            <a:avLst/>
          </a:prstGeom>
        </p:spPr>
        <p:txBody>
          <a:bodyPr anchor="b" anchorCtr="0"/>
          <a:lstStyle>
            <a:lvl1pPr algn="l">
              <a:lnSpc>
                <a:spcPct val="100000"/>
              </a:lnSpc>
              <a:defRPr sz="4800" b="1">
                <a:solidFill>
                  <a:schemeClr val="accent1"/>
                </a:solidFill>
              </a:defRPr>
            </a:lvl1pPr>
          </a:lstStyle>
          <a:p>
            <a:r>
              <a:rPr lang="en-GB"/>
              <a:t>Click to edit Master title style</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948203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3" name="Picture 2" descr="A group of people walking in a hallway&#10;&#10;Description automatically generated">
            <a:extLst>
              <a:ext uri="{FF2B5EF4-FFF2-40B4-BE49-F238E27FC236}">
                <a16:creationId xmlns:a16="http://schemas.microsoft.com/office/drawing/2014/main" id="{66BC4412-DE95-F01D-32BB-88EC0DBFDEA8}"/>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C0F565C-85D3-E7DB-B6BA-40C5E5DA858D}"/>
              </a:ext>
            </a:extLst>
          </p:cNvPr>
          <p:cNvSpPr/>
          <p:nvPr userDrawn="1"/>
        </p:nvSpPr>
        <p:spPr>
          <a:xfrm>
            <a:off x="0" y="0"/>
            <a:ext cx="11685588" cy="6858000"/>
          </a:xfrm>
          <a:prstGeom prst="rect">
            <a:avLst/>
          </a:prstGeom>
          <a:gradFill flip="none" rotWithShape="1">
            <a:gsLst>
              <a:gs pos="0">
                <a:schemeClr val="tx1">
                  <a:alpha val="70000"/>
                </a:schemeClr>
              </a:gs>
              <a:gs pos="100000">
                <a:schemeClr val="tx1">
                  <a:alpha val="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361455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p:nvPr>
        </p:nvSpPr>
        <p:spPr>
          <a:xfrm>
            <a:off x="497651" y="2169165"/>
            <a:ext cx="9144000" cy="1682429"/>
          </a:xfrm>
          <a:prstGeom prst="rect">
            <a:avLst/>
          </a:prstGeom>
        </p:spPr>
        <p:txBody>
          <a:bodyPr anchor="b" anchorCtr="0"/>
          <a:lstStyle>
            <a:lvl1pPr algn="l">
              <a:lnSpc>
                <a:spcPct val="100000"/>
              </a:lnSpc>
              <a:defRPr sz="4800" b="1">
                <a:solidFill>
                  <a:schemeClr val="bg1"/>
                </a:solidFill>
              </a:defRPr>
            </a:lvl1pPr>
          </a:lstStyle>
          <a:p>
            <a:r>
              <a:rPr lang="en-GB"/>
              <a:t>Click to edit Master title style</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cxnSp>
        <p:nvCxnSpPr>
          <p:cNvPr id="5" name="Straight Connector 4">
            <a:extLst>
              <a:ext uri="{FF2B5EF4-FFF2-40B4-BE49-F238E27FC236}">
                <a16:creationId xmlns:a16="http://schemas.microsoft.com/office/drawing/2014/main" id="{1C9F2B6F-155D-B6C6-637B-B9EE06777B0C}"/>
              </a:ext>
            </a:extLst>
          </p:cNvPr>
          <p:cNvCxnSpPr>
            <a:cxnSpLocks/>
          </p:cNvCxnSpPr>
          <p:nvPr userDrawn="1"/>
        </p:nvCxnSpPr>
        <p:spPr>
          <a:xfrm>
            <a:off x="6284359" y="1761827"/>
            <a:ext cx="133918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444B677-59C9-EE2E-2288-828D3423DC6C}"/>
              </a:ext>
            </a:extLst>
          </p:cNvPr>
          <p:cNvCxnSpPr>
            <a:cxnSpLocks/>
          </p:cNvCxnSpPr>
          <p:nvPr userDrawn="1"/>
        </p:nvCxnSpPr>
        <p:spPr>
          <a:xfrm>
            <a:off x="10388527" y="1761827"/>
            <a:ext cx="121133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547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5" name="Picture 4" descr="A group of people sitting at a desk&#10;&#10;Description automatically generated">
            <a:extLst>
              <a:ext uri="{FF2B5EF4-FFF2-40B4-BE49-F238E27FC236}">
                <a16:creationId xmlns:a16="http://schemas.microsoft.com/office/drawing/2014/main" id="{35A73B38-BAA4-2D8A-76C0-C9199A952C9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4" name="Rectangle 3">
            <a:extLst>
              <a:ext uri="{FF2B5EF4-FFF2-40B4-BE49-F238E27FC236}">
                <a16:creationId xmlns:a16="http://schemas.microsoft.com/office/drawing/2014/main" id="{5C0F565C-85D3-E7DB-B6BA-40C5E5DA858D}"/>
              </a:ext>
            </a:extLst>
          </p:cNvPr>
          <p:cNvSpPr/>
          <p:nvPr userDrawn="1"/>
        </p:nvSpPr>
        <p:spPr>
          <a:xfrm>
            <a:off x="0" y="0"/>
            <a:ext cx="11685588" cy="6858000"/>
          </a:xfrm>
          <a:prstGeom prst="rect">
            <a:avLst/>
          </a:prstGeom>
          <a:gradFill flip="none" rotWithShape="1">
            <a:gsLst>
              <a:gs pos="0">
                <a:schemeClr val="tx1">
                  <a:alpha val="70000"/>
                </a:schemeClr>
              </a:gs>
              <a:gs pos="100000">
                <a:schemeClr val="tx1">
                  <a:alpha val="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232801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p:nvPr>
        </p:nvSpPr>
        <p:spPr>
          <a:xfrm>
            <a:off x="497651" y="2169165"/>
            <a:ext cx="9144000" cy="1682429"/>
          </a:xfrm>
          <a:prstGeom prst="rect">
            <a:avLst/>
          </a:prstGeom>
        </p:spPr>
        <p:txBody>
          <a:bodyPr anchor="b" anchorCtr="0"/>
          <a:lstStyle>
            <a:lvl1pPr algn="l">
              <a:lnSpc>
                <a:spcPct val="100000"/>
              </a:lnSpc>
              <a:defRPr sz="4800" b="1">
                <a:solidFill>
                  <a:schemeClr val="bg1"/>
                </a:solidFill>
                <a:effectLst>
                  <a:outerShdw blurRad="127000" algn="ctr" rotWithShape="0">
                    <a:prstClr val="black"/>
                  </a:outerShdw>
                </a:effectLst>
              </a:defRPr>
            </a:lvl1pPr>
          </a:lstStyle>
          <a:p>
            <a:r>
              <a:rPr lang="en-GB"/>
              <a:t>Click to edit Master title style</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effectLst>
                  <a:outerShdw blurRad="127000" algn="ctr" rotWithShape="0">
                    <a:prstClr val="black"/>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cxnSp>
        <p:nvCxnSpPr>
          <p:cNvPr id="3" name="Straight Connector 2">
            <a:extLst>
              <a:ext uri="{FF2B5EF4-FFF2-40B4-BE49-F238E27FC236}">
                <a16:creationId xmlns:a16="http://schemas.microsoft.com/office/drawing/2014/main" id="{E3BC3E19-F3A4-CC5C-DD78-630D9B465E87}"/>
              </a:ext>
            </a:extLst>
          </p:cNvPr>
          <p:cNvCxnSpPr>
            <a:cxnSpLocks/>
          </p:cNvCxnSpPr>
          <p:nvPr userDrawn="1"/>
        </p:nvCxnSpPr>
        <p:spPr>
          <a:xfrm>
            <a:off x="4827699" y="1761827"/>
            <a:ext cx="59490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F2AE661-02AA-FC4A-AC4D-610A5B92A2C8}"/>
              </a:ext>
            </a:extLst>
          </p:cNvPr>
          <p:cNvCxnSpPr>
            <a:cxnSpLocks/>
          </p:cNvCxnSpPr>
          <p:nvPr userDrawn="1"/>
        </p:nvCxnSpPr>
        <p:spPr>
          <a:xfrm>
            <a:off x="7028638" y="1761827"/>
            <a:ext cx="45712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374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3" name="Picture 2" descr="A group of people working on computers&#10;&#10;Description automatically generated">
            <a:extLst>
              <a:ext uri="{FF2B5EF4-FFF2-40B4-BE49-F238E27FC236}">
                <a16:creationId xmlns:a16="http://schemas.microsoft.com/office/drawing/2014/main" id="{3B9F8849-4BD3-0323-CEDE-D3783DB3F5B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Rectangle 3">
            <a:extLst>
              <a:ext uri="{FF2B5EF4-FFF2-40B4-BE49-F238E27FC236}">
                <a16:creationId xmlns:a16="http://schemas.microsoft.com/office/drawing/2014/main" id="{5C0F565C-85D3-E7DB-B6BA-40C5E5DA858D}"/>
              </a:ext>
            </a:extLst>
          </p:cNvPr>
          <p:cNvSpPr/>
          <p:nvPr userDrawn="1"/>
        </p:nvSpPr>
        <p:spPr>
          <a:xfrm>
            <a:off x="0" y="0"/>
            <a:ext cx="11685588" cy="6858000"/>
          </a:xfrm>
          <a:prstGeom prst="rect">
            <a:avLst/>
          </a:prstGeom>
          <a:gradFill flip="none" rotWithShape="1">
            <a:gsLst>
              <a:gs pos="0">
                <a:schemeClr val="tx1">
                  <a:alpha val="70000"/>
                </a:schemeClr>
              </a:gs>
              <a:gs pos="100000">
                <a:schemeClr val="tx1">
                  <a:alpha val="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467780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p:nvPr>
        </p:nvSpPr>
        <p:spPr>
          <a:xfrm>
            <a:off x="497651" y="2169165"/>
            <a:ext cx="9144000" cy="1682429"/>
          </a:xfrm>
          <a:prstGeom prst="rect">
            <a:avLst/>
          </a:prstGeom>
        </p:spPr>
        <p:txBody>
          <a:bodyPr anchor="b" anchorCtr="0"/>
          <a:lstStyle>
            <a:lvl1pPr algn="l">
              <a:lnSpc>
                <a:spcPct val="100000"/>
              </a:lnSpc>
              <a:defRPr sz="4800" b="1">
                <a:solidFill>
                  <a:schemeClr val="bg1"/>
                </a:solidFill>
                <a:effectLst>
                  <a:outerShdw blurRad="127000" algn="ctr" rotWithShape="0">
                    <a:prstClr val="black"/>
                  </a:outerShdw>
                </a:effectLst>
              </a:defRPr>
            </a:lvl1pPr>
          </a:lstStyle>
          <a:p>
            <a:r>
              <a:rPr lang="en-GB"/>
              <a:t>Click to edit Master title style</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effectLst>
                  <a:outerShdw blurRad="127000" algn="ctr" rotWithShape="0">
                    <a:prstClr val="black"/>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cxnSp>
        <p:nvCxnSpPr>
          <p:cNvPr id="5" name="Straight Connector 4">
            <a:extLst>
              <a:ext uri="{FF2B5EF4-FFF2-40B4-BE49-F238E27FC236}">
                <a16:creationId xmlns:a16="http://schemas.microsoft.com/office/drawing/2014/main" id="{6FC906F4-74C6-7E12-E043-15258BA6B9FD}"/>
              </a:ext>
            </a:extLst>
          </p:cNvPr>
          <p:cNvCxnSpPr>
            <a:cxnSpLocks/>
          </p:cNvCxnSpPr>
          <p:nvPr userDrawn="1"/>
        </p:nvCxnSpPr>
        <p:spPr>
          <a:xfrm>
            <a:off x="6571438" y="1761827"/>
            <a:ext cx="50284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80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2" name="Picture 1" descr="A person and person looking at a computer&#10;&#10;Description automatically generated">
            <a:extLst>
              <a:ext uri="{FF2B5EF4-FFF2-40B4-BE49-F238E27FC236}">
                <a16:creationId xmlns:a16="http://schemas.microsoft.com/office/drawing/2014/main" id="{EE705171-E01A-79D1-D10D-03EB623A79E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192000" cy="6858000"/>
          </a:xfrm>
          <a:prstGeom prst="rect">
            <a:avLst/>
          </a:prstGeom>
        </p:spPr>
      </p:pic>
      <p:sp>
        <p:nvSpPr>
          <p:cNvPr id="4" name="Rectangle 3">
            <a:extLst>
              <a:ext uri="{FF2B5EF4-FFF2-40B4-BE49-F238E27FC236}">
                <a16:creationId xmlns:a16="http://schemas.microsoft.com/office/drawing/2014/main" id="{5C0F565C-85D3-E7DB-B6BA-40C5E5DA858D}"/>
              </a:ext>
            </a:extLst>
          </p:cNvPr>
          <p:cNvSpPr/>
          <p:nvPr userDrawn="1"/>
        </p:nvSpPr>
        <p:spPr>
          <a:xfrm>
            <a:off x="0" y="0"/>
            <a:ext cx="11685588" cy="6858000"/>
          </a:xfrm>
          <a:prstGeom prst="rect">
            <a:avLst/>
          </a:prstGeom>
          <a:gradFill flip="none" rotWithShape="1">
            <a:gsLst>
              <a:gs pos="0">
                <a:schemeClr val="tx1">
                  <a:alpha val="70000"/>
                </a:schemeClr>
              </a:gs>
              <a:gs pos="100000">
                <a:schemeClr val="tx1">
                  <a:alpha val="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489046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p:nvPr>
        </p:nvSpPr>
        <p:spPr>
          <a:xfrm>
            <a:off x="497651" y="2169165"/>
            <a:ext cx="9144000" cy="1682429"/>
          </a:xfrm>
          <a:prstGeom prst="rect">
            <a:avLst/>
          </a:prstGeom>
        </p:spPr>
        <p:txBody>
          <a:bodyPr anchor="b" anchorCtr="0"/>
          <a:lstStyle>
            <a:lvl1pPr algn="l">
              <a:lnSpc>
                <a:spcPct val="100000"/>
              </a:lnSpc>
              <a:defRPr sz="4800" b="1">
                <a:solidFill>
                  <a:schemeClr val="bg1"/>
                </a:solidFill>
                <a:effectLst>
                  <a:outerShdw blurRad="127000" algn="ctr" rotWithShape="0">
                    <a:prstClr val="black"/>
                  </a:outerShdw>
                </a:effectLst>
              </a:defRPr>
            </a:lvl1pPr>
          </a:lstStyle>
          <a:p>
            <a:r>
              <a:rPr lang="en-GB"/>
              <a:t>Click to edit Master title style</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effectLst>
                  <a:outerShdw blurRad="127000" algn="ctr" rotWithShape="0">
                    <a:prstClr val="black"/>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cxnSp>
        <p:nvCxnSpPr>
          <p:cNvPr id="5" name="Straight Connector 4">
            <a:extLst>
              <a:ext uri="{FF2B5EF4-FFF2-40B4-BE49-F238E27FC236}">
                <a16:creationId xmlns:a16="http://schemas.microsoft.com/office/drawing/2014/main" id="{F0A88862-0123-6E47-5A32-B29A97164E02}"/>
              </a:ext>
            </a:extLst>
          </p:cNvPr>
          <p:cNvCxnSpPr>
            <a:cxnSpLocks/>
          </p:cNvCxnSpPr>
          <p:nvPr userDrawn="1"/>
        </p:nvCxnSpPr>
        <p:spPr>
          <a:xfrm>
            <a:off x="7432675" y="1761827"/>
            <a:ext cx="765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DB0D297-200F-0DC2-4E50-01D99D9C63F3}"/>
              </a:ext>
            </a:extLst>
          </p:cNvPr>
          <p:cNvCxnSpPr>
            <a:cxnSpLocks/>
          </p:cNvCxnSpPr>
          <p:nvPr userDrawn="1"/>
        </p:nvCxnSpPr>
        <p:spPr>
          <a:xfrm>
            <a:off x="10835094" y="1761827"/>
            <a:ext cx="765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337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rgbClr val="EE8B00"/>
        </a:solidFill>
        <a:effectLst/>
      </p:bgPr>
    </p:bg>
    <p:spTree>
      <p:nvGrpSpPr>
        <p:cNvPr id="1" name=""/>
        <p:cNvGrpSpPr/>
        <p:nvPr/>
      </p:nvGrpSpPr>
      <p:grpSpPr>
        <a:xfrm>
          <a:off x="0" y="0"/>
          <a:ext cx="0" cy="0"/>
          <a:chOff x="0" y="0"/>
          <a:chExt cx="0" cy="0"/>
        </a:xfrm>
      </p:grpSpPr>
      <p:pic>
        <p:nvPicPr>
          <p:cNvPr id="3" name="Picture 2" descr="A group of people walking in a hallway&#10;&#10;Description automatically generated">
            <a:extLst>
              <a:ext uri="{FF2B5EF4-FFF2-40B4-BE49-F238E27FC236}">
                <a16:creationId xmlns:a16="http://schemas.microsoft.com/office/drawing/2014/main" id="{66BC4412-DE95-F01D-32BB-88EC0DBFDEA8}"/>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CEA0B81-AD3C-D50C-3E96-581A9715D256}"/>
              </a:ext>
            </a:extLst>
          </p:cNvPr>
          <p:cNvSpPr/>
          <p:nvPr userDrawn="1"/>
        </p:nvSpPr>
        <p:spPr>
          <a:xfrm>
            <a:off x="0" y="0"/>
            <a:ext cx="11685588" cy="6858000"/>
          </a:xfrm>
          <a:prstGeom prst="rect">
            <a:avLst/>
          </a:prstGeom>
          <a:gradFill flip="none" rotWithShape="1">
            <a:gsLst>
              <a:gs pos="0">
                <a:srgbClr val="EE8B00"/>
              </a:gs>
              <a:gs pos="100000">
                <a:srgbClr val="EE8B00">
                  <a:alpha val="0"/>
                </a:srgb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walking&#10;&#10;Description automatically generated">
            <a:extLst>
              <a:ext uri="{FF2B5EF4-FFF2-40B4-BE49-F238E27FC236}">
                <a16:creationId xmlns:a16="http://schemas.microsoft.com/office/drawing/2014/main" id="{2414B947-E05D-B45D-8101-635B8E2E240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201799" y="-968189"/>
            <a:ext cx="8398064" cy="7826189"/>
          </a:xfrm>
          <a:prstGeom prst="rect">
            <a:avLst/>
          </a:prstGeom>
        </p:spPr>
      </p:pic>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hasCustomPrompt="1"/>
          </p:nvPr>
        </p:nvSpPr>
        <p:spPr>
          <a:xfrm>
            <a:off x="497651" y="2169165"/>
            <a:ext cx="9144000" cy="1682429"/>
          </a:xfrm>
          <a:prstGeom prst="rect">
            <a:avLst/>
          </a:prstGeom>
        </p:spPr>
        <p:txBody>
          <a:bodyPr anchor="b" anchorCtr="0"/>
          <a:lstStyle>
            <a:lvl1pPr algn="l">
              <a:lnSpc>
                <a:spcPct val="100000"/>
              </a:lnSpc>
              <a:defRPr sz="4800" b="1">
                <a:solidFill>
                  <a:schemeClr val="bg1"/>
                </a:solidFill>
                <a:effectLst/>
                <a:highlight>
                  <a:srgbClr val="EE8B00"/>
                </a:highlight>
              </a:defRPr>
            </a:lvl1pPr>
          </a:lstStyle>
          <a:p>
            <a:r>
              <a:rPr lang="en-GB"/>
              <a:t>Here for</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effectLst/>
                <a:highlight>
                  <a:srgbClr val="EE8B00"/>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25188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4"/>
        </a:solidFill>
        <a:effectLst/>
      </p:bgPr>
    </p:bg>
    <p:spTree>
      <p:nvGrpSpPr>
        <p:cNvPr id="1" name=""/>
        <p:cNvGrpSpPr/>
        <p:nvPr/>
      </p:nvGrpSpPr>
      <p:grpSpPr>
        <a:xfrm>
          <a:off x="0" y="0"/>
          <a:ext cx="0" cy="0"/>
          <a:chOff x="0" y="0"/>
          <a:chExt cx="0" cy="0"/>
        </a:xfrm>
      </p:grpSpPr>
      <p:pic>
        <p:nvPicPr>
          <p:cNvPr id="2" name="Picture 1" descr="A group of people sitting at a desk&#10;&#10;Description automatically generated">
            <a:extLst>
              <a:ext uri="{FF2B5EF4-FFF2-40B4-BE49-F238E27FC236}">
                <a16:creationId xmlns:a16="http://schemas.microsoft.com/office/drawing/2014/main" id="{64A8378A-F5C8-DDA0-DE93-B7045BB442AA}"/>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6" name="Rectangle 5">
            <a:extLst>
              <a:ext uri="{FF2B5EF4-FFF2-40B4-BE49-F238E27FC236}">
                <a16:creationId xmlns:a16="http://schemas.microsoft.com/office/drawing/2014/main" id="{CCEA0B81-AD3C-D50C-3E96-581A9715D256}"/>
              </a:ext>
            </a:extLst>
          </p:cNvPr>
          <p:cNvSpPr/>
          <p:nvPr userDrawn="1"/>
        </p:nvSpPr>
        <p:spPr>
          <a:xfrm>
            <a:off x="0" y="0"/>
            <a:ext cx="11685588" cy="6858000"/>
          </a:xfrm>
          <a:prstGeom prst="rect">
            <a:avLst/>
          </a:prstGeom>
          <a:gradFill flip="none" rotWithShape="1">
            <a:gsLst>
              <a:gs pos="0">
                <a:schemeClr val="accent4"/>
              </a:gs>
              <a:gs pos="100000">
                <a:schemeClr val="accent4">
                  <a:alpha val="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erson and person sitting at a desk&#10;&#10;Description automatically generated">
            <a:extLst>
              <a:ext uri="{FF2B5EF4-FFF2-40B4-BE49-F238E27FC236}">
                <a16:creationId xmlns:a16="http://schemas.microsoft.com/office/drawing/2014/main" id="{EE4ADED5-814F-B36B-DAD1-48BEBA360C0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93376" y="0"/>
            <a:ext cx="11398623" cy="6857995"/>
          </a:xfrm>
          <a:prstGeom prst="rect">
            <a:avLst/>
          </a:prstGeom>
        </p:spPr>
      </p:pic>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hasCustomPrompt="1"/>
          </p:nvPr>
        </p:nvSpPr>
        <p:spPr>
          <a:xfrm>
            <a:off x="497651" y="2169165"/>
            <a:ext cx="9144000" cy="1682429"/>
          </a:xfrm>
          <a:prstGeom prst="rect">
            <a:avLst/>
          </a:prstGeom>
        </p:spPr>
        <p:txBody>
          <a:bodyPr anchor="b" anchorCtr="0"/>
          <a:lstStyle>
            <a:lvl1pPr algn="l">
              <a:lnSpc>
                <a:spcPct val="100000"/>
              </a:lnSpc>
              <a:defRPr sz="4800" b="1">
                <a:solidFill>
                  <a:schemeClr val="bg1"/>
                </a:solidFill>
                <a:effectLst/>
                <a:highlight>
                  <a:srgbClr val="42B6E6"/>
                </a:highlight>
              </a:defRPr>
            </a:lvl1pPr>
          </a:lstStyle>
          <a:p>
            <a:r>
              <a:rPr lang="en-GB"/>
              <a:t>Here for</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effectLst/>
                <a:highlight>
                  <a:srgbClr val="42B6E6"/>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751076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78BE20"/>
        </a:solidFill>
        <a:effectLst/>
      </p:bgPr>
    </p:bg>
    <p:spTree>
      <p:nvGrpSpPr>
        <p:cNvPr id="1" name=""/>
        <p:cNvGrpSpPr/>
        <p:nvPr/>
      </p:nvGrpSpPr>
      <p:grpSpPr>
        <a:xfrm>
          <a:off x="0" y="0"/>
          <a:ext cx="0" cy="0"/>
          <a:chOff x="0" y="0"/>
          <a:chExt cx="0" cy="0"/>
        </a:xfrm>
      </p:grpSpPr>
      <p:pic>
        <p:nvPicPr>
          <p:cNvPr id="4" name="Picture 3" descr="A group of people working on computers&#10;&#10;Description automatically generated">
            <a:extLst>
              <a:ext uri="{FF2B5EF4-FFF2-40B4-BE49-F238E27FC236}">
                <a16:creationId xmlns:a16="http://schemas.microsoft.com/office/drawing/2014/main" id="{F6803CDC-3152-18C6-F05F-D2D894554109}"/>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6" name="Rectangle 5">
            <a:extLst>
              <a:ext uri="{FF2B5EF4-FFF2-40B4-BE49-F238E27FC236}">
                <a16:creationId xmlns:a16="http://schemas.microsoft.com/office/drawing/2014/main" id="{CCEA0B81-AD3C-D50C-3E96-581A9715D256}"/>
              </a:ext>
            </a:extLst>
          </p:cNvPr>
          <p:cNvSpPr/>
          <p:nvPr userDrawn="1"/>
        </p:nvSpPr>
        <p:spPr>
          <a:xfrm>
            <a:off x="0" y="0"/>
            <a:ext cx="11685588" cy="6858000"/>
          </a:xfrm>
          <a:prstGeom prst="rect">
            <a:avLst/>
          </a:prstGeom>
          <a:gradFill flip="none" rotWithShape="1">
            <a:gsLst>
              <a:gs pos="0">
                <a:srgbClr val="78BE20"/>
              </a:gs>
              <a:gs pos="99000">
                <a:srgbClr val="78BE20">
                  <a:alpha val="0"/>
                </a:srgb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person looking at a computer&#10;&#10;Description automatically generated">
            <a:extLst>
              <a:ext uri="{FF2B5EF4-FFF2-40B4-BE49-F238E27FC236}">
                <a16:creationId xmlns:a16="http://schemas.microsoft.com/office/drawing/2014/main" id="{206A0C39-E0A6-6FD8-F035-90D7134C54D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hasCustomPrompt="1"/>
          </p:nvPr>
        </p:nvSpPr>
        <p:spPr>
          <a:xfrm>
            <a:off x="497651" y="2169165"/>
            <a:ext cx="9144000" cy="1682429"/>
          </a:xfrm>
          <a:prstGeom prst="rect">
            <a:avLst/>
          </a:prstGeom>
        </p:spPr>
        <p:txBody>
          <a:bodyPr anchor="b" anchorCtr="0"/>
          <a:lstStyle>
            <a:lvl1pPr algn="l">
              <a:lnSpc>
                <a:spcPct val="100000"/>
              </a:lnSpc>
              <a:defRPr sz="4800" b="1">
                <a:solidFill>
                  <a:schemeClr val="bg1"/>
                </a:solidFill>
                <a:effectLst/>
                <a:highlight>
                  <a:srgbClr val="78BE20"/>
                </a:highlight>
              </a:defRPr>
            </a:lvl1pPr>
          </a:lstStyle>
          <a:p>
            <a:r>
              <a:rPr lang="en-GB"/>
              <a:t>Here for</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effectLst/>
                <a:highlight>
                  <a:srgbClr val="78BE20"/>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845068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AE2473"/>
        </a:solidFill>
        <a:effectLst/>
      </p:bgPr>
    </p:bg>
    <p:spTree>
      <p:nvGrpSpPr>
        <p:cNvPr id="1" name=""/>
        <p:cNvGrpSpPr/>
        <p:nvPr/>
      </p:nvGrpSpPr>
      <p:grpSpPr>
        <a:xfrm>
          <a:off x="0" y="0"/>
          <a:ext cx="0" cy="0"/>
          <a:chOff x="0" y="0"/>
          <a:chExt cx="0" cy="0"/>
        </a:xfrm>
      </p:grpSpPr>
      <p:pic>
        <p:nvPicPr>
          <p:cNvPr id="14" name="Picture 13" descr="A person and person looking at a computer&#10;&#10;Description automatically generated">
            <a:extLst>
              <a:ext uri="{FF2B5EF4-FFF2-40B4-BE49-F238E27FC236}">
                <a16:creationId xmlns:a16="http://schemas.microsoft.com/office/drawing/2014/main" id="{287EB1E9-5257-ED69-8E44-8667206596C7}"/>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flipH="1">
            <a:off x="0" y="1"/>
            <a:ext cx="12192000" cy="6858000"/>
          </a:xfrm>
          <a:prstGeom prst="rect">
            <a:avLst/>
          </a:prstGeom>
        </p:spPr>
      </p:pic>
      <p:sp>
        <p:nvSpPr>
          <p:cNvPr id="6" name="Rectangle 5">
            <a:extLst>
              <a:ext uri="{FF2B5EF4-FFF2-40B4-BE49-F238E27FC236}">
                <a16:creationId xmlns:a16="http://schemas.microsoft.com/office/drawing/2014/main" id="{CCEA0B81-AD3C-D50C-3E96-581A9715D256}"/>
              </a:ext>
            </a:extLst>
          </p:cNvPr>
          <p:cNvSpPr/>
          <p:nvPr userDrawn="1"/>
        </p:nvSpPr>
        <p:spPr>
          <a:xfrm>
            <a:off x="0" y="0"/>
            <a:ext cx="11685588" cy="6858000"/>
          </a:xfrm>
          <a:prstGeom prst="rect">
            <a:avLst/>
          </a:prstGeom>
          <a:gradFill flip="none" rotWithShape="1">
            <a:gsLst>
              <a:gs pos="0">
                <a:srgbClr val="AE2473"/>
              </a:gs>
              <a:gs pos="99000">
                <a:srgbClr val="AE2473">
                  <a:alpha val="0"/>
                </a:srgb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erson and person looking at a computer&#10;&#10;Description automatically generated">
            <a:extLst>
              <a:ext uri="{FF2B5EF4-FFF2-40B4-BE49-F238E27FC236}">
                <a16:creationId xmlns:a16="http://schemas.microsoft.com/office/drawing/2014/main" id="{5FFE15C2-0F4F-980A-9686-90F13914305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143435" y="107577"/>
            <a:ext cx="12048565" cy="6750424"/>
          </a:xfrm>
          <a:prstGeom prst="rect">
            <a:avLst/>
          </a:prstGeom>
        </p:spPr>
      </p:pic>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hasCustomPrompt="1"/>
          </p:nvPr>
        </p:nvSpPr>
        <p:spPr>
          <a:xfrm>
            <a:off x="497651" y="2169165"/>
            <a:ext cx="9144000" cy="1682429"/>
          </a:xfrm>
          <a:prstGeom prst="rect">
            <a:avLst/>
          </a:prstGeom>
        </p:spPr>
        <p:txBody>
          <a:bodyPr anchor="b" anchorCtr="0"/>
          <a:lstStyle>
            <a:lvl1pPr algn="l">
              <a:lnSpc>
                <a:spcPct val="100000"/>
              </a:lnSpc>
              <a:defRPr sz="4800" b="1">
                <a:solidFill>
                  <a:schemeClr val="bg1"/>
                </a:solidFill>
                <a:effectLst/>
                <a:highlight>
                  <a:srgbClr val="AE2473"/>
                </a:highlight>
              </a:defRPr>
            </a:lvl1pPr>
          </a:lstStyle>
          <a:p>
            <a:r>
              <a:rPr lang="en-GB"/>
              <a:t>Here for</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effectLst/>
                <a:highlight>
                  <a:srgbClr val="AE2473"/>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338946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E343-2EB8-3590-2825-4D2960414839}"/>
              </a:ext>
            </a:extLst>
          </p:cNvPr>
          <p:cNvSpPr>
            <a:spLocks noGrp="1"/>
          </p:cNvSpPr>
          <p:nvPr>
            <p:ph type="ctrTitle"/>
          </p:nvPr>
        </p:nvSpPr>
        <p:spPr>
          <a:xfrm>
            <a:off x="1524000" y="2169165"/>
            <a:ext cx="9144000" cy="1682429"/>
          </a:xfrm>
          <a:prstGeom prst="rect">
            <a:avLst/>
          </a:prstGeom>
        </p:spPr>
        <p:txBody>
          <a:bodyPr anchor="b" anchorCtr="0"/>
          <a:lstStyle>
            <a:lvl1pPr algn="ctr">
              <a:lnSpc>
                <a:spcPct val="100000"/>
              </a:lnSpc>
              <a:defRPr sz="4800" b="1"/>
            </a:lvl1pPr>
          </a:lstStyle>
          <a:p>
            <a:r>
              <a:rPr lang="en-GB"/>
              <a:t>Click to edit Master title style</a:t>
            </a:r>
          </a:p>
        </p:txBody>
      </p:sp>
      <p:sp>
        <p:nvSpPr>
          <p:cNvPr id="3" name="Subtitle 2">
            <a:extLst>
              <a:ext uri="{FF2B5EF4-FFF2-40B4-BE49-F238E27FC236}">
                <a16:creationId xmlns:a16="http://schemas.microsoft.com/office/drawing/2014/main" id="{9BC31728-52C3-74CC-B979-80ACE920AD57}"/>
              </a:ext>
            </a:extLst>
          </p:cNvPr>
          <p:cNvSpPr>
            <a:spLocks noGrp="1"/>
          </p:cNvSpPr>
          <p:nvPr>
            <p:ph type="subTitle" idx="1"/>
          </p:nvPr>
        </p:nvSpPr>
        <p:spPr>
          <a:xfrm>
            <a:off x="1524000" y="3943670"/>
            <a:ext cx="9144000" cy="1655762"/>
          </a:xfrm>
          <a:prstGeom prst="rect">
            <a:avLst/>
          </a:prstGeom>
        </p:spPr>
        <p:txBody>
          <a:bodyPr/>
          <a:lstStyle>
            <a:lvl1pPr marL="0" indent="0" algn="ctr">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3" name="Graphic 6">
            <a:extLst>
              <a:ext uri="{FF2B5EF4-FFF2-40B4-BE49-F238E27FC236}">
                <a16:creationId xmlns:a16="http://schemas.microsoft.com/office/drawing/2014/main" id="{7BBA72A3-43D7-531B-F4DE-718AAECD9065}"/>
              </a:ext>
            </a:extLst>
          </p:cNvPr>
          <p:cNvGrpSpPr/>
          <p:nvPr userDrawn="1"/>
        </p:nvGrpSpPr>
        <p:grpSpPr>
          <a:xfrm>
            <a:off x="8766443" y="548082"/>
            <a:ext cx="2844053" cy="739546"/>
            <a:chOff x="8306332" y="18039184"/>
            <a:chExt cx="3151708" cy="819219"/>
          </a:xfrm>
        </p:grpSpPr>
        <p:sp>
          <p:nvSpPr>
            <p:cNvPr id="14" name="Freeform 13">
              <a:extLst>
                <a:ext uri="{FF2B5EF4-FFF2-40B4-BE49-F238E27FC236}">
                  <a16:creationId xmlns:a16="http://schemas.microsoft.com/office/drawing/2014/main" id="{743333BA-6D84-0137-915D-E26F322E014B}"/>
                </a:ext>
              </a:extLst>
            </p:cNvPr>
            <p:cNvSpPr/>
            <p:nvPr/>
          </p:nvSpPr>
          <p:spPr>
            <a:xfrm>
              <a:off x="10589718" y="18039184"/>
              <a:ext cx="857999" cy="344981"/>
            </a:xfrm>
            <a:custGeom>
              <a:avLst/>
              <a:gdLst>
                <a:gd name="connsiteX0" fmla="*/ 858000 w 857999"/>
                <a:gd name="connsiteY0" fmla="*/ 0 h 344981"/>
                <a:gd name="connsiteX1" fmla="*/ 0 w 857999"/>
                <a:gd name="connsiteY1" fmla="*/ 0 h 344981"/>
                <a:gd name="connsiteX2" fmla="*/ 0 w 857999"/>
                <a:gd name="connsiteY2" fmla="*/ 344981 h 344981"/>
                <a:gd name="connsiteX3" fmla="*/ 858000 w 857999"/>
                <a:gd name="connsiteY3" fmla="*/ 344981 h 344981"/>
                <a:gd name="connsiteX4" fmla="*/ 858000 w 857999"/>
                <a:gd name="connsiteY4" fmla="*/ 0 h 344981"/>
                <a:gd name="connsiteX5" fmla="*/ 351013 w 857999"/>
                <a:gd name="connsiteY5" fmla="*/ 33883 h 344981"/>
                <a:gd name="connsiteX6" fmla="*/ 292234 w 857999"/>
                <a:gd name="connsiteY6" fmla="*/ 311018 h 344981"/>
                <a:gd name="connsiteX7" fmla="*/ 200139 w 857999"/>
                <a:gd name="connsiteY7" fmla="*/ 311018 h 344981"/>
                <a:gd name="connsiteX8" fmla="*/ 142170 w 857999"/>
                <a:gd name="connsiteY8" fmla="*/ 119258 h 344981"/>
                <a:gd name="connsiteX9" fmla="*/ 141401 w 857999"/>
                <a:gd name="connsiteY9" fmla="*/ 119258 h 344981"/>
                <a:gd name="connsiteX10" fmla="*/ 102863 w 857999"/>
                <a:gd name="connsiteY10" fmla="*/ 311018 h 344981"/>
                <a:gd name="connsiteX11" fmla="*/ 32992 w 857999"/>
                <a:gd name="connsiteY11" fmla="*/ 311018 h 344981"/>
                <a:gd name="connsiteX12" fmla="*/ 92176 w 857999"/>
                <a:gd name="connsiteY12" fmla="*/ 33883 h 344981"/>
                <a:gd name="connsiteX13" fmla="*/ 184716 w 857999"/>
                <a:gd name="connsiteY13" fmla="*/ 33883 h 344981"/>
                <a:gd name="connsiteX14" fmla="*/ 241511 w 857999"/>
                <a:gd name="connsiteY14" fmla="*/ 226047 h 344981"/>
                <a:gd name="connsiteX15" fmla="*/ 242280 w 857999"/>
                <a:gd name="connsiteY15" fmla="*/ 226047 h 344981"/>
                <a:gd name="connsiteX16" fmla="*/ 281183 w 857999"/>
                <a:gd name="connsiteY16" fmla="*/ 33883 h 344981"/>
                <a:gd name="connsiteX17" fmla="*/ 351013 w 857999"/>
                <a:gd name="connsiteY17" fmla="*/ 33883 h 344981"/>
                <a:gd name="connsiteX18" fmla="*/ 612643 w 857999"/>
                <a:gd name="connsiteY18" fmla="*/ 33883 h 344981"/>
                <a:gd name="connsiteX19" fmla="*/ 555079 w 857999"/>
                <a:gd name="connsiteY19" fmla="*/ 311018 h 344981"/>
                <a:gd name="connsiteX20" fmla="*/ 480796 w 857999"/>
                <a:gd name="connsiteY20" fmla="*/ 311018 h 344981"/>
                <a:gd name="connsiteX21" fmla="*/ 505408 w 857999"/>
                <a:gd name="connsiteY21" fmla="*/ 192326 h 344981"/>
                <a:gd name="connsiteX22" fmla="*/ 417645 w 857999"/>
                <a:gd name="connsiteY22" fmla="*/ 192326 h 344981"/>
                <a:gd name="connsiteX23" fmla="*/ 393032 w 857999"/>
                <a:gd name="connsiteY23" fmla="*/ 311018 h 344981"/>
                <a:gd name="connsiteX24" fmla="*/ 318790 w 857999"/>
                <a:gd name="connsiteY24" fmla="*/ 311018 h 344981"/>
                <a:gd name="connsiteX25" fmla="*/ 376354 w 857999"/>
                <a:gd name="connsiteY25" fmla="*/ 33883 h 344981"/>
                <a:gd name="connsiteX26" fmla="*/ 450597 w 857999"/>
                <a:gd name="connsiteY26" fmla="*/ 33883 h 344981"/>
                <a:gd name="connsiteX27" fmla="*/ 428737 w 857999"/>
                <a:gd name="connsiteY27" fmla="*/ 139863 h 344981"/>
                <a:gd name="connsiteX28" fmla="*/ 516500 w 857999"/>
                <a:gd name="connsiteY28" fmla="*/ 139863 h 344981"/>
                <a:gd name="connsiteX29" fmla="*/ 538320 w 857999"/>
                <a:gd name="connsiteY29" fmla="*/ 33883 h 344981"/>
                <a:gd name="connsiteX30" fmla="*/ 612643 w 857999"/>
                <a:gd name="connsiteY30" fmla="*/ 33883 h 344981"/>
                <a:gd name="connsiteX31" fmla="*/ 825089 w 857999"/>
                <a:gd name="connsiteY31" fmla="*/ 41453 h 344981"/>
                <a:gd name="connsiteX32" fmla="*/ 807236 w 857999"/>
                <a:gd name="connsiteY32" fmla="*/ 96629 h 344981"/>
                <a:gd name="connsiteX33" fmla="*/ 746110 w 857999"/>
                <a:gd name="connsiteY33" fmla="*/ 83918 h 344981"/>
                <a:gd name="connsiteX34" fmla="*/ 692917 w 857999"/>
                <a:gd name="connsiteY34" fmla="*/ 110514 h 344981"/>
                <a:gd name="connsiteX35" fmla="*/ 800517 w 857999"/>
                <a:gd name="connsiteY35" fmla="*/ 219327 h 344981"/>
                <a:gd name="connsiteX36" fmla="*/ 665107 w 857999"/>
                <a:gd name="connsiteY36" fmla="*/ 315794 h 344981"/>
                <a:gd name="connsiteX37" fmla="*/ 579327 w 857999"/>
                <a:gd name="connsiteY37" fmla="*/ 301504 h 344981"/>
                <a:gd name="connsiteX38" fmla="*/ 596774 w 857999"/>
                <a:gd name="connsiteY38" fmla="*/ 245114 h 344981"/>
                <a:gd name="connsiteX39" fmla="*/ 665066 w 857999"/>
                <a:gd name="connsiteY39" fmla="*/ 261023 h 344981"/>
                <a:gd name="connsiteX40" fmla="*/ 724250 w 857999"/>
                <a:gd name="connsiteY40" fmla="*/ 228071 h 344981"/>
                <a:gd name="connsiteX41" fmla="*/ 616651 w 857999"/>
                <a:gd name="connsiteY41" fmla="*/ 122051 h 344981"/>
                <a:gd name="connsiteX42" fmla="*/ 740119 w 857999"/>
                <a:gd name="connsiteY42" fmla="*/ 29146 h 344981"/>
                <a:gd name="connsiteX43" fmla="*/ 825089 w 857999"/>
                <a:gd name="connsiteY43" fmla="*/ 41453 h 34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57999" h="344981">
                  <a:moveTo>
                    <a:pt x="858000" y="0"/>
                  </a:moveTo>
                  <a:lnTo>
                    <a:pt x="0" y="0"/>
                  </a:lnTo>
                  <a:lnTo>
                    <a:pt x="0" y="344981"/>
                  </a:lnTo>
                  <a:lnTo>
                    <a:pt x="858000" y="344981"/>
                  </a:lnTo>
                  <a:lnTo>
                    <a:pt x="858000" y="0"/>
                  </a:lnTo>
                  <a:close/>
                  <a:moveTo>
                    <a:pt x="351013" y="33883"/>
                  </a:moveTo>
                  <a:lnTo>
                    <a:pt x="292234" y="311018"/>
                  </a:lnTo>
                  <a:lnTo>
                    <a:pt x="200139" y="311018"/>
                  </a:lnTo>
                  <a:lnTo>
                    <a:pt x="142170" y="119258"/>
                  </a:lnTo>
                  <a:lnTo>
                    <a:pt x="141401" y="119258"/>
                  </a:lnTo>
                  <a:lnTo>
                    <a:pt x="102863" y="311018"/>
                  </a:lnTo>
                  <a:lnTo>
                    <a:pt x="32992" y="311018"/>
                  </a:lnTo>
                  <a:lnTo>
                    <a:pt x="92176" y="33883"/>
                  </a:lnTo>
                  <a:lnTo>
                    <a:pt x="184716" y="33883"/>
                  </a:lnTo>
                  <a:lnTo>
                    <a:pt x="241511" y="226047"/>
                  </a:lnTo>
                  <a:lnTo>
                    <a:pt x="242280" y="226047"/>
                  </a:lnTo>
                  <a:lnTo>
                    <a:pt x="281183" y="33883"/>
                  </a:lnTo>
                  <a:lnTo>
                    <a:pt x="351013" y="33883"/>
                  </a:lnTo>
                  <a:close/>
                  <a:moveTo>
                    <a:pt x="612643" y="33883"/>
                  </a:moveTo>
                  <a:lnTo>
                    <a:pt x="555079" y="311018"/>
                  </a:lnTo>
                  <a:lnTo>
                    <a:pt x="480796" y="311018"/>
                  </a:lnTo>
                  <a:lnTo>
                    <a:pt x="505408" y="192326"/>
                  </a:lnTo>
                  <a:lnTo>
                    <a:pt x="417645" y="192326"/>
                  </a:lnTo>
                  <a:lnTo>
                    <a:pt x="393032" y="311018"/>
                  </a:lnTo>
                  <a:lnTo>
                    <a:pt x="318790" y="311018"/>
                  </a:lnTo>
                  <a:lnTo>
                    <a:pt x="376354" y="33883"/>
                  </a:lnTo>
                  <a:lnTo>
                    <a:pt x="450597" y="33883"/>
                  </a:lnTo>
                  <a:lnTo>
                    <a:pt x="428737" y="139863"/>
                  </a:lnTo>
                  <a:lnTo>
                    <a:pt x="516500" y="139863"/>
                  </a:lnTo>
                  <a:lnTo>
                    <a:pt x="538320" y="33883"/>
                  </a:lnTo>
                  <a:lnTo>
                    <a:pt x="612643" y="33883"/>
                  </a:lnTo>
                  <a:close/>
                  <a:moveTo>
                    <a:pt x="825089" y="41453"/>
                  </a:moveTo>
                  <a:lnTo>
                    <a:pt x="807236" y="96629"/>
                  </a:lnTo>
                  <a:cubicBezTo>
                    <a:pt x="792947" y="89868"/>
                    <a:pt x="773475" y="83918"/>
                    <a:pt x="746110" y="83918"/>
                  </a:cubicBezTo>
                  <a:cubicBezTo>
                    <a:pt x="716720" y="83918"/>
                    <a:pt x="692917" y="88290"/>
                    <a:pt x="692917" y="110514"/>
                  </a:cubicBezTo>
                  <a:cubicBezTo>
                    <a:pt x="692917" y="149862"/>
                    <a:pt x="800517" y="135126"/>
                    <a:pt x="800517" y="219327"/>
                  </a:cubicBezTo>
                  <a:cubicBezTo>
                    <a:pt x="800517" y="295958"/>
                    <a:pt x="729431" y="315794"/>
                    <a:pt x="665107" y="315794"/>
                  </a:cubicBezTo>
                  <a:cubicBezTo>
                    <a:pt x="636527" y="315794"/>
                    <a:pt x="603575" y="309034"/>
                    <a:pt x="579327" y="301504"/>
                  </a:cubicBezTo>
                  <a:lnTo>
                    <a:pt x="596774" y="245114"/>
                  </a:lnTo>
                  <a:cubicBezTo>
                    <a:pt x="611469" y="254668"/>
                    <a:pt x="640858" y="261023"/>
                    <a:pt x="665066" y="261023"/>
                  </a:cubicBezTo>
                  <a:cubicBezTo>
                    <a:pt x="688100" y="261023"/>
                    <a:pt x="724250" y="256651"/>
                    <a:pt x="724250" y="228071"/>
                  </a:cubicBezTo>
                  <a:cubicBezTo>
                    <a:pt x="724250" y="183583"/>
                    <a:pt x="616651" y="200261"/>
                    <a:pt x="616651" y="122051"/>
                  </a:cubicBezTo>
                  <a:cubicBezTo>
                    <a:pt x="616651" y="50561"/>
                    <a:pt x="679397" y="29146"/>
                    <a:pt x="740119" y="29146"/>
                  </a:cubicBezTo>
                  <a:cubicBezTo>
                    <a:pt x="774244" y="29106"/>
                    <a:pt x="806427" y="32709"/>
                    <a:pt x="825089" y="41453"/>
                  </a:cubicBezTo>
                </a:path>
              </a:pathLst>
            </a:custGeom>
            <a:solidFill>
              <a:srgbClr val="005EB8"/>
            </a:solidFill>
            <a:ln w="4048" cap="flat">
              <a:noFill/>
              <a:prstDash val="solid"/>
              <a:miter/>
            </a:ln>
          </p:spPr>
          <p:txBody>
            <a:bodyPr rtlCol="0" anchor="ctr"/>
            <a:lstStyle/>
            <a:p>
              <a:endParaRPr lang="en-GB" sz="511"/>
            </a:p>
          </p:txBody>
        </p:sp>
        <p:sp>
          <p:nvSpPr>
            <p:cNvPr id="15" name="Freeform 14">
              <a:extLst>
                <a:ext uri="{FF2B5EF4-FFF2-40B4-BE49-F238E27FC236}">
                  <a16:creationId xmlns:a16="http://schemas.microsoft.com/office/drawing/2014/main" id="{F45D0DAF-BFFD-24B7-9B1B-DDA034571EFE}"/>
                </a:ext>
              </a:extLst>
            </p:cNvPr>
            <p:cNvSpPr/>
            <p:nvPr/>
          </p:nvSpPr>
          <p:spPr>
            <a:xfrm>
              <a:off x="8306332" y="18472576"/>
              <a:ext cx="3145150" cy="238070"/>
            </a:xfrm>
            <a:custGeom>
              <a:avLst/>
              <a:gdLst>
                <a:gd name="connsiteX0" fmla="*/ 3082890 w 3145150"/>
                <a:gd name="connsiteY0" fmla="*/ 81084 h 238070"/>
                <a:gd name="connsiteX1" fmla="*/ 3110417 w 3145150"/>
                <a:gd name="connsiteY1" fmla="*/ 121768 h 238070"/>
                <a:gd name="connsiteX2" fmla="*/ 3082405 w 3145150"/>
                <a:gd name="connsiteY2" fmla="*/ 163180 h 238070"/>
                <a:gd name="connsiteX3" fmla="*/ 3053137 w 3145150"/>
                <a:gd name="connsiteY3" fmla="*/ 121768 h 238070"/>
                <a:gd name="connsiteX4" fmla="*/ 3082890 w 3145150"/>
                <a:gd name="connsiteY4" fmla="*/ 81084 h 238070"/>
                <a:gd name="connsiteX5" fmla="*/ 3019659 w 3145150"/>
                <a:gd name="connsiteY5" fmla="*/ 238070 h 238070"/>
                <a:gd name="connsiteX6" fmla="*/ 3052894 w 3145150"/>
                <a:gd name="connsiteY6" fmla="*/ 238070 h 238070"/>
                <a:gd name="connsiteX7" fmla="*/ 3052894 w 3145150"/>
                <a:gd name="connsiteY7" fmla="*/ 171357 h 238070"/>
                <a:gd name="connsiteX8" fmla="*/ 3053379 w 3145150"/>
                <a:gd name="connsiteY8" fmla="*/ 171357 h 238070"/>
                <a:gd name="connsiteX9" fmla="*/ 3090825 w 3145150"/>
                <a:gd name="connsiteY9" fmla="*/ 188966 h 238070"/>
                <a:gd name="connsiteX10" fmla="*/ 3145151 w 3145150"/>
                <a:gd name="connsiteY10" fmla="*/ 121768 h 238070"/>
                <a:gd name="connsiteX11" fmla="*/ 3091594 w 3145150"/>
                <a:gd name="connsiteY11" fmla="*/ 55297 h 238070"/>
                <a:gd name="connsiteX12" fmla="*/ 3051922 w 3145150"/>
                <a:gd name="connsiteY12" fmla="*/ 76388 h 238070"/>
                <a:gd name="connsiteX13" fmla="*/ 3051436 w 3145150"/>
                <a:gd name="connsiteY13" fmla="*/ 76388 h 238070"/>
                <a:gd name="connsiteX14" fmla="*/ 3051436 w 3145150"/>
                <a:gd name="connsiteY14" fmla="*/ 58293 h 238070"/>
                <a:gd name="connsiteX15" fmla="*/ 3019699 w 3145150"/>
                <a:gd name="connsiteY15" fmla="*/ 58293 h 238070"/>
                <a:gd name="connsiteX16" fmla="*/ 3019699 w 3145150"/>
                <a:gd name="connsiteY16" fmla="*/ 238070 h 238070"/>
                <a:gd name="connsiteX17" fmla="*/ 2951488 w 3145150"/>
                <a:gd name="connsiteY17" fmla="*/ 34976 h 238070"/>
                <a:gd name="connsiteX18" fmla="*/ 2984723 w 3145150"/>
                <a:gd name="connsiteY18" fmla="*/ 34976 h 238070"/>
                <a:gd name="connsiteX19" fmla="*/ 2984723 w 3145150"/>
                <a:gd name="connsiteY19" fmla="*/ 3238 h 238070"/>
                <a:gd name="connsiteX20" fmla="*/ 2951488 w 3145150"/>
                <a:gd name="connsiteY20" fmla="*/ 3238 h 238070"/>
                <a:gd name="connsiteX21" fmla="*/ 2951488 w 3145150"/>
                <a:gd name="connsiteY21" fmla="*/ 34976 h 238070"/>
                <a:gd name="connsiteX22" fmla="*/ 2951488 w 3145150"/>
                <a:gd name="connsiteY22" fmla="*/ 186011 h 238070"/>
                <a:gd name="connsiteX23" fmla="*/ 2984723 w 3145150"/>
                <a:gd name="connsiteY23" fmla="*/ 186011 h 238070"/>
                <a:gd name="connsiteX24" fmla="*/ 2984723 w 3145150"/>
                <a:gd name="connsiteY24" fmla="*/ 58293 h 238070"/>
                <a:gd name="connsiteX25" fmla="*/ 2951488 w 3145150"/>
                <a:gd name="connsiteY25" fmla="*/ 58293 h 238070"/>
                <a:gd name="connsiteX26" fmla="*/ 2951488 w 3145150"/>
                <a:gd name="connsiteY26" fmla="*/ 186011 h 238070"/>
                <a:gd name="connsiteX27" fmla="*/ 2799198 w 3145150"/>
                <a:gd name="connsiteY27" fmla="*/ 186011 h 238070"/>
                <a:gd name="connsiteX28" fmla="*/ 2832433 w 3145150"/>
                <a:gd name="connsiteY28" fmla="*/ 186011 h 238070"/>
                <a:gd name="connsiteX29" fmla="*/ 2832433 w 3145150"/>
                <a:gd name="connsiteY29" fmla="*/ 123508 h 238070"/>
                <a:gd name="connsiteX30" fmla="*/ 2861701 w 3145150"/>
                <a:gd name="connsiteY30" fmla="*/ 81084 h 238070"/>
                <a:gd name="connsiteX31" fmla="*/ 2883277 w 3145150"/>
                <a:gd name="connsiteY31" fmla="*/ 117800 h 238070"/>
                <a:gd name="connsiteX32" fmla="*/ 2883277 w 3145150"/>
                <a:gd name="connsiteY32" fmla="*/ 186011 h 238070"/>
                <a:gd name="connsiteX33" fmla="*/ 2916513 w 3145150"/>
                <a:gd name="connsiteY33" fmla="*/ 186011 h 238070"/>
                <a:gd name="connsiteX34" fmla="*/ 2916513 w 3145150"/>
                <a:gd name="connsiteY34" fmla="*/ 105413 h 238070"/>
                <a:gd name="connsiteX35" fmla="*/ 2873116 w 3145150"/>
                <a:gd name="connsiteY35" fmla="*/ 55338 h 238070"/>
                <a:gd name="connsiteX36" fmla="*/ 2832959 w 3145150"/>
                <a:gd name="connsiteY36" fmla="*/ 75659 h 238070"/>
                <a:gd name="connsiteX37" fmla="*/ 2832473 w 3145150"/>
                <a:gd name="connsiteY37" fmla="*/ 75659 h 238070"/>
                <a:gd name="connsiteX38" fmla="*/ 2832473 w 3145150"/>
                <a:gd name="connsiteY38" fmla="*/ 0 h 238070"/>
                <a:gd name="connsiteX39" fmla="*/ 2799238 w 3145150"/>
                <a:gd name="connsiteY39" fmla="*/ 0 h 238070"/>
                <a:gd name="connsiteX40" fmla="*/ 2799238 w 3145150"/>
                <a:gd name="connsiteY40" fmla="*/ 186011 h 238070"/>
                <a:gd name="connsiteX41" fmla="*/ 2767218 w 3145150"/>
                <a:gd name="connsiteY41" fmla="*/ 60034 h 238070"/>
                <a:gd name="connsiteX42" fmla="*/ 2731027 w 3145150"/>
                <a:gd name="connsiteY42" fmla="*/ 55338 h 238070"/>
                <a:gd name="connsiteX43" fmla="*/ 2680952 w 3145150"/>
                <a:gd name="connsiteY43" fmla="*/ 95009 h 238070"/>
                <a:gd name="connsiteX44" fmla="*/ 2738719 w 3145150"/>
                <a:gd name="connsiteY44" fmla="*/ 149052 h 238070"/>
                <a:gd name="connsiteX45" fmla="*/ 2716899 w 3145150"/>
                <a:gd name="connsiteY45" fmla="*/ 164678 h 238070"/>
                <a:gd name="connsiteX46" fmla="*/ 2684150 w 3145150"/>
                <a:gd name="connsiteY46" fmla="*/ 156258 h 238070"/>
                <a:gd name="connsiteX47" fmla="*/ 2682167 w 3145150"/>
                <a:gd name="connsiteY47" fmla="*/ 183542 h 238070"/>
                <a:gd name="connsiteX48" fmla="*/ 2719854 w 3145150"/>
                <a:gd name="connsiteY48" fmla="*/ 189007 h 238070"/>
                <a:gd name="connsiteX49" fmla="*/ 2773411 w 3145150"/>
                <a:gd name="connsiteY49" fmla="*/ 147352 h 238070"/>
                <a:gd name="connsiteX50" fmla="*/ 2715645 w 3145150"/>
                <a:gd name="connsiteY50" fmla="*/ 93795 h 238070"/>
                <a:gd name="connsiteX51" fmla="*/ 2735237 w 3145150"/>
                <a:gd name="connsiteY51" fmla="*/ 79667 h 238070"/>
                <a:gd name="connsiteX52" fmla="*/ 2764991 w 3145150"/>
                <a:gd name="connsiteY52" fmla="*/ 85132 h 238070"/>
                <a:gd name="connsiteX53" fmla="*/ 2767218 w 3145150"/>
                <a:gd name="connsiteY53" fmla="*/ 60034 h 238070"/>
                <a:gd name="connsiteX54" fmla="*/ 2593391 w 3145150"/>
                <a:gd name="connsiteY54" fmla="*/ 186011 h 238070"/>
                <a:gd name="connsiteX55" fmla="*/ 2626626 w 3145150"/>
                <a:gd name="connsiteY55" fmla="*/ 186011 h 238070"/>
                <a:gd name="connsiteX56" fmla="*/ 2626626 w 3145150"/>
                <a:gd name="connsiteY56" fmla="*/ 139134 h 238070"/>
                <a:gd name="connsiteX57" fmla="*/ 2653668 w 3145150"/>
                <a:gd name="connsiteY57" fmla="*/ 87075 h 238070"/>
                <a:gd name="connsiteX58" fmla="*/ 2668565 w 3145150"/>
                <a:gd name="connsiteY58" fmla="*/ 89828 h 238070"/>
                <a:gd name="connsiteX59" fmla="*/ 2668565 w 3145150"/>
                <a:gd name="connsiteY59" fmla="*/ 56350 h 238070"/>
                <a:gd name="connsiteX60" fmla="*/ 2658404 w 3145150"/>
                <a:gd name="connsiteY60" fmla="*/ 55378 h 238070"/>
                <a:gd name="connsiteX61" fmla="*/ 2623428 w 3145150"/>
                <a:gd name="connsiteY61" fmla="*/ 87359 h 238070"/>
                <a:gd name="connsiteX62" fmla="*/ 2622942 w 3145150"/>
                <a:gd name="connsiteY62" fmla="*/ 87359 h 238070"/>
                <a:gd name="connsiteX63" fmla="*/ 2622942 w 3145150"/>
                <a:gd name="connsiteY63" fmla="*/ 58333 h 238070"/>
                <a:gd name="connsiteX64" fmla="*/ 2593432 w 3145150"/>
                <a:gd name="connsiteY64" fmla="*/ 58333 h 238070"/>
                <a:gd name="connsiteX65" fmla="*/ 2593432 w 3145150"/>
                <a:gd name="connsiteY65" fmla="*/ 186011 h 238070"/>
                <a:gd name="connsiteX66" fmla="*/ 2557160 w 3145150"/>
                <a:gd name="connsiteY66" fmla="*/ 151764 h 238070"/>
                <a:gd name="connsiteX67" fmla="*/ 2514776 w 3145150"/>
                <a:gd name="connsiteY67" fmla="*/ 164678 h 238070"/>
                <a:gd name="connsiteX68" fmla="*/ 2478303 w 3145150"/>
                <a:gd name="connsiteY68" fmla="*/ 132414 h 238070"/>
                <a:gd name="connsiteX69" fmla="*/ 2566592 w 3145150"/>
                <a:gd name="connsiteY69" fmla="*/ 132414 h 238070"/>
                <a:gd name="connsiteX70" fmla="*/ 2505830 w 3145150"/>
                <a:gd name="connsiteY70" fmla="*/ 55297 h 238070"/>
                <a:gd name="connsiteX71" fmla="*/ 2446565 w 3145150"/>
                <a:gd name="connsiteY71" fmla="*/ 122739 h 238070"/>
                <a:gd name="connsiteX72" fmla="*/ 2513278 w 3145150"/>
                <a:gd name="connsiteY72" fmla="*/ 188966 h 238070"/>
                <a:gd name="connsiteX73" fmla="*/ 2557160 w 3145150"/>
                <a:gd name="connsiteY73" fmla="*/ 178806 h 238070"/>
                <a:gd name="connsiteX74" fmla="*/ 2557160 w 3145150"/>
                <a:gd name="connsiteY74" fmla="*/ 151764 h 238070"/>
                <a:gd name="connsiteX75" fmla="*/ 2478343 w 3145150"/>
                <a:gd name="connsiteY75" fmla="*/ 109623 h 238070"/>
                <a:gd name="connsiteX76" fmla="*/ 2507854 w 3145150"/>
                <a:gd name="connsiteY76" fmla="*/ 79627 h 238070"/>
                <a:gd name="connsiteX77" fmla="*/ 2534896 w 3145150"/>
                <a:gd name="connsiteY77" fmla="*/ 109623 h 238070"/>
                <a:gd name="connsiteX78" fmla="*/ 2478343 w 3145150"/>
                <a:gd name="connsiteY78" fmla="*/ 109623 h 238070"/>
                <a:gd name="connsiteX79" fmla="*/ 2303262 w 3145150"/>
                <a:gd name="connsiteY79" fmla="*/ 186011 h 238070"/>
                <a:gd name="connsiteX80" fmla="*/ 2336497 w 3145150"/>
                <a:gd name="connsiteY80" fmla="*/ 186011 h 238070"/>
                <a:gd name="connsiteX81" fmla="*/ 2336497 w 3145150"/>
                <a:gd name="connsiteY81" fmla="*/ 123508 h 238070"/>
                <a:gd name="connsiteX82" fmla="*/ 2365765 w 3145150"/>
                <a:gd name="connsiteY82" fmla="*/ 81084 h 238070"/>
                <a:gd name="connsiteX83" fmla="*/ 2387341 w 3145150"/>
                <a:gd name="connsiteY83" fmla="*/ 117800 h 238070"/>
                <a:gd name="connsiteX84" fmla="*/ 2387341 w 3145150"/>
                <a:gd name="connsiteY84" fmla="*/ 186011 h 238070"/>
                <a:gd name="connsiteX85" fmla="*/ 2420577 w 3145150"/>
                <a:gd name="connsiteY85" fmla="*/ 186011 h 238070"/>
                <a:gd name="connsiteX86" fmla="*/ 2420577 w 3145150"/>
                <a:gd name="connsiteY86" fmla="*/ 105413 h 238070"/>
                <a:gd name="connsiteX87" fmla="*/ 2377180 w 3145150"/>
                <a:gd name="connsiteY87" fmla="*/ 55338 h 238070"/>
                <a:gd name="connsiteX88" fmla="*/ 2335282 w 3145150"/>
                <a:gd name="connsiteY88" fmla="*/ 75659 h 238070"/>
                <a:gd name="connsiteX89" fmla="*/ 2334797 w 3145150"/>
                <a:gd name="connsiteY89" fmla="*/ 75659 h 238070"/>
                <a:gd name="connsiteX90" fmla="*/ 2334797 w 3145150"/>
                <a:gd name="connsiteY90" fmla="*/ 58293 h 238070"/>
                <a:gd name="connsiteX91" fmla="*/ 2303302 w 3145150"/>
                <a:gd name="connsiteY91" fmla="*/ 58293 h 238070"/>
                <a:gd name="connsiteX92" fmla="*/ 2303302 w 3145150"/>
                <a:gd name="connsiteY92" fmla="*/ 186011 h 238070"/>
                <a:gd name="connsiteX93" fmla="*/ 2217685 w 3145150"/>
                <a:gd name="connsiteY93" fmla="*/ 147554 h 238070"/>
                <a:gd name="connsiteX94" fmla="*/ 2258085 w 3145150"/>
                <a:gd name="connsiteY94" fmla="*/ 188966 h 238070"/>
                <a:gd name="connsiteX95" fmla="*/ 2282657 w 3145150"/>
                <a:gd name="connsiteY95" fmla="*/ 185971 h 238070"/>
                <a:gd name="connsiteX96" fmla="*/ 2281645 w 3145150"/>
                <a:gd name="connsiteY96" fmla="*/ 159699 h 238070"/>
                <a:gd name="connsiteX97" fmla="*/ 2266505 w 3145150"/>
                <a:gd name="connsiteY97" fmla="*/ 163180 h 238070"/>
                <a:gd name="connsiteX98" fmla="*/ 2250879 w 3145150"/>
                <a:gd name="connsiteY98" fmla="*/ 142089 h 238070"/>
                <a:gd name="connsiteX99" fmla="*/ 2250879 w 3145150"/>
                <a:gd name="connsiteY99" fmla="*/ 82582 h 238070"/>
                <a:gd name="connsiteX100" fmla="*/ 2280390 w 3145150"/>
                <a:gd name="connsiteY100" fmla="*/ 82582 h 238070"/>
                <a:gd name="connsiteX101" fmla="*/ 2280390 w 3145150"/>
                <a:gd name="connsiteY101" fmla="*/ 58293 h 238070"/>
                <a:gd name="connsiteX102" fmla="*/ 2250879 w 3145150"/>
                <a:gd name="connsiteY102" fmla="*/ 58293 h 238070"/>
                <a:gd name="connsiteX103" fmla="*/ 2250879 w 3145150"/>
                <a:gd name="connsiteY103" fmla="*/ 22062 h 238070"/>
                <a:gd name="connsiteX104" fmla="*/ 2217644 w 3145150"/>
                <a:gd name="connsiteY104" fmla="*/ 32709 h 238070"/>
                <a:gd name="connsiteX105" fmla="*/ 2217644 w 3145150"/>
                <a:gd name="connsiteY105" fmla="*/ 58253 h 238070"/>
                <a:gd name="connsiteX106" fmla="*/ 2193072 w 3145150"/>
                <a:gd name="connsiteY106" fmla="*/ 58253 h 238070"/>
                <a:gd name="connsiteX107" fmla="*/ 2193072 w 3145150"/>
                <a:gd name="connsiteY107" fmla="*/ 82541 h 238070"/>
                <a:gd name="connsiteX108" fmla="*/ 2217644 w 3145150"/>
                <a:gd name="connsiteY108" fmla="*/ 82541 h 238070"/>
                <a:gd name="connsiteX109" fmla="*/ 2217644 w 3145150"/>
                <a:gd name="connsiteY109" fmla="*/ 147554 h 238070"/>
                <a:gd name="connsiteX110" fmla="*/ 2111057 w 3145150"/>
                <a:gd name="connsiteY110" fmla="*/ 186011 h 238070"/>
                <a:gd name="connsiteX111" fmla="*/ 2144292 w 3145150"/>
                <a:gd name="connsiteY111" fmla="*/ 186011 h 238070"/>
                <a:gd name="connsiteX112" fmla="*/ 2144292 w 3145150"/>
                <a:gd name="connsiteY112" fmla="*/ 139134 h 238070"/>
                <a:gd name="connsiteX113" fmla="*/ 2171333 w 3145150"/>
                <a:gd name="connsiteY113" fmla="*/ 87075 h 238070"/>
                <a:gd name="connsiteX114" fmla="*/ 2186231 w 3145150"/>
                <a:gd name="connsiteY114" fmla="*/ 89828 h 238070"/>
                <a:gd name="connsiteX115" fmla="*/ 2186231 w 3145150"/>
                <a:gd name="connsiteY115" fmla="*/ 56350 h 238070"/>
                <a:gd name="connsiteX116" fmla="*/ 2176070 w 3145150"/>
                <a:gd name="connsiteY116" fmla="*/ 55378 h 238070"/>
                <a:gd name="connsiteX117" fmla="*/ 2141094 w 3145150"/>
                <a:gd name="connsiteY117" fmla="*/ 87359 h 238070"/>
                <a:gd name="connsiteX118" fmla="*/ 2140608 w 3145150"/>
                <a:gd name="connsiteY118" fmla="*/ 87359 h 238070"/>
                <a:gd name="connsiteX119" fmla="*/ 2140608 w 3145150"/>
                <a:gd name="connsiteY119" fmla="*/ 58333 h 238070"/>
                <a:gd name="connsiteX120" fmla="*/ 2111097 w 3145150"/>
                <a:gd name="connsiteY120" fmla="*/ 58333 h 238070"/>
                <a:gd name="connsiteX121" fmla="*/ 2111097 w 3145150"/>
                <a:gd name="connsiteY121" fmla="*/ 186011 h 238070"/>
                <a:gd name="connsiteX122" fmla="*/ 1996009 w 3145150"/>
                <a:gd name="connsiteY122" fmla="*/ 149052 h 238070"/>
                <a:gd name="connsiteX123" fmla="*/ 2032928 w 3145150"/>
                <a:gd name="connsiteY123" fmla="*/ 126990 h 238070"/>
                <a:gd name="connsiteX124" fmla="*/ 2047339 w 3145150"/>
                <a:gd name="connsiteY124" fmla="*/ 126990 h 238070"/>
                <a:gd name="connsiteX125" fmla="*/ 2040377 w 3145150"/>
                <a:gd name="connsiteY125" fmla="*/ 153262 h 238070"/>
                <a:gd name="connsiteX126" fmla="*/ 2017059 w 3145150"/>
                <a:gd name="connsiteY126" fmla="*/ 164678 h 238070"/>
                <a:gd name="connsiteX127" fmla="*/ 1996009 w 3145150"/>
                <a:gd name="connsiteY127" fmla="*/ 149052 h 238070"/>
                <a:gd name="connsiteX128" fmla="*/ 1979128 w 3145150"/>
                <a:gd name="connsiteY128" fmla="*/ 93512 h 238070"/>
                <a:gd name="connsiteX129" fmla="*/ 2018557 w 3145150"/>
                <a:gd name="connsiteY129" fmla="*/ 79627 h 238070"/>
                <a:gd name="connsiteX130" fmla="*/ 2047339 w 3145150"/>
                <a:gd name="connsiteY130" fmla="*/ 107154 h 238070"/>
                <a:gd name="connsiteX131" fmla="*/ 2029001 w 3145150"/>
                <a:gd name="connsiteY131" fmla="*/ 107154 h 238070"/>
                <a:gd name="connsiteX132" fmla="*/ 1986091 w 3145150"/>
                <a:gd name="connsiteY132" fmla="*/ 114602 h 238070"/>
                <a:gd name="connsiteX133" fmla="*/ 1964272 w 3145150"/>
                <a:gd name="connsiteY133" fmla="*/ 151036 h 238070"/>
                <a:gd name="connsiteX134" fmla="*/ 2008923 w 3145150"/>
                <a:gd name="connsiteY134" fmla="*/ 189007 h 238070"/>
                <a:gd name="connsiteX135" fmla="*/ 2048351 w 3145150"/>
                <a:gd name="connsiteY135" fmla="*/ 166945 h 238070"/>
                <a:gd name="connsiteX136" fmla="*/ 2048837 w 3145150"/>
                <a:gd name="connsiteY136" fmla="*/ 166945 h 238070"/>
                <a:gd name="connsiteX137" fmla="*/ 2050335 w 3145150"/>
                <a:gd name="connsiteY137" fmla="*/ 186052 h 238070"/>
                <a:gd name="connsiteX138" fmla="*/ 2079603 w 3145150"/>
                <a:gd name="connsiteY138" fmla="*/ 186052 h 238070"/>
                <a:gd name="connsiteX139" fmla="*/ 2078105 w 3145150"/>
                <a:gd name="connsiteY139" fmla="*/ 157553 h 238070"/>
                <a:gd name="connsiteX140" fmla="*/ 2077619 w 3145150"/>
                <a:gd name="connsiteY140" fmla="*/ 125573 h 238070"/>
                <a:gd name="connsiteX141" fmla="*/ 2077619 w 3145150"/>
                <a:gd name="connsiteY141" fmla="*/ 109218 h 238070"/>
                <a:gd name="connsiteX142" fmla="*/ 2022565 w 3145150"/>
                <a:gd name="connsiteY142" fmla="*/ 55419 h 238070"/>
                <a:gd name="connsiteX143" fmla="*/ 1978157 w 3145150"/>
                <a:gd name="connsiteY143" fmla="*/ 65094 h 238070"/>
                <a:gd name="connsiteX144" fmla="*/ 1979128 w 3145150"/>
                <a:gd name="connsiteY144" fmla="*/ 93512 h 238070"/>
                <a:gd name="connsiteX145" fmla="*/ 1834570 w 3145150"/>
                <a:gd name="connsiteY145" fmla="*/ 186011 h 238070"/>
                <a:gd name="connsiteX146" fmla="*/ 1869303 w 3145150"/>
                <a:gd name="connsiteY146" fmla="*/ 186011 h 238070"/>
                <a:gd name="connsiteX147" fmla="*/ 1869303 w 3145150"/>
                <a:gd name="connsiteY147" fmla="*/ 120310 h 238070"/>
                <a:gd name="connsiteX148" fmla="*/ 1883957 w 3145150"/>
                <a:gd name="connsiteY148" fmla="*/ 120310 h 238070"/>
                <a:gd name="connsiteX149" fmla="*/ 1950670 w 3145150"/>
                <a:gd name="connsiteY149" fmla="*/ 65256 h 238070"/>
                <a:gd name="connsiteX150" fmla="*/ 1878533 w 3145150"/>
                <a:gd name="connsiteY150" fmla="*/ 12914 h 238070"/>
                <a:gd name="connsiteX151" fmla="*/ 1834651 w 3145150"/>
                <a:gd name="connsiteY151" fmla="*/ 12914 h 238070"/>
                <a:gd name="connsiteX152" fmla="*/ 1834651 w 3145150"/>
                <a:gd name="connsiteY152" fmla="*/ 186011 h 238070"/>
                <a:gd name="connsiteX153" fmla="*/ 1869262 w 3145150"/>
                <a:gd name="connsiteY153" fmla="*/ 40198 h 238070"/>
                <a:gd name="connsiteX154" fmla="*/ 1881407 w 3145150"/>
                <a:gd name="connsiteY154" fmla="*/ 40198 h 238070"/>
                <a:gd name="connsiteX155" fmla="*/ 1914399 w 3145150"/>
                <a:gd name="connsiteY155" fmla="*/ 67239 h 238070"/>
                <a:gd name="connsiteX156" fmla="*/ 1881407 w 3145150"/>
                <a:gd name="connsiteY156" fmla="*/ 93026 h 238070"/>
                <a:gd name="connsiteX157" fmla="*/ 1869262 w 3145150"/>
                <a:gd name="connsiteY157" fmla="*/ 93026 h 238070"/>
                <a:gd name="connsiteX158" fmla="*/ 1869262 w 3145150"/>
                <a:gd name="connsiteY158" fmla="*/ 40198 h 238070"/>
                <a:gd name="connsiteX159" fmla="*/ 1628480 w 3145150"/>
                <a:gd name="connsiteY159" fmla="*/ 186011 h 238070"/>
                <a:gd name="connsiteX160" fmla="*/ 1661715 w 3145150"/>
                <a:gd name="connsiteY160" fmla="*/ 186011 h 238070"/>
                <a:gd name="connsiteX161" fmla="*/ 1661715 w 3145150"/>
                <a:gd name="connsiteY161" fmla="*/ 124035 h 238070"/>
                <a:gd name="connsiteX162" fmla="*/ 1662201 w 3145150"/>
                <a:gd name="connsiteY162" fmla="*/ 124035 h 238070"/>
                <a:gd name="connsiteX163" fmla="*/ 1704868 w 3145150"/>
                <a:gd name="connsiteY163" fmla="*/ 186011 h 238070"/>
                <a:gd name="connsiteX164" fmla="*/ 1747009 w 3145150"/>
                <a:gd name="connsiteY164" fmla="*/ 186011 h 238070"/>
                <a:gd name="connsiteX165" fmla="*/ 1693452 w 3145150"/>
                <a:gd name="connsiteY165" fmla="*/ 115331 h 238070"/>
                <a:gd name="connsiteX166" fmla="*/ 1741058 w 3145150"/>
                <a:gd name="connsiteY166" fmla="*/ 58293 h 238070"/>
                <a:gd name="connsiteX167" fmla="*/ 1701872 w 3145150"/>
                <a:gd name="connsiteY167" fmla="*/ 58293 h 238070"/>
                <a:gd name="connsiteX168" fmla="*/ 1662201 w 3145150"/>
                <a:gd name="connsiteY168" fmla="*/ 109380 h 238070"/>
                <a:gd name="connsiteX169" fmla="*/ 1661715 w 3145150"/>
                <a:gd name="connsiteY169" fmla="*/ 109380 h 238070"/>
                <a:gd name="connsiteX170" fmla="*/ 1661715 w 3145150"/>
                <a:gd name="connsiteY170" fmla="*/ 0 h 238070"/>
                <a:gd name="connsiteX171" fmla="*/ 1628480 w 3145150"/>
                <a:gd name="connsiteY171" fmla="*/ 0 h 238070"/>
                <a:gd name="connsiteX172" fmla="*/ 1628480 w 3145150"/>
                <a:gd name="connsiteY172" fmla="*/ 186011 h 238070"/>
                <a:gd name="connsiteX173" fmla="*/ 1532013 w 3145150"/>
                <a:gd name="connsiteY173" fmla="*/ 186011 h 238070"/>
                <a:gd name="connsiteX174" fmla="*/ 1565248 w 3145150"/>
                <a:gd name="connsiteY174" fmla="*/ 186011 h 238070"/>
                <a:gd name="connsiteX175" fmla="*/ 1565248 w 3145150"/>
                <a:gd name="connsiteY175" fmla="*/ 139134 h 238070"/>
                <a:gd name="connsiteX176" fmla="*/ 1592249 w 3145150"/>
                <a:gd name="connsiteY176" fmla="*/ 87075 h 238070"/>
                <a:gd name="connsiteX177" fmla="*/ 1607146 w 3145150"/>
                <a:gd name="connsiteY177" fmla="*/ 89828 h 238070"/>
                <a:gd name="connsiteX178" fmla="*/ 1607146 w 3145150"/>
                <a:gd name="connsiteY178" fmla="*/ 56350 h 238070"/>
                <a:gd name="connsiteX179" fmla="*/ 1596985 w 3145150"/>
                <a:gd name="connsiteY179" fmla="*/ 55378 h 238070"/>
                <a:gd name="connsiteX180" fmla="*/ 1562010 w 3145150"/>
                <a:gd name="connsiteY180" fmla="*/ 87359 h 238070"/>
                <a:gd name="connsiteX181" fmla="*/ 1561524 w 3145150"/>
                <a:gd name="connsiteY181" fmla="*/ 87359 h 238070"/>
                <a:gd name="connsiteX182" fmla="*/ 1561524 w 3145150"/>
                <a:gd name="connsiteY182" fmla="*/ 58333 h 238070"/>
                <a:gd name="connsiteX183" fmla="*/ 1532013 w 3145150"/>
                <a:gd name="connsiteY183" fmla="*/ 58333 h 238070"/>
                <a:gd name="connsiteX184" fmla="*/ 1532013 w 3145150"/>
                <a:gd name="connsiteY184" fmla="*/ 186011 h 238070"/>
                <a:gd name="connsiteX185" fmla="*/ 1406319 w 3145150"/>
                <a:gd name="connsiteY185" fmla="*/ 119055 h 238070"/>
                <a:gd name="connsiteX186" fmla="*/ 1438299 w 3145150"/>
                <a:gd name="connsiteY186" fmla="*/ 81084 h 238070"/>
                <a:gd name="connsiteX187" fmla="*/ 1470522 w 3145150"/>
                <a:gd name="connsiteY187" fmla="*/ 119055 h 238070"/>
                <a:gd name="connsiteX188" fmla="*/ 1438299 w 3145150"/>
                <a:gd name="connsiteY188" fmla="*/ 163180 h 238070"/>
                <a:gd name="connsiteX189" fmla="*/ 1406319 w 3145150"/>
                <a:gd name="connsiteY189" fmla="*/ 119055 h 238070"/>
                <a:gd name="connsiteX190" fmla="*/ 1371586 w 3145150"/>
                <a:gd name="connsiteY190" fmla="*/ 123023 h 238070"/>
                <a:gd name="connsiteX191" fmla="*/ 1438299 w 3145150"/>
                <a:gd name="connsiteY191" fmla="*/ 189007 h 238070"/>
                <a:gd name="connsiteX192" fmla="*/ 1505255 w 3145150"/>
                <a:gd name="connsiteY192" fmla="*/ 123023 h 238070"/>
                <a:gd name="connsiteX193" fmla="*/ 1438299 w 3145150"/>
                <a:gd name="connsiteY193" fmla="*/ 55338 h 238070"/>
                <a:gd name="connsiteX194" fmla="*/ 1371586 w 3145150"/>
                <a:gd name="connsiteY194" fmla="*/ 123023 h 238070"/>
                <a:gd name="connsiteX195" fmla="*/ 1286049 w 3145150"/>
                <a:gd name="connsiteY195" fmla="*/ 186011 h 238070"/>
                <a:gd name="connsiteX196" fmla="*/ 1320782 w 3145150"/>
                <a:gd name="connsiteY196" fmla="*/ 186011 h 238070"/>
                <a:gd name="connsiteX197" fmla="*/ 1320782 w 3145150"/>
                <a:gd name="connsiteY197" fmla="*/ 117557 h 238070"/>
                <a:gd name="connsiteX198" fmla="*/ 1382759 w 3145150"/>
                <a:gd name="connsiteY198" fmla="*/ 12914 h 238070"/>
                <a:gd name="connsiteX199" fmla="*/ 1346042 w 3145150"/>
                <a:gd name="connsiteY199" fmla="*/ 12914 h 238070"/>
                <a:gd name="connsiteX200" fmla="*/ 1304387 w 3145150"/>
                <a:gd name="connsiteY200" fmla="*/ 85577 h 238070"/>
                <a:gd name="connsiteX201" fmla="*/ 1263461 w 3145150"/>
                <a:gd name="connsiteY201" fmla="*/ 12914 h 238070"/>
                <a:gd name="connsiteX202" fmla="*/ 1222777 w 3145150"/>
                <a:gd name="connsiteY202" fmla="*/ 12914 h 238070"/>
                <a:gd name="connsiteX203" fmla="*/ 1286009 w 3145150"/>
                <a:gd name="connsiteY203" fmla="*/ 117557 h 238070"/>
                <a:gd name="connsiteX204" fmla="*/ 1286009 w 3145150"/>
                <a:gd name="connsiteY204" fmla="*/ 186011 h 238070"/>
                <a:gd name="connsiteX205" fmla="*/ 1101778 w 3145150"/>
                <a:gd name="connsiteY205" fmla="*/ 186011 h 238070"/>
                <a:gd name="connsiteX206" fmla="*/ 1134001 w 3145150"/>
                <a:gd name="connsiteY206" fmla="*/ 186011 h 238070"/>
                <a:gd name="connsiteX207" fmla="*/ 1134001 w 3145150"/>
                <a:gd name="connsiteY207" fmla="*/ 0 h 238070"/>
                <a:gd name="connsiteX208" fmla="*/ 1100766 w 3145150"/>
                <a:gd name="connsiteY208" fmla="*/ 0 h 238070"/>
                <a:gd name="connsiteX209" fmla="*/ 1100766 w 3145150"/>
                <a:gd name="connsiteY209" fmla="*/ 73150 h 238070"/>
                <a:gd name="connsiteX210" fmla="*/ 1100281 w 3145150"/>
                <a:gd name="connsiteY210" fmla="*/ 73150 h 238070"/>
                <a:gd name="connsiteX211" fmla="*/ 1062107 w 3145150"/>
                <a:gd name="connsiteY211" fmla="*/ 55297 h 238070"/>
                <a:gd name="connsiteX212" fmla="*/ 1008550 w 3145150"/>
                <a:gd name="connsiteY212" fmla="*/ 121768 h 238070"/>
                <a:gd name="connsiteX213" fmla="*/ 1062107 w 3145150"/>
                <a:gd name="connsiteY213" fmla="*/ 188966 h 238070"/>
                <a:gd name="connsiteX214" fmla="*/ 1101293 w 3145150"/>
                <a:gd name="connsiteY214" fmla="*/ 171600 h 238070"/>
                <a:gd name="connsiteX215" fmla="*/ 1101778 w 3145150"/>
                <a:gd name="connsiteY215" fmla="*/ 171600 h 238070"/>
                <a:gd name="connsiteX216" fmla="*/ 1101778 w 3145150"/>
                <a:gd name="connsiteY216" fmla="*/ 186011 h 238070"/>
                <a:gd name="connsiteX217" fmla="*/ 1043242 w 3145150"/>
                <a:gd name="connsiteY217" fmla="*/ 121768 h 238070"/>
                <a:gd name="connsiteX218" fmla="*/ 1070770 w 3145150"/>
                <a:gd name="connsiteY218" fmla="*/ 81084 h 238070"/>
                <a:gd name="connsiteX219" fmla="*/ 1100524 w 3145150"/>
                <a:gd name="connsiteY219" fmla="*/ 121768 h 238070"/>
                <a:gd name="connsiteX220" fmla="*/ 1071255 w 3145150"/>
                <a:gd name="connsiteY220" fmla="*/ 163180 h 238070"/>
                <a:gd name="connsiteX221" fmla="*/ 1043242 w 3145150"/>
                <a:gd name="connsiteY221" fmla="*/ 121768 h 238070"/>
                <a:gd name="connsiteX222" fmla="*/ 865206 w 3145150"/>
                <a:gd name="connsiteY222" fmla="*/ 186011 h 238070"/>
                <a:gd name="connsiteX223" fmla="*/ 898441 w 3145150"/>
                <a:gd name="connsiteY223" fmla="*/ 186011 h 238070"/>
                <a:gd name="connsiteX224" fmla="*/ 898441 w 3145150"/>
                <a:gd name="connsiteY224" fmla="*/ 123508 h 238070"/>
                <a:gd name="connsiteX225" fmla="*/ 927709 w 3145150"/>
                <a:gd name="connsiteY225" fmla="*/ 81084 h 238070"/>
                <a:gd name="connsiteX226" fmla="*/ 949285 w 3145150"/>
                <a:gd name="connsiteY226" fmla="*/ 117800 h 238070"/>
                <a:gd name="connsiteX227" fmla="*/ 949285 w 3145150"/>
                <a:gd name="connsiteY227" fmla="*/ 186011 h 238070"/>
                <a:gd name="connsiteX228" fmla="*/ 982521 w 3145150"/>
                <a:gd name="connsiteY228" fmla="*/ 186011 h 238070"/>
                <a:gd name="connsiteX229" fmla="*/ 982521 w 3145150"/>
                <a:gd name="connsiteY229" fmla="*/ 105413 h 238070"/>
                <a:gd name="connsiteX230" fmla="*/ 939125 w 3145150"/>
                <a:gd name="connsiteY230" fmla="*/ 55338 h 238070"/>
                <a:gd name="connsiteX231" fmla="*/ 897227 w 3145150"/>
                <a:gd name="connsiteY231" fmla="*/ 75659 h 238070"/>
                <a:gd name="connsiteX232" fmla="*/ 896741 w 3145150"/>
                <a:gd name="connsiteY232" fmla="*/ 75659 h 238070"/>
                <a:gd name="connsiteX233" fmla="*/ 896741 w 3145150"/>
                <a:gd name="connsiteY233" fmla="*/ 58293 h 238070"/>
                <a:gd name="connsiteX234" fmla="*/ 865246 w 3145150"/>
                <a:gd name="connsiteY234" fmla="*/ 58293 h 238070"/>
                <a:gd name="connsiteX235" fmla="*/ 865246 w 3145150"/>
                <a:gd name="connsiteY235" fmla="*/ 186011 h 238070"/>
                <a:gd name="connsiteX236" fmla="*/ 750887 w 3145150"/>
                <a:gd name="connsiteY236" fmla="*/ 149052 h 238070"/>
                <a:gd name="connsiteX237" fmla="*/ 787846 w 3145150"/>
                <a:gd name="connsiteY237" fmla="*/ 126990 h 238070"/>
                <a:gd name="connsiteX238" fmla="*/ 802217 w 3145150"/>
                <a:gd name="connsiteY238" fmla="*/ 126990 h 238070"/>
                <a:gd name="connsiteX239" fmla="*/ 795295 w 3145150"/>
                <a:gd name="connsiteY239" fmla="*/ 153262 h 238070"/>
                <a:gd name="connsiteX240" fmla="*/ 771978 w 3145150"/>
                <a:gd name="connsiteY240" fmla="*/ 164678 h 238070"/>
                <a:gd name="connsiteX241" fmla="*/ 750887 w 3145150"/>
                <a:gd name="connsiteY241" fmla="*/ 149052 h 238070"/>
                <a:gd name="connsiteX242" fmla="*/ 734006 w 3145150"/>
                <a:gd name="connsiteY242" fmla="*/ 93512 h 238070"/>
                <a:gd name="connsiteX243" fmla="*/ 773435 w 3145150"/>
                <a:gd name="connsiteY243" fmla="*/ 79627 h 238070"/>
                <a:gd name="connsiteX244" fmla="*/ 802177 w 3145150"/>
                <a:gd name="connsiteY244" fmla="*/ 107154 h 238070"/>
                <a:gd name="connsiteX245" fmla="*/ 783838 w 3145150"/>
                <a:gd name="connsiteY245" fmla="*/ 107154 h 238070"/>
                <a:gd name="connsiteX246" fmla="*/ 740928 w 3145150"/>
                <a:gd name="connsiteY246" fmla="*/ 114602 h 238070"/>
                <a:gd name="connsiteX247" fmla="*/ 719109 w 3145150"/>
                <a:gd name="connsiteY247" fmla="*/ 151036 h 238070"/>
                <a:gd name="connsiteX248" fmla="*/ 763760 w 3145150"/>
                <a:gd name="connsiteY248" fmla="*/ 189007 h 238070"/>
                <a:gd name="connsiteX249" fmla="*/ 803189 w 3145150"/>
                <a:gd name="connsiteY249" fmla="*/ 166945 h 238070"/>
                <a:gd name="connsiteX250" fmla="*/ 803674 w 3145150"/>
                <a:gd name="connsiteY250" fmla="*/ 166945 h 238070"/>
                <a:gd name="connsiteX251" fmla="*/ 805172 w 3145150"/>
                <a:gd name="connsiteY251" fmla="*/ 186052 h 238070"/>
                <a:gd name="connsiteX252" fmla="*/ 834440 w 3145150"/>
                <a:gd name="connsiteY252" fmla="*/ 186052 h 238070"/>
                <a:gd name="connsiteX253" fmla="*/ 832942 w 3145150"/>
                <a:gd name="connsiteY253" fmla="*/ 157553 h 238070"/>
                <a:gd name="connsiteX254" fmla="*/ 832457 w 3145150"/>
                <a:gd name="connsiteY254" fmla="*/ 125573 h 238070"/>
                <a:gd name="connsiteX255" fmla="*/ 832457 w 3145150"/>
                <a:gd name="connsiteY255" fmla="*/ 109218 h 238070"/>
                <a:gd name="connsiteX256" fmla="*/ 777402 w 3145150"/>
                <a:gd name="connsiteY256" fmla="*/ 55419 h 238070"/>
                <a:gd name="connsiteX257" fmla="*/ 732994 w 3145150"/>
                <a:gd name="connsiteY257" fmla="*/ 65094 h 238070"/>
                <a:gd name="connsiteX258" fmla="*/ 734006 w 3145150"/>
                <a:gd name="connsiteY258" fmla="*/ 93512 h 238070"/>
                <a:gd name="connsiteX259" fmla="*/ 626407 w 3145150"/>
                <a:gd name="connsiteY259" fmla="*/ 60034 h 238070"/>
                <a:gd name="connsiteX260" fmla="*/ 590217 w 3145150"/>
                <a:gd name="connsiteY260" fmla="*/ 55338 h 238070"/>
                <a:gd name="connsiteX261" fmla="*/ 540142 w 3145150"/>
                <a:gd name="connsiteY261" fmla="*/ 95009 h 238070"/>
                <a:gd name="connsiteX262" fmla="*/ 597908 w 3145150"/>
                <a:gd name="connsiteY262" fmla="*/ 149052 h 238070"/>
                <a:gd name="connsiteX263" fmla="*/ 576089 w 3145150"/>
                <a:gd name="connsiteY263" fmla="*/ 164678 h 238070"/>
                <a:gd name="connsiteX264" fmla="*/ 543339 w 3145150"/>
                <a:gd name="connsiteY264" fmla="*/ 156258 h 238070"/>
                <a:gd name="connsiteX265" fmla="*/ 541356 w 3145150"/>
                <a:gd name="connsiteY265" fmla="*/ 183542 h 238070"/>
                <a:gd name="connsiteX266" fmla="*/ 579044 w 3145150"/>
                <a:gd name="connsiteY266" fmla="*/ 189007 h 238070"/>
                <a:gd name="connsiteX267" fmla="*/ 632601 w 3145150"/>
                <a:gd name="connsiteY267" fmla="*/ 147352 h 238070"/>
                <a:gd name="connsiteX268" fmla="*/ 574834 w 3145150"/>
                <a:gd name="connsiteY268" fmla="*/ 93795 h 238070"/>
                <a:gd name="connsiteX269" fmla="*/ 594427 w 3145150"/>
                <a:gd name="connsiteY269" fmla="*/ 79667 h 238070"/>
                <a:gd name="connsiteX270" fmla="*/ 624180 w 3145150"/>
                <a:gd name="connsiteY270" fmla="*/ 85132 h 238070"/>
                <a:gd name="connsiteX271" fmla="*/ 626407 w 3145150"/>
                <a:gd name="connsiteY271" fmla="*/ 60034 h 238070"/>
                <a:gd name="connsiteX272" fmla="*/ 481848 w 3145150"/>
                <a:gd name="connsiteY272" fmla="*/ 186011 h 238070"/>
                <a:gd name="connsiteX273" fmla="*/ 514072 w 3145150"/>
                <a:gd name="connsiteY273" fmla="*/ 186011 h 238070"/>
                <a:gd name="connsiteX274" fmla="*/ 514072 w 3145150"/>
                <a:gd name="connsiteY274" fmla="*/ 0 h 238070"/>
                <a:gd name="connsiteX275" fmla="*/ 480836 w 3145150"/>
                <a:gd name="connsiteY275" fmla="*/ 0 h 238070"/>
                <a:gd name="connsiteX276" fmla="*/ 480836 w 3145150"/>
                <a:gd name="connsiteY276" fmla="*/ 73150 h 238070"/>
                <a:gd name="connsiteX277" fmla="*/ 480351 w 3145150"/>
                <a:gd name="connsiteY277" fmla="*/ 73150 h 238070"/>
                <a:gd name="connsiteX278" fmla="*/ 442177 w 3145150"/>
                <a:gd name="connsiteY278" fmla="*/ 55297 h 238070"/>
                <a:gd name="connsiteX279" fmla="*/ 388620 w 3145150"/>
                <a:gd name="connsiteY279" fmla="*/ 121768 h 238070"/>
                <a:gd name="connsiteX280" fmla="*/ 442177 w 3145150"/>
                <a:gd name="connsiteY280" fmla="*/ 188966 h 238070"/>
                <a:gd name="connsiteX281" fmla="*/ 481363 w 3145150"/>
                <a:gd name="connsiteY281" fmla="*/ 171600 h 238070"/>
                <a:gd name="connsiteX282" fmla="*/ 481848 w 3145150"/>
                <a:gd name="connsiteY282" fmla="*/ 171600 h 238070"/>
                <a:gd name="connsiteX283" fmla="*/ 481848 w 3145150"/>
                <a:gd name="connsiteY283" fmla="*/ 186011 h 238070"/>
                <a:gd name="connsiteX284" fmla="*/ 423312 w 3145150"/>
                <a:gd name="connsiteY284" fmla="*/ 121768 h 238070"/>
                <a:gd name="connsiteX285" fmla="*/ 450840 w 3145150"/>
                <a:gd name="connsiteY285" fmla="*/ 81084 h 238070"/>
                <a:gd name="connsiteX286" fmla="*/ 480594 w 3145150"/>
                <a:gd name="connsiteY286" fmla="*/ 121768 h 238070"/>
                <a:gd name="connsiteX287" fmla="*/ 451326 w 3145150"/>
                <a:gd name="connsiteY287" fmla="*/ 163180 h 238070"/>
                <a:gd name="connsiteX288" fmla="*/ 423312 w 3145150"/>
                <a:gd name="connsiteY288" fmla="*/ 121768 h 238070"/>
                <a:gd name="connsiteX289" fmla="*/ 361295 w 3145150"/>
                <a:gd name="connsiteY289" fmla="*/ 151764 h 238070"/>
                <a:gd name="connsiteX290" fmla="*/ 318871 w 3145150"/>
                <a:gd name="connsiteY290" fmla="*/ 164678 h 238070"/>
                <a:gd name="connsiteX291" fmla="*/ 282397 w 3145150"/>
                <a:gd name="connsiteY291" fmla="*/ 132414 h 238070"/>
                <a:gd name="connsiteX292" fmla="*/ 370687 w 3145150"/>
                <a:gd name="connsiteY292" fmla="*/ 132414 h 238070"/>
                <a:gd name="connsiteX293" fmla="*/ 309925 w 3145150"/>
                <a:gd name="connsiteY293" fmla="*/ 55297 h 238070"/>
                <a:gd name="connsiteX294" fmla="*/ 250660 w 3145150"/>
                <a:gd name="connsiteY294" fmla="*/ 122739 h 238070"/>
                <a:gd name="connsiteX295" fmla="*/ 317373 w 3145150"/>
                <a:gd name="connsiteY295" fmla="*/ 188966 h 238070"/>
                <a:gd name="connsiteX296" fmla="*/ 361255 w 3145150"/>
                <a:gd name="connsiteY296" fmla="*/ 178806 h 238070"/>
                <a:gd name="connsiteX297" fmla="*/ 361255 w 3145150"/>
                <a:gd name="connsiteY297" fmla="*/ 151764 h 238070"/>
                <a:gd name="connsiteX298" fmla="*/ 282438 w 3145150"/>
                <a:gd name="connsiteY298" fmla="*/ 109623 h 238070"/>
                <a:gd name="connsiteX299" fmla="*/ 311949 w 3145150"/>
                <a:gd name="connsiteY299" fmla="*/ 79627 h 238070"/>
                <a:gd name="connsiteX300" fmla="*/ 338990 w 3145150"/>
                <a:gd name="connsiteY300" fmla="*/ 109623 h 238070"/>
                <a:gd name="connsiteX301" fmla="*/ 282438 w 3145150"/>
                <a:gd name="connsiteY301" fmla="*/ 109623 h 238070"/>
                <a:gd name="connsiteX302" fmla="*/ 223416 w 3145150"/>
                <a:gd name="connsiteY302" fmla="*/ 151764 h 238070"/>
                <a:gd name="connsiteX303" fmla="*/ 181032 w 3145150"/>
                <a:gd name="connsiteY303" fmla="*/ 164678 h 238070"/>
                <a:gd name="connsiteX304" fmla="*/ 144559 w 3145150"/>
                <a:gd name="connsiteY304" fmla="*/ 132414 h 238070"/>
                <a:gd name="connsiteX305" fmla="*/ 232848 w 3145150"/>
                <a:gd name="connsiteY305" fmla="*/ 132414 h 238070"/>
                <a:gd name="connsiteX306" fmla="*/ 172086 w 3145150"/>
                <a:gd name="connsiteY306" fmla="*/ 55297 h 238070"/>
                <a:gd name="connsiteX307" fmla="*/ 112821 w 3145150"/>
                <a:gd name="connsiteY307" fmla="*/ 122739 h 238070"/>
                <a:gd name="connsiteX308" fmla="*/ 179534 w 3145150"/>
                <a:gd name="connsiteY308" fmla="*/ 188966 h 238070"/>
                <a:gd name="connsiteX309" fmla="*/ 223416 w 3145150"/>
                <a:gd name="connsiteY309" fmla="*/ 178806 h 238070"/>
                <a:gd name="connsiteX310" fmla="*/ 223416 w 3145150"/>
                <a:gd name="connsiteY310" fmla="*/ 151764 h 238070"/>
                <a:gd name="connsiteX311" fmla="*/ 144559 w 3145150"/>
                <a:gd name="connsiteY311" fmla="*/ 109623 h 238070"/>
                <a:gd name="connsiteX312" fmla="*/ 174069 w 3145150"/>
                <a:gd name="connsiteY312" fmla="*/ 79627 h 238070"/>
                <a:gd name="connsiteX313" fmla="*/ 201111 w 3145150"/>
                <a:gd name="connsiteY313" fmla="*/ 109623 h 238070"/>
                <a:gd name="connsiteX314" fmla="*/ 144559 w 3145150"/>
                <a:gd name="connsiteY314" fmla="*/ 109623 h 238070"/>
                <a:gd name="connsiteX315" fmla="*/ 0 w 3145150"/>
                <a:gd name="connsiteY315" fmla="*/ 186011 h 238070"/>
                <a:gd name="connsiteX316" fmla="*/ 101932 w 3145150"/>
                <a:gd name="connsiteY316" fmla="*/ 186011 h 238070"/>
                <a:gd name="connsiteX317" fmla="*/ 101932 w 3145150"/>
                <a:gd name="connsiteY317" fmla="*/ 158727 h 238070"/>
                <a:gd name="connsiteX318" fmla="*/ 34733 w 3145150"/>
                <a:gd name="connsiteY318" fmla="*/ 158727 h 238070"/>
                <a:gd name="connsiteX319" fmla="*/ 34733 w 3145150"/>
                <a:gd name="connsiteY319" fmla="*/ 12914 h 238070"/>
                <a:gd name="connsiteX320" fmla="*/ 0 w 3145150"/>
                <a:gd name="connsiteY320" fmla="*/ 12914 h 238070"/>
                <a:gd name="connsiteX321" fmla="*/ 0 w 3145150"/>
                <a:gd name="connsiteY321" fmla="*/ 186011 h 23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3145150" h="238070">
                  <a:moveTo>
                    <a:pt x="3082890" y="81084"/>
                  </a:moveTo>
                  <a:cubicBezTo>
                    <a:pt x="3104467" y="81084"/>
                    <a:pt x="3110417" y="104644"/>
                    <a:pt x="3110417" y="121768"/>
                  </a:cubicBezTo>
                  <a:cubicBezTo>
                    <a:pt x="3110417" y="139377"/>
                    <a:pt x="3104224" y="163180"/>
                    <a:pt x="3082405" y="163180"/>
                  </a:cubicBezTo>
                  <a:cubicBezTo>
                    <a:pt x="3060342" y="163180"/>
                    <a:pt x="3053137" y="139863"/>
                    <a:pt x="3053137" y="121768"/>
                  </a:cubicBezTo>
                  <a:cubicBezTo>
                    <a:pt x="3053137" y="103915"/>
                    <a:pt x="3061557" y="81084"/>
                    <a:pt x="3082890" y="81084"/>
                  </a:cubicBezTo>
                  <a:moveTo>
                    <a:pt x="3019659" y="238070"/>
                  </a:moveTo>
                  <a:lnTo>
                    <a:pt x="3052894" y="238070"/>
                  </a:lnTo>
                  <a:lnTo>
                    <a:pt x="3052894" y="171357"/>
                  </a:lnTo>
                  <a:lnTo>
                    <a:pt x="3053379" y="171357"/>
                  </a:lnTo>
                  <a:cubicBezTo>
                    <a:pt x="3065038" y="185485"/>
                    <a:pt x="3076697" y="188966"/>
                    <a:pt x="3090825" y="188966"/>
                  </a:cubicBezTo>
                  <a:cubicBezTo>
                    <a:pt x="3130739" y="188966"/>
                    <a:pt x="3145151" y="156743"/>
                    <a:pt x="3145151" y="121768"/>
                  </a:cubicBezTo>
                  <a:cubicBezTo>
                    <a:pt x="3145151" y="86549"/>
                    <a:pt x="3130780" y="55297"/>
                    <a:pt x="3091594" y="55297"/>
                  </a:cubicBezTo>
                  <a:cubicBezTo>
                    <a:pt x="3072001" y="55297"/>
                    <a:pt x="3059371" y="63960"/>
                    <a:pt x="3051922" y="76388"/>
                  </a:cubicBezTo>
                  <a:lnTo>
                    <a:pt x="3051436" y="76388"/>
                  </a:lnTo>
                  <a:lnTo>
                    <a:pt x="3051436" y="58293"/>
                  </a:lnTo>
                  <a:lnTo>
                    <a:pt x="3019699" y="58293"/>
                  </a:lnTo>
                  <a:lnTo>
                    <a:pt x="3019699" y="238070"/>
                  </a:lnTo>
                  <a:close/>
                  <a:moveTo>
                    <a:pt x="2951488" y="34976"/>
                  </a:moveTo>
                  <a:lnTo>
                    <a:pt x="2984723" y="34976"/>
                  </a:lnTo>
                  <a:lnTo>
                    <a:pt x="2984723" y="3238"/>
                  </a:lnTo>
                  <a:lnTo>
                    <a:pt x="2951488" y="3238"/>
                  </a:lnTo>
                  <a:lnTo>
                    <a:pt x="2951488" y="34976"/>
                  </a:lnTo>
                  <a:close/>
                  <a:moveTo>
                    <a:pt x="2951488" y="186011"/>
                  </a:moveTo>
                  <a:lnTo>
                    <a:pt x="2984723" y="186011"/>
                  </a:lnTo>
                  <a:lnTo>
                    <a:pt x="2984723" y="58293"/>
                  </a:lnTo>
                  <a:lnTo>
                    <a:pt x="2951488" y="58293"/>
                  </a:lnTo>
                  <a:lnTo>
                    <a:pt x="2951488" y="186011"/>
                  </a:lnTo>
                  <a:close/>
                  <a:moveTo>
                    <a:pt x="2799198" y="186011"/>
                  </a:moveTo>
                  <a:lnTo>
                    <a:pt x="2832433" y="186011"/>
                  </a:lnTo>
                  <a:lnTo>
                    <a:pt x="2832433" y="123508"/>
                  </a:lnTo>
                  <a:cubicBezTo>
                    <a:pt x="2832433" y="107154"/>
                    <a:pt x="2837614" y="81084"/>
                    <a:pt x="2861701" y="81084"/>
                  </a:cubicBezTo>
                  <a:cubicBezTo>
                    <a:pt x="2883035" y="81084"/>
                    <a:pt x="2883277" y="102175"/>
                    <a:pt x="2883277" y="117800"/>
                  </a:cubicBezTo>
                  <a:lnTo>
                    <a:pt x="2883277" y="186011"/>
                  </a:lnTo>
                  <a:lnTo>
                    <a:pt x="2916513" y="186011"/>
                  </a:lnTo>
                  <a:lnTo>
                    <a:pt x="2916513" y="105413"/>
                  </a:lnTo>
                  <a:cubicBezTo>
                    <a:pt x="2916513" y="76631"/>
                    <a:pt x="2903356" y="55338"/>
                    <a:pt x="2873116" y="55338"/>
                  </a:cubicBezTo>
                  <a:cubicBezTo>
                    <a:pt x="2855750" y="55338"/>
                    <a:pt x="2841379" y="63272"/>
                    <a:pt x="2832959" y="75659"/>
                  </a:cubicBezTo>
                  <a:lnTo>
                    <a:pt x="2832473" y="75659"/>
                  </a:lnTo>
                  <a:lnTo>
                    <a:pt x="2832473" y="0"/>
                  </a:lnTo>
                  <a:lnTo>
                    <a:pt x="2799238" y="0"/>
                  </a:lnTo>
                  <a:lnTo>
                    <a:pt x="2799238" y="186011"/>
                  </a:lnTo>
                  <a:close/>
                  <a:moveTo>
                    <a:pt x="2767218" y="60034"/>
                  </a:moveTo>
                  <a:cubicBezTo>
                    <a:pt x="2756814" y="57807"/>
                    <a:pt x="2746653" y="55338"/>
                    <a:pt x="2731027" y="55338"/>
                  </a:cubicBezTo>
                  <a:cubicBezTo>
                    <a:pt x="2704998" y="55338"/>
                    <a:pt x="2680952" y="67482"/>
                    <a:pt x="2680952" y="95009"/>
                  </a:cubicBezTo>
                  <a:cubicBezTo>
                    <a:pt x="2680952" y="141118"/>
                    <a:pt x="2738719" y="124035"/>
                    <a:pt x="2738719" y="149052"/>
                  </a:cubicBezTo>
                  <a:cubicBezTo>
                    <a:pt x="2738719" y="161439"/>
                    <a:pt x="2725319" y="164678"/>
                    <a:pt x="2716899" y="164678"/>
                  </a:cubicBezTo>
                  <a:cubicBezTo>
                    <a:pt x="2705484" y="164678"/>
                    <a:pt x="2694594" y="161439"/>
                    <a:pt x="2684150" y="156258"/>
                  </a:cubicBezTo>
                  <a:lnTo>
                    <a:pt x="2682167" y="183542"/>
                  </a:lnTo>
                  <a:cubicBezTo>
                    <a:pt x="2694311" y="186781"/>
                    <a:pt x="2707224" y="189007"/>
                    <a:pt x="2719854" y="189007"/>
                  </a:cubicBezTo>
                  <a:cubicBezTo>
                    <a:pt x="2746896" y="189007"/>
                    <a:pt x="2773411" y="177105"/>
                    <a:pt x="2773411" y="147352"/>
                  </a:cubicBezTo>
                  <a:cubicBezTo>
                    <a:pt x="2773411" y="101244"/>
                    <a:pt x="2715645" y="114117"/>
                    <a:pt x="2715645" y="93795"/>
                  </a:cubicBezTo>
                  <a:cubicBezTo>
                    <a:pt x="2715645" y="82865"/>
                    <a:pt x="2726291" y="79667"/>
                    <a:pt x="2735237" y="79667"/>
                  </a:cubicBezTo>
                  <a:cubicBezTo>
                    <a:pt x="2747382" y="79667"/>
                    <a:pt x="2754830" y="81651"/>
                    <a:pt x="2764991" y="85132"/>
                  </a:cubicBezTo>
                  <a:lnTo>
                    <a:pt x="2767218" y="60034"/>
                  </a:lnTo>
                  <a:close/>
                  <a:moveTo>
                    <a:pt x="2593391" y="186011"/>
                  </a:moveTo>
                  <a:lnTo>
                    <a:pt x="2626626" y="186011"/>
                  </a:lnTo>
                  <a:lnTo>
                    <a:pt x="2626626" y="139134"/>
                  </a:lnTo>
                  <a:cubicBezTo>
                    <a:pt x="2626626" y="120796"/>
                    <a:pt x="2626626" y="87075"/>
                    <a:pt x="2653668" y="87075"/>
                  </a:cubicBezTo>
                  <a:cubicBezTo>
                    <a:pt x="2659618" y="87075"/>
                    <a:pt x="2665569" y="88087"/>
                    <a:pt x="2668565" y="89828"/>
                  </a:cubicBezTo>
                  <a:lnTo>
                    <a:pt x="2668565" y="56350"/>
                  </a:lnTo>
                  <a:cubicBezTo>
                    <a:pt x="2665083" y="55378"/>
                    <a:pt x="2661642" y="55378"/>
                    <a:pt x="2658404" y="55378"/>
                  </a:cubicBezTo>
                  <a:cubicBezTo>
                    <a:pt x="2638568" y="55378"/>
                    <a:pt x="2624926" y="75457"/>
                    <a:pt x="2623428" y="87359"/>
                  </a:cubicBezTo>
                  <a:lnTo>
                    <a:pt x="2622942" y="87359"/>
                  </a:lnTo>
                  <a:lnTo>
                    <a:pt x="2622942" y="58333"/>
                  </a:lnTo>
                  <a:lnTo>
                    <a:pt x="2593432" y="58333"/>
                  </a:lnTo>
                  <a:lnTo>
                    <a:pt x="2593432" y="186011"/>
                  </a:lnTo>
                  <a:close/>
                  <a:moveTo>
                    <a:pt x="2557160" y="151764"/>
                  </a:moveTo>
                  <a:cubicBezTo>
                    <a:pt x="2544773" y="158687"/>
                    <a:pt x="2530888" y="164678"/>
                    <a:pt x="2514776" y="164678"/>
                  </a:cubicBezTo>
                  <a:cubicBezTo>
                    <a:pt x="2494171" y="164678"/>
                    <a:pt x="2479801" y="153019"/>
                    <a:pt x="2478303" y="132414"/>
                  </a:cubicBezTo>
                  <a:lnTo>
                    <a:pt x="2566592" y="132414"/>
                  </a:lnTo>
                  <a:cubicBezTo>
                    <a:pt x="2566592" y="87763"/>
                    <a:pt x="2553193" y="55297"/>
                    <a:pt x="2505830" y="55297"/>
                  </a:cubicBezTo>
                  <a:cubicBezTo>
                    <a:pt x="2466159" y="55297"/>
                    <a:pt x="2446565" y="85780"/>
                    <a:pt x="2446565" y="122739"/>
                  </a:cubicBezTo>
                  <a:cubicBezTo>
                    <a:pt x="2446565" y="164637"/>
                    <a:pt x="2471138" y="188966"/>
                    <a:pt x="2513278" y="188966"/>
                  </a:cubicBezTo>
                  <a:cubicBezTo>
                    <a:pt x="2531131" y="188966"/>
                    <a:pt x="2545016" y="185485"/>
                    <a:pt x="2557160" y="178806"/>
                  </a:cubicBezTo>
                  <a:lnTo>
                    <a:pt x="2557160" y="151764"/>
                  </a:lnTo>
                  <a:close/>
                  <a:moveTo>
                    <a:pt x="2478343" y="109623"/>
                  </a:moveTo>
                  <a:cubicBezTo>
                    <a:pt x="2479841" y="92500"/>
                    <a:pt x="2489233" y="79627"/>
                    <a:pt x="2507854" y="79627"/>
                  </a:cubicBezTo>
                  <a:cubicBezTo>
                    <a:pt x="2526475" y="79627"/>
                    <a:pt x="2533884" y="93512"/>
                    <a:pt x="2534896" y="109623"/>
                  </a:cubicBezTo>
                  <a:lnTo>
                    <a:pt x="2478343" y="109623"/>
                  </a:lnTo>
                  <a:close/>
                  <a:moveTo>
                    <a:pt x="2303262" y="186011"/>
                  </a:moveTo>
                  <a:lnTo>
                    <a:pt x="2336497" y="186011"/>
                  </a:lnTo>
                  <a:lnTo>
                    <a:pt x="2336497" y="123508"/>
                  </a:lnTo>
                  <a:cubicBezTo>
                    <a:pt x="2336497" y="107154"/>
                    <a:pt x="2341679" y="81084"/>
                    <a:pt x="2365765" y="81084"/>
                  </a:cubicBezTo>
                  <a:cubicBezTo>
                    <a:pt x="2387099" y="81084"/>
                    <a:pt x="2387341" y="102175"/>
                    <a:pt x="2387341" y="117800"/>
                  </a:cubicBezTo>
                  <a:lnTo>
                    <a:pt x="2387341" y="186011"/>
                  </a:lnTo>
                  <a:lnTo>
                    <a:pt x="2420577" y="186011"/>
                  </a:lnTo>
                  <a:lnTo>
                    <a:pt x="2420577" y="105413"/>
                  </a:lnTo>
                  <a:cubicBezTo>
                    <a:pt x="2420577" y="76631"/>
                    <a:pt x="2407420" y="55338"/>
                    <a:pt x="2377180" y="55338"/>
                  </a:cubicBezTo>
                  <a:cubicBezTo>
                    <a:pt x="2359814" y="55338"/>
                    <a:pt x="2345686" y="61046"/>
                    <a:pt x="2335282" y="75659"/>
                  </a:cubicBezTo>
                  <a:lnTo>
                    <a:pt x="2334797" y="75659"/>
                  </a:lnTo>
                  <a:lnTo>
                    <a:pt x="2334797" y="58293"/>
                  </a:lnTo>
                  <a:lnTo>
                    <a:pt x="2303302" y="58293"/>
                  </a:lnTo>
                  <a:lnTo>
                    <a:pt x="2303302" y="186011"/>
                  </a:lnTo>
                  <a:close/>
                  <a:moveTo>
                    <a:pt x="2217685" y="147554"/>
                  </a:moveTo>
                  <a:cubicBezTo>
                    <a:pt x="2217685" y="172855"/>
                    <a:pt x="2232055" y="188966"/>
                    <a:pt x="2258085" y="188966"/>
                  </a:cubicBezTo>
                  <a:cubicBezTo>
                    <a:pt x="2268003" y="188966"/>
                    <a:pt x="2275694" y="187954"/>
                    <a:pt x="2282657" y="185971"/>
                  </a:cubicBezTo>
                  <a:lnTo>
                    <a:pt x="2281645" y="159699"/>
                  </a:lnTo>
                  <a:cubicBezTo>
                    <a:pt x="2278164" y="161925"/>
                    <a:pt x="2272456" y="163180"/>
                    <a:pt x="2266505" y="163180"/>
                  </a:cubicBezTo>
                  <a:cubicBezTo>
                    <a:pt x="2253834" y="163180"/>
                    <a:pt x="2250879" y="153019"/>
                    <a:pt x="2250879" y="142089"/>
                  </a:cubicBezTo>
                  <a:lnTo>
                    <a:pt x="2250879" y="82582"/>
                  </a:lnTo>
                  <a:lnTo>
                    <a:pt x="2280390" y="82582"/>
                  </a:lnTo>
                  <a:lnTo>
                    <a:pt x="2280390" y="58293"/>
                  </a:lnTo>
                  <a:lnTo>
                    <a:pt x="2250879" y="58293"/>
                  </a:lnTo>
                  <a:lnTo>
                    <a:pt x="2250879" y="22062"/>
                  </a:lnTo>
                  <a:lnTo>
                    <a:pt x="2217644" y="32709"/>
                  </a:lnTo>
                  <a:lnTo>
                    <a:pt x="2217644" y="58253"/>
                  </a:lnTo>
                  <a:lnTo>
                    <a:pt x="2193072" y="58253"/>
                  </a:lnTo>
                  <a:lnTo>
                    <a:pt x="2193072" y="82541"/>
                  </a:lnTo>
                  <a:lnTo>
                    <a:pt x="2217644" y="82541"/>
                  </a:lnTo>
                  <a:lnTo>
                    <a:pt x="2217644" y="147554"/>
                  </a:lnTo>
                  <a:close/>
                  <a:moveTo>
                    <a:pt x="2111057" y="186011"/>
                  </a:moveTo>
                  <a:lnTo>
                    <a:pt x="2144292" y="186011"/>
                  </a:lnTo>
                  <a:lnTo>
                    <a:pt x="2144292" y="139134"/>
                  </a:lnTo>
                  <a:cubicBezTo>
                    <a:pt x="2144292" y="120796"/>
                    <a:pt x="2144292" y="87075"/>
                    <a:pt x="2171333" y="87075"/>
                  </a:cubicBezTo>
                  <a:cubicBezTo>
                    <a:pt x="2177284" y="87075"/>
                    <a:pt x="2183235" y="88087"/>
                    <a:pt x="2186231" y="89828"/>
                  </a:cubicBezTo>
                  <a:lnTo>
                    <a:pt x="2186231" y="56350"/>
                  </a:lnTo>
                  <a:cubicBezTo>
                    <a:pt x="2182749" y="55378"/>
                    <a:pt x="2179308" y="55378"/>
                    <a:pt x="2176070" y="55378"/>
                  </a:cubicBezTo>
                  <a:cubicBezTo>
                    <a:pt x="2156234" y="55378"/>
                    <a:pt x="2142592" y="75457"/>
                    <a:pt x="2141094" y="87359"/>
                  </a:cubicBezTo>
                  <a:lnTo>
                    <a:pt x="2140608" y="87359"/>
                  </a:lnTo>
                  <a:lnTo>
                    <a:pt x="2140608" y="58333"/>
                  </a:lnTo>
                  <a:lnTo>
                    <a:pt x="2111097" y="58333"/>
                  </a:lnTo>
                  <a:lnTo>
                    <a:pt x="2111097" y="186011"/>
                  </a:lnTo>
                  <a:close/>
                  <a:moveTo>
                    <a:pt x="1996009" y="149052"/>
                  </a:moveTo>
                  <a:cubicBezTo>
                    <a:pt x="1996009" y="129459"/>
                    <a:pt x="2018071" y="126990"/>
                    <a:pt x="2032928" y="126990"/>
                  </a:cubicBezTo>
                  <a:lnTo>
                    <a:pt x="2047339" y="126990"/>
                  </a:lnTo>
                  <a:cubicBezTo>
                    <a:pt x="2047339" y="136908"/>
                    <a:pt x="2045841" y="146056"/>
                    <a:pt x="2040377" y="153262"/>
                  </a:cubicBezTo>
                  <a:cubicBezTo>
                    <a:pt x="2035195" y="160184"/>
                    <a:pt x="2027220" y="164678"/>
                    <a:pt x="2017059" y="164678"/>
                  </a:cubicBezTo>
                  <a:cubicBezTo>
                    <a:pt x="2005158" y="164678"/>
                    <a:pt x="1996009" y="159982"/>
                    <a:pt x="1996009" y="149052"/>
                  </a:cubicBezTo>
                  <a:moveTo>
                    <a:pt x="1979128" y="93512"/>
                  </a:moveTo>
                  <a:cubicBezTo>
                    <a:pt x="1990301" y="85092"/>
                    <a:pt x="2004429" y="79627"/>
                    <a:pt x="2018557" y="79627"/>
                  </a:cubicBezTo>
                  <a:cubicBezTo>
                    <a:pt x="2038150" y="79627"/>
                    <a:pt x="2047339" y="86549"/>
                    <a:pt x="2047339" y="107154"/>
                  </a:cubicBezTo>
                  <a:lnTo>
                    <a:pt x="2029001" y="107154"/>
                  </a:lnTo>
                  <a:cubicBezTo>
                    <a:pt x="2015116" y="107154"/>
                    <a:pt x="1998762" y="108409"/>
                    <a:pt x="1986091" y="114602"/>
                  </a:cubicBezTo>
                  <a:cubicBezTo>
                    <a:pt x="1973420" y="120796"/>
                    <a:pt x="1964272" y="131969"/>
                    <a:pt x="1964272" y="151036"/>
                  </a:cubicBezTo>
                  <a:cubicBezTo>
                    <a:pt x="1964272" y="175365"/>
                    <a:pt x="1986334" y="189007"/>
                    <a:pt x="2008923" y="189007"/>
                  </a:cubicBezTo>
                  <a:cubicBezTo>
                    <a:pt x="2024063" y="189007"/>
                    <a:pt x="2040660" y="181073"/>
                    <a:pt x="2048351" y="166945"/>
                  </a:cubicBezTo>
                  <a:lnTo>
                    <a:pt x="2048837" y="166945"/>
                  </a:lnTo>
                  <a:cubicBezTo>
                    <a:pt x="2049080" y="170912"/>
                    <a:pt x="2049080" y="179332"/>
                    <a:pt x="2050335" y="186052"/>
                  </a:cubicBezTo>
                  <a:lnTo>
                    <a:pt x="2079603" y="186052"/>
                  </a:lnTo>
                  <a:cubicBezTo>
                    <a:pt x="2078834" y="176134"/>
                    <a:pt x="2078348" y="167228"/>
                    <a:pt x="2078105" y="157553"/>
                  </a:cubicBezTo>
                  <a:cubicBezTo>
                    <a:pt x="2077862" y="148121"/>
                    <a:pt x="2077619" y="138446"/>
                    <a:pt x="2077619" y="125573"/>
                  </a:cubicBezTo>
                  <a:lnTo>
                    <a:pt x="2077619" y="109218"/>
                  </a:lnTo>
                  <a:cubicBezTo>
                    <a:pt x="2077619" y="71530"/>
                    <a:pt x="2061508" y="55419"/>
                    <a:pt x="2022565" y="55419"/>
                  </a:cubicBezTo>
                  <a:cubicBezTo>
                    <a:pt x="2008437" y="55419"/>
                    <a:pt x="1991070" y="59143"/>
                    <a:pt x="1978157" y="65094"/>
                  </a:cubicBezTo>
                  <a:lnTo>
                    <a:pt x="1979128" y="93512"/>
                  </a:lnTo>
                  <a:close/>
                  <a:moveTo>
                    <a:pt x="1834570" y="186011"/>
                  </a:moveTo>
                  <a:lnTo>
                    <a:pt x="1869303" y="186011"/>
                  </a:lnTo>
                  <a:lnTo>
                    <a:pt x="1869303" y="120310"/>
                  </a:lnTo>
                  <a:lnTo>
                    <a:pt x="1883957" y="120310"/>
                  </a:lnTo>
                  <a:cubicBezTo>
                    <a:pt x="1921160" y="120310"/>
                    <a:pt x="1950670" y="105656"/>
                    <a:pt x="1950670" y="65256"/>
                  </a:cubicBezTo>
                  <a:cubicBezTo>
                    <a:pt x="1950670" y="23844"/>
                    <a:pt x="1916220" y="12914"/>
                    <a:pt x="1878533" y="12914"/>
                  </a:cubicBezTo>
                  <a:lnTo>
                    <a:pt x="1834651" y="12914"/>
                  </a:lnTo>
                  <a:lnTo>
                    <a:pt x="1834651" y="186011"/>
                  </a:lnTo>
                  <a:close/>
                  <a:moveTo>
                    <a:pt x="1869262" y="40198"/>
                  </a:moveTo>
                  <a:lnTo>
                    <a:pt x="1881407" y="40198"/>
                  </a:lnTo>
                  <a:cubicBezTo>
                    <a:pt x="1899259" y="40198"/>
                    <a:pt x="1914399" y="47161"/>
                    <a:pt x="1914399" y="67239"/>
                  </a:cubicBezTo>
                  <a:cubicBezTo>
                    <a:pt x="1914399" y="87318"/>
                    <a:pt x="1898773" y="93026"/>
                    <a:pt x="1881407" y="93026"/>
                  </a:cubicBezTo>
                  <a:lnTo>
                    <a:pt x="1869262" y="93026"/>
                  </a:lnTo>
                  <a:lnTo>
                    <a:pt x="1869262" y="40198"/>
                  </a:lnTo>
                  <a:close/>
                  <a:moveTo>
                    <a:pt x="1628480" y="186011"/>
                  </a:moveTo>
                  <a:lnTo>
                    <a:pt x="1661715" y="186011"/>
                  </a:lnTo>
                  <a:lnTo>
                    <a:pt x="1661715" y="124035"/>
                  </a:lnTo>
                  <a:lnTo>
                    <a:pt x="1662201" y="124035"/>
                  </a:lnTo>
                  <a:lnTo>
                    <a:pt x="1704868" y="186011"/>
                  </a:lnTo>
                  <a:lnTo>
                    <a:pt x="1747009" y="186011"/>
                  </a:lnTo>
                  <a:lnTo>
                    <a:pt x="1693452" y="115331"/>
                  </a:lnTo>
                  <a:lnTo>
                    <a:pt x="1741058" y="58293"/>
                  </a:lnTo>
                  <a:lnTo>
                    <a:pt x="1701872" y="58293"/>
                  </a:lnTo>
                  <a:lnTo>
                    <a:pt x="1662201" y="109380"/>
                  </a:lnTo>
                  <a:lnTo>
                    <a:pt x="1661715" y="109380"/>
                  </a:lnTo>
                  <a:lnTo>
                    <a:pt x="1661715" y="0"/>
                  </a:lnTo>
                  <a:lnTo>
                    <a:pt x="1628480" y="0"/>
                  </a:lnTo>
                  <a:lnTo>
                    <a:pt x="1628480" y="186011"/>
                  </a:lnTo>
                  <a:close/>
                  <a:moveTo>
                    <a:pt x="1532013" y="186011"/>
                  </a:moveTo>
                  <a:lnTo>
                    <a:pt x="1565248" y="186011"/>
                  </a:lnTo>
                  <a:lnTo>
                    <a:pt x="1565248" y="139134"/>
                  </a:lnTo>
                  <a:cubicBezTo>
                    <a:pt x="1565248" y="120796"/>
                    <a:pt x="1565248" y="87075"/>
                    <a:pt x="1592249" y="87075"/>
                  </a:cubicBezTo>
                  <a:cubicBezTo>
                    <a:pt x="1598200" y="87075"/>
                    <a:pt x="1604151" y="88087"/>
                    <a:pt x="1607146" y="89828"/>
                  </a:cubicBezTo>
                  <a:lnTo>
                    <a:pt x="1607146" y="56350"/>
                  </a:lnTo>
                  <a:cubicBezTo>
                    <a:pt x="1603665" y="55378"/>
                    <a:pt x="1600224" y="55378"/>
                    <a:pt x="1596985" y="55378"/>
                  </a:cubicBezTo>
                  <a:cubicBezTo>
                    <a:pt x="1577150" y="55378"/>
                    <a:pt x="1563508" y="75457"/>
                    <a:pt x="1562010" y="87359"/>
                  </a:cubicBezTo>
                  <a:lnTo>
                    <a:pt x="1561524" y="87359"/>
                  </a:lnTo>
                  <a:lnTo>
                    <a:pt x="1561524" y="58333"/>
                  </a:lnTo>
                  <a:lnTo>
                    <a:pt x="1532013" y="58333"/>
                  </a:lnTo>
                  <a:lnTo>
                    <a:pt x="1532013" y="186011"/>
                  </a:lnTo>
                  <a:close/>
                  <a:moveTo>
                    <a:pt x="1406319" y="119055"/>
                  </a:moveTo>
                  <a:cubicBezTo>
                    <a:pt x="1406319" y="99948"/>
                    <a:pt x="1416722" y="81084"/>
                    <a:pt x="1438299" y="81084"/>
                  </a:cubicBezTo>
                  <a:cubicBezTo>
                    <a:pt x="1460118" y="81084"/>
                    <a:pt x="1470522" y="99422"/>
                    <a:pt x="1470522" y="119055"/>
                  </a:cubicBezTo>
                  <a:cubicBezTo>
                    <a:pt x="1470522" y="140389"/>
                    <a:pt x="1463843" y="163180"/>
                    <a:pt x="1438299" y="163180"/>
                  </a:cubicBezTo>
                  <a:cubicBezTo>
                    <a:pt x="1412998" y="163180"/>
                    <a:pt x="1406319" y="140146"/>
                    <a:pt x="1406319" y="119055"/>
                  </a:cubicBezTo>
                  <a:moveTo>
                    <a:pt x="1371586" y="123023"/>
                  </a:moveTo>
                  <a:cubicBezTo>
                    <a:pt x="1371586" y="159739"/>
                    <a:pt x="1396158" y="189007"/>
                    <a:pt x="1438299" y="189007"/>
                  </a:cubicBezTo>
                  <a:cubicBezTo>
                    <a:pt x="1480683" y="189007"/>
                    <a:pt x="1505255" y="159739"/>
                    <a:pt x="1505255" y="123023"/>
                  </a:cubicBezTo>
                  <a:cubicBezTo>
                    <a:pt x="1505255" y="80881"/>
                    <a:pt x="1476230" y="55338"/>
                    <a:pt x="1438299" y="55338"/>
                  </a:cubicBezTo>
                  <a:cubicBezTo>
                    <a:pt x="1400611" y="55297"/>
                    <a:pt x="1371586" y="80841"/>
                    <a:pt x="1371586" y="123023"/>
                  </a:cubicBezTo>
                  <a:moveTo>
                    <a:pt x="1286049" y="186011"/>
                  </a:moveTo>
                  <a:lnTo>
                    <a:pt x="1320782" y="186011"/>
                  </a:lnTo>
                  <a:lnTo>
                    <a:pt x="1320782" y="117557"/>
                  </a:lnTo>
                  <a:lnTo>
                    <a:pt x="1382759" y="12914"/>
                  </a:lnTo>
                  <a:lnTo>
                    <a:pt x="1346042" y="12914"/>
                  </a:lnTo>
                  <a:lnTo>
                    <a:pt x="1304387" y="85577"/>
                  </a:lnTo>
                  <a:lnTo>
                    <a:pt x="1263461" y="12914"/>
                  </a:lnTo>
                  <a:lnTo>
                    <a:pt x="1222777" y="12914"/>
                  </a:lnTo>
                  <a:lnTo>
                    <a:pt x="1286009" y="117557"/>
                  </a:lnTo>
                  <a:lnTo>
                    <a:pt x="1286009" y="186011"/>
                  </a:lnTo>
                  <a:close/>
                  <a:moveTo>
                    <a:pt x="1101778" y="186011"/>
                  </a:moveTo>
                  <a:lnTo>
                    <a:pt x="1134001" y="186011"/>
                  </a:lnTo>
                  <a:lnTo>
                    <a:pt x="1134001" y="0"/>
                  </a:lnTo>
                  <a:lnTo>
                    <a:pt x="1100766" y="0"/>
                  </a:lnTo>
                  <a:lnTo>
                    <a:pt x="1100766" y="73150"/>
                  </a:lnTo>
                  <a:lnTo>
                    <a:pt x="1100281" y="73150"/>
                  </a:lnTo>
                  <a:cubicBezTo>
                    <a:pt x="1090363" y="61005"/>
                    <a:pt x="1078704" y="55297"/>
                    <a:pt x="1062107" y="55297"/>
                  </a:cubicBezTo>
                  <a:cubicBezTo>
                    <a:pt x="1022921" y="55297"/>
                    <a:pt x="1008550" y="86549"/>
                    <a:pt x="1008550" y="121768"/>
                  </a:cubicBezTo>
                  <a:cubicBezTo>
                    <a:pt x="1008550" y="156743"/>
                    <a:pt x="1022961" y="188966"/>
                    <a:pt x="1062107" y="188966"/>
                  </a:cubicBezTo>
                  <a:cubicBezTo>
                    <a:pt x="1077733" y="188966"/>
                    <a:pt x="1091375" y="183987"/>
                    <a:pt x="1101293" y="171600"/>
                  </a:cubicBezTo>
                  <a:lnTo>
                    <a:pt x="1101778" y="171600"/>
                  </a:lnTo>
                  <a:lnTo>
                    <a:pt x="1101778" y="186011"/>
                  </a:lnTo>
                  <a:close/>
                  <a:moveTo>
                    <a:pt x="1043242" y="121768"/>
                  </a:moveTo>
                  <a:cubicBezTo>
                    <a:pt x="1043242" y="104684"/>
                    <a:pt x="1049193" y="81084"/>
                    <a:pt x="1070770" y="81084"/>
                  </a:cubicBezTo>
                  <a:cubicBezTo>
                    <a:pt x="1092103" y="81084"/>
                    <a:pt x="1100524" y="103915"/>
                    <a:pt x="1100524" y="121768"/>
                  </a:cubicBezTo>
                  <a:cubicBezTo>
                    <a:pt x="1100524" y="139863"/>
                    <a:pt x="1093318" y="163180"/>
                    <a:pt x="1071255" y="163180"/>
                  </a:cubicBezTo>
                  <a:cubicBezTo>
                    <a:pt x="1049436" y="163180"/>
                    <a:pt x="1043242" y="139377"/>
                    <a:pt x="1043242" y="121768"/>
                  </a:cubicBezTo>
                  <a:moveTo>
                    <a:pt x="865206" y="186011"/>
                  </a:moveTo>
                  <a:lnTo>
                    <a:pt x="898441" y="186011"/>
                  </a:lnTo>
                  <a:lnTo>
                    <a:pt x="898441" y="123508"/>
                  </a:lnTo>
                  <a:cubicBezTo>
                    <a:pt x="898441" y="107154"/>
                    <a:pt x="903623" y="81084"/>
                    <a:pt x="927709" y="81084"/>
                  </a:cubicBezTo>
                  <a:cubicBezTo>
                    <a:pt x="949042" y="81084"/>
                    <a:pt x="949285" y="102175"/>
                    <a:pt x="949285" y="117800"/>
                  </a:cubicBezTo>
                  <a:lnTo>
                    <a:pt x="949285" y="186011"/>
                  </a:lnTo>
                  <a:lnTo>
                    <a:pt x="982521" y="186011"/>
                  </a:lnTo>
                  <a:lnTo>
                    <a:pt x="982521" y="105413"/>
                  </a:lnTo>
                  <a:cubicBezTo>
                    <a:pt x="982521" y="76631"/>
                    <a:pt x="969364" y="55338"/>
                    <a:pt x="939125" y="55338"/>
                  </a:cubicBezTo>
                  <a:cubicBezTo>
                    <a:pt x="921758" y="55338"/>
                    <a:pt x="907630" y="61046"/>
                    <a:pt x="897227" y="75659"/>
                  </a:cubicBezTo>
                  <a:lnTo>
                    <a:pt x="896741" y="75659"/>
                  </a:lnTo>
                  <a:lnTo>
                    <a:pt x="896741" y="58293"/>
                  </a:lnTo>
                  <a:lnTo>
                    <a:pt x="865246" y="58293"/>
                  </a:lnTo>
                  <a:lnTo>
                    <a:pt x="865246" y="186011"/>
                  </a:lnTo>
                  <a:close/>
                  <a:moveTo>
                    <a:pt x="750887" y="149052"/>
                  </a:moveTo>
                  <a:cubicBezTo>
                    <a:pt x="750887" y="129459"/>
                    <a:pt x="772949" y="126990"/>
                    <a:pt x="787846" y="126990"/>
                  </a:cubicBezTo>
                  <a:lnTo>
                    <a:pt x="802217" y="126990"/>
                  </a:lnTo>
                  <a:cubicBezTo>
                    <a:pt x="802217" y="136908"/>
                    <a:pt x="800719" y="146056"/>
                    <a:pt x="795295" y="153262"/>
                  </a:cubicBezTo>
                  <a:cubicBezTo>
                    <a:pt x="790073" y="160184"/>
                    <a:pt x="782138" y="164678"/>
                    <a:pt x="771978" y="164678"/>
                  </a:cubicBezTo>
                  <a:cubicBezTo>
                    <a:pt x="760076" y="164678"/>
                    <a:pt x="750887" y="159982"/>
                    <a:pt x="750887" y="149052"/>
                  </a:cubicBezTo>
                  <a:moveTo>
                    <a:pt x="734006" y="93512"/>
                  </a:moveTo>
                  <a:cubicBezTo>
                    <a:pt x="745179" y="85092"/>
                    <a:pt x="759307" y="79627"/>
                    <a:pt x="773435" y="79627"/>
                  </a:cubicBezTo>
                  <a:cubicBezTo>
                    <a:pt x="793028" y="79627"/>
                    <a:pt x="802177" y="86549"/>
                    <a:pt x="802177" y="107154"/>
                  </a:cubicBezTo>
                  <a:lnTo>
                    <a:pt x="783838" y="107154"/>
                  </a:lnTo>
                  <a:cubicBezTo>
                    <a:pt x="769953" y="107154"/>
                    <a:pt x="753599" y="108409"/>
                    <a:pt x="740928" y="114602"/>
                  </a:cubicBezTo>
                  <a:cubicBezTo>
                    <a:pt x="728298" y="120796"/>
                    <a:pt x="719109" y="131969"/>
                    <a:pt x="719109" y="151036"/>
                  </a:cubicBezTo>
                  <a:cubicBezTo>
                    <a:pt x="719109" y="175365"/>
                    <a:pt x="741171" y="189007"/>
                    <a:pt x="763760" y="189007"/>
                  </a:cubicBezTo>
                  <a:cubicBezTo>
                    <a:pt x="778900" y="189007"/>
                    <a:pt x="795497" y="181073"/>
                    <a:pt x="803189" y="166945"/>
                  </a:cubicBezTo>
                  <a:lnTo>
                    <a:pt x="803674" y="166945"/>
                  </a:lnTo>
                  <a:cubicBezTo>
                    <a:pt x="803917" y="170912"/>
                    <a:pt x="803917" y="179332"/>
                    <a:pt x="805172" y="186052"/>
                  </a:cubicBezTo>
                  <a:lnTo>
                    <a:pt x="834440" y="186052"/>
                  </a:lnTo>
                  <a:cubicBezTo>
                    <a:pt x="833711" y="176134"/>
                    <a:pt x="833185" y="167228"/>
                    <a:pt x="832942" y="157553"/>
                  </a:cubicBezTo>
                  <a:cubicBezTo>
                    <a:pt x="832699" y="148121"/>
                    <a:pt x="832457" y="138446"/>
                    <a:pt x="832457" y="125573"/>
                  </a:cubicBezTo>
                  <a:lnTo>
                    <a:pt x="832457" y="109218"/>
                  </a:lnTo>
                  <a:cubicBezTo>
                    <a:pt x="832457" y="71530"/>
                    <a:pt x="816345" y="55419"/>
                    <a:pt x="777402" y="55419"/>
                  </a:cubicBezTo>
                  <a:cubicBezTo>
                    <a:pt x="763274" y="55419"/>
                    <a:pt x="745908" y="59143"/>
                    <a:pt x="732994" y="65094"/>
                  </a:cubicBezTo>
                  <a:lnTo>
                    <a:pt x="734006" y="93512"/>
                  </a:lnTo>
                  <a:close/>
                  <a:moveTo>
                    <a:pt x="626407" y="60034"/>
                  </a:moveTo>
                  <a:cubicBezTo>
                    <a:pt x="616003" y="57807"/>
                    <a:pt x="605843" y="55338"/>
                    <a:pt x="590217" y="55338"/>
                  </a:cubicBezTo>
                  <a:cubicBezTo>
                    <a:pt x="564187" y="55338"/>
                    <a:pt x="540142" y="67482"/>
                    <a:pt x="540142" y="95009"/>
                  </a:cubicBezTo>
                  <a:cubicBezTo>
                    <a:pt x="540142" y="141118"/>
                    <a:pt x="597908" y="124035"/>
                    <a:pt x="597908" y="149052"/>
                  </a:cubicBezTo>
                  <a:cubicBezTo>
                    <a:pt x="597908" y="161439"/>
                    <a:pt x="584509" y="164678"/>
                    <a:pt x="576089" y="164678"/>
                  </a:cubicBezTo>
                  <a:cubicBezTo>
                    <a:pt x="564673" y="164678"/>
                    <a:pt x="553784" y="161439"/>
                    <a:pt x="543339" y="156258"/>
                  </a:cubicBezTo>
                  <a:lnTo>
                    <a:pt x="541356" y="183542"/>
                  </a:lnTo>
                  <a:cubicBezTo>
                    <a:pt x="553500" y="186781"/>
                    <a:pt x="566414" y="189007"/>
                    <a:pt x="579044" y="189007"/>
                  </a:cubicBezTo>
                  <a:cubicBezTo>
                    <a:pt x="606045" y="189007"/>
                    <a:pt x="632601" y="177105"/>
                    <a:pt x="632601" y="147352"/>
                  </a:cubicBezTo>
                  <a:cubicBezTo>
                    <a:pt x="632601" y="101244"/>
                    <a:pt x="574834" y="114117"/>
                    <a:pt x="574834" y="93795"/>
                  </a:cubicBezTo>
                  <a:cubicBezTo>
                    <a:pt x="574834" y="82865"/>
                    <a:pt x="585480" y="79667"/>
                    <a:pt x="594427" y="79667"/>
                  </a:cubicBezTo>
                  <a:cubicBezTo>
                    <a:pt x="606571" y="79667"/>
                    <a:pt x="614020" y="81651"/>
                    <a:pt x="624180" y="85132"/>
                  </a:cubicBezTo>
                  <a:lnTo>
                    <a:pt x="626407" y="60034"/>
                  </a:lnTo>
                  <a:close/>
                  <a:moveTo>
                    <a:pt x="481848" y="186011"/>
                  </a:moveTo>
                  <a:lnTo>
                    <a:pt x="514072" y="186011"/>
                  </a:lnTo>
                  <a:lnTo>
                    <a:pt x="514072" y="0"/>
                  </a:lnTo>
                  <a:lnTo>
                    <a:pt x="480836" y="0"/>
                  </a:lnTo>
                  <a:lnTo>
                    <a:pt x="480836" y="73150"/>
                  </a:lnTo>
                  <a:lnTo>
                    <a:pt x="480351" y="73150"/>
                  </a:lnTo>
                  <a:cubicBezTo>
                    <a:pt x="470433" y="61005"/>
                    <a:pt x="458774" y="55297"/>
                    <a:pt x="442177" y="55297"/>
                  </a:cubicBezTo>
                  <a:cubicBezTo>
                    <a:pt x="402991" y="55297"/>
                    <a:pt x="388620" y="86549"/>
                    <a:pt x="388620" y="121768"/>
                  </a:cubicBezTo>
                  <a:cubicBezTo>
                    <a:pt x="388620" y="156743"/>
                    <a:pt x="402991" y="188966"/>
                    <a:pt x="442177" y="188966"/>
                  </a:cubicBezTo>
                  <a:cubicBezTo>
                    <a:pt x="457803" y="188966"/>
                    <a:pt x="471445" y="183987"/>
                    <a:pt x="481363" y="171600"/>
                  </a:cubicBezTo>
                  <a:lnTo>
                    <a:pt x="481848" y="171600"/>
                  </a:lnTo>
                  <a:lnTo>
                    <a:pt x="481848" y="186011"/>
                  </a:lnTo>
                  <a:close/>
                  <a:moveTo>
                    <a:pt x="423312" y="121768"/>
                  </a:moveTo>
                  <a:cubicBezTo>
                    <a:pt x="423312" y="104684"/>
                    <a:pt x="429263" y="81084"/>
                    <a:pt x="450840" y="81084"/>
                  </a:cubicBezTo>
                  <a:cubicBezTo>
                    <a:pt x="472173" y="81084"/>
                    <a:pt x="480594" y="103915"/>
                    <a:pt x="480594" y="121768"/>
                  </a:cubicBezTo>
                  <a:cubicBezTo>
                    <a:pt x="480594" y="139863"/>
                    <a:pt x="473388" y="163180"/>
                    <a:pt x="451326" y="163180"/>
                  </a:cubicBezTo>
                  <a:cubicBezTo>
                    <a:pt x="429506" y="163180"/>
                    <a:pt x="423312" y="139377"/>
                    <a:pt x="423312" y="121768"/>
                  </a:cubicBezTo>
                  <a:moveTo>
                    <a:pt x="361295" y="151764"/>
                  </a:moveTo>
                  <a:cubicBezTo>
                    <a:pt x="348908" y="158687"/>
                    <a:pt x="334982" y="164678"/>
                    <a:pt x="318871" y="164678"/>
                  </a:cubicBezTo>
                  <a:cubicBezTo>
                    <a:pt x="298306" y="164678"/>
                    <a:pt x="283895" y="153019"/>
                    <a:pt x="282397" y="132414"/>
                  </a:cubicBezTo>
                  <a:lnTo>
                    <a:pt x="370687" y="132414"/>
                  </a:lnTo>
                  <a:cubicBezTo>
                    <a:pt x="370687" y="87763"/>
                    <a:pt x="357288" y="55297"/>
                    <a:pt x="309925" y="55297"/>
                  </a:cubicBezTo>
                  <a:cubicBezTo>
                    <a:pt x="270253" y="55297"/>
                    <a:pt x="250660" y="85780"/>
                    <a:pt x="250660" y="122739"/>
                  </a:cubicBezTo>
                  <a:cubicBezTo>
                    <a:pt x="250660" y="164637"/>
                    <a:pt x="275232" y="188966"/>
                    <a:pt x="317373" y="188966"/>
                  </a:cubicBezTo>
                  <a:cubicBezTo>
                    <a:pt x="335225" y="188966"/>
                    <a:pt x="349111" y="185485"/>
                    <a:pt x="361255" y="178806"/>
                  </a:cubicBezTo>
                  <a:lnTo>
                    <a:pt x="361255" y="151764"/>
                  </a:lnTo>
                  <a:close/>
                  <a:moveTo>
                    <a:pt x="282438" y="109623"/>
                  </a:moveTo>
                  <a:cubicBezTo>
                    <a:pt x="283936" y="92500"/>
                    <a:pt x="293368" y="79627"/>
                    <a:pt x="311949" y="79627"/>
                  </a:cubicBezTo>
                  <a:cubicBezTo>
                    <a:pt x="330530" y="79627"/>
                    <a:pt x="337978" y="93512"/>
                    <a:pt x="338990" y="109623"/>
                  </a:cubicBezTo>
                  <a:lnTo>
                    <a:pt x="282438" y="109623"/>
                  </a:lnTo>
                  <a:close/>
                  <a:moveTo>
                    <a:pt x="223416" y="151764"/>
                  </a:moveTo>
                  <a:cubicBezTo>
                    <a:pt x="211029" y="158687"/>
                    <a:pt x="197144" y="164678"/>
                    <a:pt x="181032" y="164678"/>
                  </a:cubicBezTo>
                  <a:cubicBezTo>
                    <a:pt x="160427" y="164678"/>
                    <a:pt x="146056" y="153019"/>
                    <a:pt x="144559" y="132414"/>
                  </a:cubicBezTo>
                  <a:lnTo>
                    <a:pt x="232848" y="132414"/>
                  </a:lnTo>
                  <a:cubicBezTo>
                    <a:pt x="232848" y="87763"/>
                    <a:pt x="219449" y="55297"/>
                    <a:pt x="172086" y="55297"/>
                  </a:cubicBezTo>
                  <a:cubicBezTo>
                    <a:pt x="132414" y="55297"/>
                    <a:pt x="112821" y="85780"/>
                    <a:pt x="112821" y="122739"/>
                  </a:cubicBezTo>
                  <a:cubicBezTo>
                    <a:pt x="112821" y="164637"/>
                    <a:pt x="137393" y="188966"/>
                    <a:pt x="179534" y="188966"/>
                  </a:cubicBezTo>
                  <a:cubicBezTo>
                    <a:pt x="197387" y="188966"/>
                    <a:pt x="211272" y="185485"/>
                    <a:pt x="223416" y="178806"/>
                  </a:cubicBezTo>
                  <a:lnTo>
                    <a:pt x="223416" y="151764"/>
                  </a:lnTo>
                  <a:close/>
                  <a:moveTo>
                    <a:pt x="144559" y="109623"/>
                  </a:moveTo>
                  <a:cubicBezTo>
                    <a:pt x="146056" y="92500"/>
                    <a:pt x="155448" y="79627"/>
                    <a:pt x="174069" y="79627"/>
                  </a:cubicBezTo>
                  <a:cubicBezTo>
                    <a:pt x="192650" y="79627"/>
                    <a:pt x="200099" y="93512"/>
                    <a:pt x="201111" y="109623"/>
                  </a:cubicBezTo>
                  <a:lnTo>
                    <a:pt x="144559" y="109623"/>
                  </a:lnTo>
                  <a:close/>
                  <a:moveTo>
                    <a:pt x="0" y="186011"/>
                  </a:moveTo>
                  <a:lnTo>
                    <a:pt x="101932" y="186011"/>
                  </a:lnTo>
                  <a:lnTo>
                    <a:pt x="101932" y="158727"/>
                  </a:lnTo>
                  <a:lnTo>
                    <a:pt x="34733" y="158727"/>
                  </a:lnTo>
                  <a:lnTo>
                    <a:pt x="34733" y="12914"/>
                  </a:lnTo>
                  <a:lnTo>
                    <a:pt x="0" y="12914"/>
                  </a:lnTo>
                  <a:lnTo>
                    <a:pt x="0" y="186011"/>
                  </a:lnTo>
                  <a:close/>
                </a:path>
              </a:pathLst>
            </a:custGeom>
            <a:solidFill>
              <a:srgbClr val="1D1D1B"/>
            </a:solidFill>
            <a:ln w="4048" cap="flat">
              <a:noFill/>
              <a:prstDash val="solid"/>
              <a:miter/>
            </a:ln>
          </p:spPr>
          <p:txBody>
            <a:bodyPr rtlCol="0" anchor="ctr"/>
            <a:lstStyle/>
            <a:p>
              <a:endParaRPr lang="en-GB" sz="511"/>
            </a:p>
          </p:txBody>
        </p:sp>
        <p:sp>
          <p:nvSpPr>
            <p:cNvPr id="16" name="Freeform 15">
              <a:extLst>
                <a:ext uri="{FF2B5EF4-FFF2-40B4-BE49-F238E27FC236}">
                  <a16:creationId xmlns:a16="http://schemas.microsoft.com/office/drawing/2014/main" id="{65ADB0B7-5DBC-69D7-0B67-D05393046BD8}"/>
                </a:ext>
              </a:extLst>
            </p:cNvPr>
            <p:cNvSpPr/>
            <p:nvPr/>
          </p:nvSpPr>
          <p:spPr>
            <a:xfrm>
              <a:off x="9758759" y="18730887"/>
              <a:ext cx="1699281" cy="127515"/>
            </a:xfrm>
            <a:custGeom>
              <a:avLst/>
              <a:gdLst>
                <a:gd name="connsiteX0" fmla="*/ 1655481 w 1699281"/>
                <a:gd name="connsiteY0" fmla="*/ 99544 h 127515"/>
                <a:gd name="connsiteX1" fmla="*/ 1682724 w 1699281"/>
                <a:gd name="connsiteY1" fmla="*/ 127475 h 127515"/>
                <a:gd name="connsiteX2" fmla="*/ 1699282 w 1699281"/>
                <a:gd name="connsiteY2" fmla="*/ 125451 h 127515"/>
                <a:gd name="connsiteX3" fmla="*/ 1698634 w 1699281"/>
                <a:gd name="connsiteY3" fmla="*/ 107721 h 127515"/>
                <a:gd name="connsiteX4" fmla="*/ 1688432 w 1699281"/>
                <a:gd name="connsiteY4" fmla="*/ 110069 h 127515"/>
                <a:gd name="connsiteX5" fmla="*/ 1677907 w 1699281"/>
                <a:gd name="connsiteY5" fmla="*/ 95860 h 127515"/>
                <a:gd name="connsiteX6" fmla="*/ 1677907 w 1699281"/>
                <a:gd name="connsiteY6" fmla="*/ 55702 h 127515"/>
                <a:gd name="connsiteX7" fmla="*/ 1697824 w 1699281"/>
                <a:gd name="connsiteY7" fmla="*/ 55702 h 127515"/>
                <a:gd name="connsiteX8" fmla="*/ 1697824 w 1699281"/>
                <a:gd name="connsiteY8" fmla="*/ 39307 h 127515"/>
                <a:gd name="connsiteX9" fmla="*/ 1677907 w 1699281"/>
                <a:gd name="connsiteY9" fmla="*/ 39307 h 127515"/>
                <a:gd name="connsiteX10" fmla="*/ 1677907 w 1699281"/>
                <a:gd name="connsiteY10" fmla="*/ 14857 h 127515"/>
                <a:gd name="connsiteX11" fmla="*/ 1655481 w 1699281"/>
                <a:gd name="connsiteY11" fmla="*/ 22062 h 127515"/>
                <a:gd name="connsiteX12" fmla="*/ 1655481 w 1699281"/>
                <a:gd name="connsiteY12" fmla="*/ 39307 h 127515"/>
                <a:gd name="connsiteX13" fmla="*/ 1638924 w 1699281"/>
                <a:gd name="connsiteY13" fmla="*/ 39307 h 127515"/>
                <a:gd name="connsiteX14" fmla="*/ 1638924 w 1699281"/>
                <a:gd name="connsiteY14" fmla="*/ 55702 h 127515"/>
                <a:gd name="connsiteX15" fmla="*/ 1655481 w 1699281"/>
                <a:gd name="connsiteY15" fmla="*/ 55702 h 127515"/>
                <a:gd name="connsiteX16" fmla="*/ 1655481 w 1699281"/>
                <a:gd name="connsiteY16" fmla="*/ 99544 h 127515"/>
                <a:gd name="connsiteX17" fmla="*/ 1626496 w 1699281"/>
                <a:gd name="connsiteY17" fmla="*/ 40481 h 127515"/>
                <a:gd name="connsiteX18" fmla="*/ 1602086 w 1699281"/>
                <a:gd name="connsiteY18" fmla="*/ 37283 h 127515"/>
                <a:gd name="connsiteX19" fmla="*/ 1568284 w 1699281"/>
                <a:gd name="connsiteY19" fmla="*/ 64041 h 127515"/>
                <a:gd name="connsiteX20" fmla="*/ 1607268 w 1699281"/>
                <a:gd name="connsiteY20" fmla="*/ 100556 h 127515"/>
                <a:gd name="connsiteX21" fmla="*/ 1592533 w 1699281"/>
                <a:gd name="connsiteY21" fmla="*/ 111121 h 127515"/>
                <a:gd name="connsiteX22" fmla="*/ 1570470 w 1699281"/>
                <a:gd name="connsiteY22" fmla="*/ 105413 h 127515"/>
                <a:gd name="connsiteX23" fmla="*/ 1569134 w 1699281"/>
                <a:gd name="connsiteY23" fmla="*/ 123792 h 127515"/>
                <a:gd name="connsiteX24" fmla="*/ 1594557 w 1699281"/>
                <a:gd name="connsiteY24" fmla="*/ 127475 h 127515"/>
                <a:gd name="connsiteX25" fmla="*/ 1630706 w 1699281"/>
                <a:gd name="connsiteY25" fmla="*/ 99381 h 127515"/>
                <a:gd name="connsiteX26" fmla="*/ 1591723 w 1699281"/>
                <a:gd name="connsiteY26" fmla="*/ 63232 h 127515"/>
                <a:gd name="connsiteX27" fmla="*/ 1604960 w 1699281"/>
                <a:gd name="connsiteY27" fmla="*/ 53678 h 127515"/>
                <a:gd name="connsiteX28" fmla="*/ 1625039 w 1699281"/>
                <a:gd name="connsiteY28" fmla="*/ 57362 h 127515"/>
                <a:gd name="connsiteX29" fmla="*/ 1626496 w 1699281"/>
                <a:gd name="connsiteY29" fmla="*/ 40481 h 127515"/>
                <a:gd name="connsiteX30" fmla="*/ 1550675 w 1699281"/>
                <a:gd name="connsiteY30" fmla="*/ 39307 h 127515"/>
                <a:gd name="connsiteX31" fmla="*/ 1528248 w 1699281"/>
                <a:gd name="connsiteY31" fmla="*/ 39307 h 127515"/>
                <a:gd name="connsiteX32" fmla="*/ 1528248 w 1699281"/>
                <a:gd name="connsiteY32" fmla="*/ 81489 h 127515"/>
                <a:gd name="connsiteX33" fmla="*/ 1508493 w 1699281"/>
                <a:gd name="connsiteY33" fmla="*/ 110109 h 127515"/>
                <a:gd name="connsiteX34" fmla="*/ 1493920 w 1699281"/>
                <a:gd name="connsiteY34" fmla="*/ 85335 h 127515"/>
                <a:gd name="connsiteX35" fmla="*/ 1493920 w 1699281"/>
                <a:gd name="connsiteY35" fmla="*/ 39307 h 127515"/>
                <a:gd name="connsiteX36" fmla="*/ 1471494 w 1699281"/>
                <a:gd name="connsiteY36" fmla="*/ 39307 h 127515"/>
                <a:gd name="connsiteX37" fmla="*/ 1471494 w 1699281"/>
                <a:gd name="connsiteY37" fmla="*/ 93714 h 127515"/>
                <a:gd name="connsiteX38" fmla="*/ 1500761 w 1699281"/>
                <a:gd name="connsiteY38" fmla="*/ 127516 h 127515"/>
                <a:gd name="connsiteX39" fmla="*/ 1529058 w 1699281"/>
                <a:gd name="connsiteY39" fmla="*/ 113793 h 127515"/>
                <a:gd name="connsiteX40" fmla="*/ 1529422 w 1699281"/>
                <a:gd name="connsiteY40" fmla="*/ 113793 h 127515"/>
                <a:gd name="connsiteX41" fmla="*/ 1529422 w 1699281"/>
                <a:gd name="connsiteY41" fmla="*/ 125492 h 127515"/>
                <a:gd name="connsiteX42" fmla="*/ 1550635 w 1699281"/>
                <a:gd name="connsiteY42" fmla="*/ 125492 h 127515"/>
                <a:gd name="connsiteX43" fmla="*/ 1550635 w 1699281"/>
                <a:gd name="connsiteY43" fmla="*/ 39307 h 127515"/>
                <a:gd name="connsiteX44" fmla="*/ 1406966 w 1699281"/>
                <a:gd name="connsiteY44" fmla="*/ 125492 h 127515"/>
                <a:gd name="connsiteX45" fmla="*/ 1429352 w 1699281"/>
                <a:gd name="connsiteY45" fmla="*/ 125492 h 127515"/>
                <a:gd name="connsiteX46" fmla="*/ 1429352 w 1699281"/>
                <a:gd name="connsiteY46" fmla="*/ 93876 h 127515"/>
                <a:gd name="connsiteX47" fmla="*/ 1447609 w 1699281"/>
                <a:gd name="connsiteY47" fmla="*/ 58738 h 127515"/>
                <a:gd name="connsiteX48" fmla="*/ 1457649 w 1699281"/>
                <a:gd name="connsiteY48" fmla="*/ 60560 h 127515"/>
                <a:gd name="connsiteX49" fmla="*/ 1457649 w 1699281"/>
                <a:gd name="connsiteY49" fmla="*/ 38012 h 127515"/>
                <a:gd name="connsiteX50" fmla="*/ 1450767 w 1699281"/>
                <a:gd name="connsiteY50" fmla="*/ 37324 h 127515"/>
                <a:gd name="connsiteX51" fmla="*/ 1427167 w 1699281"/>
                <a:gd name="connsiteY51" fmla="*/ 58900 h 127515"/>
                <a:gd name="connsiteX52" fmla="*/ 1426843 w 1699281"/>
                <a:gd name="connsiteY52" fmla="*/ 58900 h 127515"/>
                <a:gd name="connsiteX53" fmla="*/ 1426843 w 1699281"/>
                <a:gd name="connsiteY53" fmla="*/ 39348 h 127515"/>
                <a:gd name="connsiteX54" fmla="*/ 1406926 w 1699281"/>
                <a:gd name="connsiteY54" fmla="*/ 39348 h 127515"/>
                <a:gd name="connsiteX55" fmla="*/ 1406926 w 1699281"/>
                <a:gd name="connsiteY55" fmla="*/ 125492 h 127515"/>
                <a:gd name="connsiteX56" fmla="*/ 1352033 w 1699281"/>
                <a:gd name="connsiteY56" fmla="*/ 125492 h 127515"/>
                <a:gd name="connsiteX57" fmla="*/ 1375432 w 1699281"/>
                <a:gd name="connsiteY57" fmla="*/ 125492 h 127515"/>
                <a:gd name="connsiteX58" fmla="*/ 1375432 w 1699281"/>
                <a:gd name="connsiteY58" fmla="*/ 27082 h 127515"/>
                <a:gd name="connsiteX59" fmla="*/ 1408910 w 1699281"/>
                <a:gd name="connsiteY59" fmla="*/ 27082 h 127515"/>
                <a:gd name="connsiteX60" fmla="*/ 1408910 w 1699281"/>
                <a:gd name="connsiteY60" fmla="*/ 8704 h 127515"/>
                <a:gd name="connsiteX61" fmla="*/ 1318555 w 1699281"/>
                <a:gd name="connsiteY61" fmla="*/ 8704 h 127515"/>
                <a:gd name="connsiteX62" fmla="*/ 1318555 w 1699281"/>
                <a:gd name="connsiteY62" fmla="*/ 27082 h 127515"/>
                <a:gd name="connsiteX63" fmla="*/ 1352033 w 1699281"/>
                <a:gd name="connsiteY63" fmla="*/ 27082 h 127515"/>
                <a:gd name="connsiteX64" fmla="*/ 1352033 w 1699281"/>
                <a:gd name="connsiteY64" fmla="*/ 125492 h 127515"/>
                <a:gd name="connsiteX65" fmla="*/ 1179988 w 1699281"/>
                <a:gd name="connsiteY65" fmla="*/ 125492 h 127515"/>
                <a:gd name="connsiteX66" fmla="*/ 1202415 w 1699281"/>
                <a:gd name="connsiteY66" fmla="*/ 125492 h 127515"/>
                <a:gd name="connsiteX67" fmla="*/ 1202415 w 1699281"/>
                <a:gd name="connsiteY67" fmla="*/ 83310 h 127515"/>
                <a:gd name="connsiteX68" fmla="*/ 1222170 w 1699281"/>
                <a:gd name="connsiteY68" fmla="*/ 54690 h 127515"/>
                <a:gd name="connsiteX69" fmla="*/ 1236743 w 1699281"/>
                <a:gd name="connsiteY69" fmla="*/ 79465 h 127515"/>
                <a:gd name="connsiteX70" fmla="*/ 1236743 w 1699281"/>
                <a:gd name="connsiteY70" fmla="*/ 125492 h 127515"/>
                <a:gd name="connsiteX71" fmla="*/ 1259170 w 1699281"/>
                <a:gd name="connsiteY71" fmla="*/ 125492 h 127515"/>
                <a:gd name="connsiteX72" fmla="*/ 1259170 w 1699281"/>
                <a:gd name="connsiteY72" fmla="*/ 71085 h 127515"/>
                <a:gd name="connsiteX73" fmla="*/ 1229901 w 1699281"/>
                <a:gd name="connsiteY73" fmla="*/ 37283 h 127515"/>
                <a:gd name="connsiteX74" fmla="*/ 1201605 w 1699281"/>
                <a:gd name="connsiteY74" fmla="*/ 51006 h 127515"/>
                <a:gd name="connsiteX75" fmla="*/ 1201241 w 1699281"/>
                <a:gd name="connsiteY75" fmla="*/ 51006 h 127515"/>
                <a:gd name="connsiteX76" fmla="*/ 1201241 w 1699281"/>
                <a:gd name="connsiteY76" fmla="*/ 39307 h 127515"/>
                <a:gd name="connsiteX77" fmla="*/ 1179988 w 1699281"/>
                <a:gd name="connsiteY77" fmla="*/ 39307 h 127515"/>
                <a:gd name="connsiteX78" fmla="*/ 1179988 w 1699281"/>
                <a:gd name="connsiteY78" fmla="*/ 125492 h 127515"/>
                <a:gd name="connsiteX79" fmla="*/ 1095625 w 1699281"/>
                <a:gd name="connsiteY79" fmla="*/ 80315 h 127515"/>
                <a:gd name="connsiteX80" fmla="*/ 1117242 w 1699281"/>
                <a:gd name="connsiteY80" fmla="*/ 54690 h 127515"/>
                <a:gd name="connsiteX81" fmla="*/ 1138980 w 1699281"/>
                <a:gd name="connsiteY81" fmla="*/ 80315 h 127515"/>
                <a:gd name="connsiteX82" fmla="*/ 1117242 w 1699281"/>
                <a:gd name="connsiteY82" fmla="*/ 110109 h 127515"/>
                <a:gd name="connsiteX83" fmla="*/ 1095625 w 1699281"/>
                <a:gd name="connsiteY83" fmla="*/ 80315 h 127515"/>
                <a:gd name="connsiteX84" fmla="*/ 1072227 w 1699281"/>
                <a:gd name="connsiteY84" fmla="*/ 82987 h 127515"/>
                <a:gd name="connsiteX85" fmla="*/ 1117242 w 1699281"/>
                <a:gd name="connsiteY85" fmla="*/ 127516 h 127515"/>
                <a:gd name="connsiteX86" fmla="*/ 1162419 w 1699281"/>
                <a:gd name="connsiteY86" fmla="*/ 82987 h 127515"/>
                <a:gd name="connsiteX87" fmla="*/ 1117242 w 1699281"/>
                <a:gd name="connsiteY87" fmla="*/ 37324 h 127515"/>
                <a:gd name="connsiteX88" fmla="*/ 1072227 w 1699281"/>
                <a:gd name="connsiteY88" fmla="*/ 82987 h 127515"/>
                <a:gd name="connsiteX89" fmla="*/ 1031746 w 1699281"/>
                <a:gd name="connsiteY89" fmla="*/ 23560 h 127515"/>
                <a:gd name="connsiteX90" fmla="*/ 1054172 w 1699281"/>
                <a:gd name="connsiteY90" fmla="*/ 23560 h 127515"/>
                <a:gd name="connsiteX91" fmla="*/ 1054172 w 1699281"/>
                <a:gd name="connsiteY91" fmla="*/ 2145 h 127515"/>
                <a:gd name="connsiteX92" fmla="*/ 1031746 w 1699281"/>
                <a:gd name="connsiteY92" fmla="*/ 2145 h 127515"/>
                <a:gd name="connsiteX93" fmla="*/ 1031746 w 1699281"/>
                <a:gd name="connsiteY93" fmla="*/ 23560 h 127515"/>
                <a:gd name="connsiteX94" fmla="*/ 1031746 w 1699281"/>
                <a:gd name="connsiteY94" fmla="*/ 125492 h 127515"/>
                <a:gd name="connsiteX95" fmla="*/ 1054172 w 1699281"/>
                <a:gd name="connsiteY95" fmla="*/ 125492 h 127515"/>
                <a:gd name="connsiteX96" fmla="*/ 1054172 w 1699281"/>
                <a:gd name="connsiteY96" fmla="*/ 39307 h 127515"/>
                <a:gd name="connsiteX97" fmla="*/ 1031746 w 1699281"/>
                <a:gd name="connsiteY97" fmla="*/ 39307 h 127515"/>
                <a:gd name="connsiteX98" fmla="*/ 1031746 w 1699281"/>
                <a:gd name="connsiteY98" fmla="*/ 125492 h 127515"/>
                <a:gd name="connsiteX99" fmla="*/ 973493 w 1699281"/>
                <a:gd name="connsiteY99" fmla="*/ 99544 h 127515"/>
                <a:gd name="connsiteX100" fmla="*/ 1000737 w 1699281"/>
                <a:gd name="connsiteY100" fmla="*/ 127475 h 127515"/>
                <a:gd name="connsiteX101" fmla="*/ 1017294 w 1699281"/>
                <a:gd name="connsiteY101" fmla="*/ 125451 h 127515"/>
                <a:gd name="connsiteX102" fmla="*/ 1016646 w 1699281"/>
                <a:gd name="connsiteY102" fmla="*/ 107721 h 127515"/>
                <a:gd name="connsiteX103" fmla="*/ 1006445 w 1699281"/>
                <a:gd name="connsiteY103" fmla="*/ 110069 h 127515"/>
                <a:gd name="connsiteX104" fmla="*/ 995920 w 1699281"/>
                <a:gd name="connsiteY104" fmla="*/ 95860 h 127515"/>
                <a:gd name="connsiteX105" fmla="*/ 995920 w 1699281"/>
                <a:gd name="connsiteY105" fmla="*/ 55702 h 127515"/>
                <a:gd name="connsiteX106" fmla="*/ 1015836 w 1699281"/>
                <a:gd name="connsiteY106" fmla="*/ 55702 h 127515"/>
                <a:gd name="connsiteX107" fmla="*/ 1015836 w 1699281"/>
                <a:gd name="connsiteY107" fmla="*/ 39307 h 127515"/>
                <a:gd name="connsiteX108" fmla="*/ 995920 w 1699281"/>
                <a:gd name="connsiteY108" fmla="*/ 39307 h 127515"/>
                <a:gd name="connsiteX109" fmla="*/ 995920 w 1699281"/>
                <a:gd name="connsiteY109" fmla="*/ 14857 h 127515"/>
                <a:gd name="connsiteX110" fmla="*/ 973493 w 1699281"/>
                <a:gd name="connsiteY110" fmla="*/ 22062 h 127515"/>
                <a:gd name="connsiteX111" fmla="*/ 973493 w 1699281"/>
                <a:gd name="connsiteY111" fmla="*/ 39307 h 127515"/>
                <a:gd name="connsiteX112" fmla="*/ 956936 w 1699281"/>
                <a:gd name="connsiteY112" fmla="*/ 39307 h 127515"/>
                <a:gd name="connsiteX113" fmla="*/ 956936 w 1699281"/>
                <a:gd name="connsiteY113" fmla="*/ 55702 h 127515"/>
                <a:gd name="connsiteX114" fmla="*/ 973493 w 1699281"/>
                <a:gd name="connsiteY114" fmla="*/ 55702 h 127515"/>
                <a:gd name="connsiteX115" fmla="*/ 973493 w 1699281"/>
                <a:gd name="connsiteY115" fmla="*/ 99544 h 127515"/>
                <a:gd name="connsiteX116" fmla="*/ 888968 w 1699281"/>
                <a:gd name="connsiteY116" fmla="*/ 100556 h 127515"/>
                <a:gd name="connsiteX117" fmla="*/ 913905 w 1699281"/>
                <a:gd name="connsiteY117" fmla="*/ 85658 h 127515"/>
                <a:gd name="connsiteX118" fmla="*/ 923620 w 1699281"/>
                <a:gd name="connsiteY118" fmla="*/ 85658 h 127515"/>
                <a:gd name="connsiteX119" fmla="*/ 918924 w 1699281"/>
                <a:gd name="connsiteY119" fmla="*/ 103430 h 127515"/>
                <a:gd name="connsiteX120" fmla="*/ 903177 w 1699281"/>
                <a:gd name="connsiteY120" fmla="*/ 111121 h 127515"/>
                <a:gd name="connsiteX121" fmla="*/ 888968 w 1699281"/>
                <a:gd name="connsiteY121" fmla="*/ 100556 h 127515"/>
                <a:gd name="connsiteX122" fmla="*/ 877593 w 1699281"/>
                <a:gd name="connsiteY122" fmla="*/ 63070 h 127515"/>
                <a:gd name="connsiteX123" fmla="*/ 904189 w 1699281"/>
                <a:gd name="connsiteY123" fmla="*/ 53678 h 127515"/>
                <a:gd name="connsiteX124" fmla="*/ 923620 w 1699281"/>
                <a:gd name="connsiteY124" fmla="*/ 72259 h 127515"/>
                <a:gd name="connsiteX125" fmla="*/ 911233 w 1699281"/>
                <a:gd name="connsiteY125" fmla="*/ 72259 h 127515"/>
                <a:gd name="connsiteX126" fmla="*/ 882289 w 1699281"/>
                <a:gd name="connsiteY126" fmla="*/ 77279 h 127515"/>
                <a:gd name="connsiteX127" fmla="*/ 867594 w 1699281"/>
                <a:gd name="connsiteY127" fmla="*/ 101851 h 127515"/>
                <a:gd name="connsiteX128" fmla="*/ 897712 w 1699281"/>
                <a:gd name="connsiteY128" fmla="*/ 127475 h 127515"/>
                <a:gd name="connsiteX129" fmla="*/ 924349 w 1699281"/>
                <a:gd name="connsiteY129" fmla="*/ 112578 h 127515"/>
                <a:gd name="connsiteX130" fmla="*/ 924673 w 1699281"/>
                <a:gd name="connsiteY130" fmla="*/ 112578 h 127515"/>
                <a:gd name="connsiteX131" fmla="*/ 925685 w 1699281"/>
                <a:gd name="connsiteY131" fmla="*/ 125451 h 127515"/>
                <a:gd name="connsiteX132" fmla="*/ 945399 w 1699281"/>
                <a:gd name="connsiteY132" fmla="*/ 125451 h 127515"/>
                <a:gd name="connsiteX133" fmla="*/ 944387 w 1699281"/>
                <a:gd name="connsiteY133" fmla="*/ 106223 h 127515"/>
                <a:gd name="connsiteX134" fmla="*/ 944023 w 1699281"/>
                <a:gd name="connsiteY134" fmla="*/ 84646 h 127515"/>
                <a:gd name="connsiteX135" fmla="*/ 944023 w 1699281"/>
                <a:gd name="connsiteY135" fmla="*/ 73635 h 127515"/>
                <a:gd name="connsiteX136" fmla="*/ 906902 w 1699281"/>
                <a:gd name="connsiteY136" fmla="*/ 37324 h 127515"/>
                <a:gd name="connsiteX137" fmla="*/ 876945 w 1699281"/>
                <a:gd name="connsiteY137" fmla="*/ 43841 h 127515"/>
                <a:gd name="connsiteX138" fmla="*/ 877593 w 1699281"/>
                <a:gd name="connsiteY138" fmla="*/ 63070 h 127515"/>
                <a:gd name="connsiteX139" fmla="*/ 828246 w 1699281"/>
                <a:gd name="connsiteY139" fmla="*/ 125492 h 127515"/>
                <a:gd name="connsiteX140" fmla="*/ 849985 w 1699281"/>
                <a:gd name="connsiteY140" fmla="*/ 125492 h 127515"/>
                <a:gd name="connsiteX141" fmla="*/ 849985 w 1699281"/>
                <a:gd name="connsiteY141" fmla="*/ 0 h 127515"/>
                <a:gd name="connsiteX142" fmla="*/ 827558 w 1699281"/>
                <a:gd name="connsiteY142" fmla="*/ 0 h 127515"/>
                <a:gd name="connsiteX143" fmla="*/ 827558 w 1699281"/>
                <a:gd name="connsiteY143" fmla="*/ 49347 h 127515"/>
                <a:gd name="connsiteX144" fmla="*/ 827234 w 1699281"/>
                <a:gd name="connsiteY144" fmla="*/ 49347 h 127515"/>
                <a:gd name="connsiteX145" fmla="*/ 801448 w 1699281"/>
                <a:gd name="connsiteY145" fmla="*/ 37324 h 127515"/>
                <a:gd name="connsiteX146" fmla="*/ 765298 w 1699281"/>
                <a:gd name="connsiteY146" fmla="*/ 82177 h 127515"/>
                <a:gd name="connsiteX147" fmla="*/ 801448 w 1699281"/>
                <a:gd name="connsiteY147" fmla="*/ 127516 h 127515"/>
                <a:gd name="connsiteX148" fmla="*/ 827923 w 1699281"/>
                <a:gd name="connsiteY148" fmla="*/ 115817 h 127515"/>
                <a:gd name="connsiteX149" fmla="*/ 828246 w 1699281"/>
                <a:gd name="connsiteY149" fmla="*/ 115817 h 127515"/>
                <a:gd name="connsiteX150" fmla="*/ 828246 w 1699281"/>
                <a:gd name="connsiteY150" fmla="*/ 125492 h 127515"/>
                <a:gd name="connsiteX151" fmla="*/ 788696 w 1699281"/>
                <a:gd name="connsiteY151" fmla="*/ 82136 h 127515"/>
                <a:gd name="connsiteX152" fmla="*/ 807277 w 1699281"/>
                <a:gd name="connsiteY152" fmla="*/ 54690 h 127515"/>
                <a:gd name="connsiteX153" fmla="*/ 827356 w 1699281"/>
                <a:gd name="connsiteY153" fmla="*/ 82136 h 127515"/>
                <a:gd name="connsiteX154" fmla="*/ 807601 w 1699281"/>
                <a:gd name="connsiteY154" fmla="*/ 110109 h 127515"/>
                <a:gd name="connsiteX155" fmla="*/ 788696 w 1699281"/>
                <a:gd name="connsiteY155" fmla="*/ 82136 h 127515"/>
                <a:gd name="connsiteX156" fmla="*/ 668588 w 1699281"/>
                <a:gd name="connsiteY156" fmla="*/ 125492 h 127515"/>
                <a:gd name="connsiteX157" fmla="*/ 690974 w 1699281"/>
                <a:gd name="connsiteY157" fmla="*/ 125492 h 127515"/>
                <a:gd name="connsiteX158" fmla="*/ 690974 w 1699281"/>
                <a:gd name="connsiteY158" fmla="*/ 83310 h 127515"/>
                <a:gd name="connsiteX159" fmla="*/ 710729 w 1699281"/>
                <a:gd name="connsiteY159" fmla="*/ 54690 h 127515"/>
                <a:gd name="connsiteX160" fmla="*/ 725303 w 1699281"/>
                <a:gd name="connsiteY160" fmla="*/ 79465 h 127515"/>
                <a:gd name="connsiteX161" fmla="*/ 725303 w 1699281"/>
                <a:gd name="connsiteY161" fmla="*/ 125492 h 127515"/>
                <a:gd name="connsiteX162" fmla="*/ 747689 w 1699281"/>
                <a:gd name="connsiteY162" fmla="*/ 125492 h 127515"/>
                <a:gd name="connsiteX163" fmla="*/ 747689 w 1699281"/>
                <a:gd name="connsiteY163" fmla="*/ 71085 h 127515"/>
                <a:gd name="connsiteX164" fmla="*/ 718421 w 1699281"/>
                <a:gd name="connsiteY164" fmla="*/ 37283 h 127515"/>
                <a:gd name="connsiteX165" fmla="*/ 690124 w 1699281"/>
                <a:gd name="connsiteY165" fmla="*/ 51006 h 127515"/>
                <a:gd name="connsiteX166" fmla="*/ 689801 w 1699281"/>
                <a:gd name="connsiteY166" fmla="*/ 51006 h 127515"/>
                <a:gd name="connsiteX167" fmla="*/ 689801 w 1699281"/>
                <a:gd name="connsiteY167" fmla="*/ 39307 h 127515"/>
                <a:gd name="connsiteX168" fmla="*/ 668588 w 1699281"/>
                <a:gd name="connsiteY168" fmla="*/ 39307 h 127515"/>
                <a:gd name="connsiteX169" fmla="*/ 668588 w 1699281"/>
                <a:gd name="connsiteY169" fmla="*/ 125492 h 127515"/>
                <a:gd name="connsiteX170" fmla="*/ 645473 w 1699281"/>
                <a:gd name="connsiteY170" fmla="*/ 39307 h 127515"/>
                <a:gd name="connsiteX171" fmla="*/ 623047 w 1699281"/>
                <a:gd name="connsiteY171" fmla="*/ 39307 h 127515"/>
                <a:gd name="connsiteX172" fmla="*/ 623047 w 1699281"/>
                <a:gd name="connsiteY172" fmla="*/ 81489 h 127515"/>
                <a:gd name="connsiteX173" fmla="*/ 603292 w 1699281"/>
                <a:gd name="connsiteY173" fmla="*/ 110109 h 127515"/>
                <a:gd name="connsiteX174" fmla="*/ 588719 w 1699281"/>
                <a:gd name="connsiteY174" fmla="*/ 85335 h 127515"/>
                <a:gd name="connsiteX175" fmla="*/ 588719 w 1699281"/>
                <a:gd name="connsiteY175" fmla="*/ 39307 h 127515"/>
                <a:gd name="connsiteX176" fmla="*/ 566292 w 1699281"/>
                <a:gd name="connsiteY176" fmla="*/ 39307 h 127515"/>
                <a:gd name="connsiteX177" fmla="*/ 566292 w 1699281"/>
                <a:gd name="connsiteY177" fmla="*/ 93714 h 127515"/>
                <a:gd name="connsiteX178" fmla="*/ 595560 w 1699281"/>
                <a:gd name="connsiteY178" fmla="*/ 127516 h 127515"/>
                <a:gd name="connsiteX179" fmla="*/ 623857 w 1699281"/>
                <a:gd name="connsiteY179" fmla="*/ 113793 h 127515"/>
                <a:gd name="connsiteX180" fmla="*/ 624180 w 1699281"/>
                <a:gd name="connsiteY180" fmla="*/ 113793 h 127515"/>
                <a:gd name="connsiteX181" fmla="*/ 624180 w 1699281"/>
                <a:gd name="connsiteY181" fmla="*/ 125492 h 127515"/>
                <a:gd name="connsiteX182" fmla="*/ 645433 w 1699281"/>
                <a:gd name="connsiteY182" fmla="*/ 125492 h 127515"/>
                <a:gd name="connsiteX183" fmla="*/ 645433 w 1699281"/>
                <a:gd name="connsiteY183" fmla="*/ 39307 h 127515"/>
                <a:gd name="connsiteX184" fmla="*/ 481970 w 1699281"/>
                <a:gd name="connsiteY184" fmla="*/ 80315 h 127515"/>
                <a:gd name="connsiteX185" fmla="*/ 503587 w 1699281"/>
                <a:gd name="connsiteY185" fmla="*/ 54690 h 127515"/>
                <a:gd name="connsiteX186" fmla="*/ 525325 w 1699281"/>
                <a:gd name="connsiteY186" fmla="*/ 80315 h 127515"/>
                <a:gd name="connsiteX187" fmla="*/ 503587 w 1699281"/>
                <a:gd name="connsiteY187" fmla="*/ 110109 h 127515"/>
                <a:gd name="connsiteX188" fmla="*/ 481970 w 1699281"/>
                <a:gd name="connsiteY188" fmla="*/ 80315 h 127515"/>
                <a:gd name="connsiteX189" fmla="*/ 458531 w 1699281"/>
                <a:gd name="connsiteY189" fmla="*/ 82987 h 127515"/>
                <a:gd name="connsiteX190" fmla="*/ 503546 w 1699281"/>
                <a:gd name="connsiteY190" fmla="*/ 127516 h 127515"/>
                <a:gd name="connsiteX191" fmla="*/ 548724 w 1699281"/>
                <a:gd name="connsiteY191" fmla="*/ 82987 h 127515"/>
                <a:gd name="connsiteX192" fmla="*/ 503546 w 1699281"/>
                <a:gd name="connsiteY192" fmla="*/ 37324 h 127515"/>
                <a:gd name="connsiteX193" fmla="*/ 458531 w 1699281"/>
                <a:gd name="connsiteY193" fmla="*/ 82987 h 127515"/>
                <a:gd name="connsiteX194" fmla="*/ 382386 w 1699281"/>
                <a:gd name="connsiteY194" fmla="*/ 125492 h 127515"/>
                <a:gd name="connsiteX195" fmla="*/ 405784 w 1699281"/>
                <a:gd name="connsiteY195" fmla="*/ 125492 h 127515"/>
                <a:gd name="connsiteX196" fmla="*/ 405784 w 1699281"/>
                <a:gd name="connsiteY196" fmla="*/ 74283 h 127515"/>
                <a:gd name="connsiteX197" fmla="*/ 445294 w 1699281"/>
                <a:gd name="connsiteY197" fmla="*/ 74283 h 127515"/>
                <a:gd name="connsiteX198" fmla="*/ 445294 w 1699281"/>
                <a:gd name="connsiteY198" fmla="*/ 55905 h 127515"/>
                <a:gd name="connsiteX199" fmla="*/ 405784 w 1699281"/>
                <a:gd name="connsiteY199" fmla="*/ 55905 h 127515"/>
                <a:gd name="connsiteX200" fmla="*/ 405784 w 1699281"/>
                <a:gd name="connsiteY200" fmla="*/ 27082 h 127515"/>
                <a:gd name="connsiteX201" fmla="*/ 447277 w 1699281"/>
                <a:gd name="connsiteY201" fmla="*/ 27082 h 127515"/>
                <a:gd name="connsiteX202" fmla="*/ 447277 w 1699281"/>
                <a:gd name="connsiteY202" fmla="*/ 8704 h 127515"/>
                <a:gd name="connsiteX203" fmla="*/ 382386 w 1699281"/>
                <a:gd name="connsiteY203" fmla="*/ 8704 h 127515"/>
                <a:gd name="connsiteX204" fmla="*/ 382386 w 1699281"/>
                <a:gd name="connsiteY204" fmla="*/ 125492 h 127515"/>
                <a:gd name="connsiteX205" fmla="*/ 307739 w 1699281"/>
                <a:gd name="connsiteY205" fmla="*/ 10849 h 127515"/>
                <a:gd name="connsiteX206" fmla="*/ 279806 w 1699281"/>
                <a:gd name="connsiteY206" fmla="*/ 6680 h 127515"/>
                <a:gd name="connsiteX207" fmla="*/ 239001 w 1699281"/>
                <a:gd name="connsiteY207" fmla="*/ 42303 h 127515"/>
                <a:gd name="connsiteX208" fmla="*/ 290210 w 1699281"/>
                <a:gd name="connsiteY208" fmla="*/ 94038 h 127515"/>
                <a:gd name="connsiteX209" fmla="*/ 269443 w 1699281"/>
                <a:gd name="connsiteY209" fmla="*/ 109097 h 127515"/>
                <a:gd name="connsiteX210" fmla="*/ 243009 w 1699281"/>
                <a:gd name="connsiteY210" fmla="*/ 101891 h 127515"/>
                <a:gd name="connsiteX211" fmla="*/ 240823 w 1699281"/>
                <a:gd name="connsiteY211" fmla="*/ 122942 h 127515"/>
                <a:gd name="connsiteX212" fmla="*/ 270779 w 1699281"/>
                <a:gd name="connsiteY212" fmla="*/ 127475 h 127515"/>
                <a:gd name="connsiteX213" fmla="*/ 314620 w 1699281"/>
                <a:gd name="connsiteY213" fmla="*/ 92176 h 127515"/>
                <a:gd name="connsiteX214" fmla="*/ 263412 w 1699281"/>
                <a:gd name="connsiteY214" fmla="*/ 41291 h 127515"/>
                <a:gd name="connsiteX215" fmla="*/ 281830 w 1699281"/>
                <a:gd name="connsiteY215" fmla="*/ 25058 h 127515"/>
                <a:gd name="connsiteX216" fmla="*/ 305593 w 1699281"/>
                <a:gd name="connsiteY216" fmla="*/ 30078 h 127515"/>
                <a:gd name="connsiteX217" fmla="*/ 307739 w 1699281"/>
                <a:gd name="connsiteY217" fmla="*/ 10849 h 127515"/>
                <a:gd name="connsiteX218" fmla="*/ 122011 w 1699281"/>
                <a:gd name="connsiteY218" fmla="*/ 125492 h 127515"/>
                <a:gd name="connsiteX219" fmla="*/ 145409 w 1699281"/>
                <a:gd name="connsiteY219" fmla="*/ 125492 h 127515"/>
                <a:gd name="connsiteX220" fmla="*/ 145409 w 1699281"/>
                <a:gd name="connsiteY220" fmla="*/ 74283 h 127515"/>
                <a:gd name="connsiteX221" fmla="*/ 192286 w 1699281"/>
                <a:gd name="connsiteY221" fmla="*/ 74283 h 127515"/>
                <a:gd name="connsiteX222" fmla="*/ 192286 w 1699281"/>
                <a:gd name="connsiteY222" fmla="*/ 125492 h 127515"/>
                <a:gd name="connsiteX223" fmla="*/ 215725 w 1699281"/>
                <a:gd name="connsiteY223" fmla="*/ 125492 h 127515"/>
                <a:gd name="connsiteX224" fmla="*/ 215725 w 1699281"/>
                <a:gd name="connsiteY224" fmla="*/ 8704 h 127515"/>
                <a:gd name="connsiteX225" fmla="*/ 192286 w 1699281"/>
                <a:gd name="connsiteY225" fmla="*/ 8704 h 127515"/>
                <a:gd name="connsiteX226" fmla="*/ 192286 w 1699281"/>
                <a:gd name="connsiteY226" fmla="*/ 55905 h 127515"/>
                <a:gd name="connsiteX227" fmla="*/ 145409 w 1699281"/>
                <a:gd name="connsiteY227" fmla="*/ 55905 h 127515"/>
                <a:gd name="connsiteX228" fmla="*/ 145409 w 1699281"/>
                <a:gd name="connsiteY228" fmla="*/ 8704 h 127515"/>
                <a:gd name="connsiteX229" fmla="*/ 122011 w 1699281"/>
                <a:gd name="connsiteY229" fmla="*/ 8704 h 127515"/>
                <a:gd name="connsiteX230" fmla="*/ 122011 w 1699281"/>
                <a:gd name="connsiteY230" fmla="*/ 125492 h 127515"/>
                <a:gd name="connsiteX231" fmla="*/ 0 w 1699281"/>
                <a:gd name="connsiteY231" fmla="*/ 125492 h 127515"/>
                <a:gd name="connsiteX232" fmla="*/ 22427 w 1699281"/>
                <a:gd name="connsiteY232" fmla="*/ 125492 h 127515"/>
                <a:gd name="connsiteX233" fmla="*/ 22427 w 1699281"/>
                <a:gd name="connsiteY233" fmla="*/ 38093 h 127515"/>
                <a:gd name="connsiteX234" fmla="*/ 22750 w 1699281"/>
                <a:gd name="connsiteY234" fmla="*/ 38093 h 127515"/>
                <a:gd name="connsiteX235" fmla="*/ 67442 w 1699281"/>
                <a:gd name="connsiteY235" fmla="*/ 125451 h 127515"/>
                <a:gd name="connsiteX236" fmla="*/ 96062 w 1699281"/>
                <a:gd name="connsiteY236" fmla="*/ 125451 h 127515"/>
                <a:gd name="connsiteX237" fmla="*/ 96062 w 1699281"/>
                <a:gd name="connsiteY237" fmla="*/ 8663 h 127515"/>
                <a:gd name="connsiteX238" fmla="*/ 73635 w 1699281"/>
                <a:gd name="connsiteY238" fmla="*/ 8663 h 127515"/>
                <a:gd name="connsiteX239" fmla="*/ 73635 w 1699281"/>
                <a:gd name="connsiteY239" fmla="*/ 96021 h 127515"/>
                <a:gd name="connsiteX240" fmla="*/ 73311 w 1699281"/>
                <a:gd name="connsiteY240" fmla="*/ 96021 h 127515"/>
                <a:gd name="connsiteX241" fmla="*/ 28782 w 1699281"/>
                <a:gd name="connsiteY241" fmla="*/ 8663 h 127515"/>
                <a:gd name="connsiteX242" fmla="*/ 0 w 1699281"/>
                <a:gd name="connsiteY242" fmla="*/ 8663 h 127515"/>
                <a:gd name="connsiteX243" fmla="*/ 0 w 1699281"/>
                <a:gd name="connsiteY243" fmla="*/ 125492 h 12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1699281" h="127515">
                  <a:moveTo>
                    <a:pt x="1655481" y="99544"/>
                  </a:moveTo>
                  <a:cubicBezTo>
                    <a:pt x="1655481" y="116586"/>
                    <a:pt x="1665156" y="127475"/>
                    <a:pt x="1682724" y="127475"/>
                  </a:cubicBezTo>
                  <a:cubicBezTo>
                    <a:pt x="1689404" y="127475"/>
                    <a:pt x="1694586" y="126828"/>
                    <a:pt x="1699282" y="125451"/>
                  </a:cubicBezTo>
                  <a:lnTo>
                    <a:pt x="1698634" y="107721"/>
                  </a:lnTo>
                  <a:cubicBezTo>
                    <a:pt x="1696286" y="109218"/>
                    <a:pt x="1692440" y="110069"/>
                    <a:pt x="1688432" y="110069"/>
                  </a:cubicBezTo>
                  <a:cubicBezTo>
                    <a:pt x="1679891" y="110069"/>
                    <a:pt x="1677907" y="103187"/>
                    <a:pt x="1677907" y="95860"/>
                  </a:cubicBezTo>
                  <a:lnTo>
                    <a:pt x="1677907" y="55702"/>
                  </a:lnTo>
                  <a:lnTo>
                    <a:pt x="1697824" y="55702"/>
                  </a:lnTo>
                  <a:lnTo>
                    <a:pt x="1697824" y="39307"/>
                  </a:lnTo>
                  <a:lnTo>
                    <a:pt x="1677907" y="39307"/>
                  </a:lnTo>
                  <a:lnTo>
                    <a:pt x="1677907" y="14857"/>
                  </a:lnTo>
                  <a:lnTo>
                    <a:pt x="1655481" y="22062"/>
                  </a:lnTo>
                  <a:lnTo>
                    <a:pt x="1655481" y="39307"/>
                  </a:lnTo>
                  <a:lnTo>
                    <a:pt x="1638924" y="39307"/>
                  </a:lnTo>
                  <a:lnTo>
                    <a:pt x="1638924" y="55702"/>
                  </a:lnTo>
                  <a:lnTo>
                    <a:pt x="1655481" y="55702"/>
                  </a:lnTo>
                  <a:lnTo>
                    <a:pt x="1655481" y="99544"/>
                  </a:lnTo>
                  <a:close/>
                  <a:moveTo>
                    <a:pt x="1626496" y="40481"/>
                  </a:moveTo>
                  <a:cubicBezTo>
                    <a:pt x="1619493" y="38983"/>
                    <a:pt x="1612611" y="37283"/>
                    <a:pt x="1602086" y="37283"/>
                  </a:cubicBezTo>
                  <a:cubicBezTo>
                    <a:pt x="1584517" y="37283"/>
                    <a:pt x="1568284" y="45460"/>
                    <a:pt x="1568284" y="64041"/>
                  </a:cubicBezTo>
                  <a:cubicBezTo>
                    <a:pt x="1568284" y="95171"/>
                    <a:pt x="1607268" y="83634"/>
                    <a:pt x="1607268" y="100556"/>
                  </a:cubicBezTo>
                  <a:cubicBezTo>
                    <a:pt x="1607268" y="108935"/>
                    <a:pt x="1598240" y="111121"/>
                    <a:pt x="1592533" y="111121"/>
                  </a:cubicBezTo>
                  <a:cubicBezTo>
                    <a:pt x="1584841" y="111121"/>
                    <a:pt x="1577473" y="108935"/>
                    <a:pt x="1570470" y="105413"/>
                  </a:cubicBezTo>
                  <a:lnTo>
                    <a:pt x="1569134" y="123792"/>
                  </a:lnTo>
                  <a:cubicBezTo>
                    <a:pt x="1577312" y="125978"/>
                    <a:pt x="1586015" y="127475"/>
                    <a:pt x="1594557" y="127475"/>
                  </a:cubicBezTo>
                  <a:cubicBezTo>
                    <a:pt x="1612814" y="127475"/>
                    <a:pt x="1630706" y="119460"/>
                    <a:pt x="1630706" y="99381"/>
                  </a:cubicBezTo>
                  <a:cubicBezTo>
                    <a:pt x="1630706" y="68251"/>
                    <a:pt x="1591723" y="76955"/>
                    <a:pt x="1591723" y="63232"/>
                  </a:cubicBezTo>
                  <a:cubicBezTo>
                    <a:pt x="1591723" y="55864"/>
                    <a:pt x="1598928" y="53678"/>
                    <a:pt x="1604960" y="53678"/>
                  </a:cubicBezTo>
                  <a:cubicBezTo>
                    <a:pt x="1613137" y="53678"/>
                    <a:pt x="1618157" y="55014"/>
                    <a:pt x="1625039" y="57362"/>
                  </a:cubicBezTo>
                  <a:lnTo>
                    <a:pt x="1626496" y="40481"/>
                  </a:lnTo>
                  <a:close/>
                  <a:moveTo>
                    <a:pt x="1550675" y="39307"/>
                  </a:moveTo>
                  <a:lnTo>
                    <a:pt x="1528248" y="39307"/>
                  </a:lnTo>
                  <a:lnTo>
                    <a:pt x="1528248" y="81489"/>
                  </a:lnTo>
                  <a:cubicBezTo>
                    <a:pt x="1528248" y="92540"/>
                    <a:pt x="1524726" y="110109"/>
                    <a:pt x="1508493" y="110109"/>
                  </a:cubicBezTo>
                  <a:cubicBezTo>
                    <a:pt x="1494082" y="110109"/>
                    <a:pt x="1493920" y="95900"/>
                    <a:pt x="1493920" y="85335"/>
                  </a:cubicBezTo>
                  <a:lnTo>
                    <a:pt x="1493920" y="39307"/>
                  </a:lnTo>
                  <a:lnTo>
                    <a:pt x="1471494" y="39307"/>
                  </a:lnTo>
                  <a:lnTo>
                    <a:pt x="1471494" y="93714"/>
                  </a:lnTo>
                  <a:cubicBezTo>
                    <a:pt x="1471494" y="113145"/>
                    <a:pt x="1480359" y="127516"/>
                    <a:pt x="1500761" y="127516"/>
                  </a:cubicBezTo>
                  <a:cubicBezTo>
                    <a:pt x="1512461" y="127516"/>
                    <a:pt x="1522176" y="122172"/>
                    <a:pt x="1529058" y="113793"/>
                  </a:cubicBezTo>
                  <a:lnTo>
                    <a:pt x="1529422" y="113793"/>
                  </a:lnTo>
                  <a:lnTo>
                    <a:pt x="1529422" y="125492"/>
                  </a:lnTo>
                  <a:lnTo>
                    <a:pt x="1550635" y="125492"/>
                  </a:lnTo>
                  <a:lnTo>
                    <a:pt x="1550635" y="39307"/>
                  </a:lnTo>
                  <a:close/>
                  <a:moveTo>
                    <a:pt x="1406966" y="125492"/>
                  </a:moveTo>
                  <a:lnTo>
                    <a:pt x="1429352" y="125492"/>
                  </a:lnTo>
                  <a:lnTo>
                    <a:pt x="1429352" y="93876"/>
                  </a:lnTo>
                  <a:cubicBezTo>
                    <a:pt x="1429352" y="81489"/>
                    <a:pt x="1429352" y="58738"/>
                    <a:pt x="1447609" y="58738"/>
                  </a:cubicBezTo>
                  <a:cubicBezTo>
                    <a:pt x="1451617" y="58738"/>
                    <a:pt x="1455625" y="59386"/>
                    <a:pt x="1457649" y="60560"/>
                  </a:cubicBezTo>
                  <a:lnTo>
                    <a:pt x="1457649" y="38012"/>
                  </a:lnTo>
                  <a:cubicBezTo>
                    <a:pt x="1455301" y="37324"/>
                    <a:pt x="1452953" y="37324"/>
                    <a:pt x="1450767" y="37324"/>
                  </a:cubicBezTo>
                  <a:cubicBezTo>
                    <a:pt x="1437368" y="37324"/>
                    <a:pt x="1428179" y="50885"/>
                    <a:pt x="1427167" y="58900"/>
                  </a:cubicBezTo>
                  <a:lnTo>
                    <a:pt x="1426843" y="58900"/>
                  </a:lnTo>
                  <a:lnTo>
                    <a:pt x="1426843" y="39348"/>
                  </a:lnTo>
                  <a:lnTo>
                    <a:pt x="1406926" y="39348"/>
                  </a:lnTo>
                  <a:lnTo>
                    <a:pt x="1406926" y="125492"/>
                  </a:lnTo>
                  <a:close/>
                  <a:moveTo>
                    <a:pt x="1352033" y="125492"/>
                  </a:moveTo>
                  <a:lnTo>
                    <a:pt x="1375432" y="125492"/>
                  </a:lnTo>
                  <a:lnTo>
                    <a:pt x="1375432" y="27082"/>
                  </a:lnTo>
                  <a:lnTo>
                    <a:pt x="1408910" y="27082"/>
                  </a:lnTo>
                  <a:lnTo>
                    <a:pt x="1408910" y="8704"/>
                  </a:lnTo>
                  <a:lnTo>
                    <a:pt x="1318555" y="8704"/>
                  </a:lnTo>
                  <a:lnTo>
                    <a:pt x="1318555" y="27082"/>
                  </a:lnTo>
                  <a:lnTo>
                    <a:pt x="1352033" y="27082"/>
                  </a:lnTo>
                  <a:lnTo>
                    <a:pt x="1352033" y="125492"/>
                  </a:lnTo>
                  <a:close/>
                  <a:moveTo>
                    <a:pt x="1179988" y="125492"/>
                  </a:moveTo>
                  <a:lnTo>
                    <a:pt x="1202415" y="125492"/>
                  </a:lnTo>
                  <a:lnTo>
                    <a:pt x="1202415" y="83310"/>
                  </a:lnTo>
                  <a:cubicBezTo>
                    <a:pt x="1202415" y="72259"/>
                    <a:pt x="1205937" y="54690"/>
                    <a:pt x="1222170" y="54690"/>
                  </a:cubicBezTo>
                  <a:cubicBezTo>
                    <a:pt x="1236581" y="54690"/>
                    <a:pt x="1236743" y="68899"/>
                    <a:pt x="1236743" y="79465"/>
                  </a:cubicBezTo>
                  <a:lnTo>
                    <a:pt x="1236743" y="125492"/>
                  </a:lnTo>
                  <a:lnTo>
                    <a:pt x="1259170" y="125492"/>
                  </a:lnTo>
                  <a:lnTo>
                    <a:pt x="1259170" y="71085"/>
                  </a:lnTo>
                  <a:cubicBezTo>
                    <a:pt x="1259170" y="51654"/>
                    <a:pt x="1250304" y="37283"/>
                    <a:pt x="1229901" y="37283"/>
                  </a:cubicBezTo>
                  <a:cubicBezTo>
                    <a:pt x="1218202" y="37283"/>
                    <a:pt x="1208649" y="41129"/>
                    <a:pt x="1201605" y="51006"/>
                  </a:cubicBezTo>
                  <a:lnTo>
                    <a:pt x="1201241" y="51006"/>
                  </a:lnTo>
                  <a:lnTo>
                    <a:pt x="1201241" y="39307"/>
                  </a:lnTo>
                  <a:lnTo>
                    <a:pt x="1179988" y="39307"/>
                  </a:lnTo>
                  <a:lnTo>
                    <a:pt x="1179988" y="125492"/>
                  </a:lnTo>
                  <a:close/>
                  <a:moveTo>
                    <a:pt x="1095625" y="80315"/>
                  </a:moveTo>
                  <a:cubicBezTo>
                    <a:pt x="1095625" y="67442"/>
                    <a:pt x="1102669" y="54690"/>
                    <a:pt x="1117242" y="54690"/>
                  </a:cubicBezTo>
                  <a:cubicBezTo>
                    <a:pt x="1131977" y="54690"/>
                    <a:pt x="1138980" y="67077"/>
                    <a:pt x="1138980" y="80315"/>
                  </a:cubicBezTo>
                  <a:cubicBezTo>
                    <a:pt x="1138980" y="94726"/>
                    <a:pt x="1134447" y="110109"/>
                    <a:pt x="1117242" y="110109"/>
                  </a:cubicBezTo>
                  <a:cubicBezTo>
                    <a:pt x="1100159" y="110109"/>
                    <a:pt x="1095625" y="94524"/>
                    <a:pt x="1095625" y="80315"/>
                  </a:cubicBezTo>
                  <a:moveTo>
                    <a:pt x="1072227" y="82987"/>
                  </a:moveTo>
                  <a:cubicBezTo>
                    <a:pt x="1072227" y="107761"/>
                    <a:pt x="1088784" y="127516"/>
                    <a:pt x="1117242" y="127516"/>
                  </a:cubicBezTo>
                  <a:cubicBezTo>
                    <a:pt x="1145862" y="127516"/>
                    <a:pt x="1162419" y="107802"/>
                    <a:pt x="1162419" y="82987"/>
                  </a:cubicBezTo>
                  <a:cubicBezTo>
                    <a:pt x="1162419" y="54528"/>
                    <a:pt x="1142866" y="37324"/>
                    <a:pt x="1117242" y="37324"/>
                  </a:cubicBezTo>
                  <a:cubicBezTo>
                    <a:pt x="1091779" y="37283"/>
                    <a:pt x="1072227" y="54528"/>
                    <a:pt x="1072227" y="82987"/>
                  </a:cubicBezTo>
                  <a:moveTo>
                    <a:pt x="1031746" y="23560"/>
                  </a:moveTo>
                  <a:lnTo>
                    <a:pt x="1054172" y="23560"/>
                  </a:lnTo>
                  <a:lnTo>
                    <a:pt x="1054172" y="2145"/>
                  </a:lnTo>
                  <a:lnTo>
                    <a:pt x="1031746" y="2145"/>
                  </a:lnTo>
                  <a:lnTo>
                    <a:pt x="1031746" y="23560"/>
                  </a:lnTo>
                  <a:close/>
                  <a:moveTo>
                    <a:pt x="1031746" y="125492"/>
                  </a:moveTo>
                  <a:lnTo>
                    <a:pt x="1054172" y="125492"/>
                  </a:lnTo>
                  <a:lnTo>
                    <a:pt x="1054172" y="39307"/>
                  </a:lnTo>
                  <a:lnTo>
                    <a:pt x="1031746" y="39307"/>
                  </a:lnTo>
                  <a:lnTo>
                    <a:pt x="1031746" y="125492"/>
                  </a:lnTo>
                  <a:close/>
                  <a:moveTo>
                    <a:pt x="973493" y="99544"/>
                  </a:moveTo>
                  <a:cubicBezTo>
                    <a:pt x="973493" y="116586"/>
                    <a:pt x="983168" y="127475"/>
                    <a:pt x="1000737" y="127475"/>
                  </a:cubicBezTo>
                  <a:cubicBezTo>
                    <a:pt x="1007416" y="127475"/>
                    <a:pt x="1012639" y="126828"/>
                    <a:pt x="1017294" y="125451"/>
                  </a:cubicBezTo>
                  <a:lnTo>
                    <a:pt x="1016646" y="107721"/>
                  </a:lnTo>
                  <a:cubicBezTo>
                    <a:pt x="1014298" y="109218"/>
                    <a:pt x="1010452" y="110069"/>
                    <a:pt x="1006445" y="110069"/>
                  </a:cubicBezTo>
                  <a:cubicBezTo>
                    <a:pt x="997903" y="110069"/>
                    <a:pt x="995920" y="103187"/>
                    <a:pt x="995920" y="95860"/>
                  </a:cubicBezTo>
                  <a:lnTo>
                    <a:pt x="995920" y="55702"/>
                  </a:lnTo>
                  <a:lnTo>
                    <a:pt x="1015836" y="55702"/>
                  </a:lnTo>
                  <a:lnTo>
                    <a:pt x="1015836" y="39307"/>
                  </a:lnTo>
                  <a:lnTo>
                    <a:pt x="995920" y="39307"/>
                  </a:lnTo>
                  <a:lnTo>
                    <a:pt x="995920" y="14857"/>
                  </a:lnTo>
                  <a:lnTo>
                    <a:pt x="973493" y="22062"/>
                  </a:lnTo>
                  <a:lnTo>
                    <a:pt x="973493" y="39307"/>
                  </a:lnTo>
                  <a:lnTo>
                    <a:pt x="956936" y="39307"/>
                  </a:lnTo>
                  <a:lnTo>
                    <a:pt x="956936" y="55702"/>
                  </a:lnTo>
                  <a:lnTo>
                    <a:pt x="973493" y="55702"/>
                  </a:lnTo>
                  <a:lnTo>
                    <a:pt x="973493" y="99544"/>
                  </a:lnTo>
                  <a:close/>
                  <a:moveTo>
                    <a:pt x="888968" y="100556"/>
                  </a:moveTo>
                  <a:cubicBezTo>
                    <a:pt x="888968" y="87318"/>
                    <a:pt x="903865" y="85658"/>
                    <a:pt x="913905" y="85658"/>
                  </a:cubicBezTo>
                  <a:lnTo>
                    <a:pt x="923620" y="85658"/>
                  </a:lnTo>
                  <a:cubicBezTo>
                    <a:pt x="923620" y="92338"/>
                    <a:pt x="922608" y="98572"/>
                    <a:pt x="918924" y="103430"/>
                  </a:cubicBezTo>
                  <a:cubicBezTo>
                    <a:pt x="915403" y="108126"/>
                    <a:pt x="910059" y="111121"/>
                    <a:pt x="903177" y="111121"/>
                  </a:cubicBezTo>
                  <a:cubicBezTo>
                    <a:pt x="895162" y="111121"/>
                    <a:pt x="888968" y="107923"/>
                    <a:pt x="888968" y="100556"/>
                  </a:cubicBezTo>
                  <a:moveTo>
                    <a:pt x="877593" y="63070"/>
                  </a:moveTo>
                  <a:cubicBezTo>
                    <a:pt x="885123" y="57362"/>
                    <a:pt x="894676" y="53678"/>
                    <a:pt x="904189" y="53678"/>
                  </a:cubicBezTo>
                  <a:cubicBezTo>
                    <a:pt x="917427" y="53678"/>
                    <a:pt x="923620" y="58374"/>
                    <a:pt x="923620" y="72259"/>
                  </a:cubicBezTo>
                  <a:lnTo>
                    <a:pt x="911233" y="72259"/>
                  </a:lnTo>
                  <a:cubicBezTo>
                    <a:pt x="901841" y="72259"/>
                    <a:pt x="890790" y="73109"/>
                    <a:pt x="882289" y="77279"/>
                  </a:cubicBezTo>
                  <a:cubicBezTo>
                    <a:pt x="873747" y="81448"/>
                    <a:pt x="867594" y="88978"/>
                    <a:pt x="867594" y="101851"/>
                  </a:cubicBezTo>
                  <a:cubicBezTo>
                    <a:pt x="867594" y="118286"/>
                    <a:pt x="882491" y="127475"/>
                    <a:pt x="897712" y="127475"/>
                  </a:cubicBezTo>
                  <a:cubicBezTo>
                    <a:pt x="907914" y="127475"/>
                    <a:pt x="919127" y="122132"/>
                    <a:pt x="924349" y="112578"/>
                  </a:cubicBezTo>
                  <a:lnTo>
                    <a:pt x="924673" y="112578"/>
                  </a:lnTo>
                  <a:cubicBezTo>
                    <a:pt x="924835" y="115250"/>
                    <a:pt x="924835" y="120917"/>
                    <a:pt x="925685" y="125451"/>
                  </a:cubicBezTo>
                  <a:lnTo>
                    <a:pt x="945399" y="125451"/>
                  </a:lnTo>
                  <a:cubicBezTo>
                    <a:pt x="944914" y="118772"/>
                    <a:pt x="944549" y="112740"/>
                    <a:pt x="944387" y="106223"/>
                  </a:cubicBezTo>
                  <a:cubicBezTo>
                    <a:pt x="944225" y="99867"/>
                    <a:pt x="944023" y="93350"/>
                    <a:pt x="944023" y="84646"/>
                  </a:cubicBezTo>
                  <a:lnTo>
                    <a:pt x="944023" y="73635"/>
                  </a:lnTo>
                  <a:cubicBezTo>
                    <a:pt x="944023" y="48173"/>
                    <a:pt x="933174" y="37324"/>
                    <a:pt x="906902" y="37324"/>
                  </a:cubicBezTo>
                  <a:cubicBezTo>
                    <a:pt x="897348" y="37324"/>
                    <a:pt x="885649" y="39834"/>
                    <a:pt x="876945" y="43841"/>
                  </a:cubicBezTo>
                  <a:lnTo>
                    <a:pt x="877593" y="63070"/>
                  </a:lnTo>
                  <a:close/>
                  <a:moveTo>
                    <a:pt x="828246" y="125492"/>
                  </a:moveTo>
                  <a:lnTo>
                    <a:pt x="849985" y="125492"/>
                  </a:lnTo>
                  <a:lnTo>
                    <a:pt x="849985" y="0"/>
                  </a:lnTo>
                  <a:lnTo>
                    <a:pt x="827558" y="0"/>
                  </a:lnTo>
                  <a:lnTo>
                    <a:pt x="827558" y="49347"/>
                  </a:lnTo>
                  <a:lnTo>
                    <a:pt x="827234" y="49347"/>
                  </a:lnTo>
                  <a:cubicBezTo>
                    <a:pt x="820555" y="41169"/>
                    <a:pt x="812661" y="37324"/>
                    <a:pt x="801448" y="37324"/>
                  </a:cubicBezTo>
                  <a:cubicBezTo>
                    <a:pt x="775013" y="37324"/>
                    <a:pt x="765298" y="58414"/>
                    <a:pt x="765298" y="82177"/>
                  </a:cubicBezTo>
                  <a:cubicBezTo>
                    <a:pt x="765298" y="105778"/>
                    <a:pt x="774973" y="127516"/>
                    <a:pt x="801448" y="127516"/>
                  </a:cubicBezTo>
                  <a:cubicBezTo>
                    <a:pt x="811973" y="127516"/>
                    <a:pt x="821203" y="124156"/>
                    <a:pt x="827923" y="115817"/>
                  </a:cubicBezTo>
                  <a:lnTo>
                    <a:pt x="828246" y="115817"/>
                  </a:lnTo>
                  <a:lnTo>
                    <a:pt x="828246" y="125492"/>
                  </a:lnTo>
                  <a:close/>
                  <a:moveTo>
                    <a:pt x="788696" y="82136"/>
                  </a:moveTo>
                  <a:cubicBezTo>
                    <a:pt x="788696" y="70599"/>
                    <a:pt x="792704" y="54690"/>
                    <a:pt x="807277" y="54690"/>
                  </a:cubicBezTo>
                  <a:cubicBezTo>
                    <a:pt x="821688" y="54690"/>
                    <a:pt x="827356" y="70114"/>
                    <a:pt x="827356" y="82136"/>
                  </a:cubicBezTo>
                  <a:cubicBezTo>
                    <a:pt x="827356" y="94362"/>
                    <a:pt x="822498" y="110109"/>
                    <a:pt x="807601" y="110109"/>
                  </a:cubicBezTo>
                  <a:cubicBezTo>
                    <a:pt x="792906" y="110109"/>
                    <a:pt x="788696" y="94038"/>
                    <a:pt x="788696" y="82136"/>
                  </a:cubicBezTo>
                  <a:moveTo>
                    <a:pt x="668588" y="125492"/>
                  </a:moveTo>
                  <a:lnTo>
                    <a:pt x="690974" y="125492"/>
                  </a:lnTo>
                  <a:lnTo>
                    <a:pt x="690974" y="83310"/>
                  </a:lnTo>
                  <a:cubicBezTo>
                    <a:pt x="690974" y="72259"/>
                    <a:pt x="694496" y="54690"/>
                    <a:pt x="710729" y="54690"/>
                  </a:cubicBezTo>
                  <a:cubicBezTo>
                    <a:pt x="725141" y="54690"/>
                    <a:pt x="725303" y="68899"/>
                    <a:pt x="725303" y="79465"/>
                  </a:cubicBezTo>
                  <a:lnTo>
                    <a:pt x="725303" y="125492"/>
                  </a:lnTo>
                  <a:lnTo>
                    <a:pt x="747689" y="125492"/>
                  </a:lnTo>
                  <a:lnTo>
                    <a:pt x="747689" y="71085"/>
                  </a:lnTo>
                  <a:cubicBezTo>
                    <a:pt x="747689" y="51654"/>
                    <a:pt x="738823" y="37283"/>
                    <a:pt x="718421" y="37283"/>
                  </a:cubicBezTo>
                  <a:cubicBezTo>
                    <a:pt x="706681" y="37283"/>
                    <a:pt x="697127" y="41129"/>
                    <a:pt x="690124" y="51006"/>
                  </a:cubicBezTo>
                  <a:lnTo>
                    <a:pt x="689801" y="51006"/>
                  </a:lnTo>
                  <a:lnTo>
                    <a:pt x="689801" y="39307"/>
                  </a:lnTo>
                  <a:lnTo>
                    <a:pt x="668588" y="39307"/>
                  </a:lnTo>
                  <a:lnTo>
                    <a:pt x="668588" y="125492"/>
                  </a:lnTo>
                  <a:close/>
                  <a:moveTo>
                    <a:pt x="645473" y="39307"/>
                  </a:moveTo>
                  <a:lnTo>
                    <a:pt x="623047" y="39307"/>
                  </a:lnTo>
                  <a:lnTo>
                    <a:pt x="623047" y="81489"/>
                  </a:lnTo>
                  <a:cubicBezTo>
                    <a:pt x="623047" y="92540"/>
                    <a:pt x="619525" y="110109"/>
                    <a:pt x="603292" y="110109"/>
                  </a:cubicBezTo>
                  <a:cubicBezTo>
                    <a:pt x="588881" y="110109"/>
                    <a:pt x="588719" y="95900"/>
                    <a:pt x="588719" y="85335"/>
                  </a:cubicBezTo>
                  <a:lnTo>
                    <a:pt x="588719" y="39307"/>
                  </a:lnTo>
                  <a:lnTo>
                    <a:pt x="566292" y="39307"/>
                  </a:lnTo>
                  <a:lnTo>
                    <a:pt x="566292" y="93714"/>
                  </a:lnTo>
                  <a:cubicBezTo>
                    <a:pt x="566292" y="113145"/>
                    <a:pt x="575157" y="127516"/>
                    <a:pt x="595560" y="127516"/>
                  </a:cubicBezTo>
                  <a:cubicBezTo>
                    <a:pt x="607259" y="127516"/>
                    <a:pt x="616975" y="122172"/>
                    <a:pt x="623857" y="113793"/>
                  </a:cubicBezTo>
                  <a:lnTo>
                    <a:pt x="624180" y="113793"/>
                  </a:lnTo>
                  <a:lnTo>
                    <a:pt x="624180" y="125492"/>
                  </a:lnTo>
                  <a:lnTo>
                    <a:pt x="645433" y="125492"/>
                  </a:lnTo>
                  <a:lnTo>
                    <a:pt x="645433" y="39307"/>
                  </a:lnTo>
                  <a:close/>
                  <a:moveTo>
                    <a:pt x="481970" y="80315"/>
                  </a:moveTo>
                  <a:cubicBezTo>
                    <a:pt x="481970" y="67442"/>
                    <a:pt x="489014" y="54690"/>
                    <a:pt x="503587" y="54690"/>
                  </a:cubicBezTo>
                  <a:cubicBezTo>
                    <a:pt x="518322" y="54690"/>
                    <a:pt x="525325" y="67077"/>
                    <a:pt x="525325" y="80315"/>
                  </a:cubicBezTo>
                  <a:cubicBezTo>
                    <a:pt x="525325" y="94726"/>
                    <a:pt x="520791" y="110109"/>
                    <a:pt x="503587" y="110109"/>
                  </a:cubicBezTo>
                  <a:cubicBezTo>
                    <a:pt x="486463" y="110109"/>
                    <a:pt x="481970" y="94524"/>
                    <a:pt x="481970" y="80315"/>
                  </a:cubicBezTo>
                  <a:moveTo>
                    <a:pt x="458531" y="82987"/>
                  </a:moveTo>
                  <a:cubicBezTo>
                    <a:pt x="458531" y="107761"/>
                    <a:pt x="475088" y="127516"/>
                    <a:pt x="503546" y="127516"/>
                  </a:cubicBezTo>
                  <a:cubicBezTo>
                    <a:pt x="532166" y="127516"/>
                    <a:pt x="548724" y="107802"/>
                    <a:pt x="548724" y="82987"/>
                  </a:cubicBezTo>
                  <a:cubicBezTo>
                    <a:pt x="548724" y="54528"/>
                    <a:pt x="529171" y="37324"/>
                    <a:pt x="503546" y="37324"/>
                  </a:cubicBezTo>
                  <a:cubicBezTo>
                    <a:pt x="478124" y="37283"/>
                    <a:pt x="458531" y="54528"/>
                    <a:pt x="458531" y="82987"/>
                  </a:cubicBezTo>
                  <a:moveTo>
                    <a:pt x="382386" y="125492"/>
                  </a:moveTo>
                  <a:lnTo>
                    <a:pt x="405784" y="125492"/>
                  </a:lnTo>
                  <a:lnTo>
                    <a:pt x="405784" y="74283"/>
                  </a:lnTo>
                  <a:lnTo>
                    <a:pt x="445294" y="74283"/>
                  </a:lnTo>
                  <a:lnTo>
                    <a:pt x="445294" y="55905"/>
                  </a:lnTo>
                  <a:lnTo>
                    <a:pt x="405784" y="55905"/>
                  </a:lnTo>
                  <a:lnTo>
                    <a:pt x="405784" y="27082"/>
                  </a:lnTo>
                  <a:lnTo>
                    <a:pt x="447277" y="27082"/>
                  </a:lnTo>
                  <a:lnTo>
                    <a:pt x="447277" y="8704"/>
                  </a:lnTo>
                  <a:lnTo>
                    <a:pt x="382386" y="8704"/>
                  </a:lnTo>
                  <a:lnTo>
                    <a:pt x="382386" y="125492"/>
                  </a:lnTo>
                  <a:close/>
                  <a:moveTo>
                    <a:pt x="307739" y="10849"/>
                  </a:moveTo>
                  <a:cubicBezTo>
                    <a:pt x="299197" y="8015"/>
                    <a:pt x="289846" y="6680"/>
                    <a:pt x="279806" y="6680"/>
                  </a:cubicBezTo>
                  <a:cubicBezTo>
                    <a:pt x="259201" y="6680"/>
                    <a:pt x="239001" y="16193"/>
                    <a:pt x="239001" y="42303"/>
                  </a:cubicBezTo>
                  <a:cubicBezTo>
                    <a:pt x="239001" y="80963"/>
                    <a:pt x="290210" y="71773"/>
                    <a:pt x="290210" y="94038"/>
                  </a:cubicBezTo>
                  <a:cubicBezTo>
                    <a:pt x="290210" y="104604"/>
                    <a:pt x="278309" y="109097"/>
                    <a:pt x="269443" y="109097"/>
                  </a:cubicBezTo>
                  <a:cubicBezTo>
                    <a:pt x="260254" y="109097"/>
                    <a:pt x="251024" y="106223"/>
                    <a:pt x="243009" y="101891"/>
                  </a:cubicBezTo>
                  <a:lnTo>
                    <a:pt x="240823" y="122942"/>
                  </a:lnTo>
                  <a:cubicBezTo>
                    <a:pt x="252360" y="125775"/>
                    <a:pt x="258027" y="127475"/>
                    <a:pt x="270779" y="127475"/>
                  </a:cubicBezTo>
                  <a:cubicBezTo>
                    <a:pt x="294380" y="127475"/>
                    <a:pt x="314620" y="117800"/>
                    <a:pt x="314620" y="92176"/>
                  </a:cubicBezTo>
                  <a:cubicBezTo>
                    <a:pt x="314620" y="52990"/>
                    <a:pt x="263412" y="61532"/>
                    <a:pt x="263412" y="41291"/>
                  </a:cubicBezTo>
                  <a:cubicBezTo>
                    <a:pt x="263412" y="28580"/>
                    <a:pt x="273815" y="25058"/>
                    <a:pt x="281830" y="25058"/>
                  </a:cubicBezTo>
                  <a:cubicBezTo>
                    <a:pt x="290048" y="25058"/>
                    <a:pt x="298225" y="26920"/>
                    <a:pt x="305593" y="30078"/>
                  </a:cubicBezTo>
                  <a:lnTo>
                    <a:pt x="307739" y="10849"/>
                  </a:lnTo>
                  <a:close/>
                  <a:moveTo>
                    <a:pt x="122011" y="125492"/>
                  </a:moveTo>
                  <a:lnTo>
                    <a:pt x="145409" y="125492"/>
                  </a:lnTo>
                  <a:lnTo>
                    <a:pt x="145409" y="74283"/>
                  </a:lnTo>
                  <a:lnTo>
                    <a:pt x="192286" y="74283"/>
                  </a:lnTo>
                  <a:lnTo>
                    <a:pt x="192286" y="125492"/>
                  </a:lnTo>
                  <a:lnTo>
                    <a:pt x="215725" y="125492"/>
                  </a:lnTo>
                  <a:lnTo>
                    <a:pt x="215725" y="8704"/>
                  </a:lnTo>
                  <a:lnTo>
                    <a:pt x="192286" y="8704"/>
                  </a:lnTo>
                  <a:lnTo>
                    <a:pt x="192286" y="55905"/>
                  </a:lnTo>
                  <a:lnTo>
                    <a:pt x="145409" y="55905"/>
                  </a:lnTo>
                  <a:lnTo>
                    <a:pt x="145409" y="8704"/>
                  </a:lnTo>
                  <a:lnTo>
                    <a:pt x="122011" y="8704"/>
                  </a:lnTo>
                  <a:lnTo>
                    <a:pt x="122011" y="125492"/>
                  </a:lnTo>
                  <a:close/>
                  <a:moveTo>
                    <a:pt x="0" y="125492"/>
                  </a:moveTo>
                  <a:lnTo>
                    <a:pt x="22427" y="125492"/>
                  </a:lnTo>
                  <a:lnTo>
                    <a:pt x="22427" y="38093"/>
                  </a:lnTo>
                  <a:lnTo>
                    <a:pt x="22750" y="38093"/>
                  </a:lnTo>
                  <a:lnTo>
                    <a:pt x="67442" y="125451"/>
                  </a:lnTo>
                  <a:lnTo>
                    <a:pt x="96062" y="125451"/>
                  </a:lnTo>
                  <a:lnTo>
                    <a:pt x="96062" y="8663"/>
                  </a:lnTo>
                  <a:lnTo>
                    <a:pt x="73635" y="8663"/>
                  </a:lnTo>
                  <a:lnTo>
                    <a:pt x="73635" y="96021"/>
                  </a:lnTo>
                  <a:lnTo>
                    <a:pt x="73311" y="96021"/>
                  </a:lnTo>
                  <a:lnTo>
                    <a:pt x="28782" y="8663"/>
                  </a:lnTo>
                  <a:lnTo>
                    <a:pt x="0" y="8663"/>
                  </a:lnTo>
                  <a:lnTo>
                    <a:pt x="0" y="125492"/>
                  </a:lnTo>
                  <a:close/>
                </a:path>
              </a:pathLst>
            </a:custGeom>
            <a:solidFill>
              <a:srgbClr val="005EB8"/>
            </a:solidFill>
            <a:ln w="4048" cap="flat">
              <a:noFill/>
              <a:prstDash val="solid"/>
              <a:miter/>
            </a:ln>
          </p:spPr>
          <p:txBody>
            <a:bodyPr rtlCol="0" anchor="ctr"/>
            <a:lstStyle/>
            <a:p>
              <a:endParaRPr lang="en-GB" sz="511"/>
            </a:p>
          </p:txBody>
        </p:sp>
      </p:grpSp>
      <p:cxnSp>
        <p:nvCxnSpPr>
          <p:cNvPr id="18" name="Straight Connector 17">
            <a:extLst>
              <a:ext uri="{FF2B5EF4-FFF2-40B4-BE49-F238E27FC236}">
                <a16:creationId xmlns:a16="http://schemas.microsoft.com/office/drawing/2014/main" id="{BBBBF0F6-DF50-5479-1E80-A33DD3769AF1}"/>
              </a:ext>
            </a:extLst>
          </p:cNvPr>
          <p:cNvCxnSpPr>
            <a:cxnSpLocks/>
          </p:cNvCxnSpPr>
          <p:nvPr userDrawn="1"/>
        </p:nvCxnSpPr>
        <p:spPr>
          <a:xfrm>
            <a:off x="574675" y="1761827"/>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3B2413C-83D1-72B8-E550-4344E0EDE7DE}"/>
              </a:ext>
            </a:extLst>
          </p:cNvPr>
          <p:cNvSpPr txBox="1"/>
          <p:nvPr userDrawn="1"/>
        </p:nvSpPr>
        <p:spPr>
          <a:xfrm>
            <a:off x="574674" y="5929943"/>
            <a:ext cx="11025188" cy="365050"/>
          </a:xfrm>
          <a:prstGeom prst="rect">
            <a:avLst/>
          </a:prstGeom>
          <a:solidFill>
            <a:srgbClr val="005EB8"/>
          </a:solidFill>
        </p:spPr>
        <p:txBody>
          <a:bodyPr wrap="square" lIns="108000" rIns="72000" rtlCol="0" anchor="ctr" anchorCtr="0">
            <a:noAutofit/>
          </a:bodyPr>
          <a:lstStyle/>
          <a:p>
            <a:r>
              <a:rPr lang="en-GB" sz="1400" b="0">
                <a:solidFill>
                  <a:schemeClr val="bg1"/>
                </a:solidFill>
                <a:latin typeface="Arial" panose="020B0604020202020204" pitchFamily="34" charset="0"/>
                <a:cs typeface="Arial" panose="020B0604020202020204" pitchFamily="34" charset="0"/>
              </a:rPr>
              <a:t>Leading the way in </a:t>
            </a:r>
            <a:r>
              <a:rPr lang="en-GB" sz="1400" b="1">
                <a:solidFill>
                  <a:schemeClr val="bg1"/>
                </a:solidFill>
                <a:latin typeface="Arial" panose="020B0604020202020204" pitchFamily="34" charset="0"/>
                <a:cs typeface="Arial" panose="020B0604020202020204" pitchFamily="34" charset="0"/>
              </a:rPr>
              <a:t>mental health, learning disability </a:t>
            </a:r>
            <a:r>
              <a:rPr lang="en-GB" sz="1400" b="0">
                <a:solidFill>
                  <a:schemeClr val="bg1"/>
                </a:solidFill>
                <a:latin typeface="Arial" panose="020B0604020202020204" pitchFamily="34" charset="0"/>
                <a:cs typeface="Arial" panose="020B0604020202020204" pitchFamily="34" charset="0"/>
              </a:rPr>
              <a:t>and </a:t>
            </a:r>
            <a:r>
              <a:rPr lang="en-GB" sz="1400" b="1">
                <a:solidFill>
                  <a:schemeClr val="bg1"/>
                </a:solidFill>
                <a:latin typeface="Arial" panose="020B0604020202020204" pitchFamily="34" charset="0"/>
                <a:cs typeface="Arial" panose="020B0604020202020204" pitchFamily="34" charset="0"/>
              </a:rPr>
              <a:t>neurodiversity care</a:t>
            </a:r>
          </a:p>
        </p:txBody>
      </p:sp>
    </p:spTree>
    <p:extLst>
      <p:ext uri="{BB962C8B-B14F-4D97-AF65-F5344CB8AC3E}">
        <p14:creationId xmlns:p14="http://schemas.microsoft.com/office/powerpoint/2010/main" val="3276917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EE8B00"/>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walking&#10;&#10;Description automatically generated">
            <a:extLst>
              <a:ext uri="{FF2B5EF4-FFF2-40B4-BE49-F238E27FC236}">
                <a16:creationId xmlns:a16="http://schemas.microsoft.com/office/drawing/2014/main" id="{2414B947-E05D-B45D-8101-635B8E2E24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201799" y="-968189"/>
            <a:ext cx="8398064" cy="7826189"/>
          </a:xfrm>
          <a:prstGeom prst="rect">
            <a:avLst/>
          </a:prstGeom>
        </p:spPr>
      </p:pic>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hasCustomPrompt="1"/>
          </p:nvPr>
        </p:nvSpPr>
        <p:spPr>
          <a:xfrm>
            <a:off x="497651" y="2169165"/>
            <a:ext cx="9144000" cy="1682429"/>
          </a:xfrm>
          <a:prstGeom prst="rect">
            <a:avLst/>
          </a:prstGeom>
        </p:spPr>
        <p:txBody>
          <a:bodyPr anchor="b" anchorCtr="0"/>
          <a:lstStyle>
            <a:lvl1pPr algn="l">
              <a:lnSpc>
                <a:spcPct val="100000"/>
              </a:lnSpc>
              <a:defRPr sz="4800" b="1">
                <a:solidFill>
                  <a:schemeClr val="bg1"/>
                </a:solidFill>
                <a:effectLst/>
                <a:highlight>
                  <a:srgbClr val="EE8B00"/>
                </a:highlight>
              </a:defRPr>
            </a:lvl1pPr>
          </a:lstStyle>
          <a:p>
            <a:r>
              <a:rPr lang="en-GB"/>
              <a:t>Here for</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effectLst/>
                <a:highlight>
                  <a:srgbClr val="EE8B00"/>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926308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4"/>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erson and person sitting at a desk&#10;&#10;Description automatically generated">
            <a:extLst>
              <a:ext uri="{FF2B5EF4-FFF2-40B4-BE49-F238E27FC236}">
                <a16:creationId xmlns:a16="http://schemas.microsoft.com/office/drawing/2014/main" id="{EE4ADED5-814F-B36B-DAD1-48BEBA360C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3376" y="0"/>
            <a:ext cx="11398623" cy="6857995"/>
          </a:xfrm>
          <a:prstGeom prst="rect">
            <a:avLst/>
          </a:prstGeom>
        </p:spPr>
      </p:pic>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45927F89-5B6A-C748-491E-8059C353ED51}"/>
              </a:ext>
            </a:extLst>
          </p:cNvPr>
          <p:cNvSpPr>
            <a:spLocks noGrp="1"/>
          </p:cNvSpPr>
          <p:nvPr>
            <p:ph type="ctrTitle" hasCustomPrompt="1"/>
          </p:nvPr>
        </p:nvSpPr>
        <p:spPr>
          <a:xfrm>
            <a:off x="497651" y="2169165"/>
            <a:ext cx="9144000" cy="1682429"/>
          </a:xfrm>
          <a:prstGeom prst="rect">
            <a:avLst/>
          </a:prstGeom>
        </p:spPr>
        <p:txBody>
          <a:bodyPr anchor="b" anchorCtr="0"/>
          <a:lstStyle>
            <a:lvl1pPr algn="l">
              <a:lnSpc>
                <a:spcPct val="100000"/>
              </a:lnSpc>
              <a:defRPr sz="4800" b="1">
                <a:solidFill>
                  <a:schemeClr val="bg1"/>
                </a:solidFill>
                <a:effectLst/>
                <a:highlight>
                  <a:srgbClr val="42B6E6"/>
                </a:highlight>
              </a:defRPr>
            </a:lvl1pPr>
          </a:lstStyle>
          <a:p>
            <a:r>
              <a:rPr lang="en-GB"/>
              <a:t>Here for</a:t>
            </a:r>
          </a:p>
        </p:txBody>
      </p:sp>
      <p:sp>
        <p:nvSpPr>
          <p:cNvPr id="4" name="Subtitle 2">
            <a:extLst>
              <a:ext uri="{FF2B5EF4-FFF2-40B4-BE49-F238E27FC236}">
                <a16:creationId xmlns:a16="http://schemas.microsoft.com/office/drawing/2014/main" id="{931B5D59-1C27-BB45-0E0C-65ED25C16B6D}"/>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effectLst/>
                <a:highlight>
                  <a:srgbClr val="42B6E6"/>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419416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78BE20"/>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person looking at a computer&#10;&#10;Description automatically generated">
            <a:extLst>
              <a:ext uri="{FF2B5EF4-FFF2-40B4-BE49-F238E27FC236}">
                <a16:creationId xmlns:a16="http://schemas.microsoft.com/office/drawing/2014/main" id="{206A0C39-E0A6-6FD8-F035-90D7134C54D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hasCustomPrompt="1"/>
          </p:nvPr>
        </p:nvSpPr>
        <p:spPr>
          <a:xfrm>
            <a:off x="497651" y="2169165"/>
            <a:ext cx="9144000" cy="1682429"/>
          </a:xfrm>
          <a:prstGeom prst="rect">
            <a:avLst/>
          </a:prstGeom>
        </p:spPr>
        <p:txBody>
          <a:bodyPr anchor="b" anchorCtr="0"/>
          <a:lstStyle>
            <a:lvl1pPr algn="l">
              <a:lnSpc>
                <a:spcPct val="100000"/>
              </a:lnSpc>
              <a:defRPr sz="4800" b="1">
                <a:solidFill>
                  <a:schemeClr val="bg1"/>
                </a:solidFill>
                <a:effectLst/>
                <a:highlight>
                  <a:srgbClr val="78BE20"/>
                </a:highlight>
              </a:defRPr>
            </a:lvl1pPr>
          </a:lstStyle>
          <a:p>
            <a:r>
              <a:rPr lang="en-GB"/>
              <a:t>Here for</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effectLst/>
                <a:highlight>
                  <a:srgbClr val="78BE20"/>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4290460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AE2473"/>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erson and person looking at a computer&#10;&#10;Description automatically generated">
            <a:extLst>
              <a:ext uri="{FF2B5EF4-FFF2-40B4-BE49-F238E27FC236}">
                <a16:creationId xmlns:a16="http://schemas.microsoft.com/office/drawing/2014/main" id="{5FFE15C2-0F4F-980A-9686-90F13914305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43435" y="107577"/>
            <a:ext cx="12048565" cy="6750424"/>
          </a:xfrm>
          <a:prstGeom prst="rect">
            <a:avLst/>
          </a:prstGeom>
        </p:spPr>
      </p:pic>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hasCustomPrompt="1"/>
          </p:nvPr>
        </p:nvSpPr>
        <p:spPr>
          <a:xfrm>
            <a:off x="497651" y="2169165"/>
            <a:ext cx="9144000" cy="1682429"/>
          </a:xfrm>
          <a:prstGeom prst="rect">
            <a:avLst/>
          </a:prstGeom>
        </p:spPr>
        <p:txBody>
          <a:bodyPr anchor="b" anchorCtr="0"/>
          <a:lstStyle>
            <a:lvl1pPr algn="l">
              <a:lnSpc>
                <a:spcPct val="100000"/>
              </a:lnSpc>
              <a:defRPr sz="4800" b="1">
                <a:solidFill>
                  <a:schemeClr val="bg1"/>
                </a:solidFill>
                <a:effectLst/>
                <a:highlight>
                  <a:srgbClr val="AE2473"/>
                </a:highlight>
              </a:defRPr>
            </a:lvl1pPr>
          </a:lstStyle>
          <a:p>
            <a:r>
              <a:rPr lang="en-GB"/>
              <a:t>Here for</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effectLst/>
                <a:highlight>
                  <a:srgbClr val="AE2473"/>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262480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ECB45-2084-E276-76BA-00401D1DD433}"/>
              </a:ext>
            </a:extLst>
          </p:cNvPr>
          <p:cNvSpPr>
            <a:spLocks noGrp="1"/>
          </p:cNvSpPr>
          <p:nvPr>
            <p:ph type="title"/>
          </p:nvPr>
        </p:nvSpPr>
        <p:spPr>
          <a:xfrm>
            <a:off x="488949" y="365125"/>
            <a:ext cx="11196639" cy="1325563"/>
          </a:xfrm>
          <a:prstGeom prst="rect">
            <a:avLst/>
          </a:prstGeom>
        </p:spPr>
        <p:txBody>
          <a:bodyPr anchor="ctr" anchorCtr="0"/>
          <a:lstStyle>
            <a:lvl1pPr>
              <a:defRPr sz="3600" b="1">
                <a:solidFill>
                  <a:schemeClr val="accent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C8936206-F6CF-F9BF-4C62-3515E5653F0C}"/>
              </a:ext>
            </a:extLst>
          </p:cNvPr>
          <p:cNvSpPr>
            <a:spLocks noGrp="1"/>
          </p:cNvSpPr>
          <p:nvPr>
            <p:ph idx="1"/>
          </p:nvPr>
        </p:nvSpPr>
        <p:spPr>
          <a:xfrm>
            <a:off x="488950" y="1825625"/>
            <a:ext cx="11196638"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pPr algn="r"/>
              <a:t>‹#›</a:t>
            </a:fld>
            <a:endParaRPr lang="en-GB" sz="1400"/>
          </a:p>
        </p:txBody>
      </p:sp>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Subtitle 2">
            <a:extLst>
              <a:ext uri="{FF2B5EF4-FFF2-40B4-BE49-F238E27FC236}">
                <a16:creationId xmlns:a16="http://schemas.microsoft.com/office/drawing/2014/main" id="{320D377B-6913-0AAD-FBFB-A342FA3DC0B7}"/>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accent1"/>
                </a:solidFill>
              </a:rPr>
              <a:t>Leeds and York Partnership NHS Foundation Trust</a:t>
            </a:r>
          </a:p>
        </p:txBody>
      </p:sp>
    </p:spTree>
    <p:extLst>
      <p:ext uri="{BB962C8B-B14F-4D97-AF65-F5344CB8AC3E}">
        <p14:creationId xmlns:p14="http://schemas.microsoft.com/office/powerpoint/2010/main" val="1579330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8B7D12-2C6C-9650-DB4C-81D5D7B9F964}"/>
              </a:ext>
            </a:extLst>
          </p:cNvPr>
          <p:cNvSpPr>
            <a:spLocks noGrp="1"/>
          </p:cNvSpPr>
          <p:nvPr>
            <p:ph sz="half" idx="1"/>
          </p:nvPr>
        </p:nvSpPr>
        <p:spPr>
          <a:xfrm>
            <a:off x="48895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4E210CB-0F9E-BEBD-A0E0-A0538C9175BB}"/>
              </a:ext>
            </a:extLst>
          </p:cNvPr>
          <p:cNvSpPr>
            <a:spLocks noGrp="1"/>
          </p:cNvSpPr>
          <p:nvPr>
            <p:ph sz="half" idx="2"/>
          </p:nvPr>
        </p:nvSpPr>
        <p:spPr>
          <a:xfrm>
            <a:off x="6503988"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ubtitle 2">
            <a:extLst>
              <a:ext uri="{FF2B5EF4-FFF2-40B4-BE49-F238E27FC236}">
                <a16:creationId xmlns:a16="http://schemas.microsoft.com/office/drawing/2014/main" id="{97F99B54-1D0F-42B2-A04F-5AD9F6CABFAD}"/>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pPr algn="r"/>
              <a:t>‹#›</a:t>
            </a:fld>
            <a:endParaRPr lang="en-GB" sz="1400"/>
          </a:p>
        </p:txBody>
      </p:sp>
      <p:sp>
        <p:nvSpPr>
          <p:cNvPr id="9" name="Subtitle 2">
            <a:extLst>
              <a:ext uri="{FF2B5EF4-FFF2-40B4-BE49-F238E27FC236}">
                <a16:creationId xmlns:a16="http://schemas.microsoft.com/office/drawing/2014/main" id="{EDBABB39-6756-37D1-4B0E-B8ABA7327CAE}"/>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accent1"/>
                </a:solidFill>
              </a:rPr>
              <a:t>Leeds and York Partnership NHS Foundation Trust</a:t>
            </a:r>
          </a:p>
        </p:txBody>
      </p:sp>
      <p:sp>
        <p:nvSpPr>
          <p:cNvPr id="10" name="Title 1">
            <a:extLst>
              <a:ext uri="{FF2B5EF4-FFF2-40B4-BE49-F238E27FC236}">
                <a16:creationId xmlns:a16="http://schemas.microsoft.com/office/drawing/2014/main" id="{DF5C1B97-D034-EDED-5F09-455F8C86A1B3}"/>
              </a:ext>
            </a:extLst>
          </p:cNvPr>
          <p:cNvSpPr>
            <a:spLocks noGrp="1"/>
          </p:cNvSpPr>
          <p:nvPr>
            <p:ph type="title"/>
          </p:nvPr>
        </p:nvSpPr>
        <p:spPr>
          <a:xfrm>
            <a:off x="488949" y="365125"/>
            <a:ext cx="11196639" cy="1325563"/>
          </a:xfrm>
          <a:prstGeom prst="rect">
            <a:avLst/>
          </a:prstGeom>
        </p:spPr>
        <p:txBody>
          <a:bodyPr anchor="ctr" anchorCtr="0"/>
          <a:lstStyle>
            <a:lvl1pPr>
              <a:defRPr sz="3600" b="1">
                <a:solidFill>
                  <a:schemeClr val="accent1"/>
                </a:solidFill>
              </a:defRPr>
            </a:lvl1pPr>
          </a:lstStyle>
          <a:p>
            <a:r>
              <a:rPr lang="en-GB"/>
              <a:t>Click to edit Master title style</a:t>
            </a:r>
          </a:p>
        </p:txBody>
      </p:sp>
      <p:cxnSp>
        <p:nvCxnSpPr>
          <p:cNvPr id="13" name="Straight Connector 12">
            <a:extLst>
              <a:ext uri="{FF2B5EF4-FFF2-40B4-BE49-F238E27FC236}">
                <a16:creationId xmlns:a16="http://schemas.microsoft.com/office/drawing/2014/main" id="{8B737E73-2230-20A8-995F-937925A5A62F}"/>
              </a:ext>
            </a:extLst>
          </p:cNvPr>
          <p:cNvCxnSpPr>
            <a:cxnSpLocks/>
          </p:cNvCxnSpPr>
          <p:nvPr userDrawn="1"/>
        </p:nvCxnSpPr>
        <p:spPr>
          <a:xfrm>
            <a:off x="574675" y="1761827"/>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A6B06CC-CB1E-89AD-96F0-6E123E7247E4}"/>
              </a:ext>
            </a:extLst>
          </p:cNvPr>
          <p:cNvCxnSpPr>
            <a:cxnSpLocks/>
          </p:cNvCxnSpPr>
          <p:nvPr userDrawn="1"/>
        </p:nvCxnSpPr>
        <p:spPr>
          <a:xfrm>
            <a:off x="574675" y="6312561"/>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277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43B451-A992-7240-8205-97ADE1409D29}"/>
              </a:ext>
            </a:extLst>
          </p:cNvPr>
          <p:cNvSpPr>
            <a:spLocks noGrp="1"/>
          </p:cNvSpPr>
          <p:nvPr>
            <p:ph type="body" idx="1"/>
          </p:nvPr>
        </p:nvSpPr>
        <p:spPr>
          <a:xfrm>
            <a:off x="488950" y="1837174"/>
            <a:ext cx="5157787" cy="823912"/>
          </a:xfrm>
          <a:prstGeom prst="rect">
            <a:avLst/>
          </a:prstGeom>
        </p:spPr>
        <p:txBody>
          <a:bodyPr anchor="b"/>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3ECB01-6FDA-B9B6-E782-F0D4A1AE0288}"/>
              </a:ext>
            </a:extLst>
          </p:cNvPr>
          <p:cNvSpPr>
            <a:spLocks noGrp="1"/>
          </p:cNvSpPr>
          <p:nvPr>
            <p:ph sz="half" idx="2"/>
          </p:nvPr>
        </p:nvSpPr>
        <p:spPr>
          <a:xfrm>
            <a:off x="488950" y="2661086"/>
            <a:ext cx="5157787" cy="3463259"/>
          </a:xfrm>
          <a:prstGeom prst="rect">
            <a:avLst/>
          </a:prstGeom>
        </p:spPr>
        <p:txBody>
          <a:bodyPr/>
          <a:lstStyle>
            <a:lvl1pPr>
              <a:defRPr sz="24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48377DE-DD2C-0DBC-9E6C-157BFE87E796}"/>
              </a:ext>
            </a:extLst>
          </p:cNvPr>
          <p:cNvSpPr>
            <a:spLocks noGrp="1"/>
          </p:cNvSpPr>
          <p:nvPr>
            <p:ph type="body" sz="quarter" idx="3"/>
          </p:nvPr>
        </p:nvSpPr>
        <p:spPr>
          <a:xfrm>
            <a:off x="6502400" y="1837174"/>
            <a:ext cx="5183188" cy="823912"/>
          </a:xfrm>
          <a:prstGeom prst="rect">
            <a:avLst/>
          </a:prstGeom>
        </p:spPr>
        <p:txBody>
          <a:bodyPr anchor="b"/>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6C98C72-EF7E-A77C-42EE-CECD99473A87}"/>
              </a:ext>
            </a:extLst>
          </p:cNvPr>
          <p:cNvSpPr>
            <a:spLocks noGrp="1"/>
          </p:cNvSpPr>
          <p:nvPr>
            <p:ph sz="quarter" idx="4"/>
          </p:nvPr>
        </p:nvSpPr>
        <p:spPr>
          <a:xfrm>
            <a:off x="6502400" y="2661086"/>
            <a:ext cx="5183188" cy="3463259"/>
          </a:xfrm>
          <a:prstGeom prst="rect">
            <a:avLst/>
          </a:prstGeom>
        </p:spPr>
        <p:txBody>
          <a:bodyPr/>
          <a:lstStyle>
            <a:lvl1pPr>
              <a:defRPr sz="24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ubtitle 2">
            <a:extLst>
              <a:ext uri="{FF2B5EF4-FFF2-40B4-BE49-F238E27FC236}">
                <a16:creationId xmlns:a16="http://schemas.microsoft.com/office/drawing/2014/main" id="{92672714-306D-B975-7293-8C7C6BA18D18}"/>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pPr algn="r"/>
              <a:t>‹#›</a:t>
            </a:fld>
            <a:endParaRPr lang="en-GB" sz="1400"/>
          </a:p>
        </p:txBody>
      </p:sp>
      <p:sp>
        <p:nvSpPr>
          <p:cNvPr id="11" name="Subtitle 2">
            <a:extLst>
              <a:ext uri="{FF2B5EF4-FFF2-40B4-BE49-F238E27FC236}">
                <a16:creationId xmlns:a16="http://schemas.microsoft.com/office/drawing/2014/main" id="{0A85B579-5114-42D7-5BA2-68ED56F22A81}"/>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accent1"/>
                </a:solidFill>
              </a:rPr>
              <a:t>Leeds and York Partnership NHS Foundation Trust</a:t>
            </a:r>
          </a:p>
        </p:txBody>
      </p:sp>
      <p:sp>
        <p:nvSpPr>
          <p:cNvPr id="12" name="Title 1">
            <a:extLst>
              <a:ext uri="{FF2B5EF4-FFF2-40B4-BE49-F238E27FC236}">
                <a16:creationId xmlns:a16="http://schemas.microsoft.com/office/drawing/2014/main" id="{1D294743-7AFF-D4EE-44E5-B950F9ADC198}"/>
              </a:ext>
            </a:extLst>
          </p:cNvPr>
          <p:cNvSpPr>
            <a:spLocks noGrp="1"/>
          </p:cNvSpPr>
          <p:nvPr>
            <p:ph type="title"/>
          </p:nvPr>
        </p:nvSpPr>
        <p:spPr>
          <a:xfrm>
            <a:off x="488949" y="365125"/>
            <a:ext cx="11196639" cy="1325563"/>
          </a:xfrm>
          <a:prstGeom prst="rect">
            <a:avLst/>
          </a:prstGeom>
        </p:spPr>
        <p:txBody>
          <a:bodyPr anchor="ctr" anchorCtr="0"/>
          <a:lstStyle>
            <a:lvl1pPr>
              <a:defRPr sz="3600" b="1">
                <a:solidFill>
                  <a:schemeClr val="accent1"/>
                </a:solidFill>
              </a:defRPr>
            </a:lvl1pPr>
          </a:lstStyle>
          <a:p>
            <a:r>
              <a:rPr lang="en-GB"/>
              <a:t>Click to edit Master title style</a:t>
            </a:r>
          </a:p>
        </p:txBody>
      </p:sp>
      <p:cxnSp>
        <p:nvCxnSpPr>
          <p:cNvPr id="15" name="Straight Connector 14">
            <a:extLst>
              <a:ext uri="{FF2B5EF4-FFF2-40B4-BE49-F238E27FC236}">
                <a16:creationId xmlns:a16="http://schemas.microsoft.com/office/drawing/2014/main" id="{A79818B6-34C4-3D3C-C5BB-E2A82E1E29BF}"/>
              </a:ext>
            </a:extLst>
          </p:cNvPr>
          <p:cNvCxnSpPr>
            <a:cxnSpLocks/>
          </p:cNvCxnSpPr>
          <p:nvPr userDrawn="1"/>
        </p:nvCxnSpPr>
        <p:spPr>
          <a:xfrm>
            <a:off x="574675" y="1761827"/>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482E80B-F0A1-1039-AB6E-63E966F39F2A}"/>
              </a:ext>
            </a:extLst>
          </p:cNvPr>
          <p:cNvCxnSpPr>
            <a:cxnSpLocks/>
          </p:cNvCxnSpPr>
          <p:nvPr userDrawn="1"/>
        </p:nvCxnSpPr>
        <p:spPr>
          <a:xfrm>
            <a:off x="574675" y="6312561"/>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4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92672714-306D-B975-7293-8C7C6BA18D18}"/>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pPr algn="r"/>
              <a:t>‹#›</a:t>
            </a:fld>
            <a:endParaRPr lang="en-GB" sz="1400"/>
          </a:p>
        </p:txBody>
      </p:sp>
      <p:sp>
        <p:nvSpPr>
          <p:cNvPr id="11" name="Subtitle 2">
            <a:extLst>
              <a:ext uri="{FF2B5EF4-FFF2-40B4-BE49-F238E27FC236}">
                <a16:creationId xmlns:a16="http://schemas.microsoft.com/office/drawing/2014/main" id="{0A85B579-5114-42D7-5BA2-68ED56F22A81}"/>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accent1"/>
                </a:solidFill>
              </a:rPr>
              <a:t>Leeds and York Partnership NHS Foundation Trust</a:t>
            </a:r>
          </a:p>
        </p:txBody>
      </p:sp>
      <p:sp>
        <p:nvSpPr>
          <p:cNvPr id="12" name="Title 1">
            <a:extLst>
              <a:ext uri="{FF2B5EF4-FFF2-40B4-BE49-F238E27FC236}">
                <a16:creationId xmlns:a16="http://schemas.microsoft.com/office/drawing/2014/main" id="{1D294743-7AFF-D4EE-44E5-B950F9ADC198}"/>
              </a:ext>
            </a:extLst>
          </p:cNvPr>
          <p:cNvSpPr>
            <a:spLocks noGrp="1"/>
          </p:cNvSpPr>
          <p:nvPr>
            <p:ph type="title"/>
          </p:nvPr>
        </p:nvSpPr>
        <p:spPr>
          <a:xfrm>
            <a:off x="488949" y="365125"/>
            <a:ext cx="11196639" cy="1325563"/>
          </a:xfrm>
          <a:prstGeom prst="rect">
            <a:avLst/>
          </a:prstGeom>
        </p:spPr>
        <p:txBody>
          <a:bodyPr anchor="ctr" anchorCtr="0"/>
          <a:lstStyle>
            <a:lvl1pPr>
              <a:defRPr sz="3600" b="1">
                <a:solidFill>
                  <a:schemeClr val="accent1"/>
                </a:solidFill>
              </a:defRPr>
            </a:lvl1pPr>
          </a:lstStyle>
          <a:p>
            <a:r>
              <a:rPr lang="en-GB"/>
              <a:t>Click to edit Master title style</a:t>
            </a:r>
          </a:p>
        </p:txBody>
      </p:sp>
      <p:cxnSp>
        <p:nvCxnSpPr>
          <p:cNvPr id="15" name="Straight Connector 14">
            <a:extLst>
              <a:ext uri="{FF2B5EF4-FFF2-40B4-BE49-F238E27FC236}">
                <a16:creationId xmlns:a16="http://schemas.microsoft.com/office/drawing/2014/main" id="{A79818B6-34C4-3D3C-C5BB-E2A82E1E29BF}"/>
              </a:ext>
            </a:extLst>
          </p:cNvPr>
          <p:cNvCxnSpPr>
            <a:cxnSpLocks/>
          </p:cNvCxnSpPr>
          <p:nvPr userDrawn="1"/>
        </p:nvCxnSpPr>
        <p:spPr>
          <a:xfrm>
            <a:off x="574675" y="1761827"/>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482E80B-F0A1-1039-AB6E-63E966F39F2A}"/>
              </a:ext>
            </a:extLst>
          </p:cNvPr>
          <p:cNvCxnSpPr>
            <a:cxnSpLocks/>
          </p:cNvCxnSpPr>
          <p:nvPr userDrawn="1"/>
        </p:nvCxnSpPr>
        <p:spPr>
          <a:xfrm>
            <a:off x="574675" y="6312561"/>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Picture Placeholder 2">
            <a:extLst>
              <a:ext uri="{FF2B5EF4-FFF2-40B4-BE49-F238E27FC236}">
                <a16:creationId xmlns:a16="http://schemas.microsoft.com/office/drawing/2014/main" id="{42CF0123-F702-8FE3-578D-49E5F73E0622}"/>
              </a:ext>
            </a:extLst>
          </p:cNvPr>
          <p:cNvSpPr>
            <a:spLocks noGrp="1"/>
          </p:cNvSpPr>
          <p:nvPr>
            <p:ph type="pic" idx="1"/>
          </p:nvPr>
        </p:nvSpPr>
        <p:spPr>
          <a:xfrm>
            <a:off x="574675" y="1827535"/>
            <a:ext cx="11025188" cy="4339348"/>
          </a:xfrm>
          <a:prstGeom prst="rect">
            <a:avLst/>
          </a:prstGeom>
          <a:solidFill>
            <a:schemeClr val="bg2"/>
          </a:solidFill>
        </p:spPr>
        <p:txBody>
          <a:bodyPr anchor="t"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33921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471B9A90-006E-58F6-4996-9825E277EC6E}"/>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pPr algn="r"/>
              <a:t>‹#›</a:t>
            </a:fld>
            <a:endParaRPr lang="en-GB" sz="1400"/>
          </a:p>
        </p:txBody>
      </p:sp>
      <p:sp>
        <p:nvSpPr>
          <p:cNvPr id="6" name="Subtitle 2">
            <a:extLst>
              <a:ext uri="{FF2B5EF4-FFF2-40B4-BE49-F238E27FC236}">
                <a16:creationId xmlns:a16="http://schemas.microsoft.com/office/drawing/2014/main" id="{F2103DE4-16BF-91EF-2C42-F478700D5E6F}"/>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accent1"/>
                </a:solidFill>
              </a:rPr>
              <a:t>Leeds and York Partnership NHS Foundation Trust</a:t>
            </a:r>
          </a:p>
        </p:txBody>
      </p:sp>
      <p:sp>
        <p:nvSpPr>
          <p:cNvPr id="7" name="Picture Placeholder 2">
            <a:extLst>
              <a:ext uri="{FF2B5EF4-FFF2-40B4-BE49-F238E27FC236}">
                <a16:creationId xmlns:a16="http://schemas.microsoft.com/office/drawing/2014/main" id="{AF009ACB-FB2A-AA29-BA91-5B1CCF66E555}"/>
              </a:ext>
            </a:extLst>
          </p:cNvPr>
          <p:cNvSpPr>
            <a:spLocks noGrp="1"/>
          </p:cNvSpPr>
          <p:nvPr>
            <p:ph type="pic" idx="1"/>
          </p:nvPr>
        </p:nvSpPr>
        <p:spPr>
          <a:xfrm>
            <a:off x="574675" y="435935"/>
            <a:ext cx="11025188" cy="5730948"/>
          </a:xfrm>
          <a:prstGeom prst="rect">
            <a:avLst/>
          </a:prstGeom>
          <a:solidFill>
            <a:schemeClr val="bg2"/>
          </a:solidFill>
        </p:spPr>
        <p:txBody>
          <a:bodyPr anchor="t"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cxnSp>
        <p:nvCxnSpPr>
          <p:cNvPr id="8" name="Straight Connector 7">
            <a:extLst>
              <a:ext uri="{FF2B5EF4-FFF2-40B4-BE49-F238E27FC236}">
                <a16:creationId xmlns:a16="http://schemas.microsoft.com/office/drawing/2014/main" id="{894C8EF4-9340-E0B3-2CF2-B1438AF4A9D6}"/>
              </a:ext>
            </a:extLst>
          </p:cNvPr>
          <p:cNvCxnSpPr>
            <a:cxnSpLocks/>
          </p:cNvCxnSpPr>
          <p:nvPr userDrawn="1"/>
        </p:nvCxnSpPr>
        <p:spPr>
          <a:xfrm>
            <a:off x="574675" y="6312561"/>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462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61D9-0B48-A5F6-B8FC-CDFF1E7E76A0}"/>
              </a:ext>
            </a:extLst>
          </p:cNvPr>
          <p:cNvSpPr>
            <a:spLocks noGrp="1"/>
          </p:cNvSpPr>
          <p:nvPr>
            <p:ph type="title"/>
          </p:nvPr>
        </p:nvSpPr>
        <p:spPr>
          <a:xfrm>
            <a:off x="512690" y="128774"/>
            <a:ext cx="3357562" cy="1600200"/>
          </a:xfrm>
          <a:prstGeom prst="rect">
            <a:avLst/>
          </a:prstGeom>
        </p:spPr>
        <p:txBody>
          <a:bodyPr anchor="b"/>
          <a:lstStyle>
            <a:lvl1pPr>
              <a:defRPr sz="2800" b="1">
                <a:solidFill>
                  <a:schemeClr val="accent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80AB1BFB-1CAC-A1A0-A81D-66ED7A9A48D6}"/>
              </a:ext>
            </a:extLst>
          </p:cNvPr>
          <p:cNvSpPr>
            <a:spLocks noGrp="1"/>
          </p:cNvSpPr>
          <p:nvPr>
            <p:ph idx="1"/>
          </p:nvPr>
        </p:nvSpPr>
        <p:spPr>
          <a:xfrm>
            <a:off x="4444927" y="987425"/>
            <a:ext cx="7154936" cy="5179458"/>
          </a:xfrm>
          <a:prstGeom prst="rect">
            <a:avLst/>
          </a:prstGeom>
          <a:solidFill>
            <a:schemeClr val="bg2"/>
          </a:solidFill>
        </p:spPr>
        <p:txBody>
          <a:bodyPr anchor="t" anchorCtr="0"/>
          <a:lstStyle>
            <a:lvl1pPr marL="0" indent="0" algn="ctr">
              <a:buFontTx/>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GB"/>
          </a:p>
        </p:txBody>
      </p:sp>
      <p:sp>
        <p:nvSpPr>
          <p:cNvPr id="4" name="Text Placeholder 3">
            <a:extLst>
              <a:ext uri="{FF2B5EF4-FFF2-40B4-BE49-F238E27FC236}">
                <a16:creationId xmlns:a16="http://schemas.microsoft.com/office/drawing/2014/main" id="{CB1B67B5-DF3E-0B17-A247-FE888291B3B7}"/>
              </a:ext>
            </a:extLst>
          </p:cNvPr>
          <p:cNvSpPr>
            <a:spLocks noGrp="1"/>
          </p:cNvSpPr>
          <p:nvPr>
            <p:ph type="body" sz="half" idx="2"/>
          </p:nvPr>
        </p:nvSpPr>
        <p:spPr>
          <a:xfrm>
            <a:off x="512690" y="1874652"/>
            <a:ext cx="3357562"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Subtitle 2">
            <a:extLst>
              <a:ext uri="{FF2B5EF4-FFF2-40B4-BE49-F238E27FC236}">
                <a16:creationId xmlns:a16="http://schemas.microsoft.com/office/drawing/2014/main" id="{2426527A-BEE5-6574-5552-3E89291B39A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pPr algn="r"/>
              <a:t>‹#›</a:t>
            </a:fld>
            <a:endParaRPr lang="en-GB" sz="1400"/>
          </a:p>
        </p:txBody>
      </p:sp>
      <p:sp>
        <p:nvSpPr>
          <p:cNvPr id="9" name="Subtitle 2">
            <a:extLst>
              <a:ext uri="{FF2B5EF4-FFF2-40B4-BE49-F238E27FC236}">
                <a16:creationId xmlns:a16="http://schemas.microsoft.com/office/drawing/2014/main" id="{C2C5ED70-3049-DC9E-720D-AFE80948E612}"/>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accent1"/>
                </a:solidFill>
              </a:rPr>
              <a:t>Leeds and York Partnership NHS Foundation Trust</a:t>
            </a:r>
          </a:p>
        </p:txBody>
      </p:sp>
      <p:cxnSp>
        <p:nvCxnSpPr>
          <p:cNvPr id="14" name="Straight Connector 13">
            <a:extLst>
              <a:ext uri="{FF2B5EF4-FFF2-40B4-BE49-F238E27FC236}">
                <a16:creationId xmlns:a16="http://schemas.microsoft.com/office/drawing/2014/main" id="{3A56BC6C-EF50-21F5-33D7-B717D584699E}"/>
              </a:ext>
            </a:extLst>
          </p:cNvPr>
          <p:cNvCxnSpPr>
            <a:cxnSpLocks/>
          </p:cNvCxnSpPr>
          <p:nvPr userDrawn="1"/>
        </p:nvCxnSpPr>
        <p:spPr>
          <a:xfrm>
            <a:off x="574675" y="6312561"/>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862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grpSp>
        <p:nvGrpSpPr>
          <p:cNvPr id="4" name="Graphic 6">
            <a:extLst>
              <a:ext uri="{FF2B5EF4-FFF2-40B4-BE49-F238E27FC236}">
                <a16:creationId xmlns:a16="http://schemas.microsoft.com/office/drawing/2014/main" id="{CF595665-400C-3BE3-B7FF-0C688683C6CC}"/>
              </a:ext>
            </a:extLst>
          </p:cNvPr>
          <p:cNvGrpSpPr/>
          <p:nvPr userDrawn="1"/>
        </p:nvGrpSpPr>
        <p:grpSpPr>
          <a:xfrm>
            <a:off x="8766443" y="548082"/>
            <a:ext cx="2844053" cy="739546"/>
            <a:chOff x="8306332" y="18039184"/>
            <a:chExt cx="3151708" cy="819219"/>
          </a:xfrm>
          <a:solidFill>
            <a:schemeClr val="bg1"/>
          </a:solidFill>
        </p:grpSpPr>
        <p:sp>
          <p:nvSpPr>
            <p:cNvPr id="5" name="Freeform 4">
              <a:extLst>
                <a:ext uri="{FF2B5EF4-FFF2-40B4-BE49-F238E27FC236}">
                  <a16:creationId xmlns:a16="http://schemas.microsoft.com/office/drawing/2014/main" id="{50BD32BB-025B-0588-D72B-C7CA83CC76E2}"/>
                </a:ext>
              </a:extLst>
            </p:cNvPr>
            <p:cNvSpPr/>
            <p:nvPr/>
          </p:nvSpPr>
          <p:spPr>
            <a:xfrm>
              <a:off x="10589718" y="18039184"/>
              <a:ext cx="857999" cy="344981"/>
            </a:xfrm>
            <a:custGeom>
              <a:avLst/>
              <a:gdLst>
                <a:gd name="connsiteX0" fmla="*/ 858000 w 857999"/>
                <a:gd name="connsiteY0" fmla="*/ 0 h 344981"/>
                <a:gd name="connsiteX1" fmla="*/ 0 w 857999"/>
                <a:gd name="connsiteY1" fmla="*/ 0 h 344981"/>
                <a:gd name="connsiteX2" fmla="*/ 0 w 857999"/>
                <a:gd name="connsiteY2" fmla="*/ 344981 h 344981"/>
                <a:gd name="connsiteX3" fmla="*/ 858000 w 857999"/>
                <a:gd name="connsiteY3" fmla="*/ 344981 h 344981"/>
                <a:gd name="connsiteX4" fmla="*/ 858000 w 857999"/>
                <a:gd name="connsiteY4" fmla="*/ 0 h 344981"/>
                <a:gd name="connsiteX5" fmla="*/ 351013 w 857999"/>
                <a:gd name="connsiteY5" fmla="*/ 33883 h 344981"/>
                <a:gd name="connsiteX6" fmla="*/ 292234 w 857999"/>
                <a:gd name="connsiteY6" fmla="*/ 311018 h 344981"/>
                <a:gd name="connsiteX7" fmla="*/ 200139 w 857999"/>
                <a:gd name="connsiteY7" fmla="*/ 311018 h 344981"/>
                <a:gd name="connsiteX8" fmla="*/ 142170 w 857999"/>
                <a:gd name="connsiteY8" fmla="*/ 119258 h 344981"/>
                <a:gd name="connsiteX9" fmla="*/ 141401 w 857999"/>
                <a:gd name="connsiteY9" fmla="*/ 119258 h 344981"/>
                <a:gd name="connsiteX10" fmla="*/ 102863 w 857999"/>
                <a:gd name="connsiteY10" fmla="*/ 311018 h 344981"/>
                <a:gd name="connsiteX11" fmla="*/ 32992 w 857999"/>
                <a:gd name="connsiteY11" fmla="*/ 311018 h 344981"/>
                <a:gd name="connsiteX12" fmla="*/ 92176 w 857999"/>
                <a:gd name="connsiteY12" fmla="*/ 33883 h 344981"/>
                <a:gd name="connsiteX13" fmla="*/ 184716 w 857999"/>
                <a:gd name="connsiteY13" fmla="*/ 33883 h 344981"/>
                <a:gd name="connsiteX14" fmla="*/ 241511 w 857999"/>
                <a:gd name="connsiteY14" fmla="*/ 226047 h 344981"/>
                <a:gd name="connsiteX15" fmla="*/ 242280 w 857999"/>
                <a:gd name="connsiteY15" fmla="*/ 226047 h 344981"/>
                <a:gd name="connsiteX16" fmla="*/ 281183 w 857999"/>
                <a:gd name="connsiteY16" fmla="*/ 33883 h 344981"/>
                <a:gd name="connsiteX17" fmla="*/ 351013 w 857999"/>
                <a:gd name="connsiteY17" fmla="*/ 33883 h 344981"/>
                <a:gd name="connsiteX18" fmla="*/ 612643 w 857999"/>
                <a:gd name="connsiteY18" fmla="*/ 33883 h 344981"/>
                <a:gd name="connsiteX19" fmla="*/ 555079 w 857999"/>
                <a:gd name="connsiteY19" fmla="*/ 311018 h 344981"/>
                <a:gd name="connsiteX20" fmla="*/ 480796 w 857999"/>
                <a:gd name="connsiteY20" fmla="*/ 311018 h 344981"/>
                <a:gd name="connsiteX21" fmla="*/ 505408 w 857999"/>
                <a:gd name="connsiteY21" fmla="*/ 192326 h 344981"/>
                <a:gd name="connsiteX22" fmla="*/ 417645 w 857999"/>
                <a:gd name="connsiteY22" fmla="*/ 192326 h 344981"/>
                <a:gd name="connsiteX23" fmla="*/ 393032 w 857999"/>
                <a:gd name="connsiteY23" fmla="*/ 311018 h 344981"/>
                <a:gd name="connsiteX24" fmla="*/ 318790 w 857999"/>
                <a:gd name="connsiteY24" fmla="*/ 311018 h 344981"/>
                <a:gd name="connsiteX25" fmla="*/ 376354 w 857999"/>
                <a:gd name="connsiteY25" fmla="*/ 33883 h 344981"/>
                <a:gd name="connsiteX26" fmla="*/ 450597 w 857999"/>
                <a:gd name="connsiteY26" fmla="*/ 33883 h 344981"/>
                <a:gd name="connsiteX27" fmla="*/ 428737 w 857999"/>
                <a:gd name="connsiteY27" fmla="*/ 139863 h 344981"/>
                <a:gd name="connsiteX28" fmla="*/ 516500 w 857999"/>
                <a:gd name="connsiteY28" fmla="*/ 139863 h 344981"/>
                <a:gd name="connsiteX29" fmla="*/ 538320 w 857999"/>
                <a:gd name="connsiteY29" fmla="*/ 33883 h 344981"/>
                <a:gd name="connsiteX30" fmla="*/ 612643 w 857999"/>
                <a:gd name="connsiteY30" fmla="*/ 33883 h 344981"/>
                <a:gd name="connsiteX31" fmla="*/ 825089 w 857999"/>
                <a:gd name="connsiteY31" fmla="*/ 41453 h 344981"/>
                <a:gd name="connsiteX32" fmla="*/ 807236 w 857999"/>
                <a:gd name="connsiteY32" fmla="*/ 96629 h 344981"/>
                <a:gd name="connsiteX33" fmla="*/ 746110 w 857999"/>
                <a:gd name="connsiteY33" fmla="*/ 83918 h 344981"/>
                <a:gd name="connsiteX34" fmla="*/ 692917 w 857999"/>
                <a:gd name="connsiteY34" fmla="*/ 110514 h 344981"/>
                <a:gd name="connsiteX35" fmla="*/ 800517 w 857999"/>
                <a:gd name="connsiteY35" fmla="*/ 219327 h 344981"/>
                <a:gd name="connsiteX36" fmla="*/ 665107 w 857999"/>
                <a:gd name="connsiteY36" fmla="*/ 315794 h 344981"/>
                <a:gd name="connsiteX37" fmla="*/ 579327 w 857999"/>
                <a:gd name="connsiteY37" fmla="*/ 301504 h 344981"/>
                <a:gd name="connsiteX38" fmla="*/ 596774 w 857999"/>
                <a:gd name="connsiteY38" fmla="*/ 245114 h 344981"/>
                <a:gd name="connsiteX39" fmla="*/ 665066 w 857999"/>
                <a:gd name="connsiteY39" fmla="*/ 261023 h 344981"/>
                <a:gd name="connsiteX40" fmla="*/ 724250 w 857999"/>
                <a:gd name="connsiteY40" fmla="*/ 228071 h 344981"/>
                <a:gd name="connsiteX41" fmla="*/ 616651 w 857999"/>
                <a:gd name="connsiteY41" fmla="*/ 122051 h 344981"/>
                <a:gd name="connsiteX42" fmla="*/ 740119 w 857999"/>
                <a:gd name="connsiteY42" fmla="*/ 29146 h 344981"/>
                <a:gd name="connsiteX43" fmla="*/ 825089 w 857999"/>
                <a:gd name="connsiteY43" fmla="*/ 41453 h 34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57999" h="344981">
                  <a:moveTo>
                    <a:pt x="858000" y="0"/>
                  </a:moveTo>
                  <a:lnTo>
                    <a:pt x="0" y="0"/>
                  </a:lnTo>
                  <a:lnTo>
                    <a:pt x="0" y="344981"/>
                  </a:lnTo>
                  <a:lnTo>
                    <a:pt x="858000" y="344981"/>
                  </a:lnTo>
                  <a:lnTo>
                    <a:pt x="858000" y="0"/>
                  </a:lnTo>
                  <a:close/>
                  <a:moveTo>
                    <a:pt x="351013" y="33883"/>
                  </a:moveTo>
                  <a:lnTo>
                    <a:pt x="292234" y="311018"/>
                  </a:lnTo>
                  <a:lnTo>
                    <a:pt x="200139" y="311018"/>
                  </a:lnTo>
                  <a:lnTo>
                    <a:pt x="142170" y="119258"/>
                  </a:lnTo>
                  <a:lnTo>
                    <a:pt x="141401" y="119258"/>
                  </a:lnTo>
                  <a:lnTo>
                    <a:pt x="102863" y="311018"/>
                  </a:lnTo>
                  <a:lnTo>
                    <a:pt x="32992" y="311018"/>
                  </a:lnTo>
                  <a:lnTo>
                    <a:pt x="92176" y="33883"/>
                  </a:lnTo>
                  <a:lnTo>
                    <a:pt x="184716" y="33883"/>
                  </a:lnTo>
                  <a:lnTo>
                    <a:pt x="241511" y="226047"/>
                  </a:lnTo>
                  <a:lnTo>
                    <a:pt x="242280" y="226047"/>
                  </a:lnTo>
                  <a:lnTo>
                    <a:pt x="281183" y="33883"/>
                  </a:lnTo>
                  <a:lnTo>
                    <a:pt x="351013" y="33883"/>
                  </a:lnTo>
                  <a:close/>
                  <a:moveTo>
                    <a:pt x="612643" y="33883"/>
                  </a:moveTo>
                  <a:lnTo>
                    <a:pt x="555079" y="311018"/>
                  </a:lnTo>
                  <a:lnTo>
                    <a:pt x="480796" y="311018"/>
                  </a:lnTo>
                  <a:lnTo>
                    <a:pt x="505408" y="192326"/>
                  </a:lnTo>
                  <a:lnTo>
                    <a:pt x="417645" y="192326"/>
                  </a:lnTo>
                  <a:lnTo>
                    <a:pt x="393032" y="311018"/>
                  </a:lnTo>
                  <a:lnTo>
                    <a:pt x="318790" y="311018"/>
                  </a:lnTo>
                  <a:lnTo>
                    <a:pt x="376354" y="33883"/>
                  </a:lnTo>
                  <a:lnTo>
                    <a:pt x="450597" y="33883"/>
                  </a:lnTo>
                  <a:lnTo>
                    <a:pt x="428737" y="139863"/>
                  </a:lnTo>
                  <a:lnTo>
                    <a:pt x="516500" y="139863"/>
                  </a:lnTo>
                  <a:lnTo>
                    <a:pt x="538320" y="33883"/>
                  </a:lnTo>
                  <a:lnTo>
                    <a:pt x="612643" y="33883"/>
                  </a:lnTo>
                  <a:close/>
                  <a:moveTo>
                    <a:pt x="825089" y="41453"/>
                  </a:moveTo>
                  <a:lnTo>
                    <a:pt x="807236" y="96629"/>
                  </a:lnTo>
                  <a:cubicBezTo>
                    <a:pt x="792947" y="89868"/>
                    <a:pt x="773475" y="83918"/>
                    <a:pt x="746110" y="83918"/>
                  </a:cubicBezTo>
                  <a:cubicBezTo>
                    <a:pt x="716720" y="83918"/>
                    <a:pt x="692917" y="88290"/>
                    <a:pt x="692917" y="110514"/>
                  </a:cubicBezTo>
                  <a:cubicBezTo>
                    <a:pt x="692917" y="149862"/>
                    <a:pt x="800517" y="135126"/>
                    <a:pt x="800517" y="219327"/>
                  </a:cubicBezTo>
                  <a:cubicBezTo>
                    <a:pt x="800517" y="295958"/>
                    <a:pt x="729431" y="315794"/>
                    <a:pt x="665107" y="315794"/>
                  </a:cubicBezTo>
                  <a:cubicBezTo>
                    <a:pt x="636527" y="315794"/>
                    <a:pt x="603575" y="309034"/>
                    <a:pt x="579327" y="301504"/>
                  </a:cubicBezTo>
                  <a:lnTo>
                    <a:pt x="596774" y="245114"/>
                  </a:lnTo>
                  <a:cubicBezTo>
                    <a:pt x="611469" y="254668"/>
                    <a:pt x="640858" y="261023"/>
                    <a:pt x="665066" y="261023"/>
                  </a:cubicBezTo>
                  <a:cubicBezTo>
                    <a:pt x="688100" y="261023"/>
                    <a:pt x="724250" y="256651"/>
                    <a:pt x="724250" y="228071"/>
                  </a:cubicBezTo>
                  <a:cubicBezTo>
                    <a:pt x="724250" y="183583"/>
                    <a:pt x="616651" y="200261"/>
                    <a:pt x="616651" y="122051"/>
                  </a:cubicBezTo>
                  <a:cubicBezTo>
                    <a:pt x="616651" y="50561"/>
                    <a:pt x="679397" y="29146"/>
                    <a:pt x="740119" y="29146"/>
                  </a:cubicBezTo>
                  <a:cubicBezTo>
                    <a:pt x="774244" y="29106"/>
                    <a:pt x="806427" y="32709"/>
                    <a:pt x="825089" y="41453"/>
                  </a:cubicBezTo>
                </a:path>
              </a:pathLst>
            </a:custGeom>
            <a:grpFill/>
            <a:ln w="4048" cap="flat">
              <a:noFill/>
              <a:prstDash val="solid"/>
              <a:miter/>
            </a:ln>
          </p:spPr>
          <p:txBody>
            <a:bodyPr rtlCol="0" anchor="ctr"/>
            <a:lstStyle/>
            <a:p>
              <a:endParaRPr lang="en-GB" sz="511"/>
            </a:p>
          </p:txBody>
        </p:sp>
        <p:sp>
          <p:nvSpPr>
            <p:cNvPr id="6" name="Freeform 5">
              <a:extLst>
                <a:ext uri="{FF2B5EF4-FFF2-40B4-BE49-F238E27FC236}">
                  <a16:creationId xmlns:a16="http://schemas.microsoft.com/office/drawing/2014/main" id="{517EE9CE-2920-4FEA-8EAD-6C88F65526E3}"/>
                </a:ext>
              </a:extLst>
            </p:cNvPr>
            <p:cNvSpPr/>
            <p:nvPr/>
          </p:nvSpPr>
          <p:spPr>
            <a:xfrm>
              <a:off x="8306332" y="18472576"/>
              <a:ext cx="3145150" cy="238070"/>
            </a:xfrm>
            <a:custGeom>
              <a:avLst/>
              <a:gdLst>
                <a:gd name="connsiteX0" fmla="*/ 3082890 w 3145150"/>
                <a:gd name="connsiteY0" fmla="*/ 81084 h 238070"/>
                <a:gd name="connsiteX1" fmla="*/ 3110417 w 3145150"/>
                <a:gd name="connsiteY1" fmla="*/ 121768 h 238070"/>
                <a:gd name="connsiteX2" fmla="*/ 3082405 w 3145150"/>
                <a:gd name="connsiteY2" fmla="*/ 163180 h 238070"/>
                <a:gd name="connsiteX3" fmla="*/ 3053137 w 3145150"/>
                <a:gd name="connsiteY3" fmla="*/ 121768 h 238070"/>
                <a:gd name="connsiteX4" fmla="*/ 3082890 w 3145150"/>
                <a:gd name="connsiteY4" fmla="*/ 81084 h 238070"/>
                <a:gd name="connsiteX5" fmla="*/ 3019659 w 3145150"/>
                <a:gd name="connsiteY5" fmla="*/ 238070 h 238070"/>
                <a:gd name="connsiteX6" fmla="*/ 3052894 w 3145150"/>
                <a:gd name="connsiteY6" fmla="*/ 238070 h 238070"/>
                <a:gd name="connsiteX7" fmla="*/ 3052894 w 3145150"/>
                <a:gd name="connsiteY7" fmla="*/ 171357 h 238070"/>
                <a:gd name="connsiteX8" fmla="*/ 3053379 w 3145150"/>
                <a:gd name="connsiteY8" fmla="*/ 171357 h 238070"/>
                <a:gd name="connsiteX9" fmla="*/ 3090825 w 3145150"/>
                <a:gd name="connsiteY9" fmla="*/ 188966 h 238070"/>
                <a:gd name="connsiteX10" fmla="*/ 3145151 w 3145150"/>
                <a:gd name="connsiteY10" fmla="*/ 121768 h 238070"/>
                <a:gd name="connsiteX11" fmla="*/ 3091594 w 3145150"/>
                <a:gd name="connsiteY11" fmla="*/ 55297 h 238070"/>
                <a:gd name="connsiteX12" fmla="*/ 3051922 w 3145150"/>
                <a:gd name="connsiteY12" fmla="*/ 76388 h 238070"/>
                <a:gd name="connsiteX13" fmla="*/ 3051436 w 3145150"/>
                <a:gd name="connsiteY13" fmla="*/ 76388 h 238070"/>
                <a:gd name="connsiteX14" fmla="*/ 3051436 w 3145150"/>
                <a:gd name="connsiteY14" fmla="*/ 58293 h 238070"/>
                <a:gd name="connsiteX15" fmla="*/ 3019699 w 3145150"/>
                <a:gd name="connsiteY15" fmla="*/ 58293 h 238070"/>
                <a:gd name="connsiteX16" fmla="*/ 3019699 w 3145150"/>
                <a:gd name="connsiteY16" fmla="*/ 238070 h 238070"/>
                <a:gd name="connsiteX17" fmla="*/ 2951488 w 3145150"/>
                <a:gd name="connsiteY17" fmla="*/ 34976 h 238070"/>
                <a:gd name="connsiteX18" fmla="*/ 2984723 w 3145150"/>
                <a:gd name="connsiteY18" fmla="*/ 34976 h 238070"/>
                <a:gd name="connsiteX19" fmla="*/ 2984723 w 3145150"/>
                <a:gd name="connsiteY19" fmla="*/ 3238 h 238070"/>
                <a:gd name="connsiteX20" fmla="*/ 2951488 w 3145150"/>
                <a:gd name="connsiteY20" fmla="*/ 3238 h 238070"/>
                <a:gd name="connsiteX21" fmla="*/ 2951488 w 3145150"/>
                <a:gd name="connsiteY21" fmla="*/ 34976 h 238070"/>
                <a:gd name="connsiteX22" fmla="*/ 2951488 w 3145150"/>
                <a:gd name="connsiteY22" fmla="*/ 186011 h 238070"/>
                <a:gd name="connsiteX23" fmla="*/ 2984723 w 3145150"/>
                <a:gd name="connsiteY23" fmla="*/ 186011 h 238070"/>
                <a:gd name="connsiteX24" fmla="*/ 2984723 w 3145150"/>
                <a:gd name="connsiteY24" fmla="*/ 58293 h 238070"/>
                <a:gd name="connsiteX25" fmla="*/ 2951488 w 3145150"/>
                <a:gd name="connsiteY25" fmla="*/ 58293 h 238070"/>
                <a:gd name="connsiteX26" fmla="*/ 2951488 w 3145150"/>
                <a:gd name="connsiteY26" fmla="*/ 186011 h 238070"/>
                <a:gd name="connsiteX27" fmla="*/ 2799198 w 3145150"/>
                <a:gd name="connsiteY27" fmla="*/ 186011 h 238070"/>
                <a:gd name="connsiteX28" fmla="*/ 2832433 w 3145150"/>
                <a:gd name="connsiteY28" fmla="*/ 186011 h 238070"/>
                <a:gd name="connsiteX29" fmla="*/ 2832433 w 3145150"/>
                <a:gd name="connsiteY29" fmla="*/ 123508 h 238070"/>
                <a:gd name="connsiteX30" fmla="*/ 2861701 w 3145150"/>
                <a:gd name="connsiteY30" fmla="*/ 81084 h 238070"/>
                <a:gd name="connsiteX31" fmla="*/ 2883277 w 3145150"/>
                <a:gd name="connsiteY31" fmla="*/ 117800 h 238070"/>
                <a:gd name="connsiteX32" fmla="*/ 2883277 w 3145150"/>
                <a:gd name="connsiteY32" fmla="*/ 186011 h 238070"/>
                <a:gd name="connsiteX33" fmla="*/ 2916513 w 3145150"/>
                <a:gd name="connsiteY33" fmla="*/ 186011 h 238070"/>
                <a:gd name="connsiteX34" fmla="*/ 2916513 w 3145150"/>
                <a:gd name="connsiteY34" fmla="*/ 105413 h 238070"/>
                <a:gd name="connsiteX35" fmla="*/ 2873116 w 3145150"/>
                <a:gd name="connsiteY35" fmla="*/ 55338 h 238070"/>
                <a:gd name="connsiteX36" fmla="*/ 2832959 w 3145150"/>
                <a:gd name="connsiteY36" fmla="*/ 75659 h 238070"/>
                <a:gd name="connsiteX37" fmla="*/ 2832473 w 3145150"/>
                <a:gd name="connsiteY37" fmla="*/ 75659 h 238070"/>
                <a:gd name="connsiteX38" fmla="*/ 2832473 w 3145150"/>
                <a:gd name="connsiteY38" fmla="*/ 0 h 238070"/>
                <a:gd name="connsiteX39" fmla="*/ 2799238 w 3145150"/>
                <a:gd name="connsiteY39" fmla="*/ 0 h 238070"/>
                <a:gd name="connsiteX40" fmla="*/ 2799238 w 3145150"/>
                <a:gd name="connsiteY40" fmla="*/ 186011 h 238070"/>
                <a:gd name="connsiteX41" fmla="*/ 2767218 w 3145150"/>
                <a:gd name="connsiteY41" fmla="*/ 60034 h 238070"/>
                <a:gd name="connsiteX42" fmla="*/ 2731027 w 3145150"/>
                <a:gd name="connsiteY42" fmla="*/ 55338 h 238070"/>
                <a:gd name="connsiteX43" fmla="*/ 2680952 w 3145150"/>
                <a:gd name="connsiteY43" fmla="*/ 95009 h 238070"/>
                <a:gd name="connsiteX44" fmla="*/ 2738719 w 3145150"/>
                <a:gd name="connsiteY44" fmla="*/ 149052 h 238070"/>
                <a:gd name="connsiteX45" fmla="*/ 2716899 w 3145150"/>
                <a:gd name="connsiteY45" fmla="*/ 164678 h 238070"/>
                <a:gd name="connsiteX46" fmla="*/ 2684150 w 3145150"/>
                <a:gd name="connsiteY46" fmla="*/ 156258 h 238070"/>
                <a:gd name="connsiteX47" fmla="*/ 2682167 w 3145150"/>
                <a:gd name="connsiteY47" fmla="*/ 183542 h 238070"/>
                <a:gd name="connsiteX48" fmla="*/ 2719854 w 3145150"/>
                <a:gd name="connsiteY48" fmla="*/ 189007 h 238070"/>
                <a:gd name="connsiteX49" fmla="*/ 2773411 w 3145150"/>
                <a:gd name="connsiteY49" fmla="*/ 147352 h 238070"/>
                <a:gd name="connsiteX50" fmla="*/ 2715645 w 3145150"/>
                <a:gd name="connsiteY50" fmla="*/ 93795 h 238070"/>
                <a:gd name="connsiteX51" fmla="*/ 2735237 w 3145150"/>
                <a:gd name="connsiteY51" fmla="*/ 79667 h 238070"/>
                <a:gd name="connsiteX52" fmla="*/ 2764991 w 3145150"/>
                <a:gd name="connsiteY52" fmla="*/ 85132 h 238070"/>
                <a:gd name="connsiteX53" fmla="*/ 2767218 w 3145150"/>
                <a:gd name="connsiteY53" fmla="*/ 60034 h 238070"/>
                <a:gd name="connsiteX54" fmla="*/ 2593391 w 3145150"/>
                <a:gd name="connsiteY54" fmla="*/ 186011 h 238070"/>
                <a:gd name="connsiteX55" fmla="*/ 2626626 w 3145150"/>
                <a:gd name="connsiteY55" fmla="*/ 186011 h 238070"/>
                <a:gd name="connsiteX56" fmla="*/ 2626626 w 3145150"/>
                <a:gd name="connsiteY56" fmla="*/ 139134 h 238070"/>
                <a:gd name="connsiteX57" fmla="*/ 2653668 w 3145150"/>
                <a:gd name="connsiteY57" fmla="*/ 87075 h 238070"/>
                <a:gd name="connsiteX58" fmla="*/ 2668565 w 3145150"/>
                <a:gd name="connsiteY58" fmla="*/ 89828 h 238070"/>
                <a:gd name="connsiteX59" fmla="*/ 2668565 w 3145150"/>
                <a:gd name="connsiteY59" fmla="*/ 56350 h 238070"/>
                <a:gd name="connsiteX60" fmla="*/ 2658404 w 3145150"/>
                <a:gd name="connsiteY60" fmla="*/ 55378 h 238070"/>
                <a:gd name="connsiteX61" fmla="*/ 2623428 w 3145150"/>
                <a:gd name="connsiteY61" fmla="*/ 87359 h 238070"/>
                <a:gd name="connsiteX62" fmla="*/ 2622942 w 3145150"/>
                <a:gd name="connsiteY62" fmla="*/ 87359 h 238070"/>
                <a:gd name="connsiteX63" fmla="*/ 2622942 w 3145150"/>
                <a:gd name="connsiteY63" fmla="*/ 58333 h 238070"/>
                <a:gd name="connsiteX64" fmla="*/ 2593432 w 3145150"/>
                <a:gd name="connsiteY64" fmla="*/ 58333 h 238070"/>
                <a:gd name="connsiteX65" fmla="*/ 2593432 w 3145150"/>
                <a:gd name="connsiteY65" fmla="*/ 186011 h 238070"/>
                <a:gd name="connsiteX66" fmla="*/ 2557160 w 3145150"/>
                <a:gd name="connsiteY66" fmla="*/ 151764 h 238070"/>
                <a:gd name="connsiteX67" fmla="*/ 2514776 w 3145150"/>
                <a:gd name="connsiteY67" fmla="*/ 164678 h 238070"/>
                <a:gd name="connsiteX68" fmla="*/ 2478303 w 3145150"/>
                <a:gd name="connsiteY68" fmla="*/ 132414 h 238070"/>
                <a:gd name="connsiteX69" fmla="*/ 2566592 w 3145150"/>
                <a:gd name="connsiteY69" fmla="*/ 132414 h 238070"/>
                <a:gd name="connsiteX70" fmla="*/ 2505830 w 3145150"/>
                <a:gd name="connsiteY70" fmla="*/ 55297 h 238070"/>
                <a:gd name="connsiteX71" fmla="*/ 2446565 w 3145150"/>
                <a:gd name="connsiteY71" fmla="*/ 122739 h 238070"/>
                <a:gd name="connsiteX72" fmla="*/ 2513278 w 3145150"/>
                <a:gd name="connsiteY72" fmla="*/ 188966 h 238070"/>
                <a:gd name="connsiteX73" fmla="*/ 2557160 w 3145150"/>
                <a:gd name="connsiteY73" fmla="*/ 178806 h 238070"/>
                <a:gd name="connsiteX74" fmla="*/ 2557160 w 3145150"/>
                <a:gd name="connsiteY74" fmla="*/ 151764 h 238070"/>
                <a:gd name="connsiteX75" fmla="*/ 2478343 w 3145150"/>
                <a:gd name="connsiteY75" fmla="*/ 109623 h 238070"/>
                <a:gd name="connsiteX76" fmla="*/ 2507854 w 3145150"/>
                <a:gd name="connsiteY76" fmla="*/ 79627 h 238070"/>
                <a:gd name="connsiteX77" fmla="*/ 2534896 w 3145150"/>
                <a:gd name="connsiteY77" fmla="*/ 109623 h 238070"/>
                <a:gd name="connsiteX78" fmla="*/ 2478343 w 3145150"/>
                <a:gd name="connsiteY78" fmla="*/ 109623 h 238070"/>
                <a:gd name="connsiteX79" fmla="*/ 2303262 w 3145150"/>
                <a:gd name="connsiteY79" fmla="*/ 186011 h 238070"/>
                <a:gd name="connsiteX80" fmla="*/ 2336497 w 3145150"/>
                <a:gd name="connsiteY80" fmla="*/ 186011 h 238070"/>
                <a:gd name="connsiteX81" fmla="*/ 2336497 w 3145150"/>
                <a:gd name="connsiteY81" fmla="*/ 123508 h 238070"/>
                <a:gd name="connsiteX82" fmla="*/ 2365765 w 3145150"/>
                <a:gd name="connsiteY82" fmla="*/ 81084 h 238070"/>
                <a:gd name="connsiteX83" fmla="*/ 2387341 w 3145150"/>
                <a:gd name="connsiteY83" fmla="*/ 117800 h 238070"/>
                <a:gd name="connsiteX84" fmla="*/ 2387341 w 3145150"/>
                <a:gd name="connsiteY84" fmla="*/ 186011 h 238070"/>
                <a:gd name="connsiteX85" fmla="*/ 2420577 w 3145150"/>
                <a:gd name="connsiteY85" fmla="*/ 186011 h 238070"/>
                <a:gd name="connsiteX86" fmla="*/ 2420577 w 3145150"/>
                <a:gd name="connsiteY86" fmla="*/ 105413 h 238070"/>
                <a:gd name="connsiteX87" fmla="*/ 2377180 w 3145150"/>
                <a:gd name="connsiteY87" fmla="*/ 55338 h 238070"/>
                <a:gd name="connsiteX88" fmla="*/ 2335282 w 3145150"/>
                <a:gd name="connsiteY88" fmla="*/ 75659 h 238070"/>
                <a:gd name="connsiteX89" fmla="*/ 2334797 w 3145150"/>
                <a:gd name="connsiteY89" fmla="*/ 75659 h 238070"/>
                <a:gd name="connsiteX90" fmla="*/ 2334797 w 3145150"/>
                <a:gd name="connsiteY90" fmla="*/ 58293 h 238070"/>
                <a:gd name="connsiteX91" fmla="*/ 2303302 w 3145150"/>
                <a:gd name="connsiteY91" fmla="*/ 58293 h 238070"/>
                <a:gd name="connsiteX92" fmla="*/ 2303302 w 3145150"/>
                <a:gd name="connsiteY92" fmla="*/ 186011 h 238070"/>
                <a:gd name="connsiteX93" fmla="*/ 2217685 w 3145150"/>
                <a:gd name="connsiteY93" fmla="*/ 147554 h 238070"/>
                <a:gd name="connsiteX94" fmla="*/ 2258085 w 3145150"/>
                <a:gd name="connsiteY94" fmla="*/ 188966 h 238070"/>
                <a:gd name="connsiteX95" fmla="*/ 2282657 w 3145150"/>
                <a:gd name="connsiteY95" fmla="*/ 185971 h 238070"/>
                <a:gd name="connsiteX96" fmla="*/ 2281645 w 3145150"/>
                <a:gd name="connsiteY96" fmla="*/ 159699 h 238070"/>
                <a:gd name="connsiteX97" fmla="*/ 2266505 w 3145150"/>
                <a:gd name="connsiteY97" fmla="*/ 163180 h 238070"/>
                <a:gd name="connsiteX98" fmla="*/ 2250879 w 3145150"/>
                <a:gd name="connsiteY98" fmla="*/ 142089 h 238070"/>
                <a:gd name="connsiteX99" fmla="*/ 2250879 w 3145150"/>
                <a:gd name="connsiteY99" fmla="*/ 82582 h 238070"/>
                <a:gd name="connsiteX100" fmla="*/ 2280390 w 3145150"/>
                <a:gd name="connsiteY100" fmla="*/ 82582 h 238070"/>
                <a:gd name="connsiteX101" fmla="*/ 2280390 w 3145150"/>
                <a:gd name="connsiteY101" fmla="*/ 58293 h 238070"/>
                <a:gd name="connsiteX102" fmla="*/ 2250879 w 3145150"/>
                <a:gd name="connsiteY102" fmla="*/ 58293 h 238070"/>
                <a:gd name="connsiteX103" fmla="*/ 2250879 w 3145150"/>
                <a:gd name="connsiteY103" fmla="*/ 22062 h 238070"/>
                <a:gd name="connsiteX104" fmla="*/ 2217644 w 3145150"/>
                <a:gd name="connsiteY104" fmla="*/ 32709 h 238070"/>
                <a:gd name="connsiteX105" fmla="*/ 2217644 w 3145150"/>
                <a:gd name="connsiteY105" fmla="*/ 58253 h 238070"/>
                <a:gd name="connsiteX106" fmla="*/ 2193072 w 3145150"/>
                <a:gd name="connsiteY106" fmla="*/ 58253 h 238070"/>
                <a:gd name="connsiteX107" fmla="*/ 2193072 w 3145150"/>
                <a:gd name="connsiteY107" fmla="*/ 82541 h 238070"/>
                <a:gd name="connsiteX108" fmla="*/ 2217644 w 3145150"/>
                <a:gd name="connsiteY108" fmla="*/ 82541 h 238070"/>
                <a:gd name="connsiteX109" fmla="*/ 2217644 w 3145150"/>
                <a:gd name="connsiteY109" fmla="*/ 147554 h 238070"/>
                <a:gd name="connsiteX110" fmla="*/ 2111057 w 3145150"/>
                <a:gd name="connsiteY110" fmla="*/ 186011 h 238070"/>
                <a:gd name="connsiteX111" fmla="*/ 2144292 w 3145150"/>
                <a:gd name="connsiteY111" fmla="*/ 186011 h 238070"/>
                <a:gd name="connsiteX112" fmla="*/ 2144292 w 3145150"/>
                <a:gd name="connsiteY112" fmla="*/ 139134 h 238070"/>
                <a:gd name="connsiteX113" fmla="*/ 2171333 w 3145150"/>
                <a:gd name="connsiteY113" fmla="*/ 87075 h 238070"/>
                <a:gd name="connsiteX114" fmla="*/ 2186231 w 3145150"/>
                <a:gd name="connsiteY114" fmla="*/ 89828 h 238070"/>
                <a:gd name="connsiteX115" fmla="*/ 2186231 w 3145150"/>
                <a:gd name="connsiteY115" fmla="*/ 56350 h 238070"/>
                <a:gd name="connsiteX116" fmla="*/ 2176070 w 3145150"/>
                <a:gd name="connsiteY116" fmla="*/ 55378 h 238070"/>
                <a:gd name="connsiteX117" fmla="*/ 2141094 w 3145150"/>
                <a:gd name="connsiteY117" fmla="*/ 87359 h 238070"/>
                <a:gd name="connsiteX118" fmla="*/ 2140608 w 3145150"/>
                <a:gd name="connsiteY118" fmla="*/ 87359 h 238070"/>
                <a:gd name="connsiteX119" fmla="*/ 2140608 w 3145150"/>
                <a:gd name="connsiteY119" fmla="*/ 58333 h 238070"/>
                <a:gd name="connsiteX120" fmla="*/ 2111097 w 3145150"/>
                <a:gd name="connsiteY120" fmla="*/ 58333 h 238070"/>
                <a:gd name="connsiteX121" fmla="*/ 2111097 w 3145150"/>
                <a:gd name="connsiteY121" fmla="*/ 186011 h 238070"/>
                <a:gd name="connsiteX122" fmla="*/ 1996009 w 3145150"/>
                <a:gd name="connsiteY122" fmla="*/ 149052 h 238070"/>
                <a:gd name="connsiteX123" fmla="*/ 2032928 w 3145150"/>
                <a:gd name="connsiteY123" fmla="*/ 126990 h 238070"/>
                <a:gd name="connsiteX124" fmla="*/ 2047339 w 3145150"/>
                <a:gd name="connsiteY124" fmla="*/ 126990 h 238070"/>
                <a:gd name="connsiteX125" fmla="*/ 2040377 w 3145150"/>
                <a:gd name="connsiteY125" fmla="*/ 153262 h 238070"/>
                <a:gd name="connsiteX126" fmla="*/ 2017059 w 3145150"/>
                <a:gd name="connsiteY126" fmla="*/ 164678 h 238070"/>
                <a:gd name="connsiteX127" fmla="*/ 1996009 w 3145150"/>
                <a:gd name="connsiteY127" fmla="*/ 149052 h 238070"/>
                <a:gd name="connsiteX128" fmla="*/ 1979128 w 3145150"/>
                <a:gd name="connsiteY128" fmla="*/ 93512 h 238070"/>
                <a:gd name="connsiteX129" fmla="*/ 2018557 w 3145150"/>
                <a:gd name="connsiteY129" fmla="*/ 79627 h 238070"/>
                <a:gd name="connsiteX130" fmla="*/ 2047339 w 3145150"/>
                <a:gd name="connsiteY130" fmla="*/ 107154 h 238070"/>
                <a:gd name="connsiteX131" fmla="*/ 2029001 w 3145150"/>
                <a:gd name="connsiteY131" fmla="*/ 107154 h 238070"/>
                <a:gd name="connsiteX132" fmla="*/ 1986091 w 3145150"/>
                <a:gd name="connsiteY132" fmla="*/ 114602 h 238070"/>
                <a:gd name="connsiteX133" fmla="*/ 1964272 w 3145150"/>
                <a:gd name="connsiteY133" fmla="*/ 151036 h 238070"/>
                <a:gd name="connsiteX134" fmla="*/ 2008923 w 3145150"/>
                <a:gd name="connsiteY134" fmla="*/ 189007 h 238070"/>
                <a:gd name="connsiteX135" fmla="*/ 2048351 w 3145150"/>
                <a:gd name="connsiteY135" fmla="*/ 166945 h 238070"/>
                <a:gd name="connsiteX136" fmla="*/ 2048837 w 3145150"/>
                <a:gd name="connsiteY136" fmla="*/ 166945 h 238070"/>
                <a:gd name="connsiteX137" fmla="*/ 2050335 w 3145150"/>
                <a:gd name="connsiteY137" fmla="*/ 186052 h 238070"/>
                <a:gd name="connsiteX138" fmla="*/ 2079603 w 3145150"/>
                <a:gd name="connsiteY138" fmla="*/ 186052 h 238070"/>
                <a:gd name="connsiteX139" fmla="*/ 2078105 w 3145150"/>
                <a:gd name="connsiteY139" fmla="*/ 157553 h 238070"/>
                <a:gd name="connsiteX140" fmla="*/ 2077619 w 3145150"/>
                <a:gd name="connsiteY140" fmla="*/ 125573 h 238070"/>
                <a:gd name="connsiteX141" fmla="*/ 2077619 w 3145150"/>
                <a:gd name="connsiteY141" fmla="*/ 109218 h 238070"/>
                <a:gd name="connsiteX142" fmla="*/ 2022565 w 3145150"/>
                <a:gd name="connsiteY142" fmla="*/ 55419 h 238070"/>
                <a:gd name="connsiteX143" fmla="*/ 1978157 w 3145150"/>
                <a:gd name="connsiteY143" fmla="*/ 65094 h 238070"/>
                <a:gd name="connsiteX144" fmla="*/ 1979128 w 3145150"/>
                <a:gd name="connsiteY144" fmla="*/ 93512 h 238070"/>
                <a:gd name="connsiteX145" fmla="*/ 1834570 w 3145150"/>
                <a:gd name="connsiteY145" fmla="*/ 186011 h 238070"/>
                <a:gd name="connsiteX146" fmla="*/ 1869303 w 3145150"/>
                <a:gd name="connsiteY146" fmla="*/ 186011 h 238070"/>
                <a:gd name="connsiteX147" fmla="*/ 1869303 w 3145150"/>
                <a:gd name="connsiteY147" fmla="*/ 120310 h 238070"/>
                <a:gd name="connsiteX148" fmla="*/ 1883957 w 3145150"/>
                <a:gd name="connsiteY148" fmla="*/ 120310 h 238070"/>
                <a:gd name="connsiteX149" fmla="*/ 1950670 w 3145150"/>
                <a:gd name="connsiteY149" fmla="*/ 65256 h 238070"/>
                <a:gd name="connsiteX150" fmla="*/ 1878533 w 3145150"/>
                <a:gd name="connsiteY150" fmla="*/ 12914 h 238070"/>
                <a:gd name="connsiteX151" fmla="*/ 1834651 w 3145150"/>
                <a:gd name="connsiteY151" fmla="*/ 12914 h 238070"/>
                <a:gd name="connsiteX152" fmla="*/ 1834651 w 3145150"/>
                <a:gd name="connsiteY152" fmla="*/ 186011 h 238070"/>
                <a:gd name="connsiteX153" fmla="*/ 1869262 w 3145150"/>
                <a:gd name="connsiteY153" fmla="*/ 40198 h 238070"/>
                <a:gd name="connsiteX154" fmla="*/ 1881407 w 3145150"/>
                <a:gd name="connsiteY154" fmla="*/ 40198 h 238070"/>
                <a:gd name="connsiteX155" fmla="*/ 1914399 w 3145150"/>
                <a:gd name="connsiteY155" fmla="*/ 67239 h 238070"/>
                <a:gd name="connsiteX156" fmla="*/ 1881407 w 3145150"/>
                <a:gd name="connsiteY156" fmla="*/ 93026 h 238070"/>
                <a:gd name="connsiteX157" fmla="*/ 1869262 w 3145150"/>
                <a:gd name="connsiteY157" fmla="*/ 93026 h 238070"/>
                <a:gd name="connsiteX158" fmla="*/ 1869262 w 3145150"/>
                <a:gd name="connsiteY158" fmla="*/ 40198 h 238070"/>
                <a:gd name="connsiteX159" fmla="*/ 1628480 w 3145150"/>
                <a:gd name="connsiteY159" fmla="*/ 186011 h 238070"/>
                <a:gd name="connsiteX160" fmla="*/ 1661715 w 3145150"/>
                <a:gd name="connsiteY160" fmla="*/ 186011 h 238070"/>
                <a:gd name="connsiteX161" fmla="*/ 1661715 w 3145150"/>
                <a:gd name="connsiteY161" fmla="*/ 124035 h 238070"/>
                <a:gd name="connsiteX162" fmla="*/ 1662201 w 3145150"/>
                <a:gd name="connsiteY162" fmla="*/ 124035 h 238070"/>
                <a:gd name="connsiteX163" fmla="*/ 1704868 w 3145150"/>
                <a:gd name="connsiteY163" fmla="*/ 186011 h 238070"/>
                <a:gd name="connsiteX164" fmla="*/ 1747009 w 3145150"/>
                <a:gd name="connsiteY164" fmla="*/ 186011 h 238070"/>
                <a:gd name="connsiteX165" fmla="*/ 1693452 w 3145150"/>
                <a:gd name="connsiteY165" fmla="*/ 115331 h 238070"/>
                <a:gd name="connsiteX166" fmla="*/ 1741058 w 3145150"/>
                <a:gd name="connsiteY166" fmla="*/ 58293 h 238070"/>
                <a:gd name="connsiteX167" fmla="*/ 1701872 w 3145150"/>
                <a:gd name="connsiteY167" fmla="*/ 58293 h 238070"/>
                <a:gd name="connsiteX168" fmla="*/ 1662201 w 3145150"/>
                <a:gd name="connsiteY168" fmla="*/ 109380 h 238070"/>
                <a:gd name="connsiteX169" fmla="*/ 1661715 w 3145150"/>
                <a:gd name="connsiteY169" fmla="*/ 109380 h 238070"/>
                <a:gd name="connsiteX170" fmla="*/ 1661715 w 3145150"/>
                <a:gd name="connsiteY170" fmla="*/ 0 h 238070"/>
                <a:gd name="connsiteX171" fmla="*/ 1628480 w 3145150"/>
                <a:gd name="connsiteY171" fmla="*/ 0 h 238070"/>
                <a:gd name="connsiteX172" fmla="*/ 1628480 w 3145150"/>
                <a:gd name="connsiteY172" fmla="*/ 186011 h 238070"/>
                <a:gd name="connsiteX173" fmla="*/ 1532013 w 3145150"/>
                <a:gd name="connsiteY173" fmla="*/ 186011 h 238070"/>
                <a:gd name="connsiteX174" fmla="*/ 1565248 w 3145150"/>
                <a:gd name="connsiteY174" fmla="*/ 186011 h 238070"/>
                <a:gd name="connsiteX175" fmla="*/ 1565248 w 3145150"/>
                <a:gd name="connsiteY175" fmla="*/ 139134 h 238070"/>
                <a:gd name="connsiteX176" fmla="*/ 1592249 w 3145150"/>
                <a:gd name="connsiteY176" fmla="*/ 87075 h 238070"/>
                <a:gd name="connsiteX177" fmla="*/ 1607146 w 3145150"/>
                <a:gd name="connsiteY177" fmla="*/ 89828 h 238070"/>
                <a:gd name="connsiteX178" fmla="*/ 1607146 w 3145150"/>
                <a:gd name="connsiteY178" fmla="*/ 56350 h 238070"/>
                <a:gd name="connsiteX179" fmla="*/ 1596985 w 3145150"/>
                <a:gd name="connsiteY179" fmla="*/ 55378 h 238070"/>
                <a:gd name="connsiteX180" fmla="*/ 1562010 w 3145150"/>
                <a:gd name="connsiteY180" fmla="*/ 87359 h 238070"/>
                <a:gd name="connsiteX181" fmla="*/ 1561524 w 3145150"/>
                <a:gd name="connsiteY181" fmla="*/ 87359 h 238070"/>
                <a:gd name="connsiteX182" fmla="*/ 1561524 w 3145150"/>
                <a:gd name="connsiteY182" fmla="*/ 58333 h 238070"/>
                <a:gd name="connsiteX183" fmla="*/ 1532013 w 3145150"/>
                <a:gd name="connsiteY183" fmla="*/ 58333 h 238070"/>
                <a:gd name="connsiteX184" fmla="*/ 1532013 w 3145150"/>
                <a:gd name="connsiteY184" fmla="*/ 186011 h 238070"/>
                <a:gd name="connsiteX185" fmla="*/ 1406319 w 3145150"/>
                <a:gd name="connsiteY185" fmla="*/ 119055 h 238070"/>
                <a:gd name="connsiteX186" fmla="*/ 1438299 w 3145150"/>
                <a:gd name="connsiteY186" fmla="*/ 81084 h 238070"/>
                <a:gd name="connsiteX187" fmla="*/ 1470522 w 3145150"/>
                <a:gd name="connsiteY187" fmla="*/ 119055 h 238070"/>
                <a:gd name="connsiteX188" fmla="*/ 1438299 w 3145150"/>
                <a:gd name="connsiteY188" fmla="*/ 163180 h 238070"/>
                <a:gd name="connsiteX189" fmla="*/ 1406319 w 3145150"/>
                <a:gd name="connsiteY189" fmla="*/ 119055 h 238070"/>
                <a:gd name="connsiteX190" fmla="*/ 1371586 w 3145150"/>
                <a:gd name="connsiteY190" fmla="*/ 123023 h 238070"/>
                <a:gd name="connsiteX191" fmla="*/ 1438299 w 3145150"/>
                <a:gd name="connsiteY191" fmla="*/ 189007 h 238070"/>
                <a:gd name="connsiteX192" fmla="*/ 1505255 w 3145150"/>
                <a:gd name="connsiteY192" fmla="*/ 123023 h 238070"/>
                <a:gd name="connsiteX193" fmla="*/ 1438299 w 3145150"/>
                <a:gd name="connsiteY193" fmla="*/ 55338 h 238070"/>
                <a:gd name="connsiteX194" fmla="*/ 1371586 w 3145150"/>
                <a:gd name="connsiteY194" fmla="*/ 123023 h 238070"/>
                <a:gd name="connsiteX195" fmla="*/ 1286049 w 3145150"/>
                <a:gd name="connsiteY195" fmla="*/ 186011 h 238070"/>
                <a:gd name="connsiteX196" fmla="*/ 1320782 w 3145150"/>
                <a:gd name="connsiteY196" fmla="*/ 186011 h 238070"/>
                <a:gd name="connsiteX197" fmla="*/ 1320782 w 3145150"/>
                <a:gd name="connsiteY197" fmla="*/ 117557 h 238070"/>
                <a:gd name="connsiteX198" fmla="*/ 1382759 w 3145150"/>
                <a:gd name="connsiteY198" fmla="*/ 12914 h 238070"/>
                <a:gd name="connsiteX199" fmla="*/ 1346042 w 3145150"/>
                <a:gd name="connsiteY199" fmla="*/ 12914 h 238070"/>
                <a:gd name="connsiteX200" fmla="*/ 1304387 w 3145150"/>
                <a:gd name="connsiteY200" fmla="*/ 85577 h 238070"/>
                <a:gd name="connsiteX201" fmla="*/ 1263461 w 3145150"/>
                <a:gd name="connsiteY201" fmla="*/ 12914 h 238070"/>
                <a:gd name="connsiteX202" fmla="*/ 1222777 w 3145150"/>
                <a:gd name="connsiteY202" fmla="*/ 12914 h 238070"/>
                <a:gd name="connsiteX203" fmla="*/ 1286009 w 3145150"/>
                <a:gd name="connsiteY203" fmla="*/ 117557 h 238070"/>
                <a:gd name="connsiteX204" fmla="*/ 1286009 w 3145150"/>
                <a:gd name="connsiteY204" fmla="*/ 186011 h 238070"/>
                <a:gd name="connsiteX205" fmla="*/ 1101778 w 3145150"/>
                <a:gd name="connsiteY205" fmla="*/ 186011 h 238070"/>
                <a:gd name="connsiteX206" fmla="*/ 1134001 w 3145150"/>
                <a:gd name="connsiteY206" fmla="*/ 186011 h 238070"/>
                <a:gd name="connsiteX207" fmla="*/ 1134001 w 3145150"/>
                <a:gd name="connsiteY207" fmla="*/ 0 h 238070"/>
                <a:gd name="connsiteX208" fmla="*/ 1100766 w 3145150"/>
                <a:gd name="connsiteY208" fmla="*/ 0 h 238070"/>
                <a:gd name="connsiteX209" fmla="*/ 1100766 w 3145150"/>
                <a:gd name="connsiteY209" fmla="*/ 73150 h 238070"/>
                <a:gd name="connsiteX210" fmla="*/ 1100281 w 3145150"/>
                <a:gd name="connsiteY210" fmla="*/ 73150 h 238070"/>
                <a:gd name="connsiteX211" fmla="*/ 1062107 w 3145150"/>
                <a:gd name="connsiteY211" fmla="*/ 55297 h 238070"/>
                <a:gd name="connsiteX212" fmla="*/ 1008550 w 3145150"/>
                <a:gd name="connsiteY212" fmla="*/ 121768 h 238070"/>
                <a:gd name="connsiteX213" fmla="*/ 1062107 w 3145150"/>
                <a:gd name="connsiteY213" fmla="*/ 188966 h 238070"/>
                <a:gd name="connsiteX214" fmla="*/ 1101293 w 3145150"/>
                <a:gd name="connsiteY214" fmla="*/ 171600 h 238070"/>
                <a:gd name="connsiteX215" fmla="*/ 1101778 w 3145150"/>
                <a:gd name="connsiteY215" fmla="*/ 171600 h 238070"/>
                <a:gd name="connsiteX216" fmla="*/ 1101778 w 3145150"/>
                <a:gd name="connsiteY216" fmla="*/ 186011 h 238070"/>
                <a:gd name="connsiteX217" fmla="*/ 1043242 w 3145150"/>
                <a:gd name="connsiteY217" fmla="*/ 121768 h 238070"/>
                <a:gd name="connsiteX218" fmla="*/ 1070770 w 3145150"/>
                <a:gd name="connsiteY218" fmla="*/ 81084 h 238070"/>
                <a:gd name="connsiteX219" fmla="*/ 1100524 w 3145150"/>
                <a:gd name="connsiteY219" fmla="*/ 121768 h 238070"/>
                <a:gd name="connsiteX220" fmla="*/ 1071255 w 3145150"/>
                <a:gd name="connsiteY220" fmla="*/ 163180 h 238070"/>
                <a:gd name="connsiteX221" fmla="*/ 1043242 w 3145150"/>
                <a:gd name="connsiteY221" fmla="*/ 121768 h 238070"/>
                <a:gd name="connsiteX222" fmla="*/ 865206 w 3145150"/>
                <a:gd name="connsiteY222" fmla="*/ 186011 h 238070"/>
                <a:gd name="connsiteX223" fmla="*/ 898441 w 3145150"/>
                <a:gd name="connsiteY223" fmla="*/ 186011 h 238070"/>
                <a:gd name="connsiteX224" fmla="*/ 898441 w 3145150"/>
                <a:gd name="connsiteY224" fmla="*/ 123508 h 238070"/>
                <a:gd name="connsiteX225" fmla="*/ 927709 w 3145150"/>
                <a:gd name="connsiteY225" fmla="*/ 81084 h 238070"/>
                <a:gd name="connsiteX226" fmla="*/ 949285 w 3145150"/>
                <a:gd name="connsiteY226" fmla="*/ 117800 h 238070"/>
                <a:gd name="connsiteX227" fmla="*/ 949285 w 3145150"/>
                <a:gd name="connsiteY227" fmla="*/ 186011 h 238070"/>
                <a:gd name="connsiteX228" fmla="*/ 982521 w 3145150"/>
                <a:gd name="connsiteY228" fmla="*/ 186011 h 238070"/>
                <a:gd name="connsiteX229" fmla="*/ 982521 w 3145150"/>
                <a:gd name="connsiteY229" fmla="*/ 105413 h 238070"/>
                <a:gd name="connsiteX230" fmla="*/ 939125 w 3145150"/>
                <a:gd name="connsiteY230" fmla="*/ 55338 h 238070"/>
                <a:gd name="connsiteX231" fmla="*/ 897227 w 3145150"/>
                <a:gd name="connsiteY231" fmla="*/ 75659 h 238070"/>
                <a:gd name="connsiteX232" fmla="*/ 896741 w 3145150"/>
                <a:gd name="connsiteY232" fmla="*/ 75659 h 238070"/>
                <a:gd name="connsiteX233" fmla="*/ 896741 w 3145150"/>
                <a:gd name="connsiteY233" fmla="*/ 58293 h 238070"/>
                <a:gd name="connsiteX234" fmla="*/ 865246 w 3145150"/>
                <a:gd name="connsiteY234" fmla="*/ 58293 h 238070"/>
                <a:gd name="connsiteX235" fmla="*/ 865246 w 3145150"/>
                <a:gd name="connsiteY235" fmla="*/ 186011 h 238070"/>
                <a:gd name="connsiteX236" fmla="*/ 750887 w 3145150"/>
                <a:gd name="connsiteY236" fmla="*/ 149052 h 238070"/>
                <a:gd name="connsiteX237" fmla="*/ 787846 w 3145150"/>
                <a:gd name="connsiteY237" fmla="*/ 126990 h 238070"/>
                <a:gd name="connsiteX238" fmla="*/ 802217 w 3145150"/>
                <a:gd name="connsiteY238" fmla="*/ 126990 h 238070"/>
                <a:gd name="connsiteX239" fmla="*/ 795295 w 3145150"/>
                <a:gd name="connsiteY239" fmla="*/ 153262 h 238070"/>
                <a:gd name="connsiteX240" fmla="*/ 771978 w 3145150"/>
                <a:gd name="connsiteY240" fmla="*/ 164678 h 238070"/>
                <a:gd name="connsiteX241" fmla="*/ 750887 w 3145150"/>
                <a:gd name="connsiteY241" fmla="*/ 149052 h 238070"/>
                <a:gd name="connsiteX242" fmla="*/ 734006 w 3145150"/>
                <a:gd name="connsiteY242" fmla="*/ 93512 h 238070"/>
                <a:gd name="connsiteX243" fmla="*/ 773435 w 3145150"/>
                <a:gd name="connsiteY243" fmla="*/ 79627 h 238070"/>
                <a:gd name="connsiteX244" fmla="*/ 802177 w 3145150"/>
                <a:gd name="connsiteY244" fmla="*/ 107154 h 238070"/>
                <a:gd name="connsiteX245" fmla="*/ 783838 w 3145150"/>
                <a:gd name="connsiteY245" fmla="*/ 107154 h 238070"/>
                <a:gd name="connsiteX246" fmla="*/ 740928 w 3145150"/>
                <a:gd name="connsiteY246" fmla="*/ 114602 h 238070"/>
                <a:gd name="connsiteX247" fmla="*/ 719109 w 3145150"/>
                <a:gd name="connsiteY247" fmla="*/ 151036 h 238070"/>
                <a:gd name="connsiteX248" fmla="*/ 763760 w 3145150"/>
                <a:gd name="connsiteY248" fmla="*/ 189007 h 238070"/>
                <a:gd name="connsiteX249" fmla="*/ 803189 w 3145150"/>
                <a:gd name="connsiteY249" fmla="*/ 166945 h 238070"/>
                <a:gd name="connsiteX250" fmla="*/ 803674 w 3145150"/>
                <a:gd name="connsiteY250" fmla="*/ 166945 h 238070"/>
                <a:gd name="connsiteX251" fmla="*/ 805172 w 3145150"/>
                <a:gd name="connsiteY251" fmla="*/ 186052 h 238070"/>
                <a:gd name="connsiteX252" fmla="*/ 834440 w 3145150"/>
                <a:gd name="connsiteY252" fmla="*/ 186052 h 238070"/>
                <a:gd name="connsiteX253" fmla="*/ 832942 w 3145150"/>
                <a:gd name="connsiteY253" fmla="*/ 157553 h 238070"/>
                <a:gd name="connsiteX254" fmla="*/ 832457 w 3145150"/>
                <a:gd name="connsiteY254" fmla="*/ 125573 h 238070"/>
                <a:gd name="connsiteX255" fmla="*/ 832457 w 3145150"/>
                <a:gd name="connsiteY255" fmla="*/ 109218 h 238070"/>
                <a:gd name="connsiteX256" fmla="*/ 777402 w 3145150"/>
                <a:gd name="connsiteY256" fmla="*/ 55419 h 238070"/>
                <a:gd name="connsiteX257" fmla="*/ 732994 w 3145150"/>
                <a:gd name="connsiteY257" fmla="*/ 65094 h 238070"/>
                <a:gd name="connsiteX258" fmla="*/ 734006 w 3145150"/>
                <a:gd name="connsiteY258" fmla="*/ 93512 h 238070"/>
                <a:gd name="connsiteX259" fmla="*/ 626407 w 3145150"/>
                <a:gd name="connsiteY259" fmla="*/ 60034 h 238070"/>
                <a:gd name="connsiteX260" fmla="*/ 590217 w 3145150"/>
                <a:gd name="connsiteY260" fmla="*/ 55338 h 238070"/>
                <a:gd name="connsiteX261" fmla="*/ 540142 w 3145150"/>
                <a:gd name="connsiteY261" fmla="*/ 95009 h 238070"/>
                <a:gd name="connsiteX262" fmla="*/ 597908 w 3145150"/>
                <a:gd name="connsiteY262" fmla="*/ 149052 h 238070"/>
                <a:gd name="connsiteX263" fmla="*/ 576089 w 3145150"/>
                <a:gd name="connsiteY263" fmla="*/ 164678 h 238070"/>
                <a:gd name="connsiteX264" fmla="*/ 543339 w 3145150"/>
                <a:gd name="connsiteY264" fmla="*/ 156258 h 238070"/>
                <a:gd name="connsiteX265" fmla="*/ 541356 w 3145150"/>
                <a:gd name="connsiteY265" fmla="*/ 183542 h 238070"/>
                <a:gd name="connsiteX266" fmla="*/ 579044 w 3145150"/>
                <a:gd name="connsiteY266" fmla="*/ 189007 h 238070"/>
                <a:gd name="connsiteX267" fmla="*/ 632601 w 3145150"/>
                <a:gd name="connsiteY267" fmla="*/ 147352 h 238070"/>
                <a:gd name="connsiteX268" fmla="*/ 574834 w 3145150"/>
                <a:gd name="connsiteY268" fmla="*/ 93795 h 238070"/>
                <a:gd name="connsiteX269" fmla="*/ 594427 w 3145150"/>
                <a:gd name="connsiteY269" fmla="*/ 79667 h 238070"/>
                <a:gd name="connsiteX270" fmla="*/ 624180 w 3145150"/>
                <a:gd name="connsiteY270" fmla="*/ 85132 h 238070"/>
                <a:gd name="connsiteX271" fmla="*/ 626407 w 3145150"/>
                <a:gd name="connsiteY271" fmla="*/ 60034 h 238070"/>
                <a:gd name="connsiteX272" fmla="*/ 481848 w 3145150"/>
                <a:gd name="connsiteY272" fmla="*/ 186011 h 238070"/>
                <a:gd name="connsiteX273" fmla="*/ 514072 w 3145150"/>
                <a:gd name="connsiteY273" fmla="*/ 186011 h 238070"/>
                <a:gd name="connsiteX274" fmla="*/ 514072 w 3145150"/>
                <a:gd name="connsiteY274" fmla="*/ 0 h 238070"/>
                <a:gd name="connsiteX275" fmla="*/ 480836 w 3145150"/>
                <a:gd name="connsiteY275" fmla="*/ 0 h 238070"/>
                <a:gd name="connsiteX276" fmla="*/ 480836 w 3145150"/>
                <a:gd name="connsiteY276" fmla="*/ 73150 h 238070"/>
                <a:gd name="connsiteX277" fmla="*/ 480351 w 3145150"/>
                <a:gd name="connsiteY277" fmla="*/ 73150 h 238070"/>
                <a:gd name="connsiteX278" fmla="*/ 442177 w 3145150"/>
                <a:gd name="connsiteY278" fmla="*/ 55297 h 238070"/>
                <a:gd name="connsiteX279" fmla="*/ 388620 w 3145150"/>
                <a:gd name="connsiteY279" fmla="*/ 121768 h 238070"/>
                <a:gd name="connsiteX280" fmla="*/ 442177 w 3145150"/>
                <a:gd name="connsiteY280" fmla="*/ 188966 h 238070"/>
                <a:gd name="connsiteX281" fmla="*/ 481363 w 3145150"/>
                <a:gd name="connsiteY281" fmla="*/ 171600 h 238070"/>
                <a:gd name="connsiteX282" fmla="*/ 481848 w 3145150"/>
                <a:gd name="connsiteY282" fmla="*/ 171600 h 238070"/>
                <a:gd name="connsiteX283" fmla="*/ 481848 w 3145150"/>
                <a:gd name="connsiteY283" fmla="*/ 186011 h 238070"/>
                <a:gd name="connsiteX284" fmla="*/ 423312 w 3145150"/>
                <a:gd name="connsiteY284" fmla="*/ 121768 h 238070"/>
                <a:gd name="connsiteX285" fmla="*/ 450840 w 3145150"/>
                <a:gd name="connsiteY285" fmla="*/ 81084 h 238070"/>
                <a:gd name="connsiteX286" fmla="*/ 480594 w 3145150"/>
                <a:gd name="connsiteY286" fmla="*/ 121768 h 238070"/>
                <a:gd name="connsiteX287" fmla="*/ 451326 w 3145150"/>
                <a:gd name="connsiteY287" fmla="*/ 163180 h 238070"/>
                <a:gd name="connsiteX288" fmla="*/ 423312 w 3145150"/>
                <a:gd name="connsiteY288" fmla="*/ 121768 h 238070"/>
                <a:gd name="connsiteX289" fmla="*/ 361295 w 3145150"/>
                <a:gd name="connsiteY289" fmla="*/ 151764 h 238070"/>
                <a:gd name="connsiteX290" fmla="*/ 318871 w 3145150"/>
                <a:gd name="connsiteY290" fmla="*/ 164678 h 238070"/>
                <a:gd name="connsiteX291" fmla="*/ 282397 w 3145150"/>
                <a:gd name="connsiteY291" fmla="*/ 132414 h 238070"/>
                <a:gd name="connsiteX292" fmla="*/ 370687 w 3145150"/>
                <a:gd name="connsiteY292" fmla="*/ 132414 h 238070"/>
                <a:gd name="connsiteX293" fmla="*/ 309925 w 3145150"/>
                <a:gd name="connsiteY293" fmla="*/ 55297 h 238070"/>
                <a:gd name="connsiteX294" fmla="*/ 250660 w 3145150"/>
                <a:gd name="connsiteY294" fmla="*/ 122739 h 238070"/>
                <a:gd name="connsiteX295" fmla="*/ 317373 w 3145150"/>
                <a:gd name="connsiteY295" fmla="*/ 188966 h 238070"/>
                <a:gd name="connsiteX296" fmla="*/ 361255 w 3145150"/>
                <a:gd name="connsiteY296" fmla="*/ 178806 h 238070"/>
                <a:gd name="connsiteX297" fmla="*/ 361255 w 3145150"/>
                <a:gd name="connsiteY297" fmla="*/ 151764 h 238070"/>
                <a:gd name="connsiteX298" fmla="*/ 282438 w 3145150"/>
                <a:gd name="connsiteY298" fmla="*/ 109623 h 238070"/>
                <a:gd name="connsiteX299" fmla="*/ 311949 w 3145150"/>
                <a:gd name="connsiteY299" fmla="*/ 79627 h 238070"/>
                <a:gd name="connsiteX300" fmla="*/ 338990 w 3145150"/>
                <a:gd name="connsiteY300" fmla="*/ 109623 h 238070"/>
                <a:gd name="connsiteX301" fmla="*/ 282438 w 3145150"/>
                <a:gd name="connsiteY301" fmla="*/ 109623 h 238070"/>
                <a:gd name="connsiteX302" fmla="*/ 223416 w 3145150"/>
                <a:gd name="connsiteY302" fmla="*/ 151764 h 238070"/>
                <a:gd name="connsiteX303" fmla="*/ 181032 w 3145150"/>
                <a:gd name="connsiteY303" fmla="*/ 164678 h 238070"/>
                <a:gd name="connsiteX304" fmla="*/ 144559 w 3145150"/>
                <a:gd name="connsiteY304" fmla="*/ 132414 h 238070"/>
                <a:gd name="connsiteX305" fmla="*/ 232848 w 3145150"/>
                <a:gd name="connsiteY305" fmla="*/ 132414 h 238070"/>
                <a:gd name="connsiteX306" fmla="*/ 172086 w 3145150"/>
                <a:gd name="connsiteY306" fmla="*/ 55297 h 238070"/>
                <a:gd name="connsiteX307" fmla="*/ 112821 w 3145150"/>
                <a:gd name="connsiteY307" fmla="*/ 122739 h 238070"/>
                <a:gd name="connsiteX308" fmla="*/ 179534 w 3145150"/>
                <a:gd name="connsiteY308" fmla="*/ 188966 h 238070"/>
                <a:gd name="connsiteX309" fmla="*/ 223416 w 3145150"/>
                <a:gd name="connsiteY309" fmla="*/ 178806 h 238070"/>
                <a:gd name="connsiteX310" fmla="*/ 223416 w 3145150"/>
                <a:gd name="connsiteY310" fmla="*/ 151764 h 238070"/>
                <a:gd name="connsiteX311" fmla="*/ 144559 w 3145150"/>
                <a:gd name="connsiteY311" fmla="*/ 109623 h 238070"/>
                <a:gd name="connsiteX312" fmla="*/ 174069 w 3145150"/>
                <a:gd name="connsiteY312" fmla="*/ 79627 h 238070"/>
                <a:gd name="connsiteX313" fmla="*/ 201111 w 3145150"/>
                <a:gd name="connsiteY313" fmla="*/ 109623 h 238070"/>
                <a:gd name="connsiteX314" fmla="*/ 144559 w 3145150"/>
                <a:gd name="connsiteY314" fmla="*/ 109623 h 238070"/>
                <a:gd name="connsiteX315" fmla="*/ 0 w 3145150"/>
                <a:gd name="connsiteY315" fmla="*/ 186011 h 238070"/>
                <a:gd name="connsiteX316" fmla="*/ 101932 w 3145150"/>
                <a:gd name="connsiteY316" fmla="*/ 186011 h 238070"/>
                <a:gd name="connsiteX317" fmla="*/ 101932 w 3145150"/>
                <a:gd name="connsiteY317" fmla="*/ 158727 h 238070"/>
                <a:gd name="connsiteX318" fmla="*/ 34733 w 3145150"/>
                <a:gd name="connsiteY318" fmla="*/ 158727 h 238070"/>
                <a:gd name="connsiteX319" fmla="*/ 34733 w 3145150"/>
                <a:gd name="connsiteY319" fmla="*/ 12914 h 238070"/>
                <a:gd name="connsiteX320" fmla="*/ 0 w 3145150"/>
                <a:gd name="connsiteY320" fmla="*/ 12914 h 238070"/>
                <a:gd name="connsiteX321" fmla="*/ 0 w 3145150"/>
                <a:gd name="connsiteY321" fmla="*/ 186011 h 23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3145150" h="238070">
                  <a:moveTo>
                    <a:pt x="3082890" y="81084"/>
                  </a:moveTo>
                  <a:cubicBezTo>
                    <a:pt x="3104467" y="81084"/>
                    <a:pt x="3110417" y="104644"/>
                    <a:pt x="3110417" y="121768"/>
                  </a:cubicBezTo>
                  <a:cubicBezTo>
                    <a:pt x="3110417" y="139377"/>
                    <a:pt x="3104224" y="163180"/>
                    <a:pt x="3082405" y="163180"/>
                  </a:cubicBezTo>
                  <a:cubicBezTo>
                    <a:pt x="3060342" y="163180"/>
                    <a:pt x="3053137" y="139863"/>
                    <a:pt x="3053137" y="121768"/>
                  </a:cubicBezTo>
                  <a:cubicBezTo>
                    <a:pt x="3053137" y="103915"/>
                    <a:pt x="3061557" y="81084"/>
                    <a:pt x="3082890" y="81084"/>
                  </a:cubicBezTo>
                  <a:moveTo>
                    <a:pt x="3019659" y="238070"/>
                  </a:moveTo>
                  <a:lnTo>
                    <a:pt x="3052894" y="238070"/>
                  </a:lnTo>
                  <a:lnTo>
                    <a:pt x="3052894" y="171357"/>
                  </a:lnTo>
                  <a:lnTo>
                    <a:pt x="3053379" y="171357"/>
                  </a:lnTo>
                  <a:cubicBezTo>
                    <a:pt x="3065038" y="185485"/>
                    <a:pt x="3076697" y="188966"/>
                    <a:pt x="3090825" y="188966"/>
                  </a:cubicBezTo>
                  <a:cubicBezTo>
                    <a:pt x="3130739" y="188966"/>
                    <a:pt x="3145151" y="156743"/>
                    <a:pt x="3145151" y="121768"/>
                  </a:cubicBezTo>
                  <a:cubicBezTo>
                    <a:pt x="3145151" y="86549"/>
                    <a:pt x="3130780" y="55297"/>
                    <a:pt x="3091594" y="55297"/>
                  </a:cubicBezTo>
                  <a:cubicBezTo>
                    <a:pt x="3072001" y="55297"/>
                    <a:pt x="3059371" y="63960"/>
                    <a:pt x="3051922" y="76388"/>
                  </a:cubicBezTo>
                  <a:lnTo>
                    <a:pt x="3051436" y="76388"/>
                  </a:lnTo>
                  <a:lnTo>
                    <a:pt x="3051436" y="58293"/>
                  </a:lnTo>
                  <a:lnTo>
                    <a:pt x="3019699" y="58293"/>
                  </a:lnTo>
                  <a:lnTo>
                    <a:pt x="3019699" y="238070"/>
                  </a:lnTo>
                  <a:close/>
                  <a:moveTo>
                    <a:pt x="2951488" y="34976"/>
                  </a:moveTo>
                  <a:lnTo>
                    <a:pt x="2984723" y="34976"/>
                  </a:lnTo>
                  <a:lnTo>
                    <a:pt x="2984723" y="3238"/>
                  </a:lnTo>
                  <a:lnTo>
                    <a:pt x="2951488" y="3238"/>
                  </a:lnTo>
                  <a:lnTo>
                    <a:pt x="2951488" y="34976"/>
                  </a:lnTo>
                  <a:close/>
                  <a:moveTo>
                    <a:pt x="2951488" y="186011"/>
                  </a:moveTo>
                  <a:lnTo>
                    <a:pt x="2984723" y="186011"/>
                  </a:lnTo>
                  <a:lnTo>
                    <a:pt x="2984723" y="58293"/>
                  </a:lnTo>
                  <a:lnTo>
                    <a:pt x="2951488" y="58293"/>
                  </a:lnTo>
                  <a:lnTo>
                    <a:pt x="2951488" y="186011"/>
                  </a:lnTo>
                  <a:close/>
                  <a:moveTo>
                    <a:pt x="2799198" y="186011"/>
                  </a:moveTo>
                  <a:lnTo>
                    <a:pt x="2832433" y="186011"/>
                  </a:lnTo>
                  <a:lnTo>
                    <a:pt x="2832433" y="123508"/>
                  </a:lnTo>
                  <a:cubicBezTo>
                    <a:pt x="2832433" y="107154"/>
                    <a:pt x="2837614" y="81084"/>
                    <a:pt x="2861701" y="81084"/>
                  </a:cubicBezTo>
                  <a:cubicBezTo>
                    <a:pt x="2883035" y="81084"/>
                    <a:pt x="2883277" y="102175"/>
                    <a:pt x="2883277" y="117800"/>
                  </a:cubicBezTo>
                  <a:lnTo>
                    <a:pt x="2883277" y="186011"/>
                  </a:lnTo>
                  <a:lnTo>
                    <a:pt x="2916513" y="186011"/>
                  </a:lnTo>
                  <a:lnTo>
                    <a:pt x="2916513" y="105413"/>
                  </a:lnTo>
                  <a:cubicBezTo>
                    <a:pt x="2916513" y="76631"/>
                    <a:pt x="2903356" y="55338"/>
                    <a:pt x="2873116" y="55338"/>
                  </a:cubicBezTo>
                  <a:cubicBezTo>
                    <a:pt x="2855750" y="55338"/>
                    <a:pt x="2841379" y="63272"/>
                    <a:pt x="2832959" y="75659"/>
                  </a:cubicBezTo>
                  <a:lnTo>
                    <a:pt x="2832473" y="75659"/>
                  </a:lnTo>
                  <a:lnTo>
                    <a:pt x="2832473" y="0"/>
                  </a:lnTo>
                  <a:lnTo>
                    <a:pt x="2799238" y="0"/>
                  </a:lnTo>
                  <a:lnTo>
                    <a:pt x="2799238" y="186011"/>
                  </a:lnTo>
                  <a:close/>
                  <a:moveTo>
                    <a:pt x="2767218" y="60034"/>
                  </a:moveTo>
                  <a:cubicBezTo>
                    <a:pt x="2756814" y="57807"/>
                    <a:pt x="2746653" y="55338"/>
                    <a:pt x="2731027" y="55338"/>
                  </a:cubicBezTo>
                  <a:cubicBezTo>
                    <a:pt x="2704998" y="55338"/>
                    <a:pt x="2680952" y="67482"/>
                    <a:pt x="2680952" y="95009"/>
                  </a:cubicBezTo>
                  <a:cubicBezTo>
                    <a:pt x="2680952" y="141118"/>
                    <a:pt x="2738719" y="124035"/>
                    <a:pt x="2738719" y="149052"/>
                  </a:cubicBezTo>
                  <a:cubicBezTo>
                    <a:pt x="2738719" y="161439"/>
                    <a:pt x="2725319" y="164678"/>
                    <a:pt x="2716899" y="164678"/>
                  </a:cubicBezTo>
                  <a:cubicBezTo>
                    <a:pt x="2705484" y="164678"/>
                    <a:pt x="2694594" y="161439"/>
                    <a:pt x="2684150" y="156258"/>
                  </a:cubicBezTo>
                  <a:lnTo>
                    <a:pt x="2682167" y="183542"/>
                  </a:lnTo>
                  <a:cubicBezTo>
                    <a:pt x="2694311" y="186781"/>
                    <a:pt x="2707224" y="189007"/>
                    <a:pt x="2719854" y="189007"/>
                  </a:cubicBezTo>
                  <a:cubicBezTo>
                    <a:pt x="2746896" y="189007"/>
                    <a:pt x="2773411" y="177105"/>
                    <a:pt x="2773411" y="147352"/>
                  </a:cubicBezTo>
                  <a:cubicBezTo>
                    <a:pt x="2773411" y="101244"/>
                    <a:pt x="2715645" y="114117"/>
                    <a:pt x="2715645" y="93795"/>
                  </a:cubicBezTo>
                  <a:cubicBezTo>
                    <a:pt x="2715645" y="82865"/>
                    <a:pt x="2726291" y="79667"/>
                    <a:pt x="2735237" y="79667"/>
                  </a:cubicBezTo>
                  <a:cubicBezTo>
                    <a:pt x="2747382" y="79667"/>
                    <a:pt x="2754830" y="81651"/>
                    <a:pt x="2764991" y="85132"/>
                  </a:cubicBezTo>
                  <a:lnTo>
                    <a:pt x="2767218" y="60034"/>
                  </a:lnTo>
                  <a:close/>
                  <a:moveTo>
                    <a:pt x="2593391" y="186011"/>
                  </a:moveTo>
                  <a:lnTo>
                    <a:pt x="2626626" y="186011"/>
                  </a:lnTo>
                  <a:lnTo>
                    <a:pt x="2626626" y="139134"/>
                  </a:lnTo>
                  <a:cubicBezTo>
                    <a:pt x="2626626" y="120796"/>
                    <a:pt x="2626626" y="87075"/>
                    <a:pt x="2653668" y="87075"/>
                  </a:cubicBezTo>
                  <a:cubicBezTo>
                    <a:pt x="2659618" y="87075"/>
                    <a:pt x="2665569" y="88087"/>
                    <a:pt x="2668565" y="89828"/>
                  </a:cubicBezTo>
                  <a:lnTo>
                    <a:pt x="2668565" y="56350"/>
                  </a:lnTo>
                  <a:cubicBezTo>
                    <a:pt x="2665083" y="55378"/>
                    <a:pt x="2661642" y="55378"/>
                    <a:pt x="2658404" y="55378"/>
                  </a:cubicBezTo>
                  <a:cubicBezTo>
                    <a:pt x="2638568" y="55378"/>
                    <a:pt x="2624926" y="75457"/>
                    <a:pt x="2623428" y="87359"/>
                  </a:cubicBezTo>
                  <a:lnTo>
                    <a:pt x="2622942" y="87359"/>
                  </a:lnTo>
                  <a:lnTo>
                    <a:pt x="2622942" y="58333"/>
                  </a:lnTo>
                  <a:lnTo>
                    <a:pt x="2593432" y="58333"/>
                  </a:lnTo>
                  <a:lnTo>
                    <a:pt x="2593432" y="186011"/>
                  </a:lnTo>
                  <a:close/>
                  <a:moveTo>
                    <a:pt x="2557160" y="151764"/>
                  </a:moveTo>
                  <a:cubicBezTo>
                    <a:pt x="2544773" y="158687"/>
                    <a:pt x="2530888" y="164678"/>
                    <a:pt x="2514776" y="164678"/>
                  </a:cubicBezTo>
                  <a:cubicBezTo>
                    <a:pt x="2494171" y="164678"/>
                    <a:pt x="2479801" y="153019"/>
                    <a:pt x="2478303" y="132414"/>
                  </a:cubicBezTo>
                  <a:lnTo>
                    <a:pt x="2566592" y="132414"/>
                  </a:lnTo>
                  <a:cubicBezTo>
                    <a:pt x="2566592" y="87763"/>
                    <a:pt x="2553193" y="55297"/>
                    <a:pt x="2505830" y="55297"/>
                  </a:cubicBezTo>
                  <a:cubicBezTo>
                    <a:pt x="2466159" y="55297"/>
                    <a:pt x="2446565" y="85780"/>
                    <a:pt x="2446565" y="122739"/>
                  </a:cubicBezTo>
                  <a:cubicBezTo>
                    <a:pt x="2446565" y="164637"/>
                    <a:pt x="2471138" y="188966"/>
                    <a:pt x="2513278" y="188966"/>
                  </a:cubicBezTo>
                  <a:cubicBezTo>
                    <a:pt x="2531131" y="188966"/>
                    <a:pt x="2545016" y="185485"/>
                    <a:pt x="2557160" y="178806"/>
                  </a:cubicBezTo>
                  <a:lnTo>
                    <a:pt x="2557160" y="151764"/>
                  </a:lnTo>
                  <a:close/>
                  <a:moveTo>
                    <a:pt x="2478343" y="109623"/>
                  </a:moveTo>
                  <a:cubicBezTo>
                    <a:pt x="2479841" y="92500"/>
                    <a:pt x="2489233" y="79627"/>
                    <a:pt x="2507854" y="79627"/>
                  </a:cubicBezTo>
                  <a:cubicBezTo>
                    <a:pt x="2526475" y="79627"/>
                    <a:pt x="2533884" y="93512"/>
                    <a:pt x="2534896" y="109623"/>
                  </a:cubicBezTo>
                  <a:lnTo>
                    <a:pt x="2478343" y="109623"/>
                  </a:lnTo>
                  <a:close/>
                  <a:moveTo>
                    <a:pt x="2303262" y="186011"/>
                  </a:moveTo>
                  <a:lnTo>
                    <a:pt x="2336497" y="186011"/>
                  </a:lnTo>
                  <a:lnTo>
                    <a:pt x="2336497" y="123508"/>
                  </a:lnTo>
                  <a:cubicBezTo>
                    <a:pt x="2336497" y="107154"/>
                    <a:pt x="2341679" y="81084"/>
                    <a:pt x="2365765" y="81084"/>
                  </a:cubicBezTo>
                  <a:cubicBezTo>
                    <a:pt x="2387099" y="81084"/>
                    <a:pt x="2387341" y="102175"/>
                    <a:pt x="2387341" y="117800"/>
                  </a:cubicBezTo>
                  <a:lnTo>
                    <a:pt x="2387341" y="186011"/>
                  </a:lnTo>
                  <a:lnTo>
                    <a:pt x="2420577" y="186011"/>
                  </a:lnTo>
                  <a:lnTo>
                    <a:pt x="2420577" y="105413"/>
                  </a:lnTo>
                  <a:cubicBezTo>
                    <a:pt x="2420577" y="76631"/>
                    <a:pt x="2407420" y="55338"/>
                    <a:pt x="2377180" y="55338"/>
                  </a:cubicBezTo>
                  <a:cubicBezTo>
                    <a:pt x="2359814" y="55338"/>
                    <a:pt x="2345686" y="61046"/>
                    <a:pt x="2335282" y="75659"/>
                  </a:cubicBezTo>
                  <a:lnTo>
                    <a:pt x="2334797" y="75659"/>
                  </a:lnTo>
                  <a:lnTo>
                    <a:pt x="2334797" y="58293"/>
                  </a:lnTo>
                  <a:lnTo>
                    <a:pt x="2303302" y="58293"/>
                  </a:lnTo>
                  <a:lnTo>
                    <a:pt x="2303302" y="186011"/>
                  </a:lnTo>
                  <a:close/>
                  <a:moveTo>
                    <a:pt x="2217685" y="147554"/>
                  </a:moveTo>
                  <a:cubicBezTo>
                    <a:pt x="2217685" y="172855"/>
                    <a:pt x="2232055" y="188966"/>
                    <a:pt x="2258085" y="188966"/>
                  </a:cubicBezTo>
                  <a:cubicBezTo>
                    <a:pt x="2268003" y="188966"/>
                    <a:pt x="2275694" y="187954"/>
                    <a:pt x="2282657" y="185971"/>
                  </a:cubicBezTo>
                  <a:lnTo>
                    <a:pt x="2281645" y="159699"/>
                  </a:lnTo>
                  <a:cubicBezTo>
                    <a:pt x="2278164" y="161925"/>
                    <a:pt x="2272456" y="163180"/>
                    <a:pt x="2266505" y="163180"/>
                  </a:cubicBezTo>
                  <a:cubicBezTo>
                    <a:pt x="2253834" y="163180"/>
                    <a:pt x="2250879" y="153019"/>
                    <a:pt x="2250879" y="142089"/>
                  </a:cubicBezTo>
                  <a:lnTo>
                    <a:pt x="2250879" y="82582"/>
                  </a:lnTo>
                  <a:lnTo>
                    <a:pt x="2280390" y="82582"/>
                  </a:lnTo>
                  <a:lnTo>
                    <a:pt x="2280390" y="58293"/>
                  </a:lnTo>
                  <a:lnTo>
                    <a:pt x="2250879" y="58293"/>
                  </a:lnTo>
                  <a:lnTo>
                    <a:pt x="2250879" y="22062"/>
                  </a:lnTo>
                  <a:lnTo>
                    <a:pt x="2217644" y="32709"/>
                  </a:lnTo>
                  <a:lnTo>
                    <a:pt x="2217644" y="58253"/>
                  </a:lnTo>
                  <a:lnTo>
                    <a:pt x="2193072" y="58253"/>
                  </a:lnTo>
                  <a:lnTo>
                    <a:pt x="2193072" y="82541"/>
                  </a:lnTo>
                  <a:lnTo>
                    <a:pt x="2217644" y="82541"/>
                  </a:lnTo>
                  <a:lnTo>
                    <a:pt x="2217644" y="147554"/>
                  </a:lnTo>
                  <a:close/>
                  <a:moveTo>
                    <a:pt x="2111057" y="186011"/>
                  </a:moveTo>
                  <a:lnTo>
                    <a:pt x="2144292" y="186011"/>
                  </a:lnTo>
                  <a:lnTo>
                    <a:pt x="2144292" y="139134"/>
                  </a:lnTo>
                  <a:cubicBezTo>
                    <a:pt x="2144292" y="120796"/>
                    <a:pt x="2144292" y="87075"/>
                    <a:pt x="2171333" y="87075"/>
                  </a:cubicBezTo>
                  <a:cubicBezTo>
                    <a:pt x="2177284" y="87075"/>
                    <a:pt x="2183235" y="88087"/>
                    <a:pt x="2186231" y="89828"/>
                  </a:cubicBezTo>
                  <a:lnTo>
                    <a:pt x="2186231" y="56350"/>
                  </a:lnTo>
                  <a:cubicBezTo>
                    <a:pt x="2182749" y="55378"/>
                    <a:pt x="2179308" y="55378"/>
                    <a:pt x="2176070" y="55378"/>
                  </a:cubicBezTo>
                  <a:cubicBezTo>
                    <a:pt x="2156234" y="55378"/>
                    <a:pt x="2142592" y="75457"/>
                    <a:pt x="2141094" y="87359"/>
                  </a:cubicBezTo>
                  <a:lnTo>
                    <a:pt x="2140608" y="87359"/>
                  </a:lnTo>
                  <a:lnTo>
                    <a:pt x="2140608" y="58333"/>
                  </a:lnTo>
                  <a:lnTo>
                    <a:pt x="2111097" y="58333"/>
                  </a:lnTo>
                  <a:lnTo>
                    <a:pt x="2111097" y="186011"/>
                  </a:lnTo>
                  <a:close/>
                  <a:moveTo>
                    <a:pt x="1996009" y="149052"/>
                  </a:moveTo>
                  <a:cubicBezTo>
                    <a:pt x="1996009" y="129459"/>
                    <a:pt x="2018071" y="126990"/>
                    <a:pt x="2032928" y="126990"/>
                  </a:cubicBezTo>
                  <a:lnTo>
                    <a:pt x="2047339" y="126990"/>
                  </a:lnTo>
                  <a:cubicBezTo>
                    <a:pt x="2047339" y="136908"/>
                    <a:pt x="2045841" y="146056"/>
                    <a:pt x="2040377" y="153262"/>
                  </a:cubicBezTo>
                  <a:cubicBezTo>
                    <a:pt x="2035195" y="160184"/>
                    <a:pt x="2027220" y="164678"/>
                    <a:pt x="2017059" y="164678"/>
                  </a:cubicBezTo>
                  <a:cubicBezTo>
                    <a:pt x="2005158" y="164678"/>
                    <a:pt x="1996009" y="159982"/>
                    <a:pt x="1996009" y="149052"/>
                  </a:cubicBezTo>
                  <a:moveTo>
                    <a:pt x="1979128" y="93512"/>
                  </a:moveTo>
                  <a:cubicBezTo>
                    <a:pt x="1990301" y="85092"/>
                    <a:pt x="2004429" y="79627"/>
                    <a:pt x="2018557" y="79627"/>
                  </a:cubicBezTo>
                  <a:cubicBezTo>
                    <a:pt x="2038150" y="79627"/>
                    <a:pt x="2047339" y="86549"/>
                    <a:pt x="2047339" y="107154"/>
                  </a:cubicBezTo>
                  <a:lnTo>
                    <a:pt x="2029001" y="107154"/>
                  </a:lnTo>
                  <a:cubicBezTo>
                    <a:pt x="2015116" y="107154"/>
                    <a:pt x="1998762" y="108409"/>
                    <a:pt x="1986091" y="114602"/>
                  </a:cubicBezTo>
                  <a:cubicBezTo>
                    <a:pt x="1973420" y="120796"/>
                    <a:pt x="1964272" y="131969"/>
                    <a:pt x="1964272" y="151036"/>
                  </a:cubicBezTo>
                  <a:cubicBezTo>
                    <a:pt x="1964272" y="175365"/>
                    <a:pt x="1986334" y="189007"/>
                    <a:pt x="2008923" y="189007"/>
                  </a:cubicBezTo>
                  <a:cubicBezTo>
                    <a:pt x="2024063" y="189007"/>
                    <a:pt x="2040660" y="181073"/>
                    <a:pt x="2048351" y="166945"/>
                  </a:cubicBezTo>
                  <a:lnTo>
                    <a:pt x="2048837" y="166945"/>
                  </a:lnTo>
                  <a:cubicBezTo>
                    <a:pt x="2049080" y="170912"/>
                    <a:pt x="2049080" y="179332"/>
                    <a:pt x="2050335" y="186052"/>
                  </a:cubicBezTo>
                  <a:lnTo>
                    <a:pt x="2079603" y="186052"/>
                  </a:lnTo>
                  <a:cubicBezTo>
                    <a:pt x="2078834" y="176134"/>
                    <a:pt x="2078348" y="167228"/>
                    <a:pt x="2078105" y="157553"/>
                  </a:cubicBezTo>
                  <a:cubicBezTo>
                    <a:pt x="2077862" y="148121"/>
                    <a:pt x="2077619" y="138446"/>
                    <a:pt x="2077619" y="125573"/>
                  </a:cubicBezTo>
                  <a:lnTo>
                    <a:pt x="2077619" y="109218"/>
                  </a:lnTo>
                  <a:cubicBezTo>
                    <a:pt x="2077619" y="71530"/>
                    <a:pt x="2061508" y="55419"/>
                    <a:pt x="2022565" y="55419"/>
                  </a:cubicBezTo>
                  <a:cubicBezTo>
                    <a:pt x="2008437" y="55419"/>
                    <a:pt x="1991070" y="59143"/>
                    <a:pt x="1978157" y="65094"/>
                  </a:cubicBezTo>
                  <a:lnTo>
                    <a:pt x="1979128" y="93512"/>
                  </a:lnTo>
                  <a:close/>
                  <a:moveTo>
                    <a:pt x="1834570" y="186011"/>
                  </a:moveTo>
                  <a:lnTo>
                    <a:pt x="1869303" y="186011"/>
                  </a:lnTo>
                  <a:lnTo>
                    <a:pt x="1869303" y="120310"/>
                  </a:lnTo>
                  <a:lnTo>
                    <a:pt x="1883957" y="120310"/>
                  </a:lnTo>
                  <a:cubicBezTo>
                    <a:pt x="1921160" y="120310"/>
                    <a:pt x="1950670" y="105656"/>
                    <a:pt x="1950670" y="65256"/>
                  </a:cubicBezTo>
                  <a:cubicBezTo>
                    <a:pt x="1950670" y="23844"/>
                    <a:pt x="1916220" y="12914"/>
                    <a:pt x="1878533" y="12914"/>
                  </a:cubicBezTo>
                  <a:lnTo>
                    <a:pt x="1834651" y="12914"/>
                  </a:lnTo>
                  <a:lnTo>
                    <a:pt x="1834651" y="186011"/>
                  </a:lnTo>
                  <a:close/>
                  <a:moveTo>
                    <a:pt x="1869262" y="40198"/>
                  </a:moveTo>
                  <a:lnTo>
                    <a:pt x="1881407" y="40198"/>
                  </a:lnTo>
                  <a:cubicBezTo>
                    <a:pt x="1899259" y="40198"/>
                    <a:pt x="1914399" y="47161"/>
                    <a:pt x="1914399" y="67239"/>
                  </a:cubicBezTo>
                  <a:cubicBezTo>
                    <a:pt x="1914399" y="87318"/>
                    <a:pt x="1898773" y="93026"/>
                    <a:pt x="1881407" y="93026"/>
                  </a:cubicBezTo>
                  <a:lnTo>
                    <a:pt x="1869262" y="93026"/>
                  </a:lnTo>
                  <a:lnTo>
                    <a:pt x="1869262" y="40198"/>
                  </a:lnTo>
                  <a:close/>
                  <a:moveTo>
                    <a:pt x="1628480" y="186011"/>
                  </a:moveTo>
                  <a:lnTo>
                    <a:pt x="1661715" y="186011"/>
                  </a:lnTo>
                  <a:lnTo>
                    <a:pt x="1661715" y="124035"/>
                  </a:lnTo>
                  <a:lnTo>
                    <a:pt x="1662201" y="124035"/>
                  </a:lnTo>
                  <a:lnTo>
                    <a:pt x="1704868" y="186011"/>
                  </a:lnTo>
                  <a:lnTo>
                    <a:pt x="1747009" y="186011"/>
                  </a:lnTo>
                  <a:lnTo>
                    <a:pt x="1693452" y="115331"/>
                  </a:lnTo>
                  <a:lnTo>
                    <a:pt x="1741058" y="58293"/>
                  </a:lnTo>
                  <a:lnTo>
                    <a:pt x="1701872" y="58293"/>
                  </a:lnTo>
                  <a:lnTo>
                    <a:pt x="1662201" y="109380"/>
                  </a:lnTo>
                  <a:lnTo>
                    <a:pt x="1661715" y="109380"/>
                  </a:lnTo>
                  <a:lnTo>
                    <a:pt x="1661715" y="0"/>
                  </a:lnTo>
                  <a:lnTo>
                    <a:pt x="1628480" y="0"/>
                  </a:lnTo>
                  <a:lnTo>
                    <a:pt x="1628480" y="186011"/>
                  </a:lnTo>
                  <a:close/>
                  <a:moveTo>
                    <a:pt x="1532013" y="186011"/>
                  </a:moveTo>
                  <a:lnTo>
                    <a:pt x="1565248" y="186011"/>
                  </a:lnTo>
                  <a:lnTo>
                    <a:pt x="1565248" y="139134"/>
                  </a:lnTo>
                  <a:cubicBezTo>
                    <a:pt x="1565248" y="120796"/>
                    <a:pt x="1565248" y="87075"/>
                    <a:pt x="1592249" y="87075"/>
                  </a:cubicBezTo>
                  <a:cubicBezTo>
                    <a:pt x="1598200" y="87075"/>
                    <a:pt x="1604151" y="88087"/>
                    <a:pt x="1607146" y="89828"/>
                  </a:cubicBezTo>
                  <a:lnTo>
                    <a:pt x="1607146" y="56350"/>
                  </a:lnTo>
                  <a:cubicBezTo>
                    <a:pt x="1603665" y="55378"/>
                    <a:pt x="1600224" y="55378"/>
                    <a:pt x="1596985" y="55378"/>
                  </a:cubicBezTo>
                  <a:cubicBezTo>
                    <a:pt x="1577150" y="55378"/>
                    <a:pt x="1563508" y="75457"/>
                    <a:pt x="1562010" y="87359"/>
                  </a:cubicBezTo>
                  <a:lnTo>
                    <a:pt x="1561524" y="87359"/>
                  </a:lnTo>
                  <a:lnTo>
                    <a:pt x="1561524" y="58333"/>
                  </a:lnTo>
                  <a:lnTo>
                    <a:pt x="1532013" y="58333"/>
                  </a:lnTo>
                  <a:lnTo>
                    <a:pt x="1532013" y="186011"/>
                  </a:lnTo>
                  <a:close/>
                  <a:moveTo>
                    <a:pt x="1406319" y="119055"/>
                  </a:moveTo>
                  <a:cubicBezTo>
                    <a:pt x="1406319" y="99948"/>
                    <a:pt x="1416722" y="81084"/>
                    <a:pt x="1438299" y="81084"/>
                  </a:cubicBezTo>
                  <a:cubicBezTo>
                    <a:pt x="1460118" y="81084"/>
                    <a:pt x="1470522" y="99422"/>
                    <a:pt x="1470522" y="119055"/>
                  </a:cubicBezTo>
                  <a:cubicBezTo>
                    <a:pt x="1470522" y="140389"/>
                    <a:pt x="1463843" y="163180"/>
                    <a:pt x="1438299" y="163180"/>
                  </a:cubicBezTo>
                  <a:cubicBezTo>
                    <a:pt x="1412998" y="163180"/>
                    <a:pt x="1406319" y="140146"/>
                    <a:pt x="1406319" y="119055"/>
                  </a:cubicBezTo>
                  <a:moveTo>
                    <a:pt x="1371586" y="123023"/>
                  </a:moveTo>
                  <a:cubicBezTo>
                    <a:pt x="1371586" y="159739"/>
                    <a:pt x="1396158" y="189007"/>
                    <a:pt x="1438299" y="189007"/>
                  </a:cubicBezTo>
                  <a:cubicBezTo>
                    <a:pt x="1480683" y="189007"/>
                    <a:pt x="1505255" y="159739"/>
                    <a:pt x="1505255" y="123023"/>
                  </a:cubicBezTo>
                  <a:cubicBezTo>
                    <a:pt x="1505255" y="80881"/>
                    <a:pt x="1476230" y="55338"/>
                    <a:pt x="1438299" y="55338"/>
                  </a:cubicBezTo>
                  <a:cubicBezTo>
                    <a:pt x="1400611" y="55297"/>
                    <a:pt x="1371586" y="80841"/>
                    <a:pt x="1371586" y="123023"/>
                  </a:cubicBezTo>
                  <a:moveTo>
                    <a:pt x="1286049" y="186011"/>
                  </a:moveTo>
                  <a:lnTo>
                    <a:pt x="1320782" y="186011"/>
                  </a:lnTo>
                  <a:lnTo>
                    <a:pt x="1320782" y="117557"/>
                  </a:lnTo>
                  <a:lnTo>
                    <a:pt x="1382759" y="12914"/>
                  </a:lnTo>
                  <a:lnTo>
                    <a:pt x="1346042" y="12914"/>
                  </a:lnTo>
                  <a:lnTo>
                    <a:pt x="1304387" y="85577"/>
                  </a:lnTo>
                  <a:lnTo>
                    <a:pt x="1263461" y="12914"/>
                  </a:lnTo>
                  <a:lnTo>
                    <a:pt x="1222777" y="12914"/>
                  </a:lnTo>
                  <a:lnTo>
                    <a:pt x="1286009" y="117557"/>
                  </a:lnTo>
                  <a:lnTo>
                    <a:pt x="1286009" y="186011"/>
                  </a:lnTo>
                  <a:close/>
                  <a:moveTo>
                    <a:pt x="1101778" y="186011"/>
                  </a:moveTo>
                  <a:lnTo>
                    <a:pt x="1134001" y="186011"/>
                  </a:lnTo>
                  <a:lnTo>
                    <a:pt x="1134001" y="0"/>
                  </a:lnTo>
                  <a:lnTo>
                    <a:pt x="1100766" y="0"/>
                  </a:lnTo>
                  <a:lnTo>
                    <a:pt x="1100766" y="73150"/>
                  </a:lnTo>
                  <a:lnTo>
                    <a:pt x="1100281" y="73150"/>
                  </a:lnTo>
                  <a:cubicBezTo>
                    <a:pt x="1090363" y="61005"/>
                    <a:pt x="1078704" y="55297"/>
                    <a:pt x="1062107" y="55297"/>
                  </a:cubicBezTo>
                  <a:cubicBezTo>
                    <a:pt x="1022921" y="55297"/>
                    <a:pt x="1008550" y="86549"/>
                    <a:pt x="1008550" y="121768"/>
                  </a:cubicBezTo>
                  <a:cubicBezTo>
                    <a:pt x="1008550" y="156743"/>
                    <a:pt x="1022961" y="188966"/>
                    <a:pt x="1062107" y="188966"/>
                  </a:cubicBezTo>
                  <a:cubicBezTo>
                    <a:pt x="1077733" y="188966"/>
                    <a:pt x="1091375" y="183987"/>
                    <a:pt x="1101293" y="171600"/>
                  </a:cubicBezTo>
                  <a:lnTo>
                    <a:pt x="1101778" y="171600"/>
                  </a:lnTo>
                  <a:lnTo>
                    <a:pt x="1101778" y="186011"/>
                  </a:lnTo>
                  <a:close/>
                  <a:moveTo>
                    <a:pt x="1043242" y="121768"/>
                  </a:moveTo>
                  <a:cubicBezTo>
                    <a:pt x="1043242" y="104684"/>
                    <a:pt x="1049193" y="81084"/>
                    <a:pt x="1070770" y="81084"/>
                  </a:cubicBezTo>
                  <a:cubicBezTo>
                    <a:pt x="1092103" y="81084"/>
                    <a:pt x="1100524" y="103915"/>
                    <a:pt x="1100524" y="121768"/>
                  </a:cubicBezTo>
                  <a:cubicBezTo>
                    <a:pt x="1100524" y="139863"/>
                    <a:pt x="1093318" y="163180"/>
                    <a:pt x="1071255" y="163180"/>
                  </a:cubicBezTo>
                  <a:cubicBezTo>
                    <a:pt x="1049436" y="163180"/>
                    <a:pt x="1043242" y="139377"/>
                    <a:pt x="1043242" y="121768"/>
                  </a:cubicBezTo>
                  <a:moveTo>
                    <a:pt x="865206" y="186011"/>
                  </a:moveTo>
                  <a:lnTo>
                    <a:pt x="898441" y="186011"/>
                  </a:lnTo>
                  <a:lnTo>
                    <a:pt x="898441" y="123508"/>
                  </a:lnTo>
                  <a:cubicBezTo>
                    <a:pt x="898441" y="107154"/>
                    <a:pt x="903623" y="81084"/>
                    <a:pt x="927709" y="81084"/>
                  </a:cubicBezTo>
                  <a:cubicBezTo>
                    <a:pt x="949042" y="81084"/>
                    <a:pt x="949285" y="102175"/>
                    <a:pt x="949285" y="117800"/>
                  </a:cubicBezTo>
                  <a:lnTo>
                    <a:pt x="949285" y="186011"/>
                  </a:lnTo>
                  <a:lnTo>
                    <a:pt x="982521" y="186011"/>
                  </a:lnTo>
                  <a:lnTo>
                    <a:pt x="982521" y="105413"/>
                  </a:lnTo>
                  <a:cubicBezTo>
                    <a:pt x="982521" y="76631"/>
                    <a:pt x="969364" y="55338"/>
                    <a:pt x="939125" y="55338"/>
                  </a:cubicBezTo>
                  <a:cubicBezTo>
                    <a:pt x="921758" y="55338"/>
                    <a:pt x="907630" y="61046"/>
                    <a:pt x="897227" y="75659"/>
                  </a:cubicBezTo>
                  <a:lnTo>
                    <a:pt x="896741" y="75659"/>
                  </a:lnTo>
                  <a:lnTo>
                    <a:pt x="896741" y="58293"/>
                  </a:lnTo>
                  <a:lnTo>
                    <a:pt x="865246" y="58293"/>
                  </a:lnTo>
                  <a:lnTo>
                    <a:pt x="865246" y="186011"/>
                  </a:lnTo>
                  <a:close/>
                  <a:moveTo>
                    <a:pt x="750887" y="149052"/>
                  </a:moveTo>
                  <a:cubicBezTo>
                    <a:pt x="750887" y="129459"/>
                    <a:pt x="772949" y="126990"/>
                    <a:pt x="787846" y="126990"/>
                  </a:cubicBezTo>
                  <a:lnTo>
                    <a:pt x="802217" y="126990"/>
                  </a:lnTo>
                  <a:cubicBezTo>
                    <a:pt x="802217" y="136908"/>
                    <a:pt x="800719" y="146056"/>
                    <a:pt x="795295" y="153262"/>
                  </a:cubicBezTo>
                  <a:cubicBezTo>
                    <a:pt x="790073" y="160184"/>
                    <a:pt x="782138" y="164678"/>
                    <a:pt x="771978" y="164678"/>
                  </a:cubicBezTo>
                  <a:cubicBezTo>
                    <a:pt x="760076" y="164678"/>
                    <a:pt x="750887" y="159982"/>
                    <a:pt x="750887" y="149052"/>
                  </a:cubicBezTo>
                  <a:moveTo>
                    <a:pt x="734006" y="93512"/>
                  </a:moveTo>
                  <a:cubicBezTo>
                    <a:pt x="745179" y="85092"/>
                    <a:pt x="759307" y="79627"/>
                    <a:pt x="773435" y="79627"/>
                  </a:cubicBezTo>
                  <a:cubicBezTo>
                    <a:pt x="793028" y="79627"/>
                    <a:pt x="802177" y="86549"/>
                    <a:pt x="802177" y="107154"/>
                  </a:cubicBezTo>
                  <a:lnTo>
                    <a:pt x="783838" y="107154"/>
                  </a:lnTo>
                  <a:cubicBezTo>
                    <a:pt x="769953" y="107154"/>
                    <a:pt x="753599" y="108409"/>
                    <a:pt x="740928" y="114602"/>
                  </a:cubicBezTo>
                  <a:cubicBezTo>
                    <a:pt x="728298" y="120796"/>
                    <a:pt x="719109" y="131969"/>
                    <a:pt x="719109" y="151036"/>
                  </a:cubicBezTo>
                  <a:cubicBezTo>
                    <a:pt x="719109" y="175365"/>
                    <a:pt x="741171" y="189007"/>
                    <a:pt x="763760" y="189007"/>
                  </a:cubicBezTo>
                  <a:cubicBezTo>
                    <a:pt x="778900" y="189007"/>
                    <a:pt x="795497" y="181073"/>
                    <a:pt x="803189" y="166945"/>
                  </a:cubicBezTo>
                  <a:lnTo>
                    <a:pt x="803674" y="166945"/>
                  </a:lnTo>
                  <a:cubicBezTo>
                    <a:pt x="803917" y="170912"/>
                    <a:pt x="803917" y="179332"/>
                    <a:pt x="805172" y="186052"/>
                  </a:cubicBezTo>
                  <a:lnTo>
                    <a:pt x="834440" y="186052"/>
                  </a:lnTo>
                  <a:cubicBezTo>
                    <a:pt x="833711" y="176134"/>
                    <a:pt x="833185" y="167228"/>
                    <a:pt x="832942" y="157553"/>
                  </a:cubicBezTo>
                  <a:cubicBezTo>
                    <a:pt x="832699" y="148121"/>
                    <a:pt x="832457" y="138446"/>
                    <a:pt x="832457" y="125573"/>
                  </a:cubicBezTo>
                  <a:lnTo>
                    <a:pt x="832457" y="109218"/>
                  </a:lnTo>
                  <a:cubicBezTo>
                    <a:pt x="832457" y="71530"/>
                    <a:pt x="816345" y="55419"/>
                    <a:pt x="777402" y="55419"/>
                  </a:cubicBezTo>
                  <a:cubicBezTo>
                    <a:pt x="763274" y="55419"/>
                    <a:pt x="745908" y="59143"/>
                    <a:pt x="732994" y="65094"/>
                  </a:cubicBezTo>
                  <a:lnTo>
                    <a:pt x="734006" y="93512"/>
                  </a:lnTo>
                  <a:close/>
                  <a:moveTo>
                    <a:pt x="626407" y="60034"/>
                  </a:moveTo>
                  <a:cubicBezTo>
                    <a:pt x="616003" y="57807"/>
                    <a:pt x="605843" y="55338"/>
                    <a:pt x="590217" y="55338"/>
                  </a:cubicBezTo>
                  <a:cubicBezTo>
                    <a:pt x="564187" y="55338"/>
                    <a:pt x="540142" y="67482"/>
                    <a:pt x="540142" y="95009"/>
                  </a:cubicBezTo>
                  <a:cubicBezTo>
                    <a:pt x="540142" y="141118"/>
                    <a:pt x="597908" y="124035"/>
                    <a:pt x="597908" y="149052"/>
                  </a:cubicBezTo>
                  <a:cubicBezTo>
                    <a:pt x="597908" y="161439"/>
                    <a:pt x="584509" y="164678"/>
                    <a:pt x="576089" y="164678"/>
                  </a:cubicBezTo>
                  <a:cubicBezTo>
                    <a:pt x="564673" y="164678"/>
                    <a:pt x="553784" y="161439"/>
                    <a:pt x="543339" y="156258"/>
                  </a:cubicBezTo>
                  <a:lnTo>
                    <a:pt x="541356" y="183542"/>
                  </a:lnTo>
                  <a:cubicBezTo>
                    <a:pt x="553500" y="186781"/>
                    <a:pt x="566414" y="189007"/>
                    <a:pt x="579044" y="189007"/>
                  </a:cubicBezTo>
                  <a:cubicBezTo>
                    <a:pt x="606045" y="189007"/>
                    <a:pt x="632601" y="177105"/>
                    <a:pt x="632601" y="147352"/>
                  </a:cubicBezTo>
                  <a:cubicBezTo>
                    <a:pt x="632601" y="101244"/>
                    <a:pt x="574834" y="114117"/>
                    <a:pt x="574834" y="93795"/>
                  </a:cubicBezTo>
                  <a:cubicBezTo>
                    <a:pt x="574834" y="82865"/>
                    <a:pt x="585480" y="79667"/>
                    <a:pt x="594427" y="79667"/>
                  </a:cubicBezTo>
                  <a:cubicBezTo>
                    <a:pt x="606571" y="79667"/>
                    <a:pt x="614020" y="81651"/>
                    <a:pt x="624180" y="85132"/>
                  </a:cubicBezTo>
                  <a:lnTo>
                    <a:pt x="626407" y="60034"/>
                  </a:lnTo>
                  <a:close/>
                  <a:moveTo>
                    <a:pt x="481848" y="186011"/>
                  </a:moveTo>
                  <a:lnTo>
                    <a:pt x="514072" y="186011"/>
                  </a:lnTo>
                  <a:lnTo>
                    <a:pt x="514072" y="0"/>
                  </a:lnTo>
                  <a:lnTo>
                    <a:pt x="480836" y="0"/>
                  </a:lnTo>
                  <a:lnTo>
                    <a:pt x="480836" y="73150"/>
                  </a:lnTo>
                  <a:lnTo>
                    <a:pt x="480351" y="73150"/>
                  </a:lnTo>
                  <a:cubicBezTo>
                    <a:pt x="470433" y="61005"/>
                    <a:pt x="458774" y="55297"/>
                    <a:pt x="442177" y="55297"/>
                  </a:cubicBezTo>
                  <a:cubicBezTo>
                    <a:pt x="402991" y="55297"/>
                    <a:pt x="388620" y="86549"/>
                    <a:pt x="388620" y="121768"/>
                  </a:cubicBezTo>
                  <a:cubicBezTo>
                    <a:pt x="388620" y="156743"/>
                    <a:pt x="402991" y="188966"/>
                    <a:pt x="442177" y="188966"/>
                  </a:cubicBezTo>
                  <a:cubicBezTo>
                    <a:pt x="457803" y="188966"/>
                    <a:pt x="471445" y="183987"/>
                    <a:pt x="481363" y="171600"/>
                  </a:cubicBezTo>
                  <a:lnTo>
                    <a:pt x="481848" y="171600"/>
                  </a:lnTo>
                  <a:lnTo>
                    <a:pt x="481848" y="186011"/>
                  </a:lnTo>
                  <a:close/>
                  <a:moveTo>
                    <a:pt x="423312" y="121768"/>
                  </a:moveTo>
                  <a:cubicBezTo>
                    <a:pt x="423312" y="104684"/>
                    <a:pt x="429263" y="81084"/>
                    <a:pt x="450840" y="81084"/>
                  </a:cubicBezTo>
                  <a:cubicBezTo>
                    <a:pt x="472173" y="81084"/>
                    <a:pt x="480594" y="103915"/>
                    <a:pt x="480594" y="121768"/>
                  </a:cubicBezTo>
                  <a:cubicBezTo>
                    <a:pt x="480594" y="139863"/>
                    <a:pt x="473388" y="163180"/>
                    <a:pt x="451326" y="163180"/>
                  </a:cubicBezTo>
                  <a:cubicBezTo>
                    <a:pt x="429506" y="163180"/>
                    <a:pt x="423312" y="139377"/>
                    <a:pt x="423312" y="121768"/>
                  </a:cubicBezTo>
                  <a:moveTo>
                    <a:pt x="361295" y="151764"/>
                  </a:moveTo>
                  <a:cubicBezTo>
                    <a:pt x="348908" y="158687"/>
                    <a:pt x="334982" y="164678"/>
                    <a:pt x="318871" y="164678"/>
                  </a:cubicBezTo>
                  <a:cubicBezTo>
                    <a:pt x="298306" y="164678"/>
                    <a:pt x="283895" y="153019"/>
                    <a:pt x="282397" y="132414"/>
                  </a:cubicBezTo>
                  <a:lnTo>
                    <a:pt x="370687" y="132414"/>
                  </a:lnTo>
                  <a:cubicBezTo>
                    <a:pt x="370687" y="87763"/>
                    <a:pt x="357288" y="55297"/>
                    <a:pt x="309925" y="55297"/>
                  </a:cubicBezTo>
                  <a:cubicBezTo>
                    <a:pt x="270253" y="55297"/>
                    <a:pt x="250660" y="85780"/>
                    <a:pt x="250660" y="122739"/>
                  </a:cubicBezTo>
                  <a:cubicBezTo>
                    <a:pt x="250660" y="164637"/>
                    <a:pt x="275232" y="188966"/>
                    <a:pt x="317373" y="188966"/>
                  </a:cubicBezTo>
                  <a:cubicBezTo>
                    <a:pt x="335225" y="188966"/>
                    <a:pt x="349111" y="185485"/>
                    <a:pt x="361255" y="178806"/>
                  </a:cubicBezTo>
                  <a:lnTo>
                    <a:pt x="361255" y="151764"/>
                  </a:lnTo>
                  <a:close/>
                  <a:moveTo>
                    <a:pt x="282438" y="109623"/>
                  </a:moveTo>
                  <a:cubicBezTo>
                    <a:pt x="283936" y="92500"/>
                    <a:pt x="293368" y="79627"/>
                    <a:pt x="311949" y="79627"/>
                  </a:cubicBezTo>
                  <a:cubicBezTo>
                    <a:pt x="330530" y="79627"/>
                    <a:pt x="337978" y="93512"/>
                    <a:pt x="338990" y="109623"/>
                  </a:cubicBezTo>
                  <a:lnTo>
                    <a:pt x="282438" y="109623"/>
                  </a:lnTo>
                  <a:close/>
                  <a:moveTo>
                    <a:pt x="223416" y="151764"/>
                  </a:moveTo>
                  <a:cubicBezTo>
                    <a:pt x="211029" y="158687"/>
                    <a:pt x="197144" y="164678"/>
                    <a:pt x="181032" y="164678"/>
                  </a:cubicBezTo>
                  <a:cubicBezTo>
                    <a:pt x="160427" y="164678"/>
                    <a:pt x="146056" y="153019"/>
                    <a:pt x="144559" y="132414"/>
                  </a:cubicBezTo>
                  <a:lnTo>
                    <a:pt x="232848" y="132414"/>
                  </a:lnTo>
                  <a:cubicBezTo>
                    <a:pt x="232848" y="87763"/>
                    <a:pt x="219449" y="55297"/>
                    <a:pt x="172086" y="55297"/>
                  </a:cubicBezTo>
                  <a:cubicBezTo>
                    <a:pt x="132414" y="55297"/>
                    <a:pt x="112821" y="85780"/>
                    <a:pt x="112821" y="122739"/>
                  </a:cubicBezTo>
                  <a:cubicBezTo>
                    <a:pt x="112821" y="164637"/>
                    <a:pt x="137393" y="188966"/>
                    <a:pt x="179534" y="188966"/>
                  </a:cubicBezTo>
                  <a:cubicBezTo>
                    <a:pt x="197387" y="188966"/>
                    <a:pt x="211272" y="185485"/>
                    <a:pt x="223416" y="178806"/>
                  </a:cubicBezTo>
                  <a:lnTo>
                    <a:pt x="223416" y="151764"/>
                  </a:lnTo>
                  <a:close/>
                  <a:moveTo>
                    <a:pt x="144559" y="109623"/>
                  </a:moveTo>
                  <a:cubicBezTo>
                    <a:pt x="146056" y="92500"/>
                    <a:pt x="155448" y="79627"/>
                    <a:pt x="174069" y="79627"/>
                  </a:cubicBezTo>
                  <a:cubicBezTo>
                    <a:pt x="192650" y="79627"/>
                    <a:pt x="200099" y="93512"/>
                    <a:pt x="201111" y="109623"/>
                  </a:cubicBezTo>
                  <a:lnTo>
                    <a:pt x="144559" y="109623"/>
                  </a:lnTo>
                  <a:close/>
                  <a:moveTo>
                    <a:pt x="0" y="186011"/>
                  </a:moveTo>
                  <a:lnTo>
                    <a:pt x="101932" y="186011"/>
                  </a:lnTo>
                  <a:lnTo>
                    <a:pt x="101932" y="158727"/>
                  </a:lnTo>
                  <a:lnTo>
                    <a:pt x="34733" y="158727"/>
                  </a:lnTo>
                  <a:lnTo>
                    <a:pt x="34733" y="12914"/>
                  </a:lnTo>
                  <a:lnTo>
                    <a:pt x="0" y="12914"/>
                  </a:lnTo>
                  <a:lnTo>
                    <a:pt x="0" y="186011"/>
                  </a:lnTo>
                  <a:close/>
                </a:path>
              </a:pathLst>
            </a:custGeom>
            <a:grpFill/>
            <a:ln w="4048" cap="flat">
              <a:noFill/>
              <a:prstDash val="solid"/>
              <a:miter/>
            </a:ln>
          </p:spPr>
          <p:txBody>
            <a:bodyPr rtlCol="0" anchor="ctr"/>
            <a:lstStyle/>
            <a:p>
              <a:endParaRPr lang="en-GB" sz="511"/>
            </a:p>
          </p:txBody>
        </p:sp>
        <p:sp>
          <p:nvSpPr>
            <p:cNvPr id="9" name="Freeform 8">
              <a:extLst>
                <a:ext uri="{FF2B5EF4-FFF2-40B4-BE49-F238E27FC236}">
                  <a16:creationId xmlns:a16="http://schemas.microsoft.com/office/drawing/2014/main" id="{3B08CBBA-257C-6371-87FF-53FBEDB6F171}"/>
                </a:ext>
              </a:extLst>
            </p:cNvPr>
            <p:cNvSpPr/>
            <p:nvPr/>
          </p:nvSpPr>
          <p:spPr>
            <a:xfrm>
              <a:off x="9758759" y="18730887"/>
              <a:ext cx="1699281" cy="127515"/>
            </a:xfrm>
            <a:custGeom>
              <a:avLst/>
              <a:gdLst>
                <a:gd name="connsiteX0" fmla="*/ 1655481 w 1699281"/>
                <a:gd name="connsiteY0" fmla="*/ 99544 h 127515"/>
                <a:gd name="connsiteX1" fmla="*/ 1682724 w 1699281"/>
                <a:gd name="connsiteY1" fmla="*/ 127475 h 127515"/>
                <a:gd name="connsiteX2" fmla="*/ 1699282 w 1699281"/>
                <a:gd name="connsiteY2" fmla="*/ 125451 h 127515"/>
                <a:gd name="connsiteX3" fmla="*/ 1698634 w 1699281"/>
                <a:gd name="connsiteY3" fmla="*/ 107721 h 127515"/>
                <a:gd name="connsiteX4" fmla="*/ 1688432 w 1699281"/>
                <a:gd name="connsiteY4" fmla="*/ 110069 h 127515"/>
                <a:gd name="connsiteX5" fmla="*/ 1677907 w 1699281"/>
                <a:gd name="connsiteY5" fmla="*/ 95860 h 127515"/>
                <a:gd name="connsiteX6" fmla="*/ 1677907 w 1699281"/>
                <a:gd name="connsiteY6" fmla="*/ 55702 h 127515"/>
                <a:gd name="connsiteX7" fmla="*/ 1697824 w 1699281"/>
                <a:gd name="connsiteY7" fmla="*/ 55702 h 127515"/>
                <a:gd name="connsiteX8" fmla="*/ 1697824 w 1699281"/>
                <a:gd name="connsiteY8" fmla="*/ 39307 h 127515"/>
                <a:gd name="connsiteX9" fmla="*/ 1677907 w 1699281"/>
                <a:gd name="connsiteY9" fmla="*/ 39307 h 127515"/>
                <a:gd name="connsiteX10" fmla="*/ 1677907 w 1699281"/>
                <a:gd name="connsiteY10" fmla="*/ 14857 h 127515"/>
                <a:gd name="connsiteX11" fmla="*/ 1655481 w 1699281"/>
                <a:gd name="connsiteY11" fmla="*/ 22062 h 127515"/>
                <a:gd name="connsiteX12" fmla="*/ 1655481 w 1699281"/>
                <a:gd name="connsiteY12" fmla="*/ 39307 h 127515"/>
                <a:gd name="connsiteX13" fmla="*/ 1638924 w 1699281"/>
                <a:gd name="connsiteY13" fmla="*/ 39307 h 127515"/>
                <a:gd name="connsiteX14" fmla="*/ 1638924 w 1699281"/>
                <a:gd name="connsiteY14" fmla="*/ 55702 h 127515"/>
                <a:gd name="connsiteX15" fmla="*/ 1655481 w 1699281"/>
                <a:gd name="connsiteY15" fmla="*/ 55702 h 127515"/>
                <a:gd name="connsiteX16" fmla="*/ 1655481 w 1699281"/>
                <a:gd name="connsiteY16" fmla="*/ 99544 h 127515"/>
                <a:gd name="connsiteX17" fmla="*/ 1626496 w 1699281"/>
                <a:gd name="connsiteY17" fmla="*/ 40481 h 127515"/>
                <a:gd name="connsiteX18" fmla="*/ 1602086 w 1699281"/>
                <a:gd name="connsiteY18" fmla="*/ 37283 h 127515"/>
                <a:gd name="connsiteX19" fmla="*/ 1568284 w 1699281"/>
                <a:gd name="connsiteY19" fmla="*/ 64041 h 127515"/>
                <a:gd name="connsiteX20" fmla="*/ 1607268 w 1699281"/>
                <a:gd name="connsiteY20" fmla="*/ 100556 h 127515"/>
                <a:gd name="connsiteX21" fmla="*/ 1592533 w 1699281"/>
                <a:gd name="connsiteY21" fmla="*/ 111121 h 127515"/>
                <a:gd name="connsiteX22" fmla="*/ 1570470 w 1699281"/>
                <a:gd name="connsiteY22" fmla="*/ 105413 h 127515"/>
                <a:gd name="connsiteX23" fmla="*/ 1569134 w 1699281"/>
                <a:gd name="connsiteY23" fmla="*/ 123792 h 127515"/>
                <a:gd name="connsiteX24" fmla="*/ 1594557 w 1699281"/>
                <a:gd name="connsiteY24" fmla="*/ 127475 h 127515"/>
                <a:gd name="connsiteX25" fmla="*/ 1630706 w 1699281"/>
                <a:gd name="connsiteY25" fmla="*/ 99381 h 127515"/>
                <a:gd name="connsiteX26" fmla="*/ 1591723 w 1699281"/>
                <a:gd name="connsiteY26" fmla="*/ 63232 h 127515"/>
                <a:gd name="connsiteX27" fmla="*/ 1604960 w 1699281"/>
                <a:gd name="connsiteY27" fmla="*/ 53678 h 127515"/>
                <a:gd name="connsiteX28" fmla="*/ 1625039 w 1699281"/>
                <a:gd name="connsiteY28" fmla="*/ 57362 h 127515"/>
                <a:gd name="connsiteX29" fmla="*/ 1626496 w 1699281"/>
                <a:gd name="connsiteY29" fmla="*/ 40481 h 127515"/>
                <a:gd name="connsiteX30" fmla="*/ 1550675 w 1699281"/>
                <a:gd name="connsiteY30" fmla="*/ 39307 h 127515"/>
                <a:gd name="connsiteX31" fmla="*/ 1528248 w 1699281"/>
                <a:gd name="connsiteY31" fmla="*/ 39307 h 127515"/>
                <a:gd name="connsiteX32" fmla="*/ 1528248 w 1699281"/>
                <a:gd name="connsiteY32" fmla="*/ 81489 h 127515"/>
                <a:gd name="connsiteX33" fmla="*/ 1508493 w 1699281"/>
                <a:gd name="connsiteY33" fmla="*/ 110109 h 127515"/>
                <a:gd name="connsiteX34" fmla="*/ 1493920 w 1699281"/>
                <a:gd name="connsiteY34" fmla="*/ 85335 h 127515"/>
                <a:gd name="connsiteX35" fmla="*/ 1493920 w 1699281"/>
                <a:gd name="connsiteY35" fmla="*/ 39307 h 127515"/>
                <a:gd name="connsiteX36" fmla="*/ 1471494 w 1699281"/>
                <a:gd name="connsiteY36" fmla="*/ 39307 h 127515"/>
                <a:gd name="connsiteX37" fmla="*/ 1471494 w 1699281"/>
                <a:gd name="connsiteY37" fmla="*/ 93714 h 127515"/>
                <a:gd name="connsiteX38" fmla="*/ 1500761 w 1699281"/>
                <a:gd name="connsiteY38" fmla="*/ 127516 h 127515"/>
                <a:gd name="connsiteX39" fmla="*/ 1529058 w 1699281"/>
                <a:gd name="connsiteY39" fmla="*/ 113793 h 127515"/>
                <a:gd name="connsiteX40" fmla="*/ 1529422 w 1699281"/>
                <a:gd name="connsiteY40" fmla="*/ 113793 h 127515"/>
                <a:gd name="connsiteX41" fmla="*/ 1529422 w 1699281"/>
                <a:gd name="connsiteY41" fmla="*/ 125492 h 127515"/>
                <a:gd name="connsiteX42" fmla="*/ 1550635 w 1699281"/>
                <a:gd name="connsiteY42" fmla="*/ 125492 h 127515"/>
                <a:gd name="connsiteX43" fmla="*/ 1550635 w 1699281"/>
                <a:gd name="connsiteY43" fmla="*/ 39307 h 127515"/>
                <a:gd name="connsiteX44" fmla="*/ 1406966 w 1699281"/>
                <a:gd name="connsiteY44" fmla="*/ 125492 h 127515"/>
                <a:gd name="connsiteX45" fmla="*/ 1429352 w 1699281"/>
                <a:gd name="connsiteY45" fmla="*/ 125492 h 127515"/>
                <a:gd name="connsiteX46" fmla="*/ 1429352 w 1699281"/>
                <a:gd name="connsiteY46" fmla="*/ 93876 h 127515"/>
                <a:gd name="connsiteX47" fmla="*/ 1447609 w 1699281"/>
                <a:gd name="connsiteY47" fmla="*/ 58738 h 127515"/>
                <a:gd name="connsiteX48" fmla="*/ 1457649 w 1699281"/>
                <a:gd name="connsiteY48" fmla="*/ 60560 h 127515"/>
                <a:gd name="connsiteX49" fmla="*/ 1457649 w 1699281"/>
                <a:gd name="connsiteY49" fmla="*/ 38012 h 127515"/>
                <a:gd name="connsiteX50" fmla="*/ 1450767 w 1699281"/>
                <a:gd name="connsiteY50" fmla="*/ 37324 h 127515"/>
                <a:gd name="connsiteX51" fmla="*/ 1427167 w 1699281"/>
                <a:gd name="connsiteY51" fmla="*/ 58900 h 127515"/>
                <a:gd name="connsiteX52" fmla="*/ 1426843 w 1699281"/>
                <a:gd name="connsiteY52" fmla="*/ 58900 h 127515"/>
                <a:gd name="connsiteX53" fmla="*/ 1426843 w 1699281"/>
                <a:gd name="connsiteY53" fmla="*/ 39348 h 127515"/>
                <a:gd name="connsiteX54" fmla="*/ 1406926 w 1699281"/>
                <a:gd name="connsiteY54" fmla="*/ 39348 h 127515"/>
                <a:gd name="connsiteX55" fmla="*/ 1406926 w 1699281"/>
                <a:gd name="connsiteY55" fmla="*/ 125492 h 127515"/>
                <a:gd name="connsiteX56" fmla="*/ 1352033 w 1699281"/>
                <a:gd name="connsiteY56" fmla="*/ 125492 h 127515"/>
                <a:gd name="connsiteX57" fmla="*/ 1375432 w 1699281"/>
                <a:gd name="connsiteY57" fmla="*/ 125492 h 127515"/>
                <a:gd name="connsiteX58" fmla="*/ 1375432 w 1699281"/>
                <a:gd name="connsiteY58" fmla="*/ 27082 h 127515"/>
                <a:gd name="connsiteX59" fmla="*/ 1408910 w 1699281"/>
                <a:gd name="connsiteY59" fmla="*/ 27082 h 127515"/>
                <a:gd name="connsiteX60" fmla="*/ 1408910 w 1699281"/>
                <a:gd name="connsiteY60" fmla="*/ 8704 h 127515"/>
                <a:gd name="connsiteX61" fmla="*/ 1318555 w 1699281"/>
                <a:gd name="connsiteY61" fmla="*/ 8704 h 127515"/>
                <a:gd name="connsiteX62" fmla="*/ 1318555 w 1699281"/>
                <a:gd name="connsiteY62" fmla="*/ 27082 h 127515"/>
                <a:gd name="connsiteX63" fmla="*/ 1352033 w 1699281"/>
                <a:gd name="connsiteY63" fmla="*/ 27082 h 127515"/>
                <a:gd name="connsiteX64" fmla="*/ 1352033 w 1699281"/>
                <a:gd name="connsiteY64" fmla="*/ 125492 h 127515"/>
                <a:gd name="connsiteX65" fmla="*/ 1179988 w 1699281"/>
                <a:gd name="connsiteY65" fmla="*/ 125492 h 127515"/>
                <a:gd name="connsiteX66" fmla="*/ 1202415 w 1699281"/>
                <a:gd name="connsiteY66" fmla="*/ 125492 h 127515"/>
                <a:gd name="connsiteX67" fmla="*/ 1202415 w 1699281"/>
                <a:gd name="connsiteY67" fmla="*/ 83310 h 127515"/>
                <a:gd name="connsiteX68" fmla="*/ 1222170 w 1699281"/>
                <a:gd name="connsiteY68" fmla="*/ 54690 h 127515"/>
                <a:gd name="connsiteX69" fmla="*/ 1236743 w 1699281"/>
                <a:gd name="connsiteY69" fmla="*/ 79465 h 127515"/>
                <a:gd name="connsiteX70" fmla="*/ 1236743 w 1699281"/>
                <a:gd name="connsiteY70" fmla="*/ 125492 h 127515"/>
                <a:gd name="connsiteX71" fmla="*/ 1259170 w 1699281"/>
                <a:gd name="connsiteY71" fmla="*/ 125492 h 127515"/>
                <a:gd name="connsiteX72" fmla="*/ 1259170 w 1699281"/>
                <a:gd name="connsiteY72" fmla="*/ 71085 h 127515"/>
                <a:gd name="connsiteX73" fmla="*/ 1229901 w 1699281"/>
                <a:gd name="connsiteY73" fmla="*/ 37283 h 127515"/>
                <a:gd name="connsiteX74" fmla="*/ 1201605 w 1699281"/>
                <a:gd name="connsiteY74" fmla="*/ 51006 h 127515"/>
                <a:gd name="connsiteX75" fmla="*/ 1201241 w 1699281"/>
                <a:gd name="connsiteY75" fmla="*/ 51006 h 127515"/>
                <a:gd name="connsiteX76" fmla="*/ 1201241 w 1699281"/>
                <a:gd name="connsiteY76" fmla="*/ 39307 h 127515"/>
                <a:gd name="connsiteX77" fmla="*/ 1179988 w 1699281"/>
                <a:gd name="connsiteY77" fmla="*/ 39307 h 127515"/>
                <a:gd name="connsiteX78" fmla="*/ 1179988 w 1699281"/>
                <a:gd name="connsiteY78" fmla="*/ 125492 h 127515"/>
                <a:gd name="connsiteX79" fmla="*/ 1095625 w 1699281"/>
                <a:gd name="connsiteY79" fmla="*/ 80315 h 127515"/>
                <a:gd name="connsiteX80" fmla="*/ 1117242 w 1699281"/>
                <a:gd name="connsiteY80" fmla="*/ 54690 h 127515"/>
                <a:gd name="connsiteX81" fmla="*/ 1138980 w 1699281"/>
                <a:gd name="connsiteY81" fmla="*/ 80315 h 127515"/>
                <a:gd name="connsiteX82" fmla="*/ 1117242 w 1699281"/>
                <a:gd name="connsiteY82" fmla="*/ 110109 h 127515"/>
                <a:gd name="connsiteX83" fmla="*/ 1095625 w 1699281"/>
                <a:gd name="connsiteY83" fmla="*/ 80315 h 127515"/>
                <a:gd name="connsiteX84" fmla="*/ 1072227 w 1699281"/>
                <a:gd name="connsiteY84" fmla="*/ 82987 h 127515"/>
                <a:gd name="connsiteX85" fmla="*/ 1117242 w 1699281"/>
                <a:gd name="connsiteY85" fmla="*/ 127516 h 127515"/>
                <a:gd name="connsiteX86" fmla="*/ 1162419 w 1699281"/>
                <a:gd name="connsiteY86" fmla="*/ 82987 h 127515"/>
                <a:gd name="connsiteX87" fmla="*/ 1117242 w 1699281"/>
                <a:gd name="connsiteY87" fmla="*/ 37324 h 127515"/>
                <a:gd name="connsiteX88" fmla="*/ 1072227 w 1699281"/>
                <a:gd name="connsiteY88" fmla="*/ 82987 h 127515"/>
                <a:gd name="connsiteX89" fmla="*/ 1031746 w 1699281"/>
                <a:gd name="connsiteY89" fmla="*/ 23560 h 127515"/>
                <a:gd name="connsiteX90" fmla="*/ 1054172 w 1699281"/>
                <a:gd name="connsiteY90" fmla="*/ 23560 h 127515"/>
                <a:gd name="connsiteX91" fmla="*/ 1054172 w 1699281"/>
                <a:gd name="connsiteY91" fmla="*/ 2145 h 127515"/>
                <a:gd name="connsiteX92" fmla="*/ 1031746 w 1699281"/>
                <a:gd name="connsiteY92" fmla="*/ 2145 h 127515"/>
                <a:gd name="connsiteX93" fmla="*/ 1031746 w 1699281"/>
                <a:gd name="connsiteY93" fmla="*/ 23560 h 127515"/>
                <a:gd name="connsiteX94" fmla="*/ 1031746 w 1699281"/>
                <a:gd name="connsiteY94" fmla="*/ 125492 h 127515"/>
                <a:gd name="connsiteX95" fmla="*/ 1054172 w 1699281"/>
                <a:gd name="connsiteY95" fmla="*/ 125492 h 127515"/>
                <a:gd name="connsiteX96" fmla="*/ 1054172 w 1699281"/>
                <a:gd name="connsiteY96" fmla="*/ 39307 h 127515"/>
                <a:gd name="connsiteX97" fmla="*/ 1031746 w 1699281"/>
                <a:gd name="connsiteY97" fmla="*/ 39307 h 127515"/>
                <a:gd name="connsiteX98" fmla="*/ 1031746 w 1699281"/>
                <a:gd name="connsiteY98" fmla="*/ 125492 h 127515"/>
                <a:gd name="connsiteX99" fmla="*/ 973493 w 1699281"/>
                <a:gd name="connsiteY99" fmla="*/ 99544 h 127515"/>
                <a:gd name="connsiteX100" fmla="*/ 1000737 w 1699281"/>
                <a:gd name="connsiteY100" fmla="*/ 127475 h 127515"/>
                <a:gd name="connsiteX101" fmla="*/ 1017294 w 1699281"/>
                <a:gd name="connsiteY101" fmla="*/ 125451 h 127515"/>
                <a:gd name="connsiteX102" fmla="*/ 1016646 w 1699281"/>
                <a:gd name="connsiteY102" fmla="*/ 107721 h 127515"/>
                <a:gd name="connsiteX103" fmla="*/ 1006445 w 1699281"/>
                <a:gd name="connsiteY103" fmla="*/ 110069 h 127515"/>
                <a:gd name="connsiteX104" fmla="*/ 995920 w 1699281"/>
                <a:gd name="connsiteY104" fmla="*/ 95860 h 127515"/>
                <a:gd name="connsiteX105" fmla="*/ 995920 w 1699281"/>
                <a:gd name="connsiteY105" fmla="*/ 55702 h 127515"/>
                <a:gd name="connsiteX106" fmla="*/ 1015836 w 1699281"/>
                <a:gd name="connsiteY106" fmla="*/ 55702 h 127515"/>
                <a:gd name="connsiteX107" fmla="*/ 1015836 w 1699281"/>
                <a:gd name="connsiteY107" fmla="*/ 39307 h 127515"/>
                <a:gd name="connsiteX108" fmla="*/ 995920 w 1699281"/>
                <a:gd name="connsiteY108" fmla="*/ 39307 h 127515"/>
                <a:gd name="connsiteX109" fmla="*/ 995920 w 1699281"/>
                <a:gd name="connsiteY109" fmla="*/ 14857 h 127515"/>
                <a:gd name="connsiteX110" fmla="*/ 973493 w 1699281"/>
                <a:gd name="connsiteY110" fmla="*/ 22062 h 127515"/>
                <a:gd name="connsiteX111" fmla="*/ 973493 w 1699281"/>
                <a:gd name="connsiteY111" fmla="*/ 39307 h 127515"/>
                <a:gd name="connsiteX112" fmla="*/ 956936 w 1699281"/>
                <a:gd name="connsiteY112" fmla="*/ 39307 h 127515"/>
                <a:gd name="connsiteX113" fmla="*/ 956936 w 1699281"/>
                <a:gd name="connsiteY113" fmla="*/ 55702 h 127515"/>
                <a:gd name="connsiteX114" fmla="*/ 973493 w 1699281"/>
                <a:gd name="connsiteY114" fmla="*/ 55702 h 127515"/>
                <a:gd name="connsiteX115" fmla="*/ 973493 w 1699281"/>
                <a:gd name="connsiteY115" fmla="*/ 99544 h 127515"/>
                <a:gd name="connsiteX116" fmla="*/ 888968 w 1699281"/>
                <a:gd name="connsiteY116" fmla="*/ 100556 h 127515"/>
                <a:gd name="connsiteX117" fmla="*/ 913905 w 1699281"/>
                <a:gd name="connsiteY117" fmla="*/ 85658 h 127515"/>
                <a:gd name="connsiteX118" fmla="*/ 923620 w 1699281"/>
                <a:gd name="connsiteY118" fmla="*/ 85658 h 127515"/>
                <a:gd name="connsiteX119" fmla="*/ 918924 w 1699281"/>
                <a:gd name="connsiteY119" fmla="*/ 103430 h 127515"/>
                <a:gd name="connsiteX120" fmla="*/ 903177 w 1699281"/>
                <a:gd name="connsiteY120" fmla="*/ 111121 h 127515"/>
                <a:gd name="connsiteX121" fmla="*/ 888968 w 1699281"/>
                <a:gd name="connsiteY121" fmla="*/ 100556 h 127515"/>
                <a:gd name="connsiteX122" fmla="*/ 877593 w 1699281"/>
                <a:gd name="connsiteY122" fmla="*/ 63070 h 127515"/>
                <a:gd name="connsiteX123" fmla="*/ 904189 w 1699281"/>
                <a:gd name="connsiteY123" fmla="*/ 53678 h 127515"/>
                <a:gd name="connsiteX124" fmla="*/ 923620 w 1699281"/>
                <a:gd name="connsiteY124" fmla="*/ 72259 h 127515"/>
                <a:gd name="connsiteX125" fmla="*/ 911233 w 1699281"/>
                <a:gd name="connsiteY125" fmla="*/ 72259 h 127515"/>
                <a:gd name="connsiteX126" fmla="*/ 882289 w 1699281"/>
                <a:gd name="connsiteY126" fmla="*/ 77279 h 127515"/>
                <a:gd name="connsiteX127" fmla="*/ 867594 w 1699281"/>
                <a:gd name="connsiteY127" fmla="*/ 101851 h 127515"/>
                <a:gd name="connsiteX128" fmla="*/ 897712 w 1699281"/>
                <a:gd name="connsiteY128" fmla="*/ 127475 h 127515"/>
                <a:gd name="connsiteX129" fmla="*/ 924349 w 1699281"/>
                <a:gd name="connsiteY129" fmla="*/ 112578 h 127515"/>
                <a:gd name="connsiteX130" fmla="*/ 924673 w 1699281"/>
                <a:gd name="connsiteY130" fmla="*/ 112578 h 127515"/>
                <a:gd name="connsiteX131" fmla="*/ 925685 w 1699281"/>
                <a:gd name="connsiteY131" fmla="*/ 125451 h 127515"/>
                <a:gd name="connsiteX132" fmla="*/ 945399 w 1699281"/>
                <a:gd name="connsiteY132" fmla="*/ 125451 h 127515"/>
                <a:gd name="connsiteX133" fmla="*/ 944387 w 1699281"/>
                <a:gd name="connsiteY133" fmla="*/ 106223 h 127515"/>
                <a:gd name="connsiteX134" fmla="*/ 944023 w 1699281"/>
                <a:gd name="connsiteY134" fmla="*/ 84646 h 127515"/>
                <a:gd name="connsiteX135" fmla="*/ 944023 w 1699281"/>
                <a:gd name="connsiteY135" fmla="*/ 73635 h 127515"/>
                <a:gd name="connsiteX136" fmla="*/ 906902 w 1699281"/>
                <a:gd name="connsiteY136" fmla="*/ 37324 h 127515"/>
                <a:gd name="connsiteX137" fmla="*/ 876945 w 1699281"/>
                <a:gd name="connsiteY137" fmla="*/ 43841 h 127515"/>
                <a:gd name="connsiteX138" fmla="*/ 877593 w 1699281"/>
                <a:gd name="connsiteY138" fmla="*/ 63070 h 127515"/>
                <a:gd name="connsiteX139" fmla="*/ 828246 w 1699281"/>
                <a:gd name="connsiteY139" fmla="*/ 125492 h 127515"/>
                <a:gd name="connsiteX140" fmla="*/ 849985 w 1699281"/>
                <a:gd name="connsiteY140" fmla="*/ 125492 h 127515"/>
                <a:gd name="connsiteX141" fmla="*/ 849985 w 1699281"/>
                <a:gd name="connsiteY141" fmla="*/ 0 h 127515"/>
                <a:gd name="connsiteX142" fmla="*/ 827558 w 1699281"/>
                <a:gd name="connsiteY142" fmla="*/ 0 h 127515"/>
                <a:gd name="connsiteX143" fmla="*/ 827558 w 1699281"/>
                <a:gd name="connsiteY143" fmla="*/ 49347 h 127515"/>
                <a:gd name="connsiteX144" fmla="*/ 827234 w 1699281"/>
                <a:gd name="connsiteY144" fmla="*/ 49347 h 127515"/>
                <a:gd name="connsiteX145" fmla="*/ 801448 w 1699281"/>
                <a:gd name="connsiteY145" fmla="*/ 37324 h 127515"/>
                <a:gd name="connsiteX146" fmla="*/ 765298 w 1699281"/>
                <a:gd name="connsiteY146" fmla="*/ 82177 h 127515"/>
                <a:gd name="connsiteX147" fmla="*/ 801448 w 1699281"/>
                <a:gd name="connsiteY147" fmla="*/ 127516 h 127515"/>
                <a:gd name="connsiteX148" fmla="*/ 827923 w 1699281"/>
                <a:gd name="connsiteY148" fmla="*/ 115817 h 127515"/>
                <a:gd name="connsiteX149" fmla="*/ 828246 w 1699281"/>
                <a:gd name="connsiteY149" fmla="*/ 115817 h 127515"/>
                <a:gd name="connsiteX150" fmla="*/ 828246 w 1699281"/>
                <a:gd name="connsiteY150" fmla="*/ 125492 h 127515"/>
                <a:gd name="connsiteX151" fmla="*/ 788696 w 1699281"/>
                <a:gd name="connsiteY151" fmla="*/ 82136 h 127515"/>
                <a:gd name="connsiteX152" fmla="*/ 807277 w 1699281"/>
                <a:gd name="connsiteY152" fmla="*/ 54690 h 127515"/>
                <a:gd name="connsiteX153" fmla="*/ 827356 w 1699281"/>
                <a:gd name="connsiteY153" fmla="*/ 82136 h 127515"/>
                <a:gd name="connsiteX154" fmla="*/ 807601 w 1699281"/>
                <a:gd name="connsiteY154" fmla="*/ 110109 h 127515"/>
                <a:gd name="connsiteX155" fmla="*/ 788696 w 1699281"/>
                <a:gd name="connsiteY155" fmla="*/ 82136 h 127515"/>
                <a:gd name="connsiteX156" fmla="*/ 668588 w 1699281"/>
                <a:gd name="connsiteY156" fmla="*/ 125492 h 127515"/>
                <a:gd name="connsiteX157" fmla="*/ 690974 w 1699281"/>
                <a:gd name="connsiteY157" fmla="*/ 125492 h 127515"/>
                <a:gd name="connsiteX158" fmla="*/ 690974 w 1699281"/>
                <a:gd name="connsiteY158" fmla="*/ 83310 h 127515"/>
                <a:gd name="connsiteX159" fmla="*/ 710729 w 1699281"/>
                <a:gd name="connsiteY159" fmla="*/ 54690 h 127515"/>
                <a:gd name="connsiteX160" fmla="*/ 725303 w 1699281"/>
                <a:gd name="connsiteY160" fmla="*/ 79465 h 127515"/>
                <a:gd name="connsiteX161" fmla="*/ 725303 w 1699281"/>
                <a:gd name="connsiteY161" fmla="*/ 125492 h 127515"/>
                <a:gd name="connsiteX162" fmla="*/ 747689 w 1699281"/>
                <a:gd name="connsiteY162" fmla="*/ 125492 h 127515"/>
                <a:gd name="connsiteX163" fmla="*/ 747689 w 1699281"/>
                <a:gd name="connsiteY163" fmla="*/ 71085 h 127515"/>
                <a:gd name="connsiteX164" fmla="*/ 718421 w 1699281"/>
                <a:gd name="connsiteY164" fmla="*/ 37283 h 127515"/>
                <a:gd name="connsiteX165" fmla="*/ 690124 w 1699281"/>
                <a:gd name="connsiteY165" fmla="*/ 51006 h 127515"/>
                <a:gd name="connsiteX166" fmla="*/ 689801 w 1699281"/>
                <a:gd name="connsiteY166" fmla="*/ 51006 h 127515"/>
                <a:gd name="connsiteX167" fmla="*/ 689801 w 1699281"/>
                <a:gd name="connsiteY167" fmla="*/ 39307 h 127515"/>
                <a:gd name="connsiteX168" fmla="*/ 668588 w 1699281"/>
                <a:gd name="connsiteY168" fmla="*/ 39307 h 127515"/>
                <a:gd name="connsiteX169" fmla="*/ 668588 w 1699281"/>
                <a:gd name="connsiteY169" fmla="*/ 125492 h 127515"/>
                <a:gd name="connsiteX170" fmla="*/ 645473 w 1699281"/>
                <a:gd name="connsiteY170" fmla="*/ 39307 h 127515"/>
                <a:gd name="connsiteX171" fmla="*/ 623047 w 1699281"/>
                <a:gd name="connsiteY171" fmla="*/ 39307 h 127515"/>
                <a:gd name="connsiteX172" fmla="*/ 623047 w 1699281"/>
                <a:gd name="connsiteY172" fmla="*/ 81489 h 127515"/>
                <a:gd name="connsiteX173" fmla="*/ 603292 w 1699281"/>
                <a:gd name="connsiteY173" fmla="*/ 110109 h 127515"/>
                <a:gd name="connsiteX174" fmla="*/ 588719 w 1699281"/>
                <a:gd name="connsiteY174" fmla="*/ 85335 h 127515"/>
                <a:gd name="connsiteX175" fmla="*/ 588719 w 1699281"/>
                <a:gd name="connsiteY175" fmla="*/ 39307 h 127515"/>
                <a:gd name="connsiteX176" fmla="*/ 566292 w 1699281"/>
                <a:gd name="connsiteY176" fmla="*/ 39307 h 127515"/>
                <a:gd name="connsiteX177" fmla="*/ 566292 w 1699281"/>
                <a:gd name="connsiteY177" fmla="*/ 93714 h 127515"/>
                <a:gd name="connsiteX178" fmla="*/ 595560 w 1699281"/>
                <a:gd name="connsiteY178" fmla="*/ 127516 h 127515"/>
                <a:gd name="connsiteX179" fmla="*/ 623857 w 1699281"/>
                <a:gd name="connsiteY179" fmla="*/ 113793 h 127515"/>
                <a:gd name="connsiteX180" fmla="*/ 624180 w 1699281"/>
                <a:gd name="connsiteY180" fmla="*/ 113793 h 127515"/>
                <a:gd name="connsiteX181" fmla="*/ 624180 w 1699281"/>
                <a:gd name="connsiteY181" fmla="*/ 125492 h 127515"/>
                <a:gd name="connsiteX182" fmla="*/ 645433 w 1699281"/>
                <a:gd name="connsiteY182" fmla="*/ 125492 h 127515"/>
                <a:gd name="connsiteX183" fmla="*/ 645433 w 1699281"/>
                <a:gd name="connsiteY183" fmla="*/ 39307 h 127515"/>
                <a:gd name="connsiteX184" fmla="*/ 481970 w 1699281"/>
                <a:gd name="connsiteY184" fmla="*/ 80315 h 127515"/>
                <a:gd name="connsiteX185" fmla="*/ 503587 w 1699281"/>
                <a:gd name="connsiteY185" fmla="*/ 54690 h 127515"/>
                <a:gd name="connsiteX186" fmla="*/ 525325 w 1699281"/>
                <a:gd name="connsiteY186" fmla="*/ 80315 h 127515"/>
                <a:gd name="connsiteX187" fmla="*/ 503587 w 1699281"/>
                <a:gd name="connsiteY187" fmla="*/ 110109 h 127515"/>
                <a:gd name="connsiteX188" fmla="*/ 481970 w 1699281"/>
                <a:gd name="connsiteY188" fmla="*/ 80315 h 127515"/>
                <a:gd name="connsiteX189" fmla="*/ 458531 w 1699281"/>
                <a:gd name="connsiteY189" fmla="*/ 82987 h 127515"/>
                <a:gd name="connsiteX190" fmla="*/ 503546 w 1699281"/>
                <a:gd name="connsiteY190" fmla="*/ 127516 h 127515"/>
                <a:gd name="connsiteX191" fmla="*/ 548724 w 1699281"/>
                <a:gd name="connsiteY191" fmla="*/ 82987 h 127515"/>
                <a:gd name="connsiteX192" fmla="*/ 503546 w 1699281"/>
                <a:gd name="connsiteY192" fmla="*/ 37324 h 127515"/>
                <a:gd name="connsiteX193" fmla="*/ 458531 w 1699281"/>
                <a:gd name="connsiteY193" fmla="*/ 82987 h 127515"/>
                <a:gd name="connsiteX194" fmla="*/ 382386 w 1699281"/>
                <a:gd name="connsiteY194" fmla="*/ 125492 h 127515"/>
                <a:gd name="connsiteX195" fmla="*/ 405784 w 1699281"/>
                <a:gd name="connsiteY195" fmla="*/ 125492 h 127515"/>
                <a:gd name="connsiteX196" fmla="*/ 405784 w 1699281"/>
                <a:gd name="connsiteY196" fmla="*/ 74283 h 127515"/>
                <a:gd name="connsiteX197" fmla="*/ 445294 w 1699281"/>
                <a:gd name="connsiteY197" fmla="*/ 74283 h 127515"/>
                <a:gd name="connsiteX198" fmla="*/ 445294 w 1699281"/>
                <a:gd name="connsiteY198" fmla="*/ 55905 h 127515"/>
                <a:gd name="connsiteX199" fmla="*/ 405784 w 1699281"/>
                <a:gd name="connsiteY199" fmla="*/ 55905 h 127515"/>
                <a:gd name="connsiteX200" fmla="*/ 405784 w 1699281"/>
                <a:gd name="connsiteY200" fmla="*/ 27082 h 127515"/>
                <a:gd name="connsiteX201" fmla="*/ 447277 w 1699281"/>
                <a:gd name="connsiteY201" fmla="*/ 27082 h 127515"/>
                <a:gd name="connsiteX202" fmla="*/ 447277 w 1699281"/>
                <a:gd name="connsiteY202" fmla="*/ 8704 h 127515"/>
                <a:gd name="connsiteX203" fmla="*/ 382386 w 1699281"/>
                <a:gd name="connsiteY203" fmla="*/ 8704 h 127515"/>
                <a:gd name="connsiteX204" fmla="*/ 382386 w 1699281"/>
                <a:gd name="connsiteY204" fmla="*/ 125492 h 127515"/>
                <a:gd name="connsiteX205" fmla="*/ 307739 w 1699281"/>
                <a:gd name="connsiteY205" fmla="*/ 10849 h 127515"/>
                <a:gd name="connsiteX206" fmla="*/ 279806 w 1699281"/>
                <a:gd name="connsiteY206" fmla="*/ 6680 h 127515"/>
                <a:gd name="connsiteX207" fmla="*/ 239001 w 1699281"/>
                <a:gd name="connsiteY207" fmla="*/ 42303 h 127515"/>
                <a:gd name="connsiteX208" fmla="*/ 290210 w 1699281"/>
                <a:gd name="connsiteY208" fmla="*/ 94038 h 127515"/>
                <a:gd name="connsiteX209" fmla="*/ 269443 w 1699281"/>
                <a:gd name="connsiteY209" fmla="*/ 109097 h 127515"/>
                <a:gd name="connsiteX210" fmla="*/ 243009 w 1699281"/>
                <a:gd name="connsiteY210" fmla="*/ 101891 h 127515"/>
                <a:gd name="connsiteX211" fmla="*/ 240823 w 1699281"/>
                <a:gd name="connsiteY211" fmla="*/ 122942 h 127515"/>
                <a:gd name="connsiteX212" fmla="*/ 270779 w 1699281"/>
                <a:gd name="connsiteY212" fmla="*/ 127475 h 127515"/>
                <a:gd name="connsiteX213" fmla="*/ 314620 w 1699281"/>
                <a:gd name="connsiteY213" fmla="*/ 92176 h 127515"/>
                <a:gd name="connsiteX214" fmla="*/ 263412 w 1699281"/>
                <a:gd name="connsiteY214" fmla="*/ 41291 h 127515"/>
                <a:gd name="connsiteX215" fmla="*/ 281830 w 1699281"/>
                <a:gd name="connsiteY215" fmla="*/ 25058 h 127515"/>
                <a:gd name="connsiteX216" fmla="*/ 305593 w 1699281"/>
                <a:gd name="connsiteY216" fmla="*/ 30078 h 127515"/>
                <a:gd name="connsiteX217" fmla="*/ 307739 w 1699281"/>
                <a:gd name="connsiteY217" fmla="*/ 10849 h 127515"/>
                <a:gd name="connsiteX218" fmla="*/ 122011 w 1699281"/>
                <a:gd name="connsiteY218" fmla="*/ 125492 h 127515"/>
                <a:gd name="connsiteX219" fmla="*/ 145409 w 1699281"/>
                <a:gd name="connsiteY219" fmla="*/ 125492 h 127515"/>
                <a:gd name="connsiteX220" fmla="*/ 145409 w 1699281"/>
                <a:gd name="connsiteY220" fmla="*/ 74283 h 127515"/>
                <a:gd name="connsiteX221" fmla="*/ 192286 w 1699281"/>
                <a:gd name="connsiteY221" fmla="*/ 74283 h 127515"/>
                <a:gd name="connsiteX222" fmla="*/ 192286 w 1699281"/>
                <a:gd name="connsiteY222" fmla="*/ 125492 h 127515"/>
                <a:gd name="connsiteX223" fmla="*/ 215725 w 1699281"/>
                <a:gd name="connsiteY223" fmla="*/ 125492 h 127515"/>
                <a:gd name="connsiteX224" fmla="*/ 215725 w 1699281"/>
                <a:gd name="connsiteY224" fmla="*/ 8704 h 127515"/>
                <a:gd name="connsiteX225" fmla="*/ 192286 w 1699281"/>
                <a:gd name="connsiteY225" fmla="*/ 8704 h 127515"/>
                <a:gd name="connsiteX226" fmla="*/ 192286 w 1699281"/>
                <a:gd name="connsiteY226" fmla="*/ 55905 h 127515"/>
                <a:gd name="connsiteX227" fmla="*/ 145409 w 1699281"/>
                <a:gd name="connsiteY227" fmla="*/ 55905 h 127515"/>
                <a:gd name="connsiteX228" fmla="*/ 145409 w 1699281"/>
                <a:gd name="connsiteY228" fmla="*/ 8704 h 127515"/>
                <a:gd name="connsiteX229" fmla="*/ 122011 w 1699281"/>
                <a:gd name="connsiteY229" fmla="*/ 8704 h 127515"/>
                <a:gd name="connsiteX230" fmla="*/ 122011 w 1699281"/>
                <a:gd name="connsiteY230" fmla="*/ 125492 h 127515"/>
                <a:gd name="connsiteX231" fmla="*/ 0 w 1699281"/>
                <a:gd name="connsiteY231" fmla="*/ 125492 h 127515"/>
                <a:gd name="connsiteX232" fmla="*/ 22427 w 1699281"/>
                <a:gd name="connsiteY232" fmla="*/ 125492 h 127515"/>
                <a:gd name="connsiteX233" fmla="*/ 22427 w 1699281"/>
                <a:gd name="connsiteY233" fmla="*/ 38093 h 127515"/>
                <a:gd name="connsiteX234" fmla="*/ 22750 w 1699281"/>
                <a:gd name="connsiteY234" fmla="*/ 38093 h 127515"/>
                <a:gd name="connsiteX235" fmla="*/ 67442 w 1699281"/>
                <a:gd name="connsiteY235" fmla="*/ 125451 h 127515"/>
                <a:gd name="connsiteX236" fmla="*/ 96062 w 1699281"/>
                <a:gd name="connsiteY236" fmla="*/ 125451 h 127515"/>
                <a:gd name="connsiteX237" fmla="*/ 96062 w 1699281"/>
                <a:gd name="connsiteY237" fmla="*/ 8663 h 127515"/>
                <a:gd name="connsiteX238" fmla="*/ 73635 w 1699281"/>
                <a:gd name="connsiteY238" fmla="*/ 8663 h 127515"/>
                <a:gd name="connsiteX239" fmla="*/ 73635 w 1699281"/>
                <a:gd name="connsiteY239" fmla="*/ 96021 h 127515"/>
                <a:gd name="connsiteX240" fmla="*/ 73311 w 1699281"/>
                <a:gd name="connsiteY240" fmla="*/ 96021 h 127515"/>
                <a:gd name="connsiteX241" fmla="*/ 28782 w 1699281"/>
                <a:gd name="connsiteY241" fmla="*/ 8663 h 127515"/>
                <a:gd name="connsiteX242" fmla="*/ 0 w 1699281"/>
                <a:gd name="connsiteY242" fmla="*/ 8663 h 127515"/>
                <a:gd name="connsiteX243" fmla="*/ 0 w 1699281"/>
                <a:gd name="connsiteY243" fmla="*/ 125492 h 12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1699281" h="127515">
                  <a:moveTo>
                    <a:pt x="1655481" y="99544"/>
                  </a:moveTo>
                  <a:cubicBezTo>
                    <a:pt x="1655481" y="116586"/>
                    <a:pt x="1665156" y="127475"/>
                    <a:pt x="1682724" y="127475"/>
                  </a:cubicBezTo>
                  <a:cubicBezTo>
                    <a:pt x="1689404" y="127475"/>
                    <a:pt x="1694586" y="126828"/>
                    <a:pt x="1699282" y="125451"/>
                  </a:cubicBezTo>
                  <a:lnTo>
                    <a:pt x="1698634" y="107721"/>
                  </a:lnTo>
                  <a:cubicBezTo>
                    <a:pt x="1696286" y="109218"/>
                    <a:pt x="1692440" y="110069"/>
                    <a:pt x="1688432" y="110069"/>
                  </a:cubicBezTo>
                  <a:cubicBezTo>
                    <a:pt x="1679891" y="110069"/>
                    <a:pt x="1677907" y="103187"/>
                    <a:pt x="1677907" y="95860"/>
                  </a:cubicBezTo>
                  <a:lnTo>
                    <a:pt x="1677907" y="55702"/>
                  </a:lnTo>
                  <a:lnTo>
                    <a:pt x="1697824" y="55702"/>
                  </a:lnTo>
                  <a:lnTo>
                    <a:pt x="1697824" y="39307"/>
                  </a:lnTo>
                  <a:lnTo>
                    <a:pt x="1677907" y="39307"/>
                  </a:lnTo>
                  <a:lnTo>
                    <a:pt x="1677907" y="14857"/>
                  </a:lnTo>
                  <a:lnTo>
                    <a:pt x="1655481" y="22062"/>
                  </a:lnTo>
                  <a:lnTo>
                    <a:pt x="1655481" y="39307"/>
                  </a:lnTo>
                  <a:lnTo>
                    <a:pt x="1638924" y="39307"/>
                  </a:lnTo>
                  <a:lnTo>
                    <a:pt x="1638924" y="55702"/>
                  </a:lnTo>
                  <a:lnTo>
                    <a:pt x="1655481" y="55702"/>
                  </a:lnTo>
                  <a:lnTo>
                    <a:pt x="1655481" y="99544"/>
                  </a:lnTo>
                  <a:close/>
                  <a:moveTo>
                    <a:pt x="1626496" y="40481"/>
                  </a:moveTo>
                  <a:cubicBezTo>
                    <a:pt x="1619493" y="38983"/>
                    <a:pt x="1612611" y="37283"/>
                    <a:pt x="1602086" y="37283"/>
                  </a:cubicBezTo>
                  <a:cubicBezTo>
                    <a:pt x="1584517" y="37283"/>
                    <a:pt x="1568284" y="45460"/>
                    <a:pt x="1568284" y="64041"/>
                  </a:cubicBezTo>
                  <a:cubicBezTo>
                    <a:pt x="1568284" y="95171"/>
                    <a:pt x="1607268" y="83634"/>
                    <a:pt x="1607268" y="100556"/>
                  </a:cubicBezTo>
                  <a:cubicBezTo>
                    <a:pt x="1607268" y="108935"/>
                    <a:pt x="1598240" y="111121"/>
                    <a:pt x="1592533" y="111121"/>
                  </a:cubicBezTo>
                  <a:cubicBezTo>
                    <a:pt x="1584841" y="111121"/>
                    <a:pt x="1577473" y="108935"/>
                    <a:pt x="1570470" y="105413"/>
                  </a:cubicBezTo>
                  <a:lnTo>
                    <a:pt x="1569134" y="123792"/>
                  </a:lnTo>
                  <a:cubicBezTo>
                    <a:pt x="1577312" y="125978"/>
                    <a:pt x="1586015" y="127475"/>
                    <a:pt x="1594557" y="127475"/>
                  </a:cubicBezTo>
                  <a:cubicBezTo>
                    <a:pt x="1612814" y="127475"/>
                    <a:pt x="1630706" y="119460"/>
                    <a:pt x="1630706" y="99381"/>
                  </a:cubicBezTo>
                  <a:cubicBezTo>
                    <a:pt x="1630706" y="68251"/>
                    <a:pt x="1591723" y="76955"/>
                    <a:pt x="1591723" y="63232"/>
                  </a:cubicBezTo>
                  <a:cubicBezTo>
                    <a:pt x="1591723" y="55864"/>
                    <a:pt x="1598928" y="53678"/>
                    <a:pt x="1604960" y="53678"/>
                  </a:cubicBezTo>
                  <a:cubicBezTo>
                    <a:pt x="1613137" y="53678"/>
                    <a:pt x="1618157" y="55014"/>
                    <a:pt x="1625039" y="57362"/>
                  </a:cubicBezTo>
                  <a:lnTo>
                    <a:pt x="1626496" y="40481"/>
                  </a:lnTo>
                  <a:close/>
                  <a:moveTo>
                    <a:pt x="1550675" y="39307"/>
                  </a:moveTo>
                  <a:lnTo>
                    <a:pt x="1528248" y="39307"/>
                  </a:lnTo>
                  <a:lnTo>
                    <a:pt x="1528248" y="81489"/>
                  </a:lnTo>
                  <a:cubicBezTo>
                    <a:pt x="1528248" y="92540"/>
                    <a:pt x="1524726" y="110109"/>
                    <a:pt x="1508493" y="110109"/>
                  </a:cubicBezTo>
                  <a:cubicBezTo>
                    <a:pt x="1494082" y="110109"/>
                    <a:pt x="1493920" y="95900"/>
                    <a:pt x="1493920" y="85335"/>
                  </a:cubicBezTo>
                  <a:lnTo>
                    <a:pt x="1493920" y="39307"/>
                  </a:lnTo>
                  <a:lnTo>
                    <a:pt x="1471494" y="39307"/>
                  </a:lnTo>
                  <a:lnTo>
                    <a:pt x="1471494" y="93714"/>
                  </a:lnTo>
                  <a:cubicBezTo>
                    <a:pt x="1471494" y="113145"/>
                    <a:pt x="1480359" y="127516"/>
                    <a:pt x="1500761" y="127516"/>
                  </a:cubicBezTo>
                  <a:cubicBezTo>
                    <a:pt x="1512461" y="127516"/>
                    <a:pt x="1522176" y="122172"/>
                    <a:pt x="1529058" y="113793"/>
                  </a:cubicBezTo>
                  <a:lnTo>
                    <a:pt x="1529422" y="113793"/>
                  </a:lnTo>
                  <a:lnTo>
                    <a:pt x="1529422" y="125492"/>
                  </a:lnTo>
                  <a:lnTo>
                    <a:pt x="1550635" y="125492"/>
                  </a:lnTo>
                  <a:lnTo>
                    <a:pt x="1550635" y="39307"/>
                  </a:lnTo>
                  <a:close/>
                  <a:moveTo>
                    <a:pt x="1406966" y="125492"/>
                  </a:moveTo>
                  <a:lnTo>
                    <a:pt x="1429352" y="125492"/>
                  </a:lnTo>
                  <a:lnTo>
                    <a:pt x="1429352" y="93876"/>
                  </a:lnTo>
                  <a:cubicBezTo>
                    <a:pt x="1429352" y="81489"/>
                    <a:pt x="1429352" y="58738"/>
                    <a:pt x="1447609" y="58738"/>
                  </a:cubicBezTo>
                  <a:cubicBezTo>
                    <a:pt x="1451617" y="58738"/>
                    <a:pt x="1455625" y="59386"/>
                    <a:pt x="1457649" y="60560"/>
                  </a:cubicBezTo>
                  <a:lnTo>
                    <a:pt x="1457649" y="38012"/>
                  </a:lnTo>
                  <a:cubicBezTo>
                    <a:pt x="1455301" y="37324"/>
                    <a:pt x="1452953" y="37324"/>
                    <a:pt x="1450767" y="37324"/>
                  </a:cubicBezTo>
                  <a:cubicBezTo>
                    <a:pt x="1437368" y="37324"/>
                    <a:pt x="1428179" y="50885"/>
                    <a:pt x="1427167" y="58900"/>
                  </a:cubicBezTo>
                  <a:lnTo>
                    <a:pt x="1426843" y="58900"/>
                  </a:lnTo>
                  <a:lnTo>
                    <a:pt x="1426843" y="39348"/>
                  </a:lnTo>
                  <a:lnTo>
                    <a:pt x="1406926" y="39348"/>
                  </a:lnTo>
                  <a:lnTo>
                    <a:pt x="1406926" y="125492"/>
                  </a:lnTo>
                  <a:close/>
                  <a:moveTo>
                    <a:pt x="1352033" y="125492"/>
                  </a:moveTo>
                  <a:lnTo>
                    <a:pt x="1375432" y="125492"/>
                  </a:lnTo>
                  <a:lnTo>
                    <a:pt x="1375432" y="27082"/>
                  </a:lnTo>
                  <a:lnTo>
                    <a:pt x="1408910" y="27082"/>
                  </a:lnTo>
                  <a:lnTo>
                    <a:pt x="1408910" y="8704"/>
                  </a:lnTo>
                  <a:lnTo>
                    <a:pt x="1318555" y="8704"/>
                  </a:lnTo>
                  <a:lnTo>
                    <a:pt x="1318555" y="27082"/>
                  </a:lnTo>
                  <a:lnTo>
                    <a:pt x="1352033" y="27082"/>
                  </a:lnTo>
                  <a:lnTo>
                    <a:pt x="1352033" y="125492"/>
                  </a:lnTo>
                  <a:close/>
                  <a:moveTo>
                    <a:pt x="1179988" y="125492"/>
                  </a:moveTo>
                  <a:lnTo>
                    <a:pt x="1202415" y="125492"/>
                  </a:lnTo>
                  <a:lnTo>
                    <a:pt x="1202415" y="83310"/>
                  </a:lnTo>
                  <a:cubicBezTo>
                    <a:pt x="1202415" y="72259"/>
                    <a:pt x="1205937" y="54690"/>
                    <a:pt x="1222170" y="54690"/>
                  </a:cubicBezTo>
                  <a:cubicBezTo>
                    <a:pt x="1236581" y="54690"/>
                    <a:pt x="1236743" y="68899"/>
                    <a:pt x="1236743" y="79465"/>
                  </a:cubicBezTo>
                  <a:lnTo>
                    <a:pt x="1236743" y="125492"/>
                  </a:lnTo>
                  <a:lnTo>
                    <a:pt x="1259170" y="125492"/>
                  </a:lnTo>
                  <a:lnTo>
                    <a:pt x="1259170" y="71085"/>
                  </a:lnTo>
                  <a:cubicBezTo>
                    <a:pt x="1259170" y="51654"/>
                    <a:pt x="1250304" y="37283"/>
                    <a:pt x="1229901" y="37283"/>
                  </a:cubicBezTo>
                  <a:cubicBezTo>
                    <a:pt x="1218202" y="37283"/>
                    <a:pt x="1208649" y="41129"/>
                    <a:pt x="1201605" y="51006"/>
                  </a:cubicBezTo>
                  <a:lnTo>
                    <a:pt x="1201241" y="51006"/>
                  </a:lnTo>
                  <a:lnTo>
                    <a:pt x="1201241" y="39307"/>
                  </a:lnTo>
                  <a:lnTo>
                    <a:pt x="1179988" y="39307"/>
                  </a:lnTo>
                  <a:lnTo>
                    <a:pt x="1179988" y="125492"/>
                  </a:lnTo>
                  <a:close/>
                  <a:moveTo>
                    <a:pt x="1095625" y="80315"/>
                  </a:moveTo>
                  <a:cubicBezTo>
                    <a:pt x="1095625" y="67442"/>
                    <a:pt x="1102669" y="54690"/>
                    <a:pt x="1117242" y="54690"/>
                  </a:cubicBezTo>
                  <a:cubicBezTo>
                    <a:pt x="1131977" y="54690"/>
                    <a:pt x="1138980" y="67077"/>
                    <a:pt x="1138980" y="80315"/>
                  </a:cubicBezTo>
                  <a:cubicBezTo>
                    <a:pt x="1138980" y="94726"/>
                    <a:pt x="1134447" y="110109"/>
                    <a:pt x="1117242" y="110109"/>
                  </a:cubicBezTo>
                  <a:cubicBezTo>
                    <a:pt x="1100159" y="110109"/>
                    <a:pt x="1095625" y="94524"/>
                    <a:pt x="1095625" y="80315"/>
                  </a:cubicBezTo>
                  <a:moveTo>
                    <a:pt x="1072227" y="82987"/>
                  </a:moveTo>
                  <a:cubicBezTo>
                    <a:pt x="1072227" y="107761"/>
                    <a:pt x="1088784" y="127516"/>
                    <a:pt x="1117242" y="127516"/>
                  </a:cubicBezTo>
                  <a:cubicBezTo>
                    <a:pt x="1145862" y="127516"/>
                    <a:pt x="1162419" y="107802"/>
                    <a:pt x="1162419" y="82987"/>
                  </a:cubicBezTo>
                  <a:cubicBezTo>
                    <a:pt x="1162419" y="54528"/>
                    <a:pt x="1142866" y="37324"/>
                    <a:pt x="1117242" y="37324"/>
                  </a:cubicBezTo>
                  <a:cubicBezTo>
                    <a:pt x="1091779" y="37283"/>
                    <a:pt x="1072227" y="54528"/>
                    <a:pt x="1072227" y="82987"/>
                  </a:cubicBezTo>
                  <a:moveTo>
                    <a:pt x="1031746" y="23560"/>
                  </a:moveTo>
                  <a:lnTo>
                    <a:pt x="1054172" y="23560"/>
                  </a:lnTo>
                  <a:lnTo>
                    <a:pt x="1054172" y="2145"/>
                  </a:lnTo>
                  <a:lnTo>
                    <a:pt x="1031746" y="2145"/>
                  </a:lnTo>
                  <a:lnTo>
                    <a:pt x="1031746" y="23560"/>
                  </a:lnTo>
                  <a:close/>
                  <a:moveTo>
                    <a:pt x="1031746" y="125492"/>
                  </a:moveTo>
                  <a:lnTo>
                    <a:pt x="1054172" y="125492"/>
                  </a:lnTo>
                  <a:lnTo>
                    <a:pt x="1054172" y="39307"/>
                  </a:lnTo>
                  <a:lnTo>
                    <a:pt x="1031746" y="39307"/>
                  </a:lnTo>
                  <a:lnTo>
                    <a:pt x="1031746" y="125492"/>
                  </a:lnTo>
                  <a:close/>
                  <a:moveTo>
                    <a:pt x="973493" y="99544"/>
                  </a:moveTo>
                  <a:cubicBezTo>
                    <a:pt x="973493" y="116586"/>
                    <a:pt x="983168" y="127475"/>
                    <a:pt x="1000737" y="127475"/>
                  </a:cubicBezTo>
                  <a:cubicBezTo>
                    <a:pt x="1007416" y="127475"/>
                    <a:pt x="1012639" y="126828"/>
                    <a:pt x="1017294" y="125451"/>
                  </a:cubicBezTo>
                  <a:lnTo>
                    <a:pt x="1016646" y="107721"/>
                  </a:lnTo>
                  <a:cubicBezTo>
                    <a:pt x="1014298" y="109218"/>
                    <a:pt x="1010452" y="110069"/>
                    <a:pt x="1006445" y="110069"/>
                  </a:cubicBezTo>
                  <a:cubicBezTo>
                    <a:pt x="997903" y="110069"/>
                    <a:pt x="995920" y="103187"/>
                    <a:pt x="995920" y="95860"/>
                  </a:cubicBezTo>
                  <a:lnTo>
                    <a:pt x="995920" y="55702"/>
                  </a:lnTo>
                  <a:lnTo>
                    <a:pt x="1015836" y="55702"/>
                  </a:lnTo>
                  <a:lnTo>
                    <a:pt x="1015836" y="39307"/>
                  </a:lnTo>
                  <a:lnTo>
                    <a:pt x="995920" y="39307"/>
                  </a:lnTo>
                  <a:lnTo>
                    <a:pt x="995920" y="14857"/>
                  </a:lnTo>
                  <a:lnTo>
                    <a:pt x="973493" y="22062"/>
                  </a:lnTo>
                  <a:lnTo>
                    <a:pt x="973493" y="39307"/>
                  </a:lnTo>
                  <a:lnTo>
                    <a:pt x="956936" y="39307"/>
                  </a:lnTo>
                  <a:lnTo>
                    <a:pt x="956936" y="55702"/>
                  </a:lnTo>
                  <a:lnTo>
                    <a:pt x="973493" y="55702"/>
                  </a:lnTo>
                  <a:lnTo>
                    <a:pt x="973493" y="99544"/>
                  </a:lnTo>
                  <a:close/>
                  <a:moveTo>
                    <a:pt x="888968" y="100556"/>
                  </a:moveTo>
                  <a:cubicBezTo>
                    <a:pt x="888968" y="87318"/>
                    <a:pt x="903865" y="85658"/>
                    <a:pt x="913905" y="85658"/>
                  </a:cubicBezTo>
                  <a:lnTo>
                    <a:pt x="923620" y="85658"/>
                  </a:lnTo>
                  <a:cubicBezTo>
                    <a:pt x="923620" y="92338"/>
                    <a:pt x="922608" y="98572"/>
                    <a:pt x="918924" y="103430"/>
                  </a:cubicBezTo>
                  <a:cubicBezTo>
                    <a:pt x="915403" y="108126"/>
                    <a:pt x="910059" y="111121"/>
                    <a:pt x="903177" y="111121"/>
                  </a:cubicBezTo>
                  <a:cubicBezTo>
                    <a:pt x="895162" y="111121"/>
                    <a:pt x="888968" y="107923"/>
                    <a:pt x="888968" y="100556"/>
                  </a:cubicBezTo>
                  <a:moveTo>
                    <a:pt x="877593" y="63070"/>
                  </a:moveTo>
                  <a:cubicBezTo>
                    <a:pt x="885123" y="57362"/>
                    <a:pt x="894676" y="53678"/>
                    <a:pt x="904189" y="53678"/>
                  </a:cubicBezTo>
                  <a:cubicBezTo>
                    <a:pt x="917427" y="53678"/>
                    <a:pt x="923620" y="58374"/>
                    <a:pt x="923620" y="72259"/>
                  </a:cubicBezTo>
                  <a:lnTo>
                    <a:pt x="911233" y="72259"/>
                  </a:lnTo>
                  <a:cubicBezTo>
                    <a:pt x="901841" y="72259"/>
                    <a:pt x="890790" y="73109"/>
                    <a:pt x="882289" y="77279"/>
                  </a:cubicBezTo>
                  <a:cubicBezTo>
                    <a:pt x="873747" y="81448"/>
                    <a:pt x="867594" y="88978"/>
                    <a:pt x="867594" y="101851"/>
                  </a:cubicBezTo>
                  <a:cubicBezTo>
                    <a:pt x="867594" y="118286"/>
                    <a:pt x="882491" y="127475"/>
                    <a:pt x="897712" y="127475"/>
                  </a:cubicBezTo>
                  <a:cubicBezTo>
                    <a:pt x="907914" y="127475"/>
                    <a:pt x="919127" y="122132"/>
                    <a:pt x="924349" y="112578"/>
                  </a:cubicBezTo>
                  <a:lnTo>
                    <a:pt x="924673" y="112578"/>
                  </a:lnTo>
                  <a:cubicBezTo>
                    <a:pt x="924835" y="115250"/>
                    <a:pt x="924835" y="120917"/>
                    <a:pt x="925685" y="125451"/>
                  </a:cubicBezTo>
                  <a:lnTo>
                    <a:pt x="945399" y="125451"/>
                  </a:lnTo>
                  <a:cubicBezTo>
                    <a:pt x="944914" y="118772"/>
                    <a:pt x="944549" y="112740"/>
                    <a:pt x="944387" y="106223"/>
                  </a:cubicBezTo>
                  <a:cubicBezTo>
                    <a:pt x="944225" y="99867"/>
                    <a:pt x="944023" y="93350"/>
                    <a:pt x="944023" y="84646"/>
                  </a:cubicBezTo>
                  <a:lnTo>
                    <a:pt x="944023" y="73635"/>
                  </a:lnTo>
                  <a:cubicBezTo>
                    <a:pt x="944023" y="48173"/>
                    <a:pt x="933174" y="37324"/>
                    <a:pt x="906902" y="37324"/>
                  </a:cubicBezTo>
                  <a:cubicBezTo>
                    <a:pt x="897348" y="37324"/>
                    <a:pt x="885649" y="39834"/>
                    <a:pt x="876945" y="43841"/>
                  </a:cubicBezTo>
                  <a:lnTo>
                    <a:pt x="877593" y="63070"/>
                  </a:lnTo>
                  <a:close/>
                  <a:moveTo>
                    <a:pt x="828246" y="125492"/>
                  </a:moveTo>
                  <a:lnTo>
                    <a:pt x="849985" y="125492"/>
                  </a:lnTo>
                  <a:lnTo>
                    <a:pt x="849985" y="0"/>
                  </a:lnTo>
                  <a:lnTo>
                    <a:pt x="827558" y="0"/>
                  </a:lnTo>
                  <a:lnTo>
                    <a:pt x="827558" y="49347"/>
                  </a:lnTo>
                  <a:lnTo>
                    <a:pt x="827234" y="49347"/>
                  </a:lnTo>
                  <a:cubicBezTo>
                    <a:pt x="820555" y="41169"/>
                    <a:pt x="812661" y="37324"/>
                    <a:pt x="801448" y="37324"/>
                  </a:cubicBezTo>
                  <a:cubicBezTo>
                    <a:pt x="775013" y="37324"/>
                    <a:pt x="765298" y="58414"/>
                    <a:pt x="765298" y="82177"/>
                  </a:cubicBezTo>
                  <a:cubicBezTo>
                    <a:pt x="765298" y="105778"/>
                    <a:pt x="774973" y="127516"/>
                    <a:pt x="801448" y="127516"/>
                  </a:cubicBezTo>
                  <a:cubicBezTo>
                    <a:pt x="811973" y="127516"/>
                    <a:pt x="821203" y="124156"/>
                    <a:pt x="827923" y="115817"/>
                  </a:cubicBezTo>
                  <a:lnTo>
                    <a:pt x="828246" y="115817"/>
                  </a:lnTo>
                  <a:lnTo>
                    <a:pt x="828246" y="125492"/>
                  </a:lnTo>
                  <a:close/>
                  <a:moveTo>
                    <a:pt x="788696" y="82136"/>
                  </a:moveTo>
                  <a:cubicBezTo>
                    <a:pt x="788696" y="70599"/>
                    <a:pt x="792704" y="54690"/>
                    <a:pt x="807277" y="54690"/>
                  </a:cubicBezTo>
                  <a:cubicBezTo>
                    <a:pt x="821688" y="54690"/>
                    <a:pt x="827356" y="70114"/>
                    <a:pt x="827356" y="82136"/>
                  </a:cubicBezTo>
                  <a:cubicBezTo>
                    <a:pt x="827356" y="94362"/>
                    <a:pt x="822498" y="110109"/>
                    <a:pt x="807601" y="110109"/>
                  </a:cubicBezTo>
                  <a:cubicBezTo>
                    <a:pt x="792906" y="110109"/>
                    <a:pt x="788696" y="94038"/>
                    <a:pt x="788696" y="82136"/>
                  </a:cubicBezTo>
                  <a:moveTo>
                    <a:pt x="668588" y="125492"/>
                  </a:moveTo>
                  <a:lnTo>
                    <a:pt x="690974" y="125492"/>
                  </a:lnTo>
                  <a:lnTo>
                    <a:pt x="690974" y="83310"/>
                  </a:lnTo>
                  <a:cubicBezTo>
                    <a:pt x="690974" y="72259"/>
                    <a:pt x="694496" y="54690"/>
                    <a:pt x="710729" y="54690"/>
                  </a:cubicBezTo>
                  <a:cubicBezTo>
                    <a:pt x="725141" y="54690"/>
                    <a:pt x="725303" y="68899"/>
                    <a:pt x="725303" y="79465"/>
                  </a:cubicBezTo>
                  <a:lnTo>
                    <a:pt x="725303" y="125492"/>
                  </a:lnTo>
                  <a:lnTo>
                    <a:pt x="747689" y="125492"/>
                  </a:lnTo>
                  <a:lnTo>
                    <a:pt x="747689" y="71085"/>
                  </a:lnTo>
                  <a:cubicBezTo>
                    <a:pt x="747689" y="51654"/>
                    <a:pt x="738823" y="37283"/>
                    <a:pt x="718421" y="37283"/>
                  </a:cubicBezTo>
                  <a:cubicBezTo>
                    <a:pt x="706681" y="37283"/>
                    <a:pt x="697127" y="41129"/>
                    <a:pt x="690124" y="51006"/>
                  </a:cubicBezTo>
                  <a:lnTo>
                    <a:pt x="689801" y="51006"/>
                  </a:lnTo>
                  <a:lnTo>
                    <a:pt x="689801" y="39307"/>
                  </a:lnTo>
                  <a:lnTo>
                    <a:pt x="668588" y="39307"/>
                  </a:lnTo>
                  <a:lnTo>
                    <a:pt x="668588" y="125492"/>
                  </a:lnTo>
                  <a:close/>
                  <a:moveTo>
                    <a:pt x="645473" y="39307"/>
                  </a:moveTo>
                  <a:lnTo>
                    <a:pt x="623047" y="39307"/>
                  </a:lnTo>
                  <a:lnTo>
                    <a:pt x="623047" y="81489"/>
                  </a:lnTo>
                  <a:cubicBezTo>
                    <a:pt x="623047" y="92540"/>
                    <a:pt x="619525" y="110109"/>
                    <a:pt x="603292" y="110109"/>
                  </a:cubicBezTo>
                  <a:cubicBezTo>
                    <a:pt x="588881" y="110109"/>
                    <a:pt x="588719" y="95900"/>
                    <a:pt x="588719" y="85335"/>
                  </a:cubicBezTo>
                  <a:lnTo>
                    <a:pt x="588719" y="39307"/>
                  </a:lnTo>
                  <a:lnTo>
                    <a:pt x="566292" y="39307"/>
                  </a:lnTo>
                  <a:lnTo>
                    <a:pt x="566292" y="93714"/>
                  </a:lnTo>
                  <a:cubicBezTo>
                    <a:pt x="566292" y="113145"/>
                    <a:pt x="575157" y="127516"/>
                    <a:pt x="595560" y="127516"/>
                  </a:cubicBezTo>
                  <a:cubicBezTo>
                    <a:pt x="607259" y="127516"/>
                    <a:pt x="616975" y="122172"/>
                    <a:pt x="623857" y="113793"/>
                  </a:cubicBezTo>
                  <a:lnTo>
                    <a:pt x="624180" y="113793"/>
                  </a:lnTo>
                  <a:lnTo>
                    <a:pt x="624180" y="125492"/>
                  </a:lnTo>
                  <a:lnTo>
                    <a:pt x="645433" y="125492"/>
                  </a:lnTo>
                  <a:lnTo>
                    <a:pt x="645433" y="39307"/>
                  </a:lnTo>
                  <a:close/>
                  <a:moveTo>
                    <a:pt x="481970" y="80315"/>
                  </a:moveTo>
                  <a:cubicBezTo>
                    <a:pt x="481970" y="67442"/>
                    <a:pt x="489014" y="54690"/>
                    <a:pt x="503587" y="54690"/>
                  </a:cubicBezTo>
                  <a:cubicBezTo>
                    <a:pt x="518322" y="54690"/>
                    <a:pt x="525325" y="67077"/>
                    <a:pt x="525325" y="80315"/>
                  </a:cubicBezTo>
                  <a:cubicBezTo>
                    <a:pt x="525325" y="94726"/>
                    <a:pt x="520791" y="110109"/>
                    <a:pt x="503587" y="110109"/>
                  </a:cubicBezTo>
                  <a:cubicBezTo>
                    <a:pt x="486463" y="110109"/>
                    <a:pt x="481970" y="94524"/>
                    <a:pt x="481970" y="80315"/>
                  </a:cubicBezTo>
                  <a:moveTo>
                    <a:pt x="458531" y="82987"/>
                  </a:moveTo>
                  <a:cubicBezTo>
                    <a:pt x="458531" y="107761"/>
                    <a:pt x="475088" y="127516"/>
                    <a:pt x="503546" y="127516"/>
                  </a:cubicBezTo>
                  <a:cubicBezTo>
                    <a:pt x="532166" y="127516"/>
                    <a:pt x="548724" y="107802"/>
                    <a:pt x="548724" y="82987"/>
                  </a:cubicBezTo>
                  <a:cubicBezTo>
                    <a:pt x="548724" y="54528"/>
                    <a:pt x="529171" y="37324"/>
                    <a:pt x="503546" y="37324"/>
                  </a:cubicBezTo>
                  <a:cubicBezTo>
                    <a:pt x="478124" y="37283"/>
                    <a:pt x="458531" y="54528"/>
                    <a:pt x="458531" y="82987"/>
                  </a:cubicBezTo>
                  <a:moveTo>
                    <a:pt x="382386" y="125492"/>
                  </a:moveTo>
                  <a:lnTo>
                    <a:pt x="405784" y="125492"/>
                  </a:lnTo>
                  <a:lnTo>
                    <a:pt x="405784" y="74283"/>
                  </a:lnTo>
                  <a:lnTo>
                    <a:pt x="445294" y="74283"/>
                  </a:lnTo>
                  <a:lnTo>
                    <a:pt x="445294" y="55905"/>
                  </a:lnTo>
                  <a:lnTo>
                    <a:pt x="405784" y="55905"/>
                  </a:lnTo>
                  <a:lnTo>
                    <a:pt x="405784" y="27082"/>
                  </a:lnTo>
                  <a:lnTo>
                    <a:pt x="447277" y="27082"/>
                  </a:lnTo>
                  <a:lnTo>
                    <a:pt x="447277" y="8704"/>
                  </a:lnTo>
                  <a:lnTo>
                    <a:pt x="382386" y="8704"/>
                  </a:lnTo>
                  <a:lnTo>
                    <a:pt x="382386" y="125492"/>
                  </a:lnTo>
                  <a:close/>
                  <a:moveTo>
                    <a:pt x="307739" y="10849"/>
                  </a:moveTo>
                  <a:cubicBezTo>
                    <a:pt x="299197" y="8015"/>
                    <a:pt x="289846" y="6680"/>
                    <a:pt x="279806" y="6680"/>
                  </a:cubicBezTo>
                  <a:cubicBezTo>
                    <a:pt x="259201" y="6680"/>
                    <a:pt x="239001" y="16193"/>
                    <a:pt x="239001" y="42303"/>
                  </a:cubicBezTo>
                  <a:cubicBezTo>
                    <a:pt x="239001" y="80963"/>
                    <a:pt x="290210" y="71773"/>
                    <a:pt x="290210" y="94038"/>
                  </a:cubicBezTo>
                  <a:cubicBezTo>
                    <a:pt x="290210" y="104604"/>
                    <a:pt x="278309" y="109097"/>
                    <a:pt x="269443" y="109097"/>
                  </a:cubicBezTo>
                  <a:cubicBezTo>
                    <a:pt x="260254" y="109097"/>
                    <a:pt x="251024" y="106223"/>
                    <a:pt x="243009" y="101891"/>
                  </a:cubicBezTo>
                  <a:lnTo>
                    <a:pt x="240823" y="122942"/>
                  </a:lnTo>
                  <a:cubicBezTo>
                    <a:pt x="252360" y="125775"/>
                    <a:pt x="258027" y="127475"/>
                    <a:pt x="270779" y="127475"/>
                  </a:cubicBezTo>
                  <a:cubicBezTo>
                    <a:pt x="294380" y="127475"/>
                    <a:pt x="314620" y="117800"/>
                    <a:pt x="314620" y="92176"/>
                  </a:cubicBezTo>
                  <a:cubicBezTo>
                    <a:pt x="314620" y="52990"/>
                    <a:pt x="263412" y="61532"/>
                    <a:pt x="263412" y="41291"/>
                  </a:cubicBezTo>
                  <a:cubicBezTo>
                    <a:pt x="263412" y="28580"/>
                    <a:pt x="273815" y="25058"/>
                    <a:pt x="281830" y="25058"/>
                  </a:cubicBezTo>
                  <a:cubicBezTo>
                    <a:pt x="290048" y="25058"/>
                    <a:pt x="298225" y="26920"/>
                    <a:pt x="305593" y="30078"/>
                  </a:cubicBezTo>
                  <a:lnTo>
                    <a:pt x="307739" y="10849"/>
                  </a:lnTo>
                  <a:close/>
                  <a:moveTo>
                    <a:pt x="122011" y="125492"/>
                  </a:moveTo>
                  <a:lnTo>
                    <a:pt x="145409" y="125492"/>
                  </a:lnTo>
                  <a:lnTo>
                    <a:pt x="145409" y="74283"/>
                  </a:lnTo>
                  <a:lnTo>
                    <a:pt x="192286" y="74283"/>
                  </a:lnTo>
                  <a:lnTo>
                    <a:pt x="192286" y="125492"/>
                  </a:lnTo>
                  <a:lnTo>
                    <a:pt x="215725" y="125492"/>
                  </a:lnTo>
                  <a:lnTo>
                    <a:pt x="215725" y="8704"/>
                  </a:lnTo>
                  <a:lnTo>
                    <a:pt x="192286" y="8704"/>
                  </a:lnTo>
                  <a:lnTo>
                    <a:pt x="192286" y="55905"/>
                  </a:lnTo>
                  <a:lnTo>
                    <a:pt x="145409" y="55905"/>
                  </a:lnTo>
                  <a:lnTo>
                    <a:pt x="145409" y="8704"/>
                  </a:lnTo>
                  <a:lnTo>
                    <a:pt x="122011" y="8704"/>
                  </a:lnTo>
                  <a:lnTo>
                    <a:pt x="122011" y="125492"/>
                  </a:lnTo>
                  <a:close/>
                  <a:moveTo>
                    <a:pt x="0" y="125492"/>
                  </a:moveTo>
                  <a:lnTo>
                    <a:pt x="22427" y="125492"/>
                  </a:lnTo>
                  <a:lnTo>
                    <a:pt x="22427" y="38093"/>
                  </a:lnTo>
                  <a:lnTo>
                    <a:pt x="22750" y="38093"/>
                  </a:lnTo>
                  <a:lnTo>
                    <a:pt x="67442" y="125451"/>
                  </a:lnTo>
                  <a:lnTo>
                    <a:pt x="96062" y="125451"/>
                  </a:lnTo>
                  <a:lnTo>
                    <a:pt x="96062" y="8663"/>
                  </a:lnTo>
                  <a:lnTo>
                    <a:pt x="73635" y="8663"/>
                  </a:lnTo>
                  <a:lnTo>
                    <a:pt x="73635" y="96021"/>
                  </a:lnTo>
                  <a:lnTo>
                    <a:pt x="73311" y="96021"/>
                  </a:lnTo>
                  <a:lnTo>
                    <a:pt x="28782" y="8663"/>
                  </a:lnTo>
                  <a:lnTo>
                    <a:pt x="0" y="8663"/>
                  </a:lnTo>
                  <a:lnTo>
                    <a:pt x="0" y="125492"/>
                  </a:lnTo>
                  <a:close/>
                </a:path>
              </a:pathLst>
            </a:custGeom>
            <a:grpFill/>
            <a:ln w="4048" cap="flat">
              <a:noFill/>
              <a:prstDash val="solid"/>
              <a:miter/>
            </a:ln>
          </p:spPr>
          <p:txBody>
            <a:bodyPr rtlCol="0" anchor="ctr"/>
            <a:lstStyle/>
            <a:p>
              <a:endParaRPr lang="en-GB" sz="511"/>
            </a:p>
          </p:txBody>
        </p:sp>
      </p:grpSp>
      <p:sp>
        <p:nvSpPr>
          <p:cNvPr id="13" name="Title 1">
            <a:extLst>
              <a:ext uri="{FF2B5EF4-FFF2-40B4-BE49-F238E27FC236}">
                <a16:creationId xmlns:a16="http://schemas.microsoft.com/office/drawing/2014/main" id="{55DF5E75-2ADA-03EA-75F9-E14C7D8FFE4D}"/>
              </a:ext>
            </a:extLst>
          </p:cNvPr>
          <p:cNvSpPr>
            <a:spLocks noGrp="1"/>
          </p:cNvSpPr>
          <p:nvPr>
            <p:ph type="ctrTitle"/>
          </p:nvPr>
        </p:nvSpPr>
        <p:spPr>
          <a:xfrm>
            <a:off x="1524000" y="2169165"/>
            <a:ext cx="9144000" cy="1682429"/>
          </a:xfrm>
          <a:prstGeom prst="rect">
            <a:avLst/>
          </a:prstGeom>
        </p:spPr>
        <p:txBody>
          <a:bodyPr anchor="b" anchorCtr="0"/>
          <a:lstStyle>
            <a:lvl1pPr algn="ctr">
              <a:lnSpc>
                <a:spcPct val="100000"/>
              </a:lnSpc>
              <a:defRPr sz="4800" b="1">
                <a:solidFill>
                  <a:schemeClr val="bg1"/>
                </a:solidFill>
              </a:defRPr>
            </a:lvl1pPr>
          </a:lstStyle>
          <a:p>
            <a:r>
              <a:rPr lang="en-GB"/>
              <a:t>Click to edit Master title style</a:t>
            </a:r>
          </a:p>
        </p:txBody>
      </p:sp>
      <p:sp>
        <p:nvSpPr>
          <p:cNvPr id="14" name="Subtitle 2">
            <a:extLst>
              <a:ext uri="{FF2B5EF4-FFF2-40B4-BE49-F238E27FC236}">
                <a16:creationId xmlns:a16="http://schemas.microsoft.com/office/drawing/2014/main" id="{999D44AF-61E9-F40E-5F01-BCF48171194E}"/>
              </a:ext>
            </a:extLst>
          </p:cNvPr>
          <p:cNvSpPr>
            <a:spLocks noGrp="1"/>
          </p:cNvSpPr>
          <p:nvPr>
            <p:ph type="subTitle" idx="1"/>
          </p:nvPr>
        </p:nvSpPr>
        <p:spPr>
          <a:xfrm>
            <a:off x="1524000" y="3943670"/>
            <a:ext cx="9144000" cy="1655762"/>
          </a:xfrm>
          <a:prstGeom prst="rect">
            <a:avLst/>
          </a:prstGeom>
        </p:spPr>
        <p:txBody>
          <a:bodyPr/>
          <a:lstStyle>
            <a:lvl1pPr marL="0" indent="0" algn="ctr">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cxnSp>
        <p:nvCxnSpPr>
          <p:cNvPr id="15" name="Straight Connector 14">
            <a:extLst>
              <a:ext uri="{FF2B5EF4-FFF2-40B4-BE49-F238E27FC236}">
                <a16:creationId xmlns:a16="http://schemas.microsoft.com/office/drawing/2014/main" id="{909907A5-9DC8-517C-9207-3660BA289801}"/>
              </a:ext>
            </a:extLst>
          </p:cNvPr>
          <p:cNvCxnSpPr>
            <a:cxnSpLocks/>
          </p:cNvCxnSpPr>
          <p:nvPr userDrawn="1"/>
        </p:nvCxnSpPr>
        <p:spPr>
          <a:xfrm>
            <a:off x="574675" y="1761827"/>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D7FD860-A2B7-E591-1C6E-AE4BAD9677D3}"/>
              </a:ext>
            </a:extLst>
          </p:cNvPr>
          <p:cNvSpPr txBox="1"/>
          <p:nvPr userDrawn="1"/>
        </p:nvSpPr>
        <p:spPr>
          <a:xfrm>
            <a:off x="574674" y="5929943"/>
            <a:ext cx="7721743" cy="365050"/>
          </a:xfrm>
          <a:prstGeom prst="rect">
            <a:avLst/>
          </a:prstGeom>
          <a:solidFill>
            <a:schemeClr val="bg1"/>
          </a:solidFill>
        </p:spPr>
        <p:txBody>
          <a:bodyPr wrap="square" lIns="108000" rIns="72000" rtlCol="0" anchor="ctr" anchorCtr="0">
            <a:noAutofit/>
          </a:bodyPr>
          <a:lstStyle/>
          <a:p>
            <a:r>
              <a:rPr lang="en-GB" sz="1400" b="0">
                <a:solidFill>
                  <a:schemeClr val="accent1"/>
                </a:solidFill>
                <a:latin typeface="Arial" panose="020B0604020202020204" pitchFamily="34" charset="0"/>
                <a:cs typeface="Arial" panose="020B0604020202020204" pitchFamily="34" charset="0"/>
              </a:rPr>
              <a:t>Leading the way in </a:t>
            </a:r>
            <a:r>
              <a:rPr lang="en-GB" sz="1400" b="1">
                <a:solidFill>
                  <a:schemeClr val="accent1"/>
                </a:solidFill>
                <a:latin typeface="Arial" panose="020B0604020202020204" pitchFamily="34" charset="0"/>
                <a:cs typeface="Arial" panose="020B0604020202020204" pitchFamily="34" charset="0"/>
              </a:rPr>
              <a:t>mental health, learning disability </a:t>
            </a:r>
            <a:r>
              <a:rPr lang="en-GB" sz="1400" b="0">
                <a:solidFill>
                  <a:schemeClr val="accent1"/>
                </a:solidFill>
                <a:latin typeface="Arial" panose="020B0604020202020204" pitchFamily="34" charset="0"/>
                <a:cs typeface="Arial" panose="020B0604020202020204" pitchFamily="34" charset="0"/>
              </a:rPr>
              <a:t>and </a:t>
            </a:r>
            <a:r>
              <a:rPr lang="en-GB" sz="1400" b="1">
                <a:solidFill>
                  <a:schemeClr val="accent1"/>
                </a:solidFill>
                <a:latin typeface="Arial" panose="020B0604020202020204" pitchFamily="34" charset="0"/>
                <a:cs typeface="Arial" panose="020B0604020202020204" pitchFamily="34" charset="0"/>
              </a:rPr>
              <a:t>neurodiversity care</a:t>
            </a:r>
          </a:p>
        </p:txBody>
      </p:sp>
      <p:sp>
        <p:nvSpPr>
          <p:cNvPr id="7" name="TextBox 6">
            <a:extLst>
              <a:ext uri="{FF2B5EF4-FFF2-40B4-BE49-F238E27FC236}">
                <a16:creationId xmlns:a16="http://schemas.microsoft.com/office/drawing/2014/main" id="{3011079B-BA60-C36D-D254-A68D6A7353DB}"/>
              </a:ext>
            </a:extLst>
          </p:cNvPr>
          <p:cNvSpPr txBox="1"/>
          <p:nvPr userDrawn="1"/>
        </p:nvSpPr>
        <p:spPr>
          <a:xfrm>
            <a:off x="8342954" y="5929943"/>
            <a:ext cx="1053582" cy="365050"/>
          </a:xfrm>
          <a:prstGeom prst="rect">
            <a:avLst/>
          </a:prstGeom>
          <a:solidFill>
            <a:schemeClr val="accent1">
              <a:lumMod val="20000"/>
              <a:lumOff val="80000"/>
            </a:schemeClr>
          </a:solidFill>
        </p:spPr>
        <p:txBody>
          <a:bodyPr wrap="square" rtlCol="0" anchor="ctr" anchorCtr="0">
            <a:noAutofit/>
          </a:bodyPr>
          <a:lstStyle/>
          <a:p>
            <a:pPr algn="ctr"/>
            <a:r>
              <a:rPr lang="en-GB" sz="1400" b="0">
                <a:solidFill>
                  <a:schemeClr val="accent1"/>
                </a:solidFill>
                <a:latin typeface="Arial" panose="020B0604020202020204" pitchFamily="34" charset="0"/>
                <a:cs typeface="Arial" panose="020B0604020202020204" pitchFamily="34" charset="0"/>
              </a:rPr>
              <a:t>integrity</a:t>
            </a:r>
          </a:p>
        </p:txBody>
      </p:sp>
      <p:sp>
        <p:nvSpPr>
          <p:cNvPr id="16" name="TextBox 15">
            <a:extLst>
              <a:ext uri="{FF2B5EF4-FFF2-40B4-BE49-F238E27FC236}">
                <a16:creationId xmlns:a16="http://schemas.microsoft.com/office/drawing/2014/main" id="{3DCD8F40-F67E-A8C1-A248-5A72F8CC53E1}"/>
              </a:ext>
            </a:extLst>
          </p:cNvPr>
          <p:cNvSpPr txBox="1"/>
          <p:nvPr userDrawn="1"/>
        </p:nvSpPr>
        <p:spPr>
          <a:xfrm>
            <a:off x="10546279" y="5929943"/>
            <a:ext cx="1053582" cy="365050"/>
          </a:xfrm>
          <a:prstGeom prst="rect">
            <a:avLst/>
          </a:prstGeom>
          <a:solidFill>
            <a:schemeClr val="accent1">
              <a:lumMod val="20000"/>
              <a:lumOff val="80000"/>
            </a:schemeClr>
          </a:solidFill>
        </p:spPr>
        <p:txBody>
          <a:bodyPr wrap="square" rtlCol="0" anchor="ctr" anchorCtr="0">
            <a:noAutofit/>
          </a:bodyPr>
          <a:lstStyle/>
          <a:p>
            <a:pPr algn="ctr"/>
            <a:r>
              <a:rPr lang="en-GB" sz="1400" b="0" baseline="0">
                <a:solidFill>
                  <a:schemeClr val="accent1"/>
                </a:solidFill>
                <a:latin typeface="Arial" panose="020B0604020202020204" pitchFamily="34" charset="0"/>
                <a:cs typeface="Arial" panose="020B0604020202020204" pitchFamily="34" charset="0"/>
              </a:rPr>
              <a:t>caring</a:t>
            </a:r>
            <a:r>
              <a:rPr lang="en-GB" sz="1400" b="0">
                <a:solidFill>
                  <a:schemeClr val="accent1"/>
                </a:solidFill>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806A43EF-A021-DC34-6DE2-D9E1C3F14173}"/>
              </a:ext>
            </a:extLst>
          </p:cNvPr>
          <p:cNvSpPr txBox="1"/>
          <p:nvPr userDrawn="1"/>
        </p:nvSpPr>
        <p:spPr>
          <a:xfrm>
            <a:off x="9444617" y="5929943"/>
            <a:ext cx="1053582" cy="365050"/>
          </a:xfrm>
          <a:prstGeom prst="rect">
            <a:avLst/>
          </a:prstGeom>
          <a:solidFill>
            <a:schemeClr val="accent1">
              <a:lumMod val="20000"/>
              <a:lumOff val="80000"/>
            </a:schemeClr>
          </a:solidFill>
        </p:spPr>
        <p:txBody>
          <a:bodyPr wrap="square" rtlCol="0" anchor="ctr" anchorCtr="0">
            <a:noAutofit/>
          </a:bodyPr>
          <a:lstStyle/>
          <a:p>
            <a:pPr algn="ctr"/>
            <a:r>
              <a:rPr lang="en-GB" sz="1400" b="0" baseline="0">
                <a:solidFill>
                  <a:schemeClr val="accent1"/>
                </a:solidFill>
                <a:latin typeface="Arial" panose="020B0604020202020204" pitchFamily="34" charset="0"/>
                <a:cs typeface="Arial" panose="020B0604020202020204" pitchFamily="34" charset="0"/>
              </a:rPr>
              <a:t>simplicity</a:t>
            </a:r>
            <a:endParaRPr lang="en-GB" sz="1400" b="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2185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61D9-0B48-A5F6-B8FC-CDFF1E7E76A0}"/>
              </a:ext>
            </a:extLst>
          </p:cNvPr>
          <p:cNvSpPr>
            <a:spLocks noGrp="1"/>
          </p:cNvSpPr>
          <p:nvPr>
            <p:ph type="title"/>
          </p:nvPr>
        </p:nvSpPr>
        <p:spPr>
          <a:xfrm>
            <a:off x="512690" y="128774"/>
            <a:ext cx="3357562" cy="1600200"/>
          </a:xfrm>
          <a:prstGeom prst="rect">
            <a:avLst/>
          </a:prstGeom>
        </p:spPr>
        <p:txBody>
          <a:bodyPr anchor="b"/>
          <a:lstStyle>
            <a:lvl1pPr>
              <a:defRPr sz="2800" b="1">
                <a:solidFill>
                  <a:schemeClr val="accent1"/>
                </a:solidFill>
              </a:defRPr>
            </a:lvl1pPr>
          </a:lstStyle>
          <a:p>
            <a:r>
              <a:rPr lang="en-GB"/>
              <a:t>Click to edit Master title style</a:t>
            </a:r>
          </a:p>
        </p:txBody>
      </p:sp>
      <p:sp>
        <p:nvSpPr>
          <p:cNvPr id="4" name="Text Placeholder 3">
            <a:extLst>
              <a:ext uri="{FF2B5EF4-FFF2-40B4-BE49-F238E27FC236}">
                <a16:creationId xmlns:a16="http://schemas.microsoft.com/office/drawing/2014/main" id="{CB1B67B5-DF3E-0B17-A247-FE888291B3B7}"/>
              </a:ext>
            </a:extLst>
          </p:cNvPr>
          <p:cNvSpPr>
            <a:spLocks noGrp="1"/>
          </p:cNvSpPr>
          <p:nvPr>
            <p:ph type="body" sz="half" idx="2"/>
          </p:nvPr>
        </p:nvSpPr>
        <p:spPr>
          <a:xfrm>
            <a:off x="512690" y="1874652"/>
            <a:ext cx="3357562"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Subtitle 2">
            <a:extLst>
              <a:ext uri="{FF2B5EF4-FFF2-40B4-BE49-F238E27FC236}">
                <a16:creationId xmlns:a16="http://schemas.microsoft.com/office/drawing/2014/main" id="{2426527A-BEE5-6574-5552-3E89291B39A9}"/>
              </a:ext>
            </a:extLst>
          </p:cNvPr>
          <p:cNvSpPr txBox="1">
            <a:spLocks/>
          </p:cNvSpPr>
          <p:nvPr userDrawn="1"/>
        </p:nvSpPr>
        <p:spPr>
          <a:xfrm>
            <a:off x="10880308"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pPr algn="r"/>
              <a:t>‹#›</a:t>
            </a:fld>
            <a:endParaRPr lang="en-GB" sz="1400"/>
          </a:p>
        </p:txBody>
      </p:sp>
      <p:sp>
        <p:nvSpPr>
          <p:cNvPr id="9" name="Subtitle 2">
            <a:extLst>
              <a:ext uri="{FF2B5EF4-FFF2-40B4-BE49-F238E27FC236}">
                <a16:creationId xmlns:a16="http://schemas.microsoft.com/office/drawing/2014/main" id="{C2C5ED70-3049-DC9E-720D-AFE80948E612}"/>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accent1"/>
                </a:solidFill>
              </a:rPr>
              <a:t>Leeds and York Partnership NHS Foundation Trust</a:t>
            </a:r>
          </a:p>
        </p:txBody>
      </p:sp>
      <p:cxnSp>
        <p:nvCxnSpPr>
          <p:cNvPr id="14" name="Straight Connector 13">
            <a:extLst>
              <a:ext uri="{FF2B5EF4-FFF2-40B4-BE49-F238E27FC236}">
                <a16:creationId xmlns:a16="http://schemas.microsoft.com/office/drawing/2014/main" id="{3A56BC6C-EF50-21F5-33D7-B717D584699E}"/>
              </a:ext>
            </a:extLst>
          </p:cNvPr>
          <p:cNvCxnSpPr>
            <a:cxnSpLocks/>
          </p:cNvCxnSpPr>
          <p:nvPr userDrawn="1"/>
        </p:nvCxnSpPr>
        <p:spPr>
          <a:xfrm>
            <a:off x="574675" y="6312561"/>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4" name="Graphic 33" descr="Ambulance with solid fill">
            <a:extLst>
              <a:ext uri="{FF2B5EF4-FFF2-40B4-BE49-F238E27FC236}">
                <a16:creationId xmlns:a16="http://schemas.microsoft.com/office/drawing/2014/main" id="{34AB69F5-6315-8D68-FEA8-1753A7F1A9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78880" y="2971647"/>
            <a:ext cx="914400" cy="914400"/>
          </a:xfrm>
          <a:prstGeom prst="rect">
            <a:avLst/>
          </a:prstGeom>
        </p:spPr>
      </p:pic>
      <p:pic>
        <p:nvPicPr>
          <p:cNvPr id="23" name="Graphic 22" descr="Man with baby with solid fill">
            <a:extLst>
              <a:ext uri="{FF2B5EF4-FFF2-40B4-BE49-F238E27FC236}">
                <a16:creationId xmlns:a16="http://schemas.microsoft.com/office/drawing/2014/main" id="{E5F797E3-3611-0AEF-4720-968BF7707B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78880" y="1868063"/>
            <a:ext cx="914400" cy="914400"/>
          </a:xfrm>
          <a:prstGeom prst="rect">
            <a:avLst/>
          </a:prstGeom>
        </p:spPr>
      </p:pic>
      <p:pic>
        <p:nvPicPr>
          <p:cNvPr id="39" name="Graphic 38" descr="Rocket with solid fill">
            <a:extLst>
              <a:ext uri="{FF2B5EF4-FFF2-40B4-BE49-F238E27FC236}">
                <a16:creationId xmlns:a16="http://schemas.microsoft.com/office/drawing/2014/main" id="{CC98169D-0666-3E0A-F6D4-63833C8173F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78880" y="4075231"/>
            <a:ext cx="914400" cy="914400"/>
          </a:xfrm>
          <a:prstGeom prst="rect">
            <a:avLst/>
          </a:prstGeom>
        </p:spPr>
      </p:pic>
      <p:pic>
        <p:nvPicPr>
          <p:cNvPr id="15" name="Graphic 14" descr="Child with balloon with solid fill">
            <a:extLst>
              <a:ext uri="{FF2B5EF4-FFF2-40B4-BE49-F238E27FC236}">
                <a16:creationId xmlns:a16="http://schemas.microsoft.com/office/drawing/2014/main" id="{7CD16B05-0307-3F3B-7189-311B8AC57FD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578880" y="5178815"/>
            <a:ext cx="914400" cy="914400"/>
          </a:xfrm>
          <a:prstGeom prst="rect">
            <a:avLst/>
          </a:prstGeom>
        </p:spPr>
      </p:pic>
      <p:pic>
        <p:nvPicPr>
          <p:cNvPr id="18" name="Graphic 17" descr="Stethoscope with solid fill">
            <a:extLst>
              <a:ext uri="{FF2B5EF4-FFF2-40B4-BE49-F238E27FC236}">
                <a16:creationId xmlns:a16="http://schemas.microsoft.com/office/drawing/2014/main" id="{6FDBEBDD-283B-0825-1E50-84567ED56FA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47808" y="2971647"/>
            <a:ext cx="914400" cy="914400"/>
          </a:xfrm>
          <a:prstGeom prst="rect">
            <a:avLst/>
          </a:prstGeom>
        </p:spPr>
      </p:pic>
      <p:pic>
        <p:nvPicPr>
          <p:cNvPr id="6" name="Graphic 5" descr="Doctor male with solid fill">
            <a:extLst>
              <a:ext uri="{FF2B5EF4-FFF2-40B4-BE49-F238E27FC236}">
                <a16:creationId xmlns:a16="http://schemas.microsoft.com/office/drawing/2014/main" id="{9FFD0FDA-103A-B3CE-CC46-DE5390B8331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447808" y="1868063"/>
            <a:ext cx="914400" cy="914400"/>
          </a:xfrm>
          <a:prstGeom prst="rect">
            <a:avLst/>
          </a:prstGeom>
        </p:spPr>
      </p:pic>
      <p:pic>
        <p:nvPicPr>
          <p:cNvPr id="22" name="Graphic 21" descr="IV with solid fill">
            <a:extLst>
              <a:ext uri="{FF2B5EF4-FFF2-40B4-BE49-F238E27FC236}">
                <a16:creationId xmlns:a16="http://schemas.microsoft.com/office/drawing/2014/main" id="{21F2530C-01DC-454E-8CB4-247BD544D138}"/>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447808" y="4075231"/>
            <a:ext cx="914400" cy="914400"/>
          </a:xfrm>
          <a:prstGeom prst="rect">
            <a:avLst/>
          </a:prstGeom>
        </p:spPr>
      </p:pic>
      <p:pic>
        <p:nvPicPr>
          <p:cNvPr id="27" name="Graphic 26" descr="Flip calendar with solid fill">
            <a:extLst>
              <a:ext uri="{FF2B5EF4-FFF2-40B4-BE49-F238E27FC236}">
                <a16:creationId xmlns:a16="http://schemas.microsoft.com/office/drawing/2014/main" id="{E0CDD158-C1C7-87CF-97AE-FC643C353C5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447808" y="5178815"/>
            <a:ext cx="914400" cy="914400"/>
          </a:xfrm>
          <a:prstGeom prst="rect">
            <a:avLst/>
          </a:prstGeom>
        </p:spPr>
      </p:pic>
      <p:pic>
        <p:nvPicPr>
          <p:cNvPr id="20" name="Graphic 19" descr="Inpatient with solid fill">
            <a:extLst>
              <a:ext uri="{FF2B5EF4-FFF2-40B4-BE49-F238E27FC236}">
                <a16:creationId xmlns:a16="http://schemas.microsoft.com/office/drawing/2014/main" id="{10F48564-A4B9-CDAC-5820-DC8947BEF4AF}"/>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5980576" y="2971647"/>
            <a:ext cx="914400" cy="914400"/>
          </a:xfrm>
          <a:prstGeom prst="rect">
            <a:avLst/>
          </a:prstGeom>
        </p:spPr>
      </p:pic>
      <p:pic>
        <p:nvPicPr>
          <p:cNvPr id="12" name="Graphic 11" descr="Doctor female with solid fill">
            <a:extLst>
              <a:ext uri="{FF2B5EF4-FFF2-40B4-BE49-F238E27FC236}">
                <a16:creationId xmlns:a16="http://schemas.microsoft.com/office/drawing/2014/main" id="{23D30D00-63A7-D746-01A9-75E664BED7F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980576" y="1868063"/>
            <a:ext cx="914400" cy="914400"/>
          </a:xfrm>
          <a:prstGeom prst="rect">
            <a:avLst/>
          </a:prstGeom>
        </p:spPr>
      </p:pic>
      <p:pic>
        <p:nvPicPr>
          <p:cNvPr id="16" name="Graphic 15" descr="First aid kit with solid fill">
            <a:extLst>
              <a:ext uri="{FF2B5EF4-FFF2-40B4-BE49-F238E27FC236}">
                <a16:creationId xmlns:a16="http://schemas.microsoft.com/office/drawing/2014/main" id="{D71E9918-60FD-A444-77F1-45FC534EC94C}"/>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980576" y="4075231"/>
            <a:ext cx="914400" cy="914400"/>
          </a:xfrm>
          <a:prstGeom prst="rect">
            <a:avLst/>
          </a:prstGeom>
        </p:spPr>
      </p:pic>
      <p:pic>
        <p:nvPicPr>
          <p:cNvPr id="31" name="Graphic 30" descr="Daily calendar with solid fill">
            <a:extLst>
              <a:ext uri="{FF2B5EF4-FFF2-40B4-BE49-F238E27FC236}">
                <a16:creationId xmlns:a16="http://schemas.microsoft.com/office/drawing/2014/main" id="{B55A9EB4-0C70-90EC-2395-02CA859B3E04}"/>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980576" y="5178815"/>
            <a:ext cx="914400" cy="914400"/>
          </a:xfrm>
          <a:prstGeom prst="rect">
            <a:avLst/>
          </a:prstGeom>
        </p:spPr>
      </p:pic>
      <p:pic>
        <p:nvPicPr>
          <p:cNvPr id="26" name="Graphic 25" descr="Medical with solid fill">
            <a:extLst>
              <a:ext uri="{FF2B5EF4-FFF2-40B4-BE49-F238E27FC236}">
                <a16:creationId xmlns:a16="http://schemas.microsoft.com/office/drawing/2014/main" id="{A69CDEC5-862B-4CB3-E412-4F22BB917565}"/>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513344" y="2971647"/>
            <a:ext cx="914400" cy="914400"/>
          </a:xfrm>
          <a:prstGeom prst="rect">
            <a:avLst/>
          </a:prstGeom>
        </p:spPr>
      </p:pic>
      <p:pic>
        <p:nvPicPr>
          <p:cNvPr id="19" name="Graphic 18" descr="School boy with solid fill">
            <a:extLst>
              <a:ext uri="{FF2B5EF4-FFF2-40B4-BE49-F238E27FC236}">
                <a16:creationId xmlns:a16="http://schemas.microsoft.com/office/drawing/2014/main" id="{4414512B-521F-80E5-B8F5-F1122BC9BE66}"/>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7513344" y="1868063"/>
            <a:ext cx="914400" cy="914400"/>
          </a:xfrm>
          <a:prstGeom prst="rect">
            <a:avLst/>
          </a:prstGeom>
        </p:spPr>
      </p:pic>
      <p:pic>
        <p:nvPicPr>
          <p:cNvPr id="30" name="Graphic 29" descr="Hospital with solid fill">
            <a:extLst>
              <a:ext uri="{FF2B5EF4-FFF2-40B4-BE49-F238E27FC236}">
                <a16:creationId xmlns:a16="http://schemas.microsoft.com/office/drawing/2014/main" id="{E7BB0658-C772-4BEE-3C45-1C6640215666}"/>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7513344" y="4075231"/>
            <a:ext cx="914400" cy="914400"/>
          </a:xfrm>
          <a:prstGeom prst="rect">
            <a:avLst/>
          </a:prstGeom>
        </p:spPr>
      </p:pic>
      <p:pic>
        <p:nvPicPr>
          <p:cNvPr id="35" name="Graphic 34" descr="Clock with solid fill">
            <a:extLst>
              <a:ext uri="{FF2B5EF4-FFF2-40B4-BE49-F238E27FC236}">
                <a16:creationId xmlns:a16="http://schemas.microsoft.com/office/drawing/2014/main" id="{19DDE2BD-4AF4-35A5-DE9A-4C6A9C42CF96}"/>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7513344" y="5178815"/>
            <a:ext cx="914400" cy="914400"/>
          </a:xfrm>
          <a:prstGeom prst="rect">
            <a:avLst/>
          </a:prstGeom>
        </p:spPr>
      </p:pic>
      <p:pic>
        <p:nvPicPr>
          <p:cNvPr id="28" name="Graphic 27" descr="Medicine with solid fill">
            <a:extLst>
              <a:ext uri="{FF2B5EF4-FFF2-40B4-BE49-F238E27FC236}">
                <a16:creationId xmlns:a16="http://schemas.microsoft.com/office/drawing/2014/main" id="{CB5E1E18-8491-73F4-8DE1-7032D0CF9B1A}"/>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9046112" y="2971647"/>
            <a:ext cx="914400" cy="914400"/>
          </a:xfrm>
          <a:prstGeom prst="rect">
            <a:avLst/>
          </a:prstGeom>
        </p:spPr>
      </p:pic>
      <p:pic>
        <p:nvPicPr>
          <p:cNvPr id="5" name="Graphic 4" descr="School girl with solid fill">
            <a:extLst>
              <a:ext uri="{FF2B5EF4-FFF2-40B4-BE49-F238E27FC236}">
                <a16:creationId xmlns:a16="http://schemas.microsoft.com/office/drawing/2014/main" id="{2A4D957C-D9BC-D2D7-8F14-6DEA36866B1A}"/>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9046112" y="1868063"/>
            <a:ext cx="914400" cy="914400"/>
          </a:xfrm>
          <a:prstGeom prst="rect">
            <a:avLst/>
          </a:prstGeom>
        </p:spPr>
      </p:pic>
      <p:pic>
        <p:nvPicPr>
          <p:cNvPr id="42" name="Graphic 41" descr="Stuffed Toy with solid fill">
            <a:extLst>
              <a:ext uri="{FF2B5EF4-FFF2-40B4-BE49-F238E27FC236}">
                <a16:creationId xmlns:a16="http://schemas.microsoft.com/office/drawing/2014/main" id="{4FE9A6B4-0C12-0C76-6713-76D9330623F1}"/>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9046112" y="4075231"/>
            <a:ext cx="914400" cy="914400"/>
          </a:xfrm>
          <a:prstGeom prst="rect">
            <a:avLst/>
          </a:prstGeom>
        </p:spPr>
      </p:pic>
      <p:pic>
        <p:nvPicPr>
          <p:cNvPr id="44" name="Graphic 43" descr="Beach ball with solid fill">
            <a:extLst>
              <a:ext uri="{FF2B5EF4-FFF2-40B4-BE49-F238E27FC236}">
                <a16:creationId xmlns:a16="http://schemas.microsoft.com/office/drawing/2014/main" id="{C55A38FE-0B18-D529-C110-13097DB99FCA}"/>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9046112" y="5178815"/>
            <a:ext cx="914400" cy="914400"/>
          </a:xfrm>
          <a:prstGeom prst="rect">
            <a:avLst/>
          </a:prstGeom>
        </p:spPr>
      </p:pic>
    </p:spTree>
    <p:extLst>
      <p:ext uri="{BB962C8B-B14F-4D97-AF65-F5344CB8AC3E}">
        <p14:creationId xmlns:p14="http://schemas.microsoft.com/office/powerpoint/2010/main" val="3822943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61D9-0B48-A5F6-B8FC-CDFF1E7E76A0}"/>
              </a:ext>
            </a:extLst>
          </p:cNvPr>
          <p:cNvSpPr>
            <a:spLocks noGrp="1"/>
          </p:cNvSpPr>
          <p:nvPr>
            <p:ph type="title"/>
          </p:nvPr>
        </p:nvSpPr>
        <p:spPr>
          <a:xfrm>
            <a:off x="512690" y="128774"/>
            <a:ext cx="3357562" cy="1600200"/>
          </a:xfrm>
          <a:prstGeom prst="rect">
            <a:avLst/>
          </a:prstGeom>
        </p:spPr>
        <p:txBody>
          <a:bodyPr anchor="b"/>
          <a:lstStyle>
            <a:lvl1pPr>
              <a:defRPr sz="2800" b="1">
                <a:solidFill>
                  <a:schemeClr val="accent1"/>
                </a:solidFill>
              </a:defRPr>
            </a:lvl1pPr>
          </a:lstStyle>
          <a:p>
            <a:r>
              <a:rPr lang="en-GB"/>
              <a:t>Click to edit Master title style</a:t>
            </a:r>
          </a:p>
        </p:txBody>
      </p:sp>
      <p:sp>
        <p:nvSpPr>
          <p:cNvPr id="4" name="Text Placeholder 3">
            <a:extLst>
              <a:ext uri="{FF2B5EF4-FFF2-40B4-BE49-F238E27FC236}">
                <a16:creationId xmlns:a16="http://schemas.microsoft.com/office/drawing/2014/main" id="{CB1B67B5-DF3E-0B17-A247-FE888291B3B7}"/>
              </a:ext>
            </a:extLst>
          </p:cNvPr>
          <p:cNvSpPr>
            <a:spLocks noGrp="1"/>
          </p:cNvSpPr>
          <p:nvPr>
            <p:ph type="body" sz="half" idx="2"/>
          </p:nvPr>
        </p:nvSpPr>
        <p:spPr>
          <a:xfrm>
            <a:off x="512690" y="1874652"/>
            <a:ext cx="3357562"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Subtitle 2">
            <a:extLst>
              <a:ext uri="{FF2B5EF4-FFF2-40B4-BE49-F238E27FC236}">
                <a16:creationId xmlns:a16="http://schemas.microsoft.com/office/drawing/2014/main" id="{2426527A-BEE5-6574-5552-3E89291B39A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pPr algn="r"/>
              <a:t>‹#›</a:t>
            </a:fld>
            <a:endParaRPr lang="en-GB" sz="1400"/>
          </a:p>
        </p:txBody>
      </p:sp>
      <p:sp>
        <p:nvSpPr>
          <p:cNvPr id="9" name="Subtitle 2">
            <a:extLst>
              <a:ext uri="{FF2B5EF4-FFF2-40B4-BE49-F238E27FC236}">
                <a16:creationId xmlns:a16="http://schemas.microsoft.com/office/drawing/2014/main" id="{C2C5ED70-3049-DC9E-720D-AFE80948E612}"/>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accent1"/>
                </a:solidFill>
              </a:rPr>
              <a:t>Leeds and York Partnership NHS Foundation Trust</a:t>
            </a:r>
          </a:p>
        </p:txBody>
      </p:sp>
      <p:cxnSp>
        <p:nvCxnSpPr>
          <p:cNvPr id="14" name="Straight Connector 13">
            <a:extLst>
              <a:ext uri="{FF2B5EF4-FFF2-40B4-BE49-F238E27FC236}">
                <a16:creationId xmlns:a16="http://schemas.microsoft.com/office/drawing/2014/main" id="{3A56BC6C-EF50-21F5-33D7-B717D584699E}"/>
              </a:ext>
            </a:extLst>
          </p:cNvPr>
          <p:cNvCxnSpPr>
            <a:cxnSpLocks/>
          </p:cNvCxnSpPr>
          <p:nvPr userDrawn="1"/>
        </p:nvCxnSpPr>
        <p:spPr>
          <a:xfrm>
            <a:off x="574675" y="6312561"/>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728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61D9-0B48-A5F6-B8FC-CDFF1E7E76A0}"/>
              </a:ext>
            </a:extLst>
          </p:cNvPr>
          <p:cNvSpPr>
            <a:spLocks noGrp="1"/>
          </p:cNvSpPr>
          <p:nvPr>
            <p:ph type="title"/>
          </p:nvPr>
        </p:nvSpPr>
        <p:spPr>
          <a:xfrm>
            <a:off x="512690" y="128774"/>
            <a:ext cx="3357562" cy="1600200"/>
          </a:xfrm>
          <a:prstGeom prst="rect">
            <a:avLst/>
          </a:prstGeom>
        </p:spPr>
        <p:txBody>
          <a:bodyPr anchor="b"/>
          <a:lstStyle>
            <a:lvl1pPr>
              <a:defRPr sz="2800" b="1">
                <a:solidFill>
                  <a:schemeClr val="accent1"/>
                </a:solidFill>
              </a:defRPr>
            </a:lvl1pPr>
          </a:lstStyle>
          <a:p>
            <a:r>
              <a:rPr lang="en-GB"/>
              <a:t>Click to edit Master title style</a:t>
            </a:r>
          </a:p>
        </p:txBody>
      </p:sp>
      <p:sp>
        <p:nvSpPr>
          <p:cNvPr id="4" name="Text Placeholder 3">
            <a:extLst>
              <a:ext uri="{FF2B5EF4-FFF2-40B4-BE49-F238E27FC236}">
                <a16:creationId xmlns:a16="http://schemas.microsoft.com/office/drawing/2014/main" id="{CB1B67B5-DF3E-0B17-A247-FE888291B3B7}"/>
              </a:ext>
            </a:extLst>
          </p:cNvPr>
          <p:cNvSpPr>
            <a:spLocks noGrp="1"/>
          </p:cNvSpPr>
          <p:nvPr>
            <p:ph type="body" sz="half" idx="2"/>
          </p:nvPr>
        </p:nvSpPr>
        <p:spPr>
          <a:xfrm>
            <a:off x="512690" y="1874652"/>
            <a:ext cx="3357562"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Subtitle 2">
            <a:extLst>
              <a:ext uri="{FF2B5EF4-FFF2-40B4-BE49-F238E27FC236}">
                <a16:creationId xmlns:a16="http://schemas.microsoft.com/office/drawing/2014/main" id="{2426527A-BEE5-6574-5552-3E89291B39A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pPr algn="r"/>
              <a:t>‹#›</a:t>
            </a:fld>
            <a:endParaRPr lang="en-GB" sz="1400"/>
          </a:p>
        </p:txBody>
      </p:sp>
      <p:sp>
        <p:nvSpPr>
          <p:cNvPr id="9" name="Subtitle 2">
            <a:extLst>
              <a:ext uri="{FF2B5EF4-FFF2-40B4-BE49-F238E27FC236}">
                <a16:creationId xmlns:a16="http://schemas.microsoft.com/office/drawing/2014/main" id="{C2C5ED70-3049-DC9E-720D-AFE80948E612}"/>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accent1"/>
                </a:solidFill>
              </a:rPr>
              <a:t>Leeds and York Partnership NHS Foundation Trust</a:t>
            </a:r>
          </a:p>
        </p:txBody>
      </p:sp>
      <p:cxnSp>
        <p:nvCxnSpPr>
          <p:cNvPr id="14" name="Straight Connector 13">
            <a:extLst>
              <a:ext uri="{FF2B5EF4-FFF2-40B4-BE49-F238E27FC236}">
                <a16:creationId xmlns:a16="http://schemas.microsoft.com/office/drawing/2014/main" id="{3A56BC6C-EF50-21F5-33D7-B717D584699E}"/>
              </a:ext>
            </a:extLst>
          </p:cNvPr>
          <p:cNvCxnSpPr>
            <a:cxnSpLocks/>
          </p:cNvCxnSpPr>
          <p:nvPr userDrawn="1"/>
        </p:nvCxnSpPr>
        <p:spPr>
          <a:xfrm>
            <a:off x="574675" y="6312561"/>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909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61D9-0B48-A5F6-B8FC-CDFF1E7E76A0}"/>
              </a:ext>
            </a:extLst>
          </p:cNvPr>
          <p:cNvSpPr>
            <a:spLocks noGrp="1"/>
          </p:cNvSpPr>
          <p:nvPr>
            <p:ph type="title"/>
          </p:nvPr>
        </p:nvSpPr>
        <p:spPr>
          <a:xfrm>
            <a:off x="512690" y="128774"/>
            <a:ext cx="3357562" cy="1600200"/>
          </a:xfrm>
          <a:prstGeom prst="rect">
            <a:avLst/>
          </a:prstGeom>
        </p:spPr>
        <p:txBody>
          <a:bodyPr anchor="b"/>
          <a:lstStyle>
            <a:lvl1pPr>
              <a:defRPr sz="2800" b="1">
                <a:solidFill>
                  <a:schemeClr val="accent1"/>
                </a:solidFill>
              </a:defRPr>
            </a:lvl1pPr>
          </a:lstStyle>
          <a:p>
            <a:r>
              <a:rPr lang="en-GB"/>
              <a:t>Click to edit Master title style</a:t>
            </a:r>
          </a:p>
        </p:txBody>
      </p:sp>
      <p:sp>
        <p:nvSpPr>
          <p:cNvPr id="4" name="Text Placeholder 3">
            <a:extLst>
              <a:ext uri="{FF2B5EF4-FFF2-40B4-BE49-F238E27FC236}">
                <a16:creationId xmlns:a16="http://schemas.microsoft.com/office/drawing/2014/main" id="{CB1B67B5-DF3E-0B17-A247-FE888291B3B7}"/>
              </a:ext>
            </a:extLst>
          </p:cNvPr>
          <p:cNvSpPr>
            <a:spLocks noGrp="1"/>
          </p:cNvSpPr>
          <p:nvPr>
            <p:ph type="body" sz="half" idx="2"/>
          </p:nvPr>
        </p:nvSpPr>
        <p:spPr>
          <a:xfrm>
            <a:off x="512690" y="1874652"/>
            <a:ext cx="3357562"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Subtitle 2">
            <a:extLst>
              <a:ext uri="{FF2B5EF4-FFF2-40B4-BE49-F238E27FC236}">
                <a16:creationId xmlns:a16="http://schemas.microsoft.com/office/drawing/2014/main" id="{2426527A-BEE5-6574-5552-3E89291B39A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pPr algn="r"/>
              <a:t>‹#›</a:t>
            </a:fld>
            <a:endParaRPr lang="en-GB" sz="1400"/>
          </a:p>
        </p:txBody>
      </p:sp>
      <p:sp>
        <p:nvSpPr>
          <p:cNvPr id="9" name="Subtitle 2">
            <a:extLst>
              <a:ext uri="{FF2B5EF4-FFF2-40B4-BE49-F238E27FC236}">
                <a16:creationId xmlns:a16="http://schemas.microsoft.com/office/drawing/2014/main" id="{C2C5ED70-3049-DC9E-720D-AFE80948E612}"/>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accent1"/>
                </a:solidFill>
              </a:rPr>
              <a:t>Leeds and York Partnership NHS Foundation Trust</a:t>
            </a:r>
          </a:p>
        </p:txBody>
      </p:sp>
      <p:cxnSp>
        <p:nvCxnSpPr>
          <p:cNvPr id="14" name="Straight Connector 13">
            <a:extLst>
              <a:ext uri="{FF2B5EF4-FFF2-40B4-BE49-F238E27FC236}">
                <a16:creationId xmlns:a16="http://schemas.microsoft.com/office/drawing/2014/main" id="{3A56BC6C-EF50-21F5-33D7-B717D584699E}"/>
              </a:ext>
            </a:extLst>
          </p:cNvPr>
          <p:cNvCxnSpPr>
            <a:cxnSpLocks/>
          </p:cNvCxnSpPr>
          <p:nvPr userDrawn="1"/>
        </p:nvCxnSpPr>
        <p:spPr>
          <a:xfrm>
            <a:off x="574675" y="6312561"/>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488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E343-2EB8-3590-2825-4D2960414839}"/>
              </a:ext>
            </a:extLst>
          </p:cNvPr>
          <p:cNvSpPr>
            <a:spLocks noGrp="1"/>
          </p:cNvSpPr>
          <p:nvPr>
            <p:ph type="ctrTitle" hasCustomPrompt="1"/>
          </p:nvPr>
        </p:nvSpPr>
        <p:spPr>
          <a:xfrm>
            <a:off x="1524000" y="2169165"/>
            <a:ext cx="9144000" cy="1682429"/>
          </a:xfrm>
          <a:prstGeom prst="rect">
            <a:avLst/>
          </a:prstGeom>
        </p:spPr>
        <p:txBody>
          <a:bodyPr anchor="b" anchorCtr="0"/>
          <a:lstStyle>
            <a:lvl1pPr algn="ctr">
              <a:lnSpc>
                <a:spcPct val="100000"/>
              </a:lnSpc>
              <a:defRPr sz="4800" b="1"/>
            </a:lvl1pPr>
          </a:lstStyle>
          <a:p>
            <a:r>
              <a:rPr lang="en-GB"/>
              <a:t>Thank you</a:t>
            </a:r>
          </a:p>
        </p:txBody>
      </p:sp>
      <p:sp>
        <p:nvSpPr>
          <p:cNvPr id="3" name="Subtitle 2">
            <a:extLst>
              <a:ext uri="{FF2B5EF4-FFF2-40B4-BE49-F238E27FC236}">
                <a16:creationId xmlns:a16="http://schemas.microsoft.com/office/drawing/2014/main" id="{9BC31728-52C3-74CC-B979-80ACE920AD57}"/>
              </a:ext>
            </a:extLst>
          </p:cNvPr>
          <p:cNvSpPr>
            <a:spLocks noGrp="1"/>
          </p:cNvSpPr>
          <p:nvPr>
            <p:ph type="subTitle" idx="1"/>
          </p:nvPr>
        </p:nvSpPr>
        <p:spPr>
          <a:xfrm>
            <a:off x="1524000" y="3943670"/>
            <a:ext cx="9144000" cy="1655762"/>
          </a:xfrm>
          <a:prstGeom prst="rect">
            <a:avLst/>
          </a:prstGeom>
        </p:spPr>
        <p:txBody>
          <a:bodyPr/>
          <a:lstStyle>
            <a:lvl1pPr marL="0" indent="0" algn="ctr">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3" name="Graphic 6">
            <a:extLst>
              <a:ext uri="{FF2B5EF4-FFF2-40B4-BE49-F238E27FC236}">
                <a16:creationId xmlns:a16="http://schemas.microsoft.com/office/drawing/2014/main" id="{7BBA72A3-43D7-531B-F4DE-718AAECD9065}"/>
              </a:ext>
            </a:extLst>
          </p:cNvPr>
          <p:cNvGrpSpPr/>
          <p:nvPr userDrawn="1"/>
        </p:nvGrpSpPr>
        <p:grpSpPr>
          <a:xfrm>
            <a:off x="8766443" y="548082"/>
            <a:ext cx="2844053" cy="739546"/>
            <a:chOff x="8306332" y="18039184"/>
            <a:chExt cx="3151708" cy="819219"/>
          </a:xfrm>
        </p:grpSpPr>
        <p:sp>
          <p:nvSpPr>
            <p:cNvPr id="14" name="Freeform 13">
              <a:extLst>
                <a:ext uri="{FF2B5EF4-FFF2-40B4-BE49-F238E27FC236}">
                  <a16:creationId xmlns:a16="http://schemas.microsoft.com/office/drawing/2014/main" id="{743333BA-6D84-0137-915D-E26F322E014B}"/>
                </a:ext>
              </a:extLst>
            </p:cNvPr>
            <p:cNvSpPr/>
            <p:nvPr/>
          </p:nvSpPr>
          <p:spPr>
            <a:xfrm>
              <a:off x="10589718" y="18039184"/>
              <a:ext cx="857999" cy="344981"/>
            </a:xfrm>
            <a:custGeom>
              <a:avLst/>
              <a:gdLst>
                <a:gd name="connsiteX0" fmla="*/ 858000 w 857999"/>
                <a:gd name="connsiteY0" fmla="*/ 0 h 344981"/>
                <a:gd name="connsiteX1" fmla="*/ 0 w 857999"/>
                <a:gd name="connsiteY1" fmla="*/ 0 h 344981"/>
                <a:gd name="connsiteX2" fmla="*/ 0 w 857999"/>
                <a:gd name="connsiteY2" fmla="*/ 344981 h 344981"/>
                <a:gd name="connsiteX3" fmla="*/ 858000 w 857999"/>
                <a:gd name="connsiteY3" fmla="*/ 344981 h 344981"/>
                <a:gd name="connsiteX4" fmla="*/ 858000 w 857999"/>
                <a:gd name="connsiteY4" fmla="*/ 0 h 344981"/>
                <a:gd name="connsiteX5" fmla="*/ 351013 w 857999"/>
                <a:gd name="connsiteY5" fmla="*/ 33883 h 344981"/>
                <a:gd name="connsiteX6" fmla="*/ 292234 w 857999"/>
                <a:gd name="connsiteY6" fmla="*/ 311018 h 344981"/>
                <a:gd name="connsiteX7" fmla="*/ 200139 w 857999"/>
                <a:gd name="connsiteY7" fmla="*/ 311018 h 344981"/>
                <a:gd name="connsiteX8" fmla="*/ 142170 w 857999"/>
                <a:gd name="connsiteY8" fmla="*/ 119258 h 344981"/>
                <a:gd name="connsiteX9" fmla="*/ 141401 w 857999"/>
                <a:gd name="connsiteY9" fmla="*/ 119258 h 344981"/>
                <a:gd name="connsiteX10" fmla="*/ 102863 w 857999"/>
                <a:gd name="connsiteY10" fmla="*/ 311018 h 344981"/>
                <a:gd name="connsiteX11" fmla="*/ 32992 w 857999"/>
                <a:gd name="connsiteY11" fmla="*/ 311018 h 344981"/>
                <a:gd name="connsiteX12" fmla="*/ 92176 w 857999"/>
                <a:gd name="connsiteY12" fmla="*/ 33883 h 344981"/>
                <a:gd name="connsiteX13" fmla="*/ 184716 w 857999"/>
                <a:gd name="connsiteY13" fmla="*/ 33883 h 344981"/>
                <a:gd name="connsiteX14" fmla="*/ 241511 w 857999"/>
                <a:gd name="connsiteY14" fmla="*/ 226047 h 344981"/>
                <a:gd name="connsiteX15" fmla="*/ 242280 w 857999"/>
                <a:gd name="connsiteY15" fmla="*/ 226047 h 344981"/>
                <a:gd name="connsiteX16" fmla="*/ 281183 w 857999"/>
                <a:gd name="connsiteY16" fmla="*/ 33883 h 344981"/>
                <a:gd name="connsiteX17" fmla="*/ 351013 w 857999"/>
                <a:gd name="connsiteY17" fmla="*/ 33883 h 344981"/>
                <a:gd name="connsiteX18" fmla="*/ 612643 w 857999"/>
                <a:gd name="connsiteY18" fmla="*/ 33883 h 344981"/>
                <a:gd name="connsiteX19" fmla="*/ 555079 w 857999"/>
                <a:gd name="connsiteY19" fmla="*/ 311018 h 344981"/>
                <a:gd name="connsiteX20" fmla="*/ 480796 w 857999"/>
                <a:gd name="connsiteY20" fmla="*/ 311018 h 344981"/>
                <a:gd name="connsiteX21" fmla="*/ 505408 w 857999"/>
                <a:gd name="connsiteY21" fmla="*/ 192326 h 344981"/>
                <a:gd name="connsiteX22" fmla="*/ 417645 w 857999"/>
                <a:gd name="connsiteY22" fmla="*/ 192326 h 344981"/>
                <a:gd name="connsiteX23" fmla="*/ 393032 w 857999"/>
                <a:gd name="connsiteY23" fmla="*/ 311018 h 344981"/>
                <a:gd name="connsiteX24" fmla="*/ 318790 w 857999"/>
                <a:gd name="connsiteY24" fmla="*/ 311018 h 344981"/>
                <a:gd name="connsiteX25" fmla="*/ 376354 w 857999"/>
                <a:gd name="connsiteY25" fmla="*/ 33883 h 344981"/>
                <a:gd name="connsiteX26" fmla="*/ 450597 w 857999"/>
                <a:gd name="connsiteY26" fmla="*/ 33883 h 344981"/>
                <a:gd name="connsiteX27" fmla="*/ 428737 w 857999"/>
                <a:gd name="connsiteY27" fmla="*/ 139863 h 344981"/>
                <a:gd name="connsiteX28" fmla="*/ 516500 w 857999"/>
                <a:gd name="connsiteY28" fmla="*/ 139863 h 344981"/>
                <a:gd name="connsiteX29" fmla="*/ 538320 w 857999"/>
                <a:gd name="connsiteY29" fmla="*/ 33883 h 344981"/>
                <a:gd name="connsiteX30" fmla="*/ 612643 w 857999"/>
                <a:gd name="connsiteY30" fmla="*/ 33883 h 344981"/>
                <a:gd name="connsiteX31" fmla="*/ 825089 w 857999"/>
                <a:gd name="connsiteY31" fmla="*/ 41453 h 344981"/>
                <a:gd name="connsiteX32" fmla="*/ 807236 w 857999"/>
                <a:gd name="connsiteY32" fmla="*/ 96629 h 344981"/>
                <a:gd name="connsiteX33" fmla="*/ 746110 w 857999"/>
                <a:gd name="connsiteY33" fmla="*/ 83918 h 344981"/>
                <a:gd name="connsiteX34" fmla="*/ 692917 w 857999"/>
                <a:gd name="connsiteY34" fmla="*/ 110514 h 344981"/>
                <a:gd name="connsiteX35" fmla="*/ 800517 w 857999"/>
                <a:gd name="connsiteY35" fmla="*/ 219327 h 344981"/>
                <a:gd name="connsiteX36" fmla="*/ 665107 w 857999"/>
                <a:gd name="connsiteY36" fmla="*/ 315794 h 344981"/>
                <a:gd name="connsiteX37" fmla="*/ 579327 w 857999"/>
                <a:gd name="connsiteY37" fmla="*/ 301504 h 344981"/>
                <a:gd name="connsiteX38" fmla="*/ 596774 w 857999"/>
                <a:gd name="connsiteY38" fmla="*/ 245114 h 344981"/>
                <a:gd name="connsiteX39" fmla="*/ 665066 w 857999"/>
                <a:gd name="connsiteY39" fmla="*/ 261023 h 344981"/>
                <a:gd name="connsiteX40" fmla="*/ 724250 w 857999"/>
                <a:gd name="connsiteY40" fmla="*/ 228071 h 344981"/>
                <a:gd name="connsiteX41" fmla="*/ 616651 w 857999"/>
                <a:gd name="connsiteY41" fmla="*/ 122051 h 344981"/>
                <a:gd name="connsiteX42" fmla="*/ 740119 w 857999"/>
                <a:gd name="connsiteY42" fmla="*/ 29146 h 344981"/>
                <a:gd name="connsiteX43" fmla="*/ 825089 w 857999"/>
                <a:gd name="connsiteY43" fmla="*/ 41453 h 34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57999" h="344981">
                  <a:moveTo>
                    <a:pt x="858000" y="0"/>
                  </a:moveTo>
                  <a:lnTo>
                    <a:pt x="0" y="0"/>
                  </a:lnTo>
                  <a:lnTo>
                    <a:pt x="0" y="344981"/>
                  </a:lnTo>
                  <a:lnTo>
                    <a:pt x="858000" y="344981"/>
                  </a:lnTo>
                  <a:lnTo>
                    <a:pt x="858000" y="0"/>
                  </a:lnTo>
                  <a:close/>
                  <a:moveTo>
                    <a:pt x="351013" y="33883"/>
                  </a:moveTo>
                  <a:lnTo>
                    <a:pt x="292234" y="311018"/>
                  </a:lnTo>
                  <a:lnTo>
                    <a:pt x="200139" y="311018"/>
                  </a:lnTo>
                  <a:lnTo>
                    <a:pt x="142170" y="119258"/>
                  </a:lnTo>
                  <a:lnTo>
                    <a:pt x="141401" y="119258"/>
                  </a:lnTo>
                  <a:lnTo>
                    <a:pt x="102863" y="311018"/>
                  </a:lnTo>
                  <a:lnTo>
                    <a:pt x="32992" y="311018"/>
                  </a:lnTo>
                  <a:lnTo>
                    <a:pt x="92176" y="33883"/>
                  </a:lnTo>
                  <a:lnTo>
                    <a:pt x="184716" y="33883"/>
                  </a:lnTo>
                  <a:lnTo>
                    <a:pt x="241511" y="226047"/>
                  </a:lnTo>
                  <a:lnTo>
                    <a:pt x="242280" y="226047"/>
                  </a:lnTo>
                  <a:lnTo>
                    <a:pt x="281183" y="33883"/>
                  </a:lnTo>
                  <a:lnTo>
                    <a:pt x="351013" y="33883"/>
                  </a:lnTo>
                  <a:close/>
                  <a:moveTo>
                    <a:pt x="612643" y="33883"/>
                  </a:moveTo>
                  <a:lnTo>
                    <a:pt x="555079" y="311018"/>
                  </a:lnTo>
                  <a:lnTo>
                    <a:pt x="480796" y="311018"/>
                  </a:lnTo>
                  <a:lnTo>
                    <a:pt x="505408" y="192326"/>
                  </a:lnTo>
                  <a:lnTo>
                    <a:pt x="417645" y="192326"/>
                  </a:lnTo>
                  <a:lnTo>
                    <a:pt x="393032" y="311018"/>
                  </a:lnTo>
                  <a:lnTo>
                    <a:pt x="318790" y="311018"/>
                  </a:lnTo>
                  <a:lnTo>
                    <a:pt x="376354" y="33883"/>
                  </a:lnTo>
                  <a:lnTo>
                    <a:pt x="450597" y="33883"/>
                  </a:lnTo>
                  <a:lnTo>
                    <a:pt x="428737" y="139863"/>
                  </a:lnTo>
                  <a:lnTo>
                    <a:pt x="516500" y="139863"/>
                  </a:lnTo>
                  <a:lnTo>
                    <a:pt x="538320" y="33883"/>
                  </a:lnTo>
                  <a:lnTo>
                    <a:pt x="612643" y="33883"/>
                  </a:lnTo>
                  <a:close/>
                  <a:moveTo>
                    <a:pt x="825089" y="41453"/>
                  </a:moveTo>
                  <a:lnTo>
                    <a:pt x="807236" y="96629"/>
                  </a:lnTo>
                  <a:cubicBezTo>
                    <a:pt x="792947" y="89868"/>
                    <a:pt x="773475" y="83918"/>
                    <a:pt x="746110" y="83918"/>
                  </a:cubicBezTo>
                  <a:cubicBezTo>
                    <a:pt x="716720" y="83918"/>
                    <a:pt x="692917" y="88290"/>
                    <a:pt x="692917" y="110514"/>
                  </a:cubicBezTo>
                  <a:cubicBezTo>
                    <a:pt x="692917" y="149862"/>
                    <a:pt x="800517" y="135126"/>
                    <a:pt x="800517" y="219327"/>
                  </a:cubicBezTo>
                  <a:cubicBezTo>
                    <a:pt x="800517" y="295958"/>
                    <a:pt x="729431" y="315794"/>
                    <a:pt x="665107" y="315794"/>
                  </a:cubicBezTo>
                  <a:cubicBezTo>
                    <a:pt x="636527" y="315794"/>
                    <a:pt x="603575" y="309034"/>
                    <a:pt x="579327" y="301504"/>
                  </a:cubicBezTo>
                  <a:lnTo>
                    <a:pt x="596774" y="245114"/>
                  </a:lnTo>
                  <a:cubicBezTo>
                    <a:pt x="611469" y="254668"/>
                    <a:pt x="640858" y="261023"/>
                    <a:pt x="665066" y="261023"/>
                  </a:cubicBezTo>
                  <a:cubicBezTo>
                    <a:pt x="688100" y="261023"/>
                    <a:pt x="724250" y="256651"/>
                    <a:pt x="724250" y="228071"/>
                  </a:cubicBezTo>
                  <a:cubicBezTo>
                    <a:pt x="724250" y="183583"/>
                    <a:pt x="616651" y="200261"/>
                    <a:pt x="616651" y="122051"/>
                  </a:cubicBezTo>
                  <a:cubicBezTo>
                    <a:pt x="616651" y="50561"/>
                    <a:pt x="679397" y="29146"/>
                    <a:pt x="740119" y="29146"/>
                  </a:cubicBezTo>
                  <a:cubicBezTo>
                    <a:pt x="774244" y="29106"/>
                    <a:pt x="806427" y="32709"/>
                    <a:pt x="825089" y="41453"/>
                  </a:cubicBezTo>
                </a:path>
              </a:pathLst>
            </a:custGeom>
            <a:solidFill>
              <a:srgbClr val="005EB8"/>
            </a:solidFill>
            <a:ln w="4048" cap="flat">
              <a:noFill/>
              <a:prstDash val="solid"/>
              <a:miter/>
            </a:ln>
          </p:spPr>
          <p:txBody>
            <a:bodyPr rtlCol="0" anchor="ctr"/>
            <a:lstStyle/>
            <a:p>
              <a:endParaRPr lang="en-GB" sz="511"/>
            </a:p>
          </p:txBody>
        </p:sp>
        <p:sp>
          <p:nvSpPr>
            <p:cNvPr id="15" name="Freeform 14">
              <a:extLst>
                <a:ext uri="{FF2B5EF4-FFF2-40B4-BE49-F238E27FC236}">
                  <a16:creationId xmlns:a16="http://schemas.microsoft.com/office/drawing/2014/main" id="{F45D0DAF-BFFD-24B7-9B1B-DDA034571EFE}"/>
                </a:ext>
              </a:extLst>
            </p:cNvPr>
            <p:cNvSpPr/>
            <p:nvPr/>
          </p:nvSpPr>
          <p:spPr>
            <a:xfrm>
              <a:off x="8306332" y="18472576"/>
              <a:ext cx="3145150" cy="238070"/>
            </a:xfrm>
            <a:custGeom>
              <a:avLst/>
              <a:gdLst>
                <a:gd name="connsiteX0" fmla="*/ 3082890 w 3145150"/>
                <a:gd name="connsiteY0" fmla="*/ 81084 h 238070"/>
                <a:gd name="connsiteX1" fmla="*/ 3110417 w 3145150"/>
                <a:gd name="connsiteY1" fmla="*/ 121768 h 238070"/>
                <a:gd name="connsiteX2" fmla="*/ 3082405 w 3145150"/>
                <a:gd name="connsiteY2" fmla="*/ 163180 h 238070"/>
                <a:gd name="connsiteX3" fmla="*/ 3053137 w 3145150"/>
                <a:gd name="connsiteY3" fmla="*/ 121768 h 238070"/>
                <a:gd name="connsiteX4" fmla="*/ 3082890 w 3145150"/>
                <a:gd name="connsiteY4" fmla="*/ 81084 h 238070"/>
                <a:gd name="connsiteX5" fmla="*/ 3019659 w 3145150"/>
                <a:gd name="connsiteY5" fmla="*/ 238070 h 238070"/>
                <a:gd name="connsiteX6" fmla="*/ 3052894 w 3145150"/>
                <a:gd name="connsiteY6" fmla="*/ 238070 h 238070"/>
                <a:gd name="connsiteX7" fmla="*/ 3052894 w 3145150"/>
                <a:gd name="connsiteY7" fmla="*/ 171357 h 238070"/>
                <a:gd name="connsiteX8" fmla="*/ 3053379 w 3145150"/>
                <a:gd name="connsiteY8" fmla="*/ 171357 h 238070"/>
                <a:gd name="connsiteX9" fmla="*/ 3090825 w 3145150"/>
                <a:gd name="connsiteY9" fmla="*/ 188966 h 238070"/>
                <a:gd name="connsiteX10" fmla="*/ 3145151 w 3145150"/>
                <a:gd name="connsiteY10" fmla="*/ 121768 h 238070"/>
                <a:gd name="connsiteX11" fmla="*/ 3091594 w 3145150"/>
                <a:gd name="connsiteY11" fmla="*/ 55297 h 238070"/>
                <a:gd name="connsiteX12" fmla="*/ 3051922 w 3145150"/>
                <a:gd name="connsiteY12" fmla="*/ 76388 h 238070"/>
                <a:gd name="connsiteX13" fmla="*/ 3051436 w 3145150"/>
                <a:gd name="connsiteY13" fmla="*/ 76388 h 238070"/>
                <a:gd name="connsiteX14" fmla="*/ 3051436 w 3145150"/>
                <a:gd name="connsiteY14" fmla="*/ 58293 h 238070"/>
                <a:gd name="connsiteX15" fmla="*/ 3019699 w 3145150"/>
                <a:gd name="connsiteY15" fmla="*/ 58293 h 238070"/>
                <a:gd name="connsiteX16" fmla="*/ 3019699 w 3145150"/>
                <a:gd name="connsiteY16" fmla="*/ 238070 h 238070"/>
                <a:gd name="connsiteX17" fmla="*/ 2951488 w 3145150"/>
                <a:gd name="connsiteY17" fmla="*/ 34976 h 238070"/>
                <a:gd name="connsiteX18" fmla="*/ 2984723 w 3145150"/>
                <a:gd name="connsiteY18" fmla="*/ 34976 h 238070"/>
                <a:gd name="connsiteX19" fmla="*/ 2984723 w 3145150"/>
                <a:gd name="connsiteY19" fmla="*/ 3238 h 238070"/>
                <a:gd name="connsiteX20" fmla="*/ 2951488 w 3145150"/>
                <a:gd name="connsiteY20" fmla="*/ 3238 h 238070"/>
                <a:gd name="connsiteX21" fmla="*/ 2951488 w 3145150"/>
                <a:gd name="connsiteY21" fmla="*/ 34976 h 238070"/>
                <a:gd name="connsiteX22" fmla="*/ 2951488 w 3145150"/>
                <a:gd name="connsiteY22" fmla="*/ 186011 h 238070"/>
                <a:gd name="connsiteX23" fmla="*/ 2984723 w 3145150"/>
                <a:gd name="connsiteY23" fmla="*/ 186011 h 238070"/>
                <a:gd name="connsiteX24" fmla="*/ 2984723 w 3145150"/>
                <a:gd name="connsiteY24" fmla="*/ 58293 h 238070"/>
                <a:gd name="connsiteX25" fmla="*/ 2951488 w 3145150"/>
                <a:gd name="connsiteY25" fmla="*/ 58293 h 238070"/>
                <a:gd name="connsiteX26" fmla="*/ 2951488 w 3145150"/>
                <a:gd name="connsiteY26" fmla="*/ 186011 h 238070"/>
                <a:gd name="connsiteX27" fmla="*/ 2799198 w 3145150"/>
                <a:gd name="connsiteY27" fmla="*/ 186011 h 238070"/>
                <a:gd name="connsiteX28" fmla="*/ 2832433 w 3145150"/>
                <a:gd name="connsiteY28" fmla="*/ 186011 h 238070"/>
                <a:gd name="connsiteX29" fmla="*/ 2832433 w 3145150"/>
                <a:gd name="connsiteY29" fmla="*/ 123508 h 238070"/>
                <a:gd name="connsiteX30" fmla="*/ 2861701 w 3145150"/>
                <a:gd name="connsiteY30" fmla="*/ 81084 h 238070"/>
                <a:gd name="connsiteX31" fmla="*/ 2883277 w 3145150"/>
                <a:gd name="connsiteY31" fmla="*/ 117800 h 238070"/>
                <a:gd name="connsiteX32" fmla="*/ 2883277 w 3145150"/>
                <a:gd name="connsiteY32" fmla="*/ 186011 h 238070"/>
                <a:gd name="connsiteX33" fmla="*/ 2916513 w 3145150"/>
                <a:gd name="connsiteY33" fmla="*/ 186011 h 238070"/>
                <a:gd name="connsiteX34" fmla="*/ 2916513 w 3145150"/>
                <a:gd name="connsiteY34" fmla="*/ 105413 h 238070"/>
                <a:gd name="connsiteX35" fmla="*/ 2873116 w 3145150"/>
                <a:gd name="connsiteY35" fmla="*/ 55338 h 238070"/>
                <a:gd name="connsiteX36" fmla="*/ 2832959 w 3145150"/>
                <a:gd name="connsiteY36" fmla="*/ 75659 h 238070"/>
                <a:gd name="connsiteX37" fmla="*/ 2832473 w 3145150"/>
                <a:gd name="connsiteY37" fmla="*/ 75659 h 238070"/>
                <a:gd name="connsiteX38" fmla="*/ 2832473 w 3145150"/>
                <a:gd name="connsiteY38" fmla="*/ 0 h 238070"/>
                <a:gd name="connsiteX39" fmla="*/ 2799238 w 3145150"/>
                <a:gd name="connsiteY39" fmla="*/ 0 h 238070"/>
                <a:gd name="connsiteX40" fmla="*/ 2799238 w 3145150"/>
                <a:gd name="connsiteY40" fmla="*/ 186011 h 238070"/>
                <a:gd name="connsiteX41" fmla="*/ 2767218 w 3145150"/>
                <a:gd name="connsiteY41" fmla="*/ 60034 h 238070"/>
                <a:gd name="connsiteX42" fmla="*/ 2731027 w 3145150"/>
                <a:gd name="connsiteY42" fmla="*/ 55338 h 238070"/>
                <a:gd name="connsiteX43" fmla="*/ 2680952 w 3145150"/>
                <a:gd name="connsiteY43" fmla="*/ 95009 h 238070"/>
                <a:gd name="connsiteX44" fmla="*/ 2738719 w 3145150"/>
                <a:gd name="connsiteY44" fmla="*/ 149052 h 238070"/>
                <a:gd name="connsiteX45" fmla="*/ 2716899 w 3145150"/>
                <a:gd name="connsiteY45" fmla="*/ 164678 h 238070"/>
                <a:gd name="connsiteX46" fmla="*/ 2684150 w 3145150"/>
                <a:gd name="connsiteY46" fmla="*/ 156258 h 238070"/>
                <a:gd name="connsiteX47" fmla="*/ 2682167 w 3145150"/>
                <a:gd name="connsiteY47" fmla="*/ 183542 h 238070"/>
                <a:gd name="connsiteX48" fmla="*/ 2719854 w 3145150"/>
                <a:gd name="connsiteY48" fmla="*/ 189007 h 238070"/>
                <a:gd name="connsiteX49" fmla="*/ 2773411 w 3145150"/>
                <a:gd name="connsiteY49" fmla="*/ 147352 h 238070"/>
                <a:gd name="connsiteX50" fmla="*/ 2715645 w 3145150"/>
                <a:gd name="connsiteY50" fmla="*/ 93795 h 238070"/>
                <a:gd name="connsiteX51" fmla="*/ 2735237 w 3145150"/>
                <a:gd name="connsiteY51" fmla="*/ 79667 h 238070"/>
                <a:gd name="connsiteX52" fmla="*/ 2764991 w 3145150"/>
                <a:gd name="connsiteY52" fmla="*/ 85132 h 238070"/>
                <a:gd name="connsiteX53" fmla="*/ 2767218 w 3145150"/>
                <a:gd name="connsiteY53" fmla="*/ 60034 h 238070"/>
                <a:gd name="connsiteX54" fmla="*/ 2593391 w 3145150"/>
                <a:gd name="connsiteY54" fmla="*/ 186011 h 238070"/>
                <a:gd name="connsiteX55" fmla="*/ 2626626 w 3145150"/>
                <a:gd name="connsiteY55" fmla="*/ 186011 h 238070"/>
                <a:gd name="connsiteX56" fmla="*/ 2626626 w 3145150"/>
                <a:gd name="connsiteY56" fmla="*/ 139134 h 238070"/>
                <a:gd name="connsiteX57" fmla="*/ 2653668 w 3145150"/>
                <a:gd name="connsiteY57" fmla="*/ 87075 h 238070"/>
                <a:gd name="connsiteX58" fmla="*/ 2668565 w 3145150"/>
                <a:gd name="connsiteY58" fmla="*/ 89828 h 238070"/>
                <a:gd name="connsiteX59" fmla="*/ 2668565 w 3145150"/>
                <a:gd name="connsiteY59" fmla="*/ 56350 h 238070"/>
                <a:gd name="connsiteX60" fmla="*/ 2658404 w 3145150"/>
                <a:gd name="connsiteY60" fmla="*/ 55378 h 238070"/>
                <a:gd name="connsiteX61" fmla="*/ 2623428 w 3145150"/>
                <a:gd name="connsiteY61" fmla="*/ 87359 h 238070"/>
                <a:gd name="connsiteX62" fmla="*/ 2622942 w 3145150"/>
                <a:gd name="connsiteY62" fmla="*/ 87359 h 238070"/>
                <a:gd name="connsiteX63" fmla="*/ 2622942 w 3145150"/>
                <a:gd name="connsiteY63" fmla="*/ 58333 h 238070"/>
                <a:gd name="connsiteX64" fmla="*/ 2593432 w 3145150"/>
                <a:gd name="connsiteY64" fmla="*/ 58333 h 238070"/>
                <a:gd name="connsiteX65" fmla="*/ 2593432 w 3145150"/>
                <a:gd name="connsiteY65" fmla="*/ 186011 h 238070"/>
                <a:gd name="connsiteX66" fmla="*/ 2557160 w 3145150"/>
                <a:gd name="connsiteY66" fmla="*/ 151764 h 238070"/>
                <a:gd name="connsiteX67" fmla="*/ 2514776 w 3145150"/>
                <a:gd name="connsiteY67" fmla="*/ 164678 h 238070"/>
                <a:gd name="connsiteX68" fmla="*/ 2478303 w 3145150"/>
                <a:gd name="connsiteY68" fmla="*/ 132414 h 238070"/>
                <a:gd name="connsiteX69" fmla="*/ 2566592 w 3145150"/>
                <a:gd name="connsiteY69" fmla="*/ 132414 h 238070"/>
                <a:gd name="connsiteX70" fmla="*/ 2505830 w 3145150"/>
                <a:gd name="connsiteY70" fmla="*/ 55297 h 238070"/>
                <a:gd name="connsiteX71" fmla="*/ 2446565 w 3145150"/>
                <a:gd name="connsiteY71" fmla="*/ 122739 h 238070"/>
                <a:gd name="connsiteX72" fmla="*/ 2513278 w 3145150"/>
                <a:gd name="connsiteY72" fmla="*/ 188966 h 238070"/>
                <a:gd name="connsiteX73" fmla="*/ 2557160 w 3145150"/>
                <a:gd name="connsiteY73" fmla="*/ 178806 h 238070"/>
                <a:gd name="connsiteX74" fmla="*/ 2557160 w 3145150"/>
                <a:gd name="connsiteY74" fmla="*/ 151764 h 238070"/>
                <a:gd name="connsiteX75" fmla="*/ 2478343 w 3145150"/>
                <a:gd name="connsiteY75" fmla="*/ 109623 h 238070"/>
                <a:gd name="connsiteX76" fmla="*/ 2507854 w 3145150"/>
                <a:gd name="connsiteY76" fmla="*/ 79627 h 238070"/>
                <a:gd name="connsiteX77" fmla="*/ 2534896 w 3145150"/>
                <a:gd name="connsiteY77" fmla="*/ 109623 h 238070"/>
                <a:gd name="connsiteX78" fmla="*/ 2478343 w 3145150"/>
                <a:gd name="connsiteY78" fmla="*/ 109623 h 238070"/>
                <a:gd name="connsiteX79" fmla="*/ 2303262 w 3145150"/>
                <a:gd name="connsiteY79" fmla="*/ 186011 h 238070"/>
                <a:gd name="connsiteX80" fmla="*/ 2336497 w 3145150"/>
                <a:gd name="connsiteY80" fmla="*/ 186011 h 238070"/>
                <a:gd name="connsiteX81" fmla="*/ 2336497 w 3145150"/>
                <a:gd name="connsiteY81" fmla="*/ 123508 h 238070"/>
                <a:gd name="connsiteX82" fmla="*/ 2365765 w 3145150"/>
                <a:gd name="connsiteY82" fmla="*/ 81084 h 238070"/>
                <a:gd name="connsiteX83" fmla="*/ 2387341 w 3145150"/>
                <a:gd name="connsiteY83" fmla="*/ 117800 h 238070"/>
                <a:gd name="connsiteX84" fmla="*/ 2387341 w 3145150"/>
                <a:gd name="connsiteY84" fmla="*/ 186011 h 238070"/>
                <a:gd name="connsiteX85" fmla="*/ 2420577 w 3145150"/>
                <a:gd name="connsiteY85" fmla="*/ 186011 h 238070"/>
                <a:gd name="connsiteX86" fmla="*/ 2420577 w 3145150"/>
                <a:gd name="connsiteY86" fmla="*/ 105413 h 238070"/>
                <a:gd name="connsiteX87" fmla="*/ 2377180 w 3145150"/>
                <a:gd name="connsiteY87" fmla="*/ 55338 h 238070"/>
                <a:gd name="connsiteX88" fmla="*/ 2335282 w 3145150"/>
                <a:gd name="connsiteY88" fmla="*/ 75659 h 238070"/>
                <a:gd name="connsiteX89" fmla="*/ 2334797 w 3145150"/>
                <a:gd name="connsiteY89" fmla="*/ 75659 h 238070"/>
                <a:gd name="connsiteX90" fmla="*/ 2334797 w 3145150"/>
                <a:gd name="connsiteY90" fmla="*/ 58293 h 238070"/>
                <a:gd name="connsiteX91" fmla="*/ 2303302 w 3145150"/>
                <a:gd name="connsiteY91" fmla="*/ 58293 h 238070"/>
                <a:gd name="connsiteX92" fmla="*/ 2303302 w 3145150"/>
                <a:gd name="connsiteY92" fmla="*/ 186011 h 238070"/>
                <a:gd name="connsiteX93" fmla="*/ 2217685 w 3145150"/>
                <a:gd name="connsiteY93" fmla="*/ 147554 h 238070"/>
                <a:gd name="connsiteX94" fmla="*/ 2258085 w 3145150"/>
                <a:gd name="connsiteY94" fmla="*/ 188966 h 238070"/>
                <a:gd name="connsiteX95" fmla="*/ 2282657 w 3145150"/>
                <a:gd name="connsiteY95" fmla="*/ 185971 h 238070"/>
                <a:gd name="connsiteX96" fmla="*/ 2281645 w 3145150"/>
                <a:gd name="connsiteY96" fmla="*/ 159699 h 238070"/>
                <a:gd name="connsiteX97" fmla="*/ 2266505 w 3145150"/>
                <a:gd name="connsiteY97" fmla="*/ 163180 h 238070"/>
                <a:gd name="connsiteX98" fmla="*/ 2250879 w 3145150"/>
                <a:gd name="connsiteY98" fmla="*/ 142089 h 238070"/>
                <a:gd name="connsiteX99" fmla="*/ 2250879 w 3145150"/>
                <a:gd name="connsiteY99" fmla="*/ 82582 h 238070"/>
                <a:gd name="connsiteX100" fmla="*/ 2280390 w 3145150"/>
                <a:gd name="connsiteY100" fmla="*/ 82582 h 238070"/>
                <a:gd name="connsiteX101" fmla="*/ 2280390 w 3145150"/>
                <a:gd name="connsiteY101" fmla="*/ 58293 h 238070"/>
                <a:gd name="connsiteX102" fmla="*/ 2250879 w 3145150"/>
                <a:gd name="connsiteY102" fmla="*/ 58293 h 238070"/>
                <a:gd name="connsiteX103" fmla="*/ 2250879 w 3145150"/>
                <a:gd name="connsiteY103" fmla="*/ 22062 h 238070"/>
                <a:gd name="connsiteX104" fmla="*/ 2217644 w 3145150"/>
                <a:gd name="connsiteY104" fmla="*/ 32709 h 238070"/>
                <a:gd name="connsiteX105" fmla="*/ 2217644 w 3145150"/>
                <a:gd name="connsiteY105" fmla="*/ 58253 h 238070"/>
                <a:gd name="connsiteX106" fmla="*/ 2193072 w 3145150"/>
                <a:gd name="connsiteY106" fmla="*/ 58253 h 238070"/>
                <a:gd name="connsiteX107" fmla="*/ 2193072 w 3145150"/>
                <a:gd name="connsiteY107" fmla="*/ 82541 h 238070"/>
                <a:gd name="connsiteX108" fmla="*/ 2217644 w 3145150"/>
                <a:gd name="connsiteY108" fmla="*/ 82541 h 238070"/>
                <a:gd name="connsiteX109" fmla="*/ 2217644 w 3145150"/>
                <a:gd name="connsiteY109" fmla="*/ 147554 h 238070"/>
                <a:gd name="connsiteX110" fmla="*/ 2111057 w 3145150"/>
                <a:gd name="connsiteY110" fmla="*/ 186011 h 238070"/>
                <a:gd name="connsiteX111" fmla="*/ 2144292 w 3145150"/>
                <a:gd name="connsiteY111" fmla="*/ 186011 h 238070"/>
                <a:gd name="connsiteX112" fmla="*/ 2144292 w 3145150"/>
                <a:gd name="connsiteY112" fmla="*/ 139134 h 238070"/>
                <a:gd name="connsiteX113" fmla="*/ 2171333 w 3145150"/>
                <a:gd name="connsiteY113" fmla="*/ 87075 h 238070"/>
                <a:gd name="connsiteX114" fmla="*/ 2186231 w 3145150"/>
                <a:gd name="connsiteY114" fmla="*/ 89828 h 238070"/>
                <a:gd name="connsiteX115" fmla="*/ 2186231 w 3145150"/>
                <a:gd name="connsiteY115" fmla="*/ 56350 h 238070"/>
                <a:gd name="connsiteX116" fmla="*/ 2176070 w 3145150"/>
                <a:gd name="connsiteY116" fmla="*/ 55378 h 238070"/>
                <a:gd name="connsiteX117" fmla="*/ 2141094 w 3145150"/>
                <a:gd name="connsiteY117" fmla="*/ 87359 h 238070"/>
                <a:gd name="connsiteX118" fmla="*/ 2140608 w 3145150"/>
                <a:gd name="connsiteY118" fmla="*/ 87359 h 238070"/>
                <a:gd name="connsiteX119" fmla="*/ 2140608 w 3145150"/>
                <a:gd name="connsiteY119" fmla="*/ 58333 h 238070"/>
                <a:gd name="connsiteX120" fmla="*/ 2111097 w 3145150"/>
                <a:gd name="connsiteY120" fmla="*/ 58333 h 238070"/>
                <a:gd name="connsiteX121" fmla="*/ 2111097 w 3145150"/>
                <a:gd name="connsiteY121" fmla="*/ 186011 h 238070"/>
                <a:gd name="connsiteX122" fmla="*/ 1996009 w 3145150"/>
                <a:gd name="connsiteY122" fmla="*/ 149052 h 238070"/>
                <a:gd name="connsiteX123" fmla="*/ 2032928 w 3145150"/>
                <a:gd name="connsiteY123" fmla="*/ 126990 h 238070"/>
                <a:gd name="connsiteX124" fmla="*/ 2047339 w 3145150"/>
                <a:gd name="connsiteY124" fmla="*/ 126990 h 238070"/>
                <a:gd name="connsiteX125" fmla="*/ 2040377 w 3145150"/>
                <a:gd name="connsiteY125" fmla="*/ 153262 h 238070"/>
                <a:gd name="connsiteX126" fmla="*/ 2017059 w 3145150"/>
                <a:gd name="connsiteY126" fmla="*/ 164678 h 238070"/>
                <a:gd name="connsiteX127" fmla="*/ 1996009 w 3145150"/>
                <a:gd name="connsiteY127" fmla="*/ 149052 h 238070"/>
                <a:gd name="connsiteX128" fmla="*/ 1979128 w 3145150"/>
                <a:gd name="connsiteY128" fmla="*/ 93512 h 238070"/>
                <a:gd name="connsiteX129" fmla="*/ 2018557 w 3145150"/>
                <a:gd name="connsiteY129" fmla="*/ 79627 h 238070"/>
                <a:gd name="connsiteX130" fmla="*/ 2047339 w 3145150"/>
                <a:gd name="connsiteY130" fmla="*/ 107154 h 238070"/>
                <a:gd name="connsiteX131" fmla="*/ 2029001 w 3145150"/>
                <a:gd name="connsiteY131" fmla="*/ 107154 h 238070"/>
                <a:gd name="connsiteX132" fmla="*/ 1986091 w 3145150"/>
                <a:gd name="connsiteY132" fmla="*/ 114602 h 238070"/>
                <a:gd name="connsiteX133" fmla="*/ 1964272 w 3145150"/>
                <a:gd name="connsiteY133" fmla="*/ 151036 h 238070"/>
                <a:gd name="connsiteX134" fmla="*/ 2008923 w 3145150"/>
                <a:gd name="connsiteY134" fmla="*/ 189007 h 238070"/>
                <a:gd name="connsiteX135" fmla="*/ 2048351 w 3145150"/>
                <a:gd name="connsiteY135" fmla="*/ 166945 h 238070"/>
                <a:gd name="connsiteX136" fmla="*/ 2048837 w 3145150"/>
                <a:gd name="connsiteY136" fmla="*/ 166945 h 238070"/>
                <a:gd name="connsiteX137" fmla="*/ 2050335 w 3145150"/>
                <a:gd name="connsiteY137" fmla="*/ 186052 h 238070"/>
                <a:gd name="connsiteX138" fmla="*/ 2079603 w 3145150"/>
                <a:gd name="connsiteY138" fmla="*/ 186052 h 238070"/>
                <a:gd name="connsiteX139" fmla="*/ 2078105 w 3145150"/>
                <a:gd name="connsiteY139" fmla="*/ 157553 h 238070"/>
                <a:gd name="connsiteX140" fmla="*/ 2077619 w 3145150"/>
                <a:gd name="connsiteY140" fmla="*/ 125573 h 238070"/>
                <a:gd name="connsiteX141" fmla="*/ 2077619 w 3145150"/>
                <a:gd name="connsiteY141" fmla="*/ 109218 h 238070"/>
                <a:gd name="connsiteX142" fmla="*/ 2022565 w 3145150"/>
                <a:gd name="connsiteY142" fmla="*/ 55419 h 238070"/>
                <a:gd name="connsiteX143" fmla="*/ 1978157 w 3145150"/>
                <a:gd name="connsiteY143" fmla="*/ 65094 h 238070"/>
                <a:gd name="connsiteX144" fmla="*/ 1979128 w 3145150"/>
                <a:gd name="connsiteY144" fmla="*/ 93512 h 238070"/>
                <a:gd name="connsiteX145" fmla="*/ 1834570 w 3145150"/>
                <a:gd name="connsiteY145" fmla="*/ 186011 h 238070"/>
                <a:gd name="connsiteX146" fmla="*/ 1869303 w 3145150"/>
                <a:gd name="connsiteY146" fmla="*/ 186011 h 238070"/>
                <a:gd name="connsiteX147" fmla="*/ 1869303 w 3145150"/>
                <a:gd name="connsiteY147" fmla="*/ 120310 h 238070"/>
                <a:gd name="connsiteX148" fmla="*/ 1883957 w 3145150"/>
                <a:gd name="connsiteY148" fmla="*/ 120310 h 238070"/>
                <a:gd name="connsiteX149" fmla="*/ 1950670 w 3145150"/>
                <a:gd name="connsiteY149" fmla="*/ 65256 h 238070"/>
                <a:gd name="connsiteX150" fmla="*/ 1878533 w 3145150"/>
                <a:gd name="connsiteY150" fmla="*/ 12914 h 238070"/>
                <a:gd name="connsiteX151" fmla="*/ 1834651 w 3145150"/>
                <a:gd name="connsiteY151" fmla="*/ 12914 h 238070"/>
                <a:gd name="connsiteX152" fmla="*/ 1834651 w 3145150"/>
                <a:gd name="connsiteY152" fmla="*/ 186011 h 238070"/>
                <a:gd name="connsiteX153" fmla="*/ 1869262 w 3145150"/>
                <a:gd name="connsiteY153" fmla="*/ 40198 h 238070"/>
                <a:gd name="connsiteX154" fmla="*/ 1881407 w 3145150"/>
                <a:gd name="connsiteY154" fmla="*/ 40198 h 238070"/>
                <a:gd name="connsiteX155" fmla="*/ 1914399 w 3145150"/>
                <a:gd name="connsiteY155" fmla="*/ 67239 h 238070"/>
                <a:gd name="connsiteX156" fmla="*/ 1881407 w 3145150"/>
                <a:gd name="connsiteY156" fmla="*/ 93026 h 238070"/>
                <a:gd name="connsiteX157" fmla="*/ 1869262 w 3145150"/>
                <a:gd name="connsiteY157" fmla="*/ 93026 h 238070"/>
                <a:gd name="connsiteX158" fmla="*/ 1869262 w 3145150"/>
                <a:gd name="connsiteY158" fmla="*/ 40198 h 238070"/>
                <a:gd name="connsiteX159" fmla="*/ 1628480 w 3145150"/>
                <a:gd name="connsiteY159" fmla="*/ 186011 h 238070"/>
                <a:gd name="connsiteX160" fmla="*/ 1661715 w 3145150"/>
                <a:gd name="connsiteY160" fmla="*/ 186011 h 238070"/>
                <a:gd name="connsiteX161" fmla="*/ 1661715 w 3145150"/>
                <a:gd name="connsiteY161" fmla="*/ 124035 h 238070"/>
                <a:gd name="connsiteX162" fmla="*/ 1662201 w 3145150"/>
                <a:gd name="connsiteY162" fmla="*/ 124035 h 238070"/>
                <a:gd name="connsiteX163" fmla="*/ 1704868 w 3145150"/>
                <a:gd name="connsiteY163" fmla="*/ 186011 h 238070"/>
                <a:gd name="connsiteX164" fmla="*/ 1747009 w 3145150"/>
                <a:gd name="connsiteY164" fmla="*/ 186011 h 238070"/>
                <a:gd name="connsiteX165" fmla="*/ 1693452 w 3145150"/>
                <a:gd name="connsiteY165" fmla="*/ 115331 h 238070"/>
                <a:gd name="connsiteX166" fmla="*/ 1741058 w 3145150"/>
                <a:gd name="connsiteY166" fmla="*/ 58293 h 238070"/>
                <a:gd name="connsiteX167" fmla="*/ 1701872 w 3145150"/>
                <a:gd name="connsiteY167" fmla="*/ 58293 h 238070"/>
                <a:gd name="connsiteX168" fmla="*/ 1662201 w 3145150"/>
                <a:gd name="connsiteY168" fmla="*/ 109380 h 238070"/>
                <a:gd name="connsiteX169" fmla="*/ 1661715 w 3145150"/>
                <a:gd name="connsiteY169" fmla="*/ 109380 h 238070"/>
                <a:gd name="connsiteX170" fmla="*/ 1661715 w 3145150"/>
                <a:gd name="connsiteY170" fmla="*/ 0 h 238070"/>
                <a:gd name="connsiteX171" fmla="*/ 1628480 w 3145150"/>
                <a:gd name="connsiteY171" fmla="*/ 0 h 238070"/>
                <a:gd name="connsiteX172" fmla="*/ 1628480 w 3145150"/>
                <a:gd name="connsiteY172" fmla="*/ 186011 h 238070"/>
                <a:gd name="connsiteX173" fmla="*/ 1532013 w 3145150"/>
                <a:gd name="connsiteY173" fmla="*/ 186011 h 238070"/>
                <a:gd name="connsiteX174" fmla="*/ 1565248 w 3145150"/>
                <a:gd name="connsiteY174" fmla="*/ 186011 h 238070"/>
                <a:gd name="connsiteX175" fmla="*/ 1565248 w 3145150"/>
                <a:gd name="connsiteY175" fmla="*/ 139134 h 238070"/>
                <a:gd name="connsiteX176" fmla="*/ 1592249 w 3145150"/>
                <a:gd name="connsiteY176" fmla="*/ 87075 h 238070"/>
                <a:gd name="connsiteX177" fmla="*/ 1607146 w 3145150"/>
                <a:gd name="connsiteY177" fmla="*/ 89828 h 238070"/>
                <a:gd name="connsiteX178" fmla="*/ 1607146 w 3145150"/>
                <a:gd name="connsiteY178" fmla="*/ 56350 h 238070"/>
                <a:gd name="connsiteX179" fmla="*/ 1596985 w 3145150"/>
                <a:gd name="connsiteY179" fmla="*/ 55378 h 238070"/>
                <a:gd name="connsiteX180" fmla="*/ 1562010 w 3145150"/>
                <a:gd name="connsiteY180" fmla="*/ 87359 h 238070"/>
                <a:gd name="connsiteX181" fmla="*/ 1561524 w 3145150"/>
                <a:gd name="connsiteY181" fmla="*/ 87359 h 238070"/>
                <a:gd name="connsiteX182" fmla="*/ 1561524 w 3145150"/>
                <a:gd name="connsiteY182" fmla="*/ 58333 h 238070"/>
                <a:gd name="connsiteX183" fmla="*/ 1532013 w 3145150"/>
                <a:gd name="connsiteY183" fmla="*/ 58333 h 238070"/>
                <a:gd name="connsiteX184" fmla="*/ 1532013 w 3145150"/>
                <a:gd name="connsiteY184" fmla="*/ 186011 h 238070"/>
                <a:gd name="connsiteX185" fmla="*/ 1406319 w 3145150"/>
                <a:gd name="connsiteY185" fmla="*/ 119055 h 238070"/>
                <a:gd name="connsiteX186" fmla="*/ 1438299 w 3145150"/>
                <a:gd name="connsiteY186" fmla="*/ 81084 h 238070"/>
                <a:gd name="connsiteX187" fmla="*/ 1470522 w 3145150"/>
                <a:gd name="connsiteY187" fmla="*/ 119055 h 238070"/>
                <a:gd name="connsiteX188" fmla="*/ 1438299 w 3145150"/>
                <a:gd name="connsiteY188" fmla="*/ 163180 h 238070"/>
                <a:gd name="connsiteX189" fmla="*/ 1406319 w 3145150"/>
                <a:gd name="connsiteY189" fmla="*/ 119055 h 238070"/>
                <a:gd name="connsiteX190" fmla="*/ 1371586 w 3145150"/>
                <a:gd name="connsiteY190" fmla="*/ 123023 h 238070"/>
                <a:gd name="connsiteX191" fmla="*/ 1438299 w 3145150"/>
                <a:gd name="connsiteY191" fmla="*/ 189007 h 238070"/>
                <a:gd name="connsiteX192" fmla="*/ 1505255 w 3145150"/>
                <a:gd name="connsiteY192" fmla="*/ 123023 h 238070"/>
                <a:gd name="connsiteX193" fmla="*/ 1438299 w 3145150"/>
                <a:gd name="connsiteY193" fmla="*/ 55338 h 238070"/>
                <a:gd name="connsiteX194" fmla="*/ 1371586 w 3145150"/>
                <a:gd name="connsiteY194" fmla="*/ 123023 h 238070"/>
                <a:gd name="connsiteX195" fmla="*/ 1286049 w 3145150"/>
                <a:gd name="connsiteY195" fmla="*/ 186011 h 238070"/>
                <a:gd name="connsiteX196" fmla="*/ 1320782 w 3145150"/>
                <a:gd name="connsiteY196" fmla="*/ 186011 h 238070"/>
                <a:gd name="connsiteX197" fmla="*/ 1320782 w 3145150"/>
                <a:gd name="connsiteY197" fmla="*/ 117557 h 238070"/>
                <a:gd name="connsiteX198" fmla="*/ 1382759 w 3145150"/>
                <a:gd name="connsiteY198" fmla="*/ 12914 h 238070"/>
                <a:gd name="connsiteX199" fmla="*/ 1346042 w 3145150"/>
                <a:gd name="connsiteY199" fmla="*/ 12914 h 238070"/>
                <a:gd name="connsiteX200" fmla="*/ 1304387 w 3145150"/>
                <a:gd name="connsiteY200" fmla="*/ 85577 h 238070"/>
                <a:gd name="connsiteX201" fmla="*/ 1263461 w 3145150"/>
                <a:gd name="connsiteY201" fmla="*/ 12914 h 238070"/>
                <a:gd name="connsiteX202" fmla="*/ 1222777 w 3145150"/>
                <a:gd name="connsiteY202" fmla="*/ 12914 h 238070"/>
                <a:gd name="connsiteX203" fmla="*/ 1286009 w 3145150"/>
                <a:gd name="connsiteY203" fmla="*/ 117557 h 238070"/>
                <a:gd name="connsiteX204" fmla="*/ 1286009 w 3145150"/>
                <a:gd name="connsiteY204" fmla="*/ 186011 h 238070"/>
                <a:gd name="connsiteX205" fmla="*/ 1101778 w 3145150"/>
                <a:gd name="connsiteY205" fmla="*/ 186011 h 238070"/>
                <a:gd name="connsiteX206" fmla="*/ 1134001 w 3145150"/>
                <a:gd name="connsiteY206" fmla="*/ 186011 h 238070"/>
                <a:gd name="connsiteX207" fmla="*/ 1134001 w 3145150"/>
                <a:gd name="connsiteY207" fmla="*/ 0 h 238070"/>
                <a:gd name="connsiteX208" fmla="*/ 1100766 w 3145150"/>
                <a:gd name="connsiteY208" fmla="*/ 0 h 238070"/>
                <a:gd name="connsiteX209" fmla="*/ 1100766 w 3145150"/>
                <a:gd name="connsiteY209" fmla="*/ 73150 h 238070"/>
                <a:gd name="connsiteX210" fmla="*/ 1100281 w 3145150"/>
                <a:gd name="connsiteY210" fmla="*/ 73150 h 238070"/>
                <a:gd name="connsiteX211" fmla="*/ 1062107 w 3145150"/>
                <a:gd name="connsiteY211" fmla="*/ 55297 h 238070"/>
                <a:gd name="connsiteX212" fmla="*/ 1008550 w 3145150"/>
                <a:gd name="connsiteY212" fmla="*/ 121768 h 238070"/>
                <a:gd name="connsiteX213" fmla="*/ 1062107 w 3145150"/>
                <a:gd name="connsiteY213" fmla="*/ 188966 h 238070"/>
                <a:gd name="connsiteX214" fmla="*/ 1101293 w 3145150"/>
                <a:gd name="connsiteY214" fmla="*/ 171600 h 238070"/>
                <a:gd name="connsiteX215" fmla="*/ 1101778 w 3145150"/>
                <a:gd name="connsiteY215" fmla="*/ 171600 h 238070"/>
                <a:gd name="connsiteX216" fmla="*/ 1101778 w 3145150"/>
                <a:gd name="connsiteY216" fmla="*/ 186011 h 238070"/>
                <a:gd name="connsiteX217" fmla="*/ 1043242 w 3145150"/>
                <a:gd name="connsiteY217" fmla="*/ 121768 h 238070"/>
                <a:gd name="connsiteX218" fmla="*/ 1070770 w 3145150"/>
                <a:gd name="connsiteY218" fmla="*/ 81084 h 238070"/>
                <a:gd name="connsiteX219" fmla="*/ 1100524 w 3145150"/>
                <a:gd name="connsiteY219" fmla="*/ 121768 h 238070"/>
                <a:gd name="connsiteX220" fmla="*/ 1071255 w 3145150"/>
                <a:gd name="connsiteY220" fmla="*/ 163180 h 238070"/>
                <a:gd name="connsiteX221" fmla="*/ 1043242 w 3145150"/>
                <a:gd name="connsiteY221" fmla="*/ 121768 h 238070"/>
                <a:gd name="connsiteX222" fmla="*/ 865206 w 3145150"/>
                <a:gd name="connsiteY222" fmla="*/ 186011 h 238070"/>
                <a:gd name="connsiteX223" fmla="*/ 898441 w 3145150"/>
                <a:gd name="connsiteY223" fmla="*/ 186011 h 238070"/>
                <a:gd name="connsiteX224" fmla="*/ 898441 w 3145150"/>
                <a:gd name="connsiteY224" fmla="*/ 123508 h 238070"/>
                <a:gd name="connsiteX225" fmla="*/ 927709 w 3145150"/>
                <a:gd name="connsiteY225" fmla="*/ 81084 h 238070"/>
                <a:gd name="connsiteX226" fmla="*/ 949285 w 3145150"/>
                <a:gd name="connsiteY226" fmla="*/ 117800 h 238070"/>
                <a:gd name="connsiteX227" fmla="*/ 949285 w 3145150"/>
                <a:gd name="connsiteY227" fmla="*/ 186011 h 238070"/>
                <a:gd name="connsiteX228" fmla="*/ 982521 w 3145150"/>
                <a:gd name="connsiteY228" fmla="*/ 186011 h 238070"/>
                <a:gd name="connsiteX229" fmla="*/ 982521 w 3145150"/>
                <a:gd name="connsiteY229" fmla="*/ 105413 h 238070"/>
                <a:gd name="connsiteX230" fmla="*/ 939125 w 3145150"/>
                <a:gd name="connsiteY230" fmla="*/ 55338 h 238070"/>
                <a:gd name="connsiteX231" fmla="*/ 897227 w 3145150"/>
                <a:gd name="connsiteY231" fmla="*/ 75659 h 238070"/>
                <a:gd name="connsiteX232" fmla="*/ 896741 w 3145150"/>
                <a:gd name="connsiteY232" fmla="*/ 75659 h 238070"/>
                <a:gd name="connsiteX233" fmla="*/ 896741 w 3145150"/>
                <a:gd name="connsiteY233" fmla="*/ 58293 h 238070"/>
                <a:gd name="connsiteX234" fmla="*/ 865246 w 3145150"/>
                <a:gd name="connsiteY234" fmla="*/ 58293 h 238070"/>
                <a:gd name="connsiteX235" fmla="*/ 865246 w 3145150"/>
                <a:gd name="connsiteY235" fmla="*/ 186011 h 238070"/>
                <a:gd name="connsiteX236" fmla="*/ 750887 w 3145150"/>
                <a:gd name="connsiteY236" fmla="*/ 149052 h 238070"/>
                <a:gd name="connsiteX237" fmla="*/ 787846 w 3145150"/>
                <a:gd name="connsiteY237" fmla="*/ 126990 h 238070"/>
                <a:gd name="connsiteX238" fmla="*/ 802217 w 3145150"/>
                <a:gd name="connsiteY238" fmla="*/ 126990 h 238070"/>
                <a:gd name="connsiteX239" fmla="*/ 795295 w 3145150"/>
                <a:gd name="connsiteY239" fmla="*/ 153262 h 238070"/>
                <a:gd name="connsiteX240" fmla="*/ 771978 w 3145150"/>
                <a:gd name="connsiteY240" fmla="*/ 164678 h 238070"/>
                <a:gd name="connsiteX241" fmla="*/ 750887 w 3145150"/>
                <a:gd name="connsiteY241" fmla="*/ 149052 h 238070"/>
                <a:gd name="connsiteX242" fmla="*/ 734006 w 3145150"/>
                <a:gd name="connsiteY242" fmla="*/ 93512 h 238070"/>
                <a:gd name="connsiteX243" fmla="*/ 773435 w 3145150"/>
                <a:gd name="connsiteY243" fmla="*/ 79627 h 238070"/>
                <a:gd name="connsiteX244" fmla="*/ 802177 w 3145150"/>
                <a:gd name="connsiteY244" fmla="*/ 107154 h 238070"/>
                <a:gd name="connsiteX245" fmla="*/ 783838 w 3145150"/>
                <a:gd name="connsiteY245" fmla="*/ 107154 h 238070"/>
                <a:gd name="connsiteX246" fmla="*/ 740928 w 3145150"/>
                <a:gd name="connsiteY246" fmla="*/ 114602 h 238070"/>
                <a:gd name="connsiteX247" fmla="*/ 719109 w 3145150"/>
                <a:gd name="connsiteY247" fmla="*/ 151036 h 238070"/>
                <a:gd name="connsiteX248" fmla="*/ 763760 w 3145150"/>
                <a:gd name="connsiteY248" fmla="*/ 189007 h 238070"/>
                <a:gd name="connsiteX249" fmla="*/ 803189 w 3145150"/>
                <a:gd name="connsiteY249" fmla="*/ 166945 h 238070"/>
                <a:gd name="connsiteX250" fmla="*/ 803674 w 3145150"/>
                <a:gd name="connsiteY250" fmla="*/ 166945 h 238070"/>
                <a:gd name="connsiteX251" fmla="*/ 805172 w 3145150"/>
                <a:gd name="connsiteY251" fmla="*/ 186052 h 238070"/>
                <a:gd name="connsiteX252" fmla="*/ 834440 w 3145150"/>
                <a:gd name="connsiteY252" fmla="*/ 186052 h 238070"/>
                <a:gd name="connsiteX253" fmla="*/ 832942 w 3145150"/>
                <a:gd name="connsiteY253" fmla="*/ 157553 h 238070"/>
                <a:gd name="connsiteX254" fmla="*/ 832457 w 3145150"/>
                <a:gd name="connsiteY254" fmla="*/ 125573 h 238070"/>
                <a:gd name="connsiteX255" fmla="*/ 832457 w 3145150"/>
                <a:gd name="connsiteY255" fmla="*/ 109218 h 238070"/>
                <a:gd name="connsiteX256" fmla="*/ 777402 w 3145150"/>
                <a:gd name="connsiteY256" fmla="*/ 55419 h 238070"/>
                <a:gd name="connsiteX257" fmla="*/ 732994 w 3145150"/>
                <a:gd name="connsiteY257" fmla="*/ 65094 h 238070"/>
                <a:gd name="connsiteX258" fmla="*/ 734006 w 3145150"/>
                <a:gd name="connsiteY258" fmla="*/ 93512 h 238070"/>
                <a:gd name="connsiteX259" fmla="*/ 626407 w 3145150"/>
                <a:gd name="connsiteY259" fmla="*/ 60034 h 238070"/>
                <a:gd name="connsiteX260" fmla="*/ 590217 w 3145150"/>
                <a:gd name="connsiteY260" fmla="*/ 55338 h 238070"/>
                <a:gd name="connsiteX261" fmla="*/ 540142 w 3145150"/>
                <a:gd name="connsiteY261" fmla="*/ 95009 h 238070"/>
                <a:gd name="connsiteX262" fmla="*/ 597908 w 3145150"/>
                <a:gd name="connsiteY262" fmla="*/ 149052 h 238070"/>
                <a:gd name="connsiteX263" fmla="*/ 576089 w 3145150"/>
                <a:gd name="connsiteY263" fmla="*/ 164678 h 238070"/>
                <a:gd name="connsiteX264" fmla="*/ 543339 w 3145150"/>
                <a:gd name="connsiteY264" fmla="*/ 156258 h 238070"/>
                <a:gd name="connsiteX265" fmla="*/ 541356 w 3145150"/>
                <a:gd name="connsiteY265" fmla="*/ 183542 h 238070"/>
                <a:gd name="connsiteX266" fmla="*/ 579044 w 3145150"/>
                <a:gd name="connsiteY266" fmla="*/ 189007 h 238070"/>
                <a:gd name="connsiteX267" fmla="*/ 632601 w 3145150"/>
                <a:gd name="connsiteY267" fmla="*/ 147352 h 238070"/>
                <a:gd name="connsiteX268" fmla="*/ 574834 w 3145150"/>
                <a:gd name="connsiteY268" fmla="*/ 93795 h 238070"/>
                <a:gd name="connsiteX269" fmla="*/ 594427 w 3145150"/>
                <a:gd name="connsiteY269" fmla="*/ 79667 h 238070"/>
                <a:gd name="connsiteX270" fmla="*/ 624180 w 3145150"/>
                <a:gd name="connsiteY270" fmla="*/ 85132 h 238070"/>
                <a:gd name="connsiteX271" fmla="*/ 626407 w 3145150"/>
                <a:gd name="connsiteY271" fmla="*/ 60034 h 238070"/>
                <a:gd name="connsiteX272" fmla="*/ 481848 w 3145150"/>
                <a:gd name="connsiteY272" fmla="*/ 186011 h 238070"/>
                <a:gd name="connsiteX273" fmla="*/ 514072 w 3145150"/>
                <a:gd name="connsiteY273" fmla="*/ 186011 h 238070"/>
                <a:gd name="connsiteX274" fmla="*/ 514072 w 3145150"/>
                <a:gd name="connsiteY274" fmla="*/ 0 h 238070"/>
                <a:gd name="connsiteX275" fmla="*/ 480836 w 3145150"/>
                <a:gd name="connsiteY275" fmla="*/ 0 h 238070"/>
                <a:gd name="connsiteX276" fmla="*/ 480836 w 3145150"/>
                <a:gd name="connsiteY276" fmla="*/ 73150 h 238070"/>
                <a:gd name="connsiteX277" fmla="*/ 480351 w 3145150"/>
                <a:gd name="connsiteY277" fmla="*/ 73150 h 238070"/>
                <a:gd name="connsiteX278" fmla="*/ 442177 w 3145150"/>
                <a:gd name="connsiteY278" fmla="*/ 55297 h 238070"/>
                <a:gd name="connsiteX279" fmla="*/ 388620 w 3145150"/>
                <a:gd name="connsiteY279" fmla="*/ 121768 h 238070"/>
                <a:gd name="connsiteX280" fmla="*/ 442177 w 3145150"/>
                <a:gd name="connsiteY280" fmla="*/ 188966 h 238070"/>
                <a:gd name="connsiteX281" fmla="*/ 481363 w 3145150"/>
                <a:gd name="connsiteY281" fmla="*/ 171600 h 238070"/>
                <a:gd name="connsiteX282" fmla="*/ 481848 w 3145150"/>
                <a:gd name="connsiteY282" fmla="*/ 171600 h 238070"/>
                <a:gd name="connsiteX283" fmla="*/ 481848 w 3145150"/>
                <a:gd name="connsiteY283" fmla="*/ 186011 h 238070"/>
                <a:gd name="connsiteX284" fmla="*/ 423312 w 3145150"/>
                <a:gd name="connsiteY284" fmla="*/ 121768 h 238070"/>
                <a:gd name="connsiteX285" fmla="*/ 450840 w 3145150"/>
                <a:gd name="connsiteY285" fmla="*/ 81084 h 238070"/>
                <a:gd name="connsiteX286" fmla="*/ 480594 w 3145150"/>
                <a:gd name="connsiteY286" fmla="*/ 121768 h 238070"/>
                <a:gd name="connsiteX287" fmla="*/ 451326 w 3145150"/>
                <a:gd name="connsiteY287" fmla="*/ 163180 h 238070"/>
                <a:gd name="connsiteX288" fmla="*/ 423312 w 3145150"/>
                <a:gd name="connsiteY288" fmla="*/ 121768 h 238070"/>
                <a:gd name="connsiteX289" fmla="*/ 361295 w 3145150"/>
                <a:gd name="connsiteY289" fmla="*/ 151764 h 238070"/>
                <a:gd name="connsiteX290" fmla="*/ 318871 w 3145150"/>
                <a:gd name="connsiteY290" fmla="*/ 164678 h 238070"/>
                <a:gd name="connsiteX291" fmla="*/ 282397 w 3145150"/>
                <a:gd name="connsiteY291" fmla="*/ 132414 h 238070"/>
                <a:gd name="connsiteX292" fmla="*/ 370687 w 3145150"/>
                <a:gd name="connsiteY292" fmla="*/ 132414 h 238070"/>
                <a:gd name="connsiteX293" fmla="*/ 309925 w 3145150"/>
                <a:gd name="connsiteY293" fmla="*/ 55297 h 238070"/>
                <a:gd name="connsiteX294" fmla="*/ 250660 w 3145150"/>
                <a:gd name="connsiteY294" fmla="*/ 122739 h 238070"/>
                <a:gd name="connsiteX295" fmla="*/ 317373 w 3145150"/>
                <a:gd name="connsiteY295" fmla="*/ 188966 h 238070"/>
                <a:gd name="connsiteX296" fmla="*/ 361255 w 3145150"/>
                <a:gd name="connsiteY296" fmla="*/ 178806 h 238070"/>
                <a:gd name="connsiteX297" fmla="*/ 361255 w 3145150"/>
                <a:gd name="connsiteY297" fmla="*/ 151764 h 238070"/>
                <a:gd name="connsiteX298" fmla="*/ 282438 w 3145150"/>
                <a:gd name="connsiteY298" fmla="*/ 109623 h 238070"/>
                <a:gd name="connsiteX299" fmla="*/ 311949 w 3145150"/>
                <a:gd name="connsiteY299" fmla="*/ 79627 h 238070"/>
                <a:gd name="connsiteX300" fmla="*/ 338990 w 3145150"/>
                <a:gd name="connsiteY300" fmla="*/ 109623 h 238070"/>
                <a:gd name="connsiteX301" fmla="*/ 282438 w 3145150"/>
                <a:gd name="connsiteY301" fmla="*/ 109623 h 238070"/>
                <a:gd name="connsiteX302" fmla="*/ 223416 w 3145150"/>
                <a:gd name="connsiteY302" fmla="*/ 151764 h 238070"/>
                <a:gd name="connsiteX303" fmla="*/ 181032 w 3145150"/>
                <a:gd name="connsiteY303" fmla="*/ 164678 h 238070"/>
                <a:gd name="connsiteX304" fmla="*/ 144559 w 3145150"/>
                <a:gd name="connsiteY304" fmla="*/ 132414 h 238070"/>
                <a:gd name="connsiteX305" fmla="*/ 232848 w 3145150"/>
                <a:gd name="connsiteY305" fmla="*/ 132414 h 238070"/>
                <a:gd name="connsiteX306" fmla="*/ 172086 w 3145150"/>
                <a:gd name="connsiteY306" fmla="*/ 55297 h 238070"/>
                <a:gd name="connsiteX307" fmla="*/ 112821 w 3145150"/>
                <a:gd name="connsiteY307" fmla="*/ 122739 h 238070"/>
                <a:gd name="connsiteX308" fmla="*/ 179534 w 3145150"/>
                <a:gd name="connsiteY308" fmla="*/ 188966 h 238070"/>
                <a:gd name="connsiteX309" fmla="*/ 223416 w 3145150"/>
                <a:gd name="connsiteY309" fmla="*/ 178806 h 238070"/>
                <a:gd name="connsiteX310" fmla="*/ 223416 w 3145150"/>
                <a:gd name="connsiteY310" fmla="*/ 151764 h 238070"/>
                <a:gd name="connsiteX311" fmla="*/ 144559 w 3145150"/>
                <a:gd name="connsiteY311" fmla="*/ 109623 h 238070"/>
                <a:gd name="connsiteX312" fmla="*/ 174069 w 3145150"/>
                <a:gd name="connsiteY312" fmla="*/ 79627 h 238070"/>
                <a:gd name="connsiteX313" fmla="*/ 201111 w 3145150"/>
                <a:gd name="connsiteY313" fmla="*/ 109623 h 238070"/>
                <a:gd name="connsiteX314" fmla="*/ 144559 w 3145150"/>
                <a:gd name="connsiteY314" fmla="*/ 109623 h 238070"/>
                <a:gd name="connsiteX315" fmla="*/ 0 w 3145150"/>
                <a:gd name="connsiteY315" fmla="*/ 186011 h 238070"/>
                <a:gd name="connsiteX316" fmla="*/ 101932 w 3145150"/>
                <a:gd name="connsiteY316" fmla="*/ 186011 h 238070"/>
                <a:gd name="connsiteX317" fmla="*/ 101932 w 3145150"/>
                <a:gd name="connsiteY317" fmla="*/ 158727 h 238070"/>
                <a:gd name="connsiteX318" fmla="*/ 34733 w 3145150"/>
                <a:gd name="connsiteY318" fmla="*/ 158727 h 238070"/>
                <a:gd name="connsiteX319" fmla="*/ 34733 w 3145150"/>
                <a:gd name="connsiteY319" fmla="*/ 12914 h 238070"/>
                <a:gd name="connsiteX320" fmla="*/ 0 w 3145150"/>
                <a:gd name="connsiteY320" fmla="*/ 12914 h 238070"/>
                <a:gd name="connsiteX321" fmla="*/ 0 w 3145150"/>
                <a:gd name="connsiteY321" fmla="*/ 186011 h 23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3145150" h="238070">
                  <a:moveTo>
                    <a:pt x="3082890" y="81084"/>
                  </a:moveTo>
                  <a:cubicBezTo>
                    <a:pt x="3104467" y="81084"/>
                    <a:pt x="3110417" y="104644"/>
                    <a:pt x="3110417" y="121768"/>
                  </a:cubicBezTo>
                  <a:cubicBezTo>
                    <a:pt x="3110417" y="139377"/>
                    <a:pt x="3104224" y="163180"/>
                    <a:pt x="3082405" y="163180"/>
                  </a:cubicBezTo>
                  <a:cubicBezTo>
                    <a:pt x="3060342" y="163180"/>
                    <a:pt x="3053137" y="139863"/>
                    <a:pt x="3053137" y="121768"/>
                  </a:cubicBezTo>
                  <a:cubicBezTo>
                    <a:pt x="3053137" y="103915"/>
                    <a:pt x="3061557" y="81084"/>
                    <a:pt x="3082890" y="81084"/>
                  </a:cubicBezTo>
                  <a:moveTo>
                    <a:pt x="3019659" y="238070"/>
                  </a:moveTo>
                  <a:lnTo>
                    <a:pt x="3052894" y="238070"/>
                  </a:lnTo>
                  <a:lnTo>
                    <a:pt x="3052894" y="171357"/>
                  </a:lnTo>
                  <a:lnTo>
                    <a:pt x="3053379" y="171357"/>
                  </a:lnTo>
                  <a:cubicBezTo>
                    <a:pt x="3065038" y="185485"/>
                    <a:pt x="3076697" y="188966"/>
                    <a:pt x="3090825" y="188966"/>
                  </a:cubicBezTo>
                  <a:cubicBezTo>
                    <a:pt x="3130739" y="188966"/>
                    <a:pt x="3145151" y="156743"/>
                    <a:pt x="3145151" y="121768"/>
                  </a:cubicBezTo>
                  <a:cubicBezTo>
                    <a:pt x="3145151" y="86549"/>
                    <a:pt x="3130780" y="55297"/>
                    <a:pt x="3091594" y="55297"/>
                  </a:cubicBezTo>
                  <a:cubicBezTo>
                    <a:pt x="3072001" y="55297"/>
                    <a:pt x="3059371" y="63960"/>
                    <a:pt x="3051922" y="76388"/>
                  </a:cubicBezTo>
                  <a:lnTo>
                    <a:pt x="3051436" y="76388"/>
                  </a:lnTo>
                  <a:lnTo>
                    <a:pt x="3051436" y="58293"/>
                  </a:lnTo>
                  <a:lnTo>
                    <a:pt x="3019699" y="58293"/>
                  </a:lnTo>
                  <a:lnTo>
                    <a:pt x="3019699" y="238070"/>
                  </a:lnTo>
                  <a:close/>
                  <a:moveTo>
                    <a:pt x="2951488" y="34976"/>
                  </a:moveTo>
                  <a:lnTo>
                    <a:pt x="2984723" y="34976"/>
                  </a:lnTo>
                  <a:lnTo>
                    <a:pt x="2984723" y="3238"/>
                  </a:lnTo>
                  <a:lnTo>
                    <a:pt x="2951488" y="3238"/>
                  </a:lnTo>
                  <a:lnTo>
                    <a:pt x="2951488" y="34976"/>
                  </a:lnTo>
                  <a:close/>
                  <a:moveTo>
                    <a:pt x="2951488" y="186011"/>
                  </a:moveTo>
                  <a:lnTo>
                    <a:pt x="2984723" y="186011"/>
                  </a:lnTo>
                  <a:lnTo>
                    <a:pt x="2984723" y="58293"/>
                  </a:lnTo>
                  <a:lnTo>
                    <a:pt x="2951488" y="58293"/>
                  </a:lnTo>
                  <a:lnTo>
                    <a:pt x="2951488" y="186011"/>
                  </a:lnTo>
                  <a:close/>
                  <a:moveTo>
                    <a:pt x="2799198" y="186011"/>
                  </a:moveTo>
                  <a:lnTo>
                    <a:pt x="2832433" y="186011"/>
                  </a:lnTo>
                  <a:lnTo>
                    <a:pt x="2832433" y="123508"/>
                  </a:lnTo>
                  <a:cubicBezTo>
                    <a:pt x="2832433" y="107154"/>
                    <a:pt x="2837614" y="81084"/>
                    <a:pt x="2861701" y="81084"/>
                  </a:cubicBezTo>
                  <a:cubicBezTo>
                    <a:pt x="2883035" y="81084"/>
                    <a:pt x="2883277" y="102175"/>
                    <a:pt x="2883277" y="117800"/>
                  </a:cubicBezTo>
                  <a:lnTo>
                    <a:pt x="2883277" y="186011"/>
                  </a:lnTo>
                  <a:lnTo>
                    <a:pt x="2916513" y="186011"/>
                  </a:lnTo>
                  <a:lnTo>
                    <a:pt x="2916513" y="105413"/>
                  </a:lnTo>
                  <a:cubicBezTo>
                    <a:pt x="2916513" y="76631"/>
                    <a:pt x="2903356" y="55338"/>
                    <a:pt x="2873116" y="55338"/>
                  </a:cubicBezTo>
                  <a:cubicBezTo>
                    <a:pt x="2855750" y="55338"/>
                    <a:pt x="2841379" y="63272"/>
                    <a:pt x="2832959" y="75659"/>
                  </a:cubicBezTo>
                  <a:lnTo>
                    <a:pt x="2832473" y="75659"/>
                  </a:lnTo>
                  <a:lnTo>
                    <a:pt x="2832473" y="0"/>
                  </a:lnTo>
                  <a:lnTo>
                    <a:pt x="2799238" y="0"/>
                  </a:lnTo>
                  <a:lnTo>
                    <a:pt x="2799238" y="186011"/>
                  </a:lnTo>
                  <a:close/>
                  <a:moveTo>
                    <a:pt x="2767218" y="60034"/>
                  </a:moveTo>
                  <a:cubicBezTo>
                    <a:pt x="2756814" y="57807"/>
                    <a:pt x="2746653" y="55338"/>
                    <a:pt x="2731027" y="55338"/>
                  </a:cubicBezTo>
                  <a:cubicBezTo>
                    <a:pt x="2704998" y="55338"/>
                    <a:pt x="2680952" y="67482"/>
                    <a:pt x="2680952" y="95009"/>
                  </a:cubicBezTo>
                  <a:cubicBezTo>
                    <a:pt x="2680952" y="141118"/>
                    <a:pt x="2738719" y="124035"/>
                    <a:pt x="2738719" y="149052"/>
                  </a:cubicBezTo>
                  <a:cubicBezTo>
                    <a:pt x="2738719" y="161439"/>
                    <a:pt x="2725319" y="164678"/>
                    <a:pt x="2716899" y="164678"/>
                  </a:cubicBezTo>
                  <a:cubicBezTo>
                    <a:pt x="2705484" y="164678"/>
                    <a:pt x="2694594" y="161439"/>
                    <a:pt x="2684150" y="156258"/>
                  </a:cubicBezTo>
                  <a:lnTo>
                    <a:pt x="2682167" y="183542"/>
                  </a:lnTo>
                  <a:cubicBezTo>
                    <a:pt x="2694311" y="186781"/>
                    <a:pt x="2707224" y="189007"/>
                    <a:pt x="2719854" y="189007"/>
                  </a:cubicBezTo>
                  <a:cubicBezTo>
                    <a:pt x="2746896" y="189007"/>
                    <a:pt x="2773411" y="177105"/>
                    <a:pt x="2773411" y="147352"/>
                  </a:cubicBezTo>
                  <a:cubicBezTo>
                    <a:pt x="2773411" y="101244"/>
                    <a:pt x="2715645" y="114117"/>
                    <a:pt x="2715645" y="93795"/>
                  </a:cubicBezTo>
                  <a:cubicBezTo>
                    <a:pt x="2715645" y="82865"/>
                    <a:pt x="2726291" y="79667"/>
                    <a:pt x="2735237" y="79667"/>
                  </a:cubicBezTo>
                  <a:cubicBezTo>
                    <a:pt x="2747382" y="79667"/>
                    <a:pt x="2754830" y="81651"/>
                    <a:pt x="2764991" y="85132"/>
                  </a:cubicBezTo>
                  <a:lnTo>
                    <a:pt x="2767218" y="60034"/>
                  </a:lnTo>
                  <a:close/>
                  <a:moveTo>
                    <a:pt x="2593391" y="186011"/>
                  </a:moveTo>
                  <a:lnTo>
                    <a:pt x="2626626" y="186011"/>
                  </a:lnTo>
                  <a:lnTo>
                    <a:pt x="2626626" y="139134"/>
                  </a:lnTo>
                  <a:cubicBezTo>
                    <a:pt x="2626626" y="120796"/>
                    <a:pt x="2626626" y="87075"/>
                    <a:pt x="2653668" y="87075"/>
                  </a:cubicBezTo>
                  <a:cubicBezTo>
                    <a:pt x="2659618" y="87075"/>
                    <a:pt x="2665569" y="88087"/>
                    <a:pt x="2668565" y="89828"/>
                  </a:cubicBezTo>
                  <a:lnTo>
                    <a:pt x="2668565" y="56350"/>
                  </a:lnTo>
                  <a:cubicBezTo>
                    <a:pt x="2665083" y="55378"/>
                    <a:pt x="2661642" y="55378"/>
                    <a:pt x="2658404" y="55378"/>
                  </a:cubicBezTo>
                  <a:cubicBezTo>
                    <a:pt x="2638568" y="55378"/>
                    <a:pt x="2624926" y="75457"/>
                    <a:pt x="2623428" y="87359"/>
                  </a:cubicBezTo>
                  <a:lnTo>
                    <a:pt x="2622942" y="87359"/>
                  </a:lnTo>
                  <a:lnTo>
                    <a:pt x="2622942" y="58333"/>
                  </a:lnTo>
                  <a:lnTo>
                    <a:pt x="2593432" y="58333"/>
                  </a:lnTo>
                  <a:lnTo>
                    <a:pt x="2593432" y="186011"/>
                  </a:lnTo>
                  <a:close/>
                  <a:moveTo>
                    <a:pt x="2557160" y="151764"/>
                  </a:moveTo>
                  <a:cubicBezTo>
                    <a:pt x="2544773" y="158687"/>
                    <a:pt x="2530888" y="164678"/>
                    <a:pt x="2514776" y="164678"/>
                  </a:cubicBezTo>
                  <a:cubicBezTo>
                    <a:pt x="2494171" y="164678"/>
                    <a:pt x="2479801" y="153019"/>
                    <a:pt x="2478303" y="132414"/>
                  </a:cubicBezTo>
                  <a:lnTo>
                    <a:pt x="2566592" y="132414"/>
                  </a:lnTo>
                  <a:cubicBezTo>
                    <a:pt x="2566592" y="87763"/>
                    <a:pt x="2553193" y="55297"/>
                    <a:pt x="2505830" y="55297"/>
                  </a:cubicBezTo>
                  <a:cubicBezTo>
                    <a:pt x="2466159" y="55297"/>
                    <a:pt x="2446565" y="85780"/>
                    <a:pt x="2446565" y="122739"/>
                  </a:cubicBezTo>
                  <a:cubicBezTo>
                    <a:pt x="2446565" y="164637"/>
                    <a:pt x="2471138" y="188966"/>
                    <a:pt x="2513278" y="188966"/>
                  </a:cubicBezTo>
                  <a:cubicBezTo>
                    <a:pt x="2531131" y="188966"/>
                    <a:pt x="2545016" y="185485"/>
                    <a:pt x="2557160" y="178806"/>
                  </a:cubicBezTo>
                  <a:lnTo>
                    <a:pt x="2557160" y="151764"/>
                  </a:lnTo>
                  <a:close/>
                  <a:moveTo>
                    <a:pt x="2478343" y="109623"/>
                  </a:moveTo>
                  <a:cubicBezTo>
                    <a:pt x="2479841" y="92500"/>
                    <a:pt x="2489233" y="79627"/>
                    <a:pt x="2507854" y="79627"/>
                  </a:cubicBezTo>
                  <a:cubicBezTo>
                    <a:pt x="2526475" y="79627"/>
                    <a:pt x="2533884" y="93512"/>
                    <a:pt x="2534896" y="109623"/>
                  </a:cubicBezTo>
                  <a:lnTo>
                    <a:pt x="2478343" y="109623"/>
                  </a:lnTo>
                  <a:close/>
                  <a:moveTo>
                    <a:pt x="2303262" y="186011"/>
                  </a:moveTo>
                  <a:lnTo>
                    <a:pt x="2336497" y="186011"/>
                  </a:lnTo>
                  <a:lnTo>
                    <a:pt x="2336497" y="123508"/>
                  </a:lnTo>
                  <a:cubicBezTo>
                    <a:pt x="2336497" y="107154"/>
                    <a:pt x="2341679" y="81084"/>
                    <a:pt x="2365765" y="81084"/>
                  </a:cubicBezTo>
                  <a:cubicBezTo>
                    <a:pt x="2387099" y="81084"/>
                    <a:pt x="2387341" y="102175"/>
                    <a:pt x="2387341" y="117800"/>
                  </a:cubicBezTo>
                  <a:lnTo>
                    <a:pt x="2387341" y="186011"/>
                  </a:lnTo>
                  <a:lnTo>
                    <a:pt x="2420577" y="186011"/>
                  </a:lnTo>
                  <a:lnTo>
                    <a:pt x="2420577" y="105413"/>
                  </a:lnTo>
                  <a:cubicBezTo>
                    <a:pt x="2420577" y="76631"/>
                    <a:pt x="2407420" y="55338"/>
                    <a:pt x="2377180" y="55338"/>
                  </a:cubicBezTo>
                  <a:cubicBezTo>
                    <a:pt x="2359814" y="55338"/>
                    <a:pt x="2345686" y="61046"/>
                    <a:pt x="2335282" y="75659"/>
                  </a:cubicBezTo>
                  <a:lnTo>
                    <a:pt x="2334797" y="75659"/>
                  </a:lnTo>
                  <a:lnTo>
                    <a:pt x="2334797" y="58293"/>
                  </a:lnTo>
                  <a:lnTo>
                    <a:pt x="2303302" y="58293"/>
                  </a:lnTo>
                  <a:lnTo>
                    <a:pt x="2303302" y="186011"/>
                  </a:lnTo>
                  <a:close/>
                  <a:moveTo>
                    <a:pt x="2217685" y="147554"/>
                  </a:moveTo>
                  <a:cubicBezTo>
                    <a:pt x="2217685" y="172855"/>
                    <a:pt x="2232055" y="188966"/>
                    <a:pt x="2258085" y="188966"/>
                  </a:cubicBezTo>
                  <a:cubicBezTo>
                    <a:pt x="2268003" y="188966"/>
                    <a:pt x="2275694" y="187954"/>
                    <a:pt x="2282657" y="185971"/>
                  </a:cubicBezTo>
                  <a:lnTo>
                    <a:pt x="2281645" y="159699"/>
                  </a:lnTo>
                  <a:cubicBezTo>
                    <a:pt x="2278164" y="161925"/>
                    <a:pt x="2272456" y="163180"/>
                    <a:pt x="2266505" y="163180"/>
                  </a:cubicBezTo>
                  <a:cubicBezTo>
                    <a:pt x="2253834" y="163180"/>
                    <a:pt x="2250879" y="153019"/>
                    <a:pt x="2250879" y="142089"/>
                  </a:cubicBezTo>
                  <a:lnTo>
                    <a:pt x="2250879" y="82582"/>
                  </a:lnTo>
                  <a:lnTo>
                    <a:pt x="2280390" y="82582"/>
                  </a:lnTo>
                  <a:lnTo>
                    <a:pt x="2280390" y="58293"/>
                  </a:lnTo>
                  <a:lnTo>
                    <a:pt x="2250879" y="58293"/>
                  </a:lnTo>
                  <a:lnTo>
                    <a:pt x="2250879" y="22062"/>
                  </a:lnTo>
                  <a:lnTo>
                    <a:pt x="2217644" y="32709"/>
                  </a:lnTo>
                  <a:lnTo>
                    <a:pt x="2217644" y="58253"/>
                  </a:lnTo>
                  <a:lnTo>
                    <a:pt x="2193072" y="58253"/>
                  </a:lnTo>
                  <a:lnTo>
                    <a:pt x="2193072" y="82541"/>
                  </a:lnTo>
                  <a:lnTo>
                    <a:pt x="2217644" y="82541"/>
                  </a:lnTo>
                  <a:lnTo>
                    <a:pt x="2217644" y="147554"/>
                  </a:lnTo>
                  <a:close/>
                  <a:moveTo>
                    <a:pt x="2111057" y="186011"/>
                  </a:moveTo>
                  <a:lnTo>
                    <a:pt x="2144292" y="186011"/>
                  </a:lnTo>
                  <a:lnTo>
                    <a:pt x="2144292" y="139134"/>
                  </a:lnTo>
                  <a:cubicBezTo>
                    <a:pt x="2144292" y="120796"/>
                    <a:pt x="2144292" y="87075"/>
                    <a:pt x="2171333" y="87075"/>
                  </a:cubicBezTo>
                  <a:cubicBezTo>
                    <a:pt x="2177284" y="87075"/>
                    <a:pt x="2183235" y="88087"/>
                    <a:pt x="2186231" y="89828"/>
                  </a:cubicBezTo>
                  <a:lnTo>
                    <a:pt x="2186231" y="56350"/>
                  </a:lnTo>
                  <a:cubicBezTo>
                    <a:pt x="2182749" y="55378"/>
                    <a:pt x="2179308" y="55378"/>
                    <a:pt x="2176070" y="55378"/>
                  </a:cubicBezTo>
                  <a:cubicBezTo>
                    <a:pt x="2156234" y="55378"/>
                    <a:pt x="2142592" y="75457"/>
                    <a:pt x="2141094" y="87359"/>
                  </a:cubicBezTo>
                  <a:lnTo>
                    <a:pt x="2140608" y="87359"/>
                  </a:lnTo>
                  <a:lnTo>
                    <a:pt x="2140608" y="58333"/>
                  </a:lnTo>
                  <a:lnTo>
                    <a:pt x="2111097" y="58333"/>
                  </a:lnTo>
                  <a:lnTo>
                    <a:pt x="2111097" y="186011"/>
                  </a:lnTo>
                  <a:close/>
                  <a:moveTo>
                    <a:pt x="1996009" y="149052"/>
                  </a:moveTo>
                  <a:cubicBezTo>
                    <a:pt x="1996009" y="129459"/>
                    <a:pt x="2018071" y="126990"/>
                    <a:pt x="2032928" y="126990"/>
                  </a:cubicBezTo>
                  <a:lnTo>
                    <a:pt x="2047339" y="126990"/>
                  </a:lnTo>
                  <a:cubicBezTo>
                    <a:pt x="2047339" y="136908"/>
                    <a:pt x="2045841" y="146056"/>
                    <a:pt x="2040377" y="153262"/>
                  </a:cubicBezTo>
                  <a:cubicBezTo>
                    <a:pt x="2035195" y="160184"/>
                    <a:pt x="2027220" y="164678"/>
                    <a:pt x="2017059" y="164678"/>
                  </a:cubicBezTo>
                  <a:cubicBezTo>
                    <a:pt x="2005158" y="164678"/>
                    <a:pt x="1996009" y="159982"/>
                    <a:pt x="1996009" y="149052"/>
                  </a:cubicBezTo>
                  <a:moveTo>
                    <a:pt x="1979128" y="93512"/>
                  </a:moveTo>
                  <a:cubicBezTo>
                    <a:pt x="1990301" y="85092"/>
                    <a:pt x="2004429" y="79627"/>
                    <a:pt x="2018557" y="79627"/>
                  </a:cubicBezTo>
                  <a:cubicBezTo>
                    <a:pt x="2038150" y="79627"/>
                    <a:pt x="2047339" y="86549"/>
                    <a:pt x="2047339" y="107154"/>
                  </a:cubicBezTo>
                  <a:lnTo>
                    <a:pt x="2029001" y="107154"/>
                  </a:lnTo>
                  <a:cubicBezTo>
                    <a:pt x="2015116" y="107154"/>
                    <a:pt x="1998762" y="108409"/>
                    <a:pt x="1986091" y="114602"/>
                  </a:cubicBezTo>
                  <a:cubicBezTo>
                    <a:pt x="1973420" y="120796"/>
                    <a:pt x="1964272" y="131969"/>
                    <a:pt x="1964272" y="151036"/>
                  </a:cubicBezTo>
                  <a:cubicBezTo>
                    <a:pt x="1964272" y="175365"/>
                    <a:pt x="1986334" y="189007"/>
                    <a:pt x="2008923" y="189007"/>
                  </a:cubicBezTo>
                  <a:cubicBezTo>
                    <a:pt x="2024063" y="189007"/>
                    <a:pt x="2040660" y="181073"/>
                    <a:pt x="2048351" y="166945"/>
                  </a:cubicBezTo>
                  <a:lnTo>
                    <a:pt x="2048837" y="166945"/>
                  </a:lnTo>
                  <a:cubicBezTo>
                    <a:pt x="2049080" y="170912"/>
                    <a:pt x="2049080" y="179332"/>
                    <a:pt x="2050335" y="186052"/>
                  </a:cubicBezTo>
                  <a:lnTo>
                    <a:pt x="2079603" y="186052"/>
                  </a:lnTo>
                  <a:cubicBezTo>
                    <a:pt x="2078834" y="176134"/>
                    <a:pt x="2078348" y="167228"/>
                    <a:pt x="2078105" y="157553"/>
                  </a:cubicBezTo>
                  <a:cubicBezTo>
                    <a:pt x="2077862" y="148121"/>
                    <a:pt x="2077619" y="138446"/>
                    <a:pt x="2077619" y="125573"/>
                  </a:cubicBezTo>
                  <a:lnTo>
                    <a:pt x="2077619" y="109218"/>
                  </a:lnTo>
                  <a:cubicBezTo>
                    <a:pt x="2077619" y="71530"/>
                    <a:pt x="2061508" y="55419"/>
                    <a:pt x="2022565" y="55419"/>
                  </a:cubicBezTo>
                  <a:cubicBezTo>
                    <a:pt x="2008437" y="55419"/>
                    <a:pt x="1991070" y="59143"/>
                    <a:pt x="1978157" y="65094"/>
                  </a:cubicBezTo>
                  <a:lnTo>
                    <a:pt x="1979128" y="93512"/>
                  </a:lnTo>
                  <a:close/>
                  <a:moveTo>
                    <a:pt x="1834570" y="186011"/>
                  </a:moveTo>
                  <a:lnTo>
                    <a:pt x="1869303" y="186011"/>
                  </a:lnTo>
                  <a:lnTo>
                    <a:pt x="1869303" y="120310"/>
                  </a:lnTo>
                  <a:lnTo>
                    <a:pt x="1883957" y="120310"/>
                  </a:lnTo>
                  <a:cubicBezTo>
                    <a:pt x="1921160" y="120310"/>
                    <a:pt x="1950670" y="105656"/>
                    <a:pt x="1950670" y="65256"/>
                  </a:cubicBezTo>
                  <a:cubicBezTo>
                    <a:pt x="1950670" y="23844"/>
                    <a:pt x="1916220" y="12914"/>
                    <a:pt x="1878533" y="12914"/>
                  </a:cubicBezTo>
                  <a:lnTo>
                    <a:pt x="1834651" y="12914"/>
                  </a:lnTo>
                  <a:lnTo>
                    <a:pt x="1834651" y="186011"/>
                  </a:lnTo>
                  <a:close/>
                  <a:moveTo>
                    <a:pt x="1869262" y="40198"/>
                  </a:moveTo>
                  <a:lnTo>
                    <a:pt x="1881407" y="40198"/>
                  </a:lnTo>
                  <a:cubicBezTo>
                    <a:pt x="1899259" y="40198"/>
                    <a:pt x="1914399" y="47161"/>
                    <a:pt x="1914399" y="67239"/>
                  </a:cubicBezTo>
                  <a:cubicBezTo>
                    <a:pt x="1914399" y="87318"/>
                    <a:pt x="1898773" y="93026"/>
                    <a:pt x="1881407" y="93026"/>
                  </a:cubicBezTo>
                  <a:lnTo>
                    <a:pt x="1869262" y="93026"/>
                  </a:lnTo>
                  <a:lnTo>
                    <a:pt x="1869262" y="40198"/>
                  </a:lnTo>
                  <a:close/>
                  <a:moveTo>
                    <a:pt x="1628480" y="186011"/>
                  </a:moveTo>
                  <a:lnTo>
                    <a:pt x="1661715" y="186011"/>
                  </a:lnTo>
                  <a:lnTo>
                    <a:pt x="1661715" y="124035"/>
                  </a:lnTo>
                  <a:lnTo>
                    <a:pt x="1662201" y="124035"/>
                  </a:lnTo>
                  <a:lnTo>
                    <a:pt x="1704868" y="186011"/>
                  </a:lnTo>
                  <a:lnTo>
                    <a:pt x="1747009" y="186011"/>
                  </a:lnTo>
                  <a:lnTo>
                    <a:pt x="1693452" y="115331"/>
                  </a:lnTo>
                  <a:lnTo>
                    <a:pt x="1741058" y="58293"/>
                  </a:lnTo>
                  <a:lnTo>
                    <a:pt x="1701872" y="58293"/>
                  </a:lnTo>
                  <a:lnTo>
                    <a:pt x="1662201" y="109380"/>
                  </a:lnTo>
                  <a:lnTo>
                    <a:pt x="1661715" y="109380"/>
                  </a:lnTo>
                  <a:lnTo>
                    <a:pt x="1661715" y="0"/>
                  </a:lnTo>
                  <a:lnTo>
                    <a:pt x="1628480" y="0"/>
                  </a:lnTo>
                  <a:lnTo>
                    <a:pt x="1628480" y="186011"/>
                  </a:lnTo>
                  <a:close/>
                  <a:moveTo>
                    <a:pt x="1532013" y="186011"/>
                  </a:moveTo>
                  <a:lnTo>
                    <a:pt x="1565248" y="186011"/>
                  </a:lnTo>
                  <a:lnTo>
                    <a:pt x="1565248" y="139134"/>
                  </a:lnTo>
                  <a:cubicBezTo>
                    <a:pt x="1565248" y="120796"/>
                    <a:pt x="1565248" y="87075"/>
                    <a:pt x="1592249" y="87075"/>
                  </a:cubicBezTo>
                  <a:cubicBezTo>
                    <a:pt x="1598200" y="87075"/>
                    <a:pt x="1604151" y="88087"/>
                    <a:pt x="1607146" y="89828"/>
                  </a:cubicBezTo>
                  <a:lnTo>
                    <a:pt x="1607146" y="56350"/>
                  </a:lnTo>
                  <a:cubicBezTo>
                    <a:pt x="1603665" y="55378"/>
                    <a:pt x="1600224" y="55378"/>
                    <a:pt x="1596985" y="55378"/>
                  </a:cubicBezTo>
                  <a:cubicBezTo>
                    <a:pt x="1577150" y="55378"/>
                    <a:pt x="1563508" y="75457"/>
                    <a:pt x="1562010" y="87359"/>
                  </a:cubicBezTo>
                  <a:lnTo>
                    <a:pt x="1561524" y="87359"/>
                  </a:lnTo>
                  <a:lnTo>
                    <a:pt x="1561524" y="58333"/>
                  </a:lnTo>
                  <a:lnTo>
                    <a:pt x="1532013" y="58333"/>
                  </a:lnTo>
                  <a:lnTo>
                    <a:pt x="1532013" y="186011"/>
                  </a:lnTo>
                  <a:close/>
                  <a:moveTo>
                    <a:pt x="1406319" y="119055"/>
                  </a:moveTo>
                  <a:cubicBezTo>
                    <a:pt x="1406319" y="99948"/>
                    <a:pt x="1416722" y="81084"/>
                    <a:pt x="1438299" y="81084"/>
                  </a:cubicBezTo>
                  <a:cubicBezTo>
                    <a:pt x="1460118" y="81084"/>
                    <a:pt x="1470522" y="99422"/>
                    <a:pt x="1470522" y="119055"/>
                  </a:cubicBezTo>
                  <a:cubicBezTo>
                    <a:pt x="1470522" y="140389"/>
                    <a:pt x="1463843" y="163180"/>
                    <a:pt x="1438299" y="163180"/>
                  </a:cubicBezTo>
                  <a:cubicBezTo>
                    <a:pt x="1412998" y="163180"/>
                    <a:pt x="1406319" y="140146"/>
                    <a:pt x="1406319" y="119055"/>
                  </a:cubicBezTo>
                  <a:moveTo>
                    <a:pt x="1371586" y="123023"/>
                  </a:moveTo>
                  <a:cubicBezTo>
                    <a:pt x="1371586" y="159739"/>
                    <a:pt x="1396158" y="189007"/>
                    <a:pt x="1438299" y="189007"/>
                  </a:cubicBezTo>
                  <a:cubicBezTo>
                    <a:pt x="1480683" y="189007"/>
                    <a:pt x="1505255" y="159739"/>
                    <a:pt x="1505255" y="123023"/>
                  </a:cubicBezTo>
                  <a:cubicBezTo>
                    <a:pt x="1505255" y="80881"/>
                    <a:pt x="1476230" y="55338"/>
                    <a:pt x="1438299" y="55338"/>
                  </a:cubicBezTo>
                  <a:cubicBezTo>
                    <a:pt x="1400611" y="55297"/>
                    <a:pt x="1371586" y="80841"/>
                    <a:pt x="1371586" y="123023"/>
                  </a:cubicBezTo>
                  <a:moveTo>
                    <a:pt x="1286049" y="186011"/>
                  </a:moveTo>
                  <a:lnTo>
                    <a:pt x="1320782" y="186011"/>
                  </a:lnTo>
                  <a:lnTo>
                    <a:pt x="1320782" y="117557"/>
                  </a:lnTo>
                  <a:lnTo>
                    <a:pt x="1382759" y="12914"/>
                  </a:lnTo>
                  <a:lnTo>
                    <a:pt x="1346042" y="12914"/>
                  </a:lnTo>
                  <a:lnTo>
                    <a:pt x="1304387" y="85577"/>
                  </a:lnTo>
                  <a:lnTo>
                    <a:pt x="1263461" y="12914"/>
                  </a:lnTo>
                  <a:lnTo>
                    <a:pt x="1222777" y="12914"/>
                  </a:lnTo>
                  <a:lnTo>
                    <a:pt x="1286009" y="117557"/>
                  </a:lnTo>
                  <a:lnTo>
                    <a:pt x="1286009" y="186011"/>
                  </a:lnTo>
                  <a:close/>
                  <a:moveTo>
                    <a:pt x="1101778" y="186011"/>
                  </a:moveTo>
                  <a:lnTo>
                    <a:pt x="1134001" y="186011"/>
                  </a:lnTo>
                  <a:lnTo>
                    <a:pt x="1134001" y="0"/>
                  </a:lnTo>
                  <a:lnTo>
                    <a:pt x="1100766" y="0"/>
                  </a:lnTo>
                  <a:lnTo>
                    <a:pt x="1100766" y="73150"/>
                  </a:lnTo>
                  <a:lnTo>
                    <a:pt x="1100281" y="73150"/>
                  </a:lnTo>
                  <a:cubicBezTo>
                    <a:pt x="1090363" y="61005"/>
                    <a:pt x="1078704" y="55297"/>
                    <a:pt x="1062107" y="55297"/>
                  </a:cubicBezTo>
                  <a:cubicBezTo>
                    <a:pt x="1022921" y="55297"/>
                    <a:pt x="1008550" y="86549"/>
                    <a:pt x="1008550" y="121768"/>
                  </a:cubicBezTo>
                  <a:cubicBezTo>
                    <a:pt x="1008550" y="156743"/>
                    <a:pt x="1022961" y="188966"/>
                    <a:pt x="1062107" y="188966"/>
                  </a:cubicBezTo>
                  <a:cubicBezTo>
                    <a:pt x="1077733" y="188966"/>
                    <a:pt x="1091375" y="183987"/>
                    <a:pt x="1101293" y="171600"/>
                  </a:cubicBezTo>
                  <a:lnTo>
                    <a:pt x="1101778" y="171600"/>
                  </a:lnTo>
                  <a:lnTo>
                    <a:pt x="1101778" y="186011"/>
                  </a:lnTo>
                  <a:close/>
                  <a:moveTo>
                    <a:pt x="1043242" y="121768"/>
                  </a:moveTo>
                  <a:cubicBezTo>
                    <a:pt x="1043242" y="104684"/>
                    <a:pt x="1049193" y="81084"/>
                    <a:pt x="1070770" y="81084"/>
                  </a:cubicBezTo>
                  <a:cubicBezTo>
                    <a:pt x="1092103" y="81084"/>
                    <a:pt x="1100524" y="103915"/>
                    <a:pt x="1100524" y="121768"/>
                  </a:cubicBezTo>
                  <a:cubicBezTo>
                    <a:pt x="1100524" y="139863"/>
                    <a:pt x="1093318" y="163180"/>
                    <a:pt x="1071255" y="163180"/>
                  </a:cubicBezTo>
                  <a:cubicBezTo>
                    <a:pt x="1049436" y="163180"/>
                    <a:pt x="1043242" y="139377"/>
                    <a:pt x="1043242" y="121768"/>
                  </a:cubicBezTo>
                  <a:moveTo>
                    <a:pt x="865206" y="186011"/>
                  </a:moveTo>
                  <a:lnTo>
                    <a:pt x="898441" y="186011"/>
                  </a:lnTo>
                  <a:lnTo>
                    <a:pt x="898441" y="123508"/>
                  </a:lnTo>
                  <a:cubicBezTo>
                    <a:pt x="898441" y="107154"/>
                    <a:pt x="903623" y="81084"/>
                    <a:pt x="927709" y="81084"/>
                  </a:cubicBezTo>
                  <a:cubicBezTo>
                    <a:pt x="949042" y="81084"/>
                    <a:pt x="949285" y="102175"/>
                    <a:pt x="949285" y="117800"/>
                  </a:cubicBezTo>
                  <a:lnTo>
                    <a:pt x="949285" y="186011"/>
                  </a:lnTo>
                  <a:lnTo>
                    <a:pt x="982521" y="186011"/>
                  </a:lnTo>
                  <a:lnTo>
                    <a:pt x="982521" y="105413"/>
                  </a:lnTo>
                  <a:cubicBezTo>
                    <a:pt x="982521" y="76631"/>
                    <a:pt x="969364" y="55338"/>
                    <a:pt x="939125" y="55338"/>
                  </a:cubicBezTo>
                  <a:cubicBezTo>
                    <a:pt x="921758" y="55338"/>
                    <a:pt x="907630" y="61046"/>
                    <a:pt x="897227" y="75659"/>
                  </a:cubicBezTo>
                  <a:lnTo>
                    <a:pt x="896741" y="75659"/>
                  </a:lnTo>
                  <a:lnTo>
                    <a:pt x="896741" y="58293"/>
                  </a:lnTo>
                  <a:lnTo>
                    <a:pt x="865246" y="58293"/>
                  </a:lnTo>
                  <a:lnTo>
                    <a:pt x="865246" y="186011"/>
                  </a:lnTo>
                  <a:close/>
                  <a:moveTo>
                    <a:pt x="750887" y="149052"/>
                  </a:moveTo>
                  <a:cubicBezTo>
                    <a:pt x="750887" y="129459"/>
                    <a:pt x="772949" y="126990"/>
                    <a:pt x="787846" y="126990"/>
                  </a:cubicBezTo>
                  <a:lnTo>
                    <a:pt x="802217" y="126990"/>
                  </a:lnTo>
                  <a:cubicBezTo>
                    <a:pt x="802217" y="136908"/>
                    <a:pt x="800719" y="146056"/>
                    <a:pt x="795295" y="153262"/>
                  </a:cubicBezTo>
                  <a:cubicBezTo>
                    <a:pt x="790073" y="160184"/>
                    <a:pt x="782138" y="164678"/>
                    <a:pt x="771978" y="164678"/>
                  </a:cubicBezTo>
                  <a:cubicBezTo>
                    <a:pt x="760076" y="164678"/>
                    <a:pt x="750887" y="159982"/>
                    <a:pt x="750887" y="149052"/>
                  </a:cubicBezTo>
                  <a:moveTo>
                    <a:pt x="734006" y="93512"/>
                  </a:moveTo>
                  <a:cubicBezTo>
                    <a:pt x="745179" y="85092"/>
                    <a:pt x="759307" y="79627"/>
                    <a:pt x="773435" y="79627"/>
                  </a:cubicBezTo>
                  <a:cubicBezTo>
                    <a:pt x="793028" y="79627"/>
                    <a:pt x="802177" y="86549"/>
                    <a:pt x="802177" y="107154"/>
                  </a:cubicBezTo>
                  <a:lnTo>
                    <a:pt x="783838" y="107154"/>
                  </a:lnTo>
                  <a:cubicBezTo>
                    <a:pt x="769953" y="107154"/>
                    <a:pt x="753599" y="108409"/>
                    <a:pt x="740928" y="114602"/>
                  </a:cubicBezTo>
                  <a:cubicBezTo>
                    <a:pt x="728298" y="120796"/>
                    <a:pt x="719109" y="131969"/>
                    <a:pt x="719109" y="151036"/>
                  </a:cubicBezTo>
                  <a:cubicBezTo>
                    <a:pt x="719109" y="175365"/>
                    <a:pt x="741171" y="189007"/>
                    <a:pt x="763760" y="189007"/>
                  </a:cubicBezTo>
                  <a:cubicBezTo>
                    <a:pt x="778900" y="189007"/>
                    <a:pt x="795497" y="181073"/>
                    <a:pt x="803189" y="166945"/>
                  </a:cubicBezTo>
                  <a:lnTo>
                    <a:pt x="803674" y="166945"/>
                  </a:lnTo>
                  <a:cubicBezTo>
                    <a:pt x="803917" y="170912"/>
                    <a:pt x="803917" y="179332"/>
                    <a:pt x="805172" y="186052"/>
                  </a:cubicBezTo>
                  <a:lnTo>
                    <a:pt x="834440" y="186052"/>
                  </a:lnTo>
                  <a:cubicBezTo>
                    <a:pt x="833711" y="176134"/>
                    <a:pt x="833185" y="167228"/>
                    <a:pt x="832942" y="157553"/>
                  </a:cubicBezTo>
                  <a:cubicBezTo>
                    <a:pt x="832699" y="148121"/>
                    <a:pt x="832457" y="138446"/>
                    <a:pt x="832457" y="125573"/>
                  </a:cubicBezTo>
                  <a:lnTo>
                    <a:pt x="832457" y="109218"/>
                  </a:lnTo>
                  <a:cubicBezTo>
                    <a:pt x="832457" y="71530"/>
                    <a:pt x="816345" y="55419"/>
                    <a:pt x="777402" y="55419"/>
                  </a:cubicBezTo>
                  <a:cubicBezTo>
                    <a:pt x="763274" y="55419"/>
                    <a:pt x="745908" y="59143"/>
                    <a:pt x="732994" y="65094"/>
                  </a:cubicBezTo>
                  <a:lnTo>
                    <a:pt x="734006" y="93512"/>
                  </a:lnTo>
                  <a:close/>
                  <a:moveTo>
                    <a:pt x="626407" y="60034"/>
                  </a:moveTo>
                  <a:cubicBezTo>
                    <a:pt x="616003" y="57807"/>
                    <a:pt x="605843" y="55338"/>
                    <a:pt x="590217" y="55338"/>
                  </a:cubicBezTo>
                  <a:cubicBezTo>
                    <a:pt x="564187" y="55338"/>
                    <a:pt x="540142" y="67482"/>
                    <a:pt x="540142" y="95009"/>
                  </a:cubicBezTo>
                  <a:cubicBezTo>
                    <a:pt x="540142" y="141118"/>
                    <a:pt x="597908" y="124035"/>
                    <a:pt x="597908" y="149052"/>
                  </a:cubicBezTo>
                  <a:cubicBezTo>
                    <a:pt x="597908" y="161439"/>
                    <a:pt x="584509" y="164678"/>
                    <a:pt x="576089" y="164678"/>
                  </a:cubicBezTo>
                  <a:cubicBezTo>
                    <a:pt x="564673" y="164678"/>
                    <a:pt x="553784" y="161439"/>
                    <a:pt x="543339" y="156258"/>
                  </a:cubicBezTo>
                  <a:lnTo>
                    <a:pt x="541356" y="183542"/>
                  </a:lnTo>
                  <a:cubicBezTo>
                    <a:pt x="553500" y="186781"/>
                    <a:pt x="566414" y="189007"/>
                    <a:pt x="579044" y="189007"/>
                  </a:cubicBezTo>
                  <a:cubicBezTo>
                    <a:pt x="606045" y="189007"/>
                    <a:pt x="632601" y="177105"/>
                    <a:pt x="632601" y="147352"/>
                  </a:cubicBezTo>
                  <a:cubicBezTo>
                    <a:pt x="632601" y="101244"/>
                    <a:pt x="574834" y="114117"/>
                    <a:pt x="574834" y="93795"/>
                  </a:cubicBezTo>
                  <a:cubicBezTo>
                    <a:pt x="574834" y="82865"/>
                    <a:pt x="585480" y="79667"/>
                    <a:pt x="594427" y="79667"/>
                  </a:cubicBezTo>
                  <a:cubicBezTo>
                    <a:pt x="606571" y="79667"/>
                    <a:pt x="614020" y="81651"/>
                    <a:pt x="624180" y="85132"/>
                  </a:cubicBezTo>
                  <a:lnTo>
                    <a:pt x="626407" y="60034"/>
                  </a:lnTo>
                  <a:close/>
                  <a:moveTo>
                    <a:pt x="481848" y="186011"/>
                  </a:moveTo>
                  <a:lnTo>
                    <a:pt x="514072" y="186011"/>
                  </a:lnTo>
                  <a:lnTo>
                    <a:pt x="514072" y="0"/>
                  </a:lnTo>
                  <a:lnTo>
                    <a:pt x="480836" y="0"/>
                  </a:lnTo>
                  <a:lnTo>
                    <a:pt x="480836" y="73150"/>
                  </a:lnTo>
                  <a:lnTo>
                    <a:pt x="480351" y="73150"/>
                  </a:lnTo>
                  <a:cubicBezTo>
                    <a:pt x="470433" y="61005"/>
                    <a:pt x="458774" y="55297"/>
                    <a:pt x="442177" y="55297"/>
                  </a:cubicBezTo>
                  <a:cubicBezTo>
                    <a:pt x="402991" y="55297"/>
                    <a:pt x="388620" y="86549"/>
                    <a:pt x="388620" y="121768"/>
                  </a:cubicBezTo>
                  <a:cubicBezTo>
                    <a:pt x="388620" y="156743"/>
                    <a:pt x="402991" y="188966"/>
                    <a:pt x="442177" y="188966"/>
                  </a:cubicBezTo>
                  <a:cubicBezTo>
                    <a:pt x="457803" y="188966"/>
                    <a:pt x="471445" y="183987"/>
                    <a:pt x="481363" y="171600"/>
                  </a:cubicBezTo>
                  <a:lnTo>
                    <a:pt x="481848" y="171600"/>
                  </a:lnTo>
                  <a:lnTo>
                    <a:pt x="481848" y="186011"/>
                  </a:lnTo>
                  <a:close/>
                  <a:moveTo>
                    <a:pt x="423312" y="121768"/>
                  </a:moveTo>
                  <a:cubicBezTo>
                    <a:pt x="423312" y="104684"/>
                    <a:pt x="429263" y="81084"/>
                    <a:pt x="450840" y="81084"/>
                  </a:cubicBezTo>
                  <a:cubicBezTo>
                    <a:pt x="472173" y="81084"/>
                    <a:pt x="480594" y="103915"/>
                    <a:pt x="480594" y="121768"/>
                  </a:cubicBezTo>
                  <a:cubicBezTo>
                    <a:pt x="480594" y="139863"/>
                    <a:pt x="473388" y="163180"/>
                    <a:pt x="451326" y="163180"/>
                  </a:cubicBezTo>
                  <a:cubicBezTo>
                    <a:pt x="429506" y="163180"/>
                    <a:pt x="423312" y="139377"/>
                    <a:pt x="423312" y="121768"/>
                  </a:cubicBezTo>
                  <a:moveTo>
                    <a:pt x="361295" y="151764"/>
                  </a:moveTo>
                  <a:cubicBezTo>
                    <a:pt x="348908" y="158687"/>
                    <a:pt x="334982" y="164678"/>
                    <a:pt x="318871" y="164678"/>
                  </a:cubicBezTo>
                  <a:cubicBezTo>
                    <a:pt x="298306" y="164678"/>
                    <a:pt x="283895" y="153019"/>
                    <a:pt x="282397" y="132414"/>
                  </a:cubicBezTo>
                  <a:lnTo>
                    <a:pt x="370687" y="132414"/>
                  </a:lnTo>
                  <a:cubicBezTo>
                    <a:pt x="370687" y="87763"/>
                    <a:pt x="357288" y="55297"/>
                    <a:pt x="309925" y="55297"/>
                  </a:cubicBezTo>
                  <a:cubicBezTo>
                    <a:pt x="270253" y="55297"/>
                    <a:pt x="250660" y="85780"/>
                    <a:pt x="250660" y="122739"/>
                  </a:cubicBezTo>
                  <a:cubicBezTo>
                    <a:pt x="250660" y="164637"/>
                    <a:pt x="275232" y="188966"/>
                    <a:pt x="317373" y="188966"/>
                  </a:cubicBezTo>
                  <a:cubicBezTo>
                    <a:pt x="335225" y="188966"/>
                    <a:pt x="349111" y="185485"/>
                    <a:pt x="361255" y="178806"/>
                  </a:cubicBezTo>
                  <a:lnTo>
                    <a:pt x="361255" y="151764"/>
                  </a:lnTo>
                  <a:close/>
                  <a:moveTo>
                    <a:pt x="282438" y="109623"/>
                  </a:moveTo>
                  <a:cubicBezTo>
                    <a:pt x="283936" y="92500"/>
                    <a:pt x="293368" y="79627"/>
                    <a:pt x="311949" y="79627"/>
                  </a:cubicBezTo>
                  <a:cubicBezTo>
                    <a:pt x="330530" y="79627"/>
                    <a:pt x="337978" y="93512"/>
                    <a:pt x="338990" y="109623"/>
                  </a:cubicBezTo>
                  <a:lnTo>
                    <a:pt x="282438" y="109623"/>
                  </a:lnTo>
                  <a:close/>
                  <a:moveTo>
                    <a:pt x="223416" y="151764"/>
                  </a:moveTo>
                  <a:cubicBezTo>
                    <a:pt x="211029" y="158687"/>
                    <a:pt x="197144" y="164678"/>
                    <a:pt x="181032" y="164678"/>
                  </a:cubicBezTo>
                  <a:cubicBezTo>
                    <a:pt x="160427" y="164678"/>
                    <a:pt x="146056" y="153019"/>
                    <a:pt x="144559" y="132414"/>
                  </a:cubicBezTo>
                  <a:lnTo>
                    <a:pt x="232848" y="132414"/>
                  </a:lnTo>
                  <a:cubicBezTo>
                    <a:pt x="232848" y="87763"/>
                    <a:pt x="219449" y="55297"/>
                    <a:pt x="172086" y="55297"/>
                  </a:cubicBezTo>
                  <a:cubicBezTo>
                    <a:pt x="132414" y="55297"/>
                    <a:pt x="112821" y="85780"/>
                    <a:pt x="112821" y="122739"/>
                  </a:cubicBezTo>
                  <a:cubicBezTo>
                    <a:pt x="112821" y="164637"/>
                    <a:pt x="137393" y="188966"/>
                    <a:pt x="179534" y="188966"/>
                  </a:cubicBezTo>
                  <a:cubicBezTo>
                    <a:pt x="197387" y="188966"/>
                    <a:pt x="211272" y="185485"/>
                    <a:pt x="223416" y="178806"/>
                  </a:cubicBezTo>
                  <a:lnTo>
                    <a:pt x="223416" y="151764"/>
                  </a:lnTo>
                  <a:close/>
                  <a:moveTo>
                    <a:pt x="144559" y="109623"/>
                  </a:moveTo>
                  <a:cubicBezTo>
                    <a:pt x="146056" y="92500"/>
                    <a:pt x="155448" y="79627"/>
                    <a:pt x="174069" y="79627"/>
                  </a:cubicBezTo>
                  <a:cubicBezTo>
                    <a:pt x="192650" y="79627"/>
                    <a:pt x="200099" y="93512"/>
                    <a:pt x="201111" y="109623"/>
                  </a:cubicBezTo>
                  <a:lnTo>
                    <a:pt x="144559" y="109623"/>
                  </a:lnTo>
                  <a:close/>
                  <a:moveTo>
                    <a:pt x="0" y="186011"/>
                  </a:moveTo>
                  <a:lnTo>
                    <a:pt x="101932" y="186011"/>
                  </a:lnTo>
                  <a:lnTo>
                    <a:pt x="101932" y="158727"/>
                  </a:lnTo>
                  <a:lnTo>
                    <a:pt x="34733" y="158727"/>
                  </a:lnTo>
                  <a:lnTo>
                    <a:pt x="34733" y="12914"/>
                  </a:lnTo>
                  <a:lnTo>
                    <a:pt x="0" y="12914"/>
                  </a:lnTo>
                  <a:lnTo>
                    <a:pt x="0" y="186011"/>
                  </a:lnTo>
                  <a:close/>
                </a:path>
              </a:pathLst>
            </a:custGeom>
            <a:solidFill>
              <a:srgbClr val="1D1D1B"/>
            </a:solidFill>
            <a:ln w="4048" cap="flat">
              <a:noFill/>
              <a:prstDash val="solid"/>
              <a:miter/>
            </a:ln>
          </p:spPr>
          <p:txBody>
            <a:bodyPr rtlCol="0" anchor="ctr"/>
            <a:lstStyle/>
            <a:p>
              <a:endParaRPr lang="en-GB" sz="511"/>
            </a:p>
          </p:txBody>
        </p:sp>
        <p:sp>
          <p:nvSpPr>
            <p:cNvPr id="16" name="Freeform 15">
              <a:extLst>
                <a:ext uri="{FF2B5EF4-FFF2-40B4-BE49-F238E27FC236}">
                  <a16:creationId xmlns:a16="http://schemas.microsoft.com/office/drawing/2014/main" id="{65ADB0B7-5DBC-69D7-0B67-D05393046BD8}"/>
                </a:ext>
              </a:extLst>
            </p:cNvPr>
            <p:cNvSpPr/>
            <p:nvPr/>
          </p:nvSpPr>
          <p:spPr>
            <a:xfrm>
              <a:off x="9758759" y="18730887"/>
              <a:ext cx="1699281" cy="127515"/>
            </a:xfrm>
            <a:custGeom>
              <a:avLst/>
              <a:gdLst>
                <a:gd name="connsiteX0" fmla="*/ 1655481 w 1699281"/>
                <a:gd name="connsiteY0" fmla="*/ 99544 h 127515"/>
                <a:gd name="connsiteX1" fmla="*/ 1682724 w 1699281"/>
                <a:gd name="connsiteY1" fmla="*/ 127475 h 127515"/>
                <a:gd name="connsiteX2" fmla="*/ 1699282 w 1699281"/>
                <a:gd name="connsiteY2" fmla="*/ 125451 h 127515"/>
                <a:gd name="connsiteX3" fmla="*/ 1698634 w 1699281"/>
                <a:gd name="connsiteY3" fmla="*/ 107721 h 127515"/>
                <a:gd name="connsiteX4" fmla="*/ 1688432 w 1699281"/>
                <a:gd name="connsiteY4" fmla="*/ 110069 h 127515"/>
                <a:gd name="connsiteX5" fmla="*/ 1677907 w 1699281"/>
                <a:gd name="connsiteY5" fmla="*/ 95860 h 127515"/>
                <a:gd name="connsiteX6" fmla="*/ 1677907 w 1699281"/>
                <a:gd name="connsiteY6" fmla="*/ 55702 h 127515"/>
                <a:gd name="connsiteX7" fmla="*/ 1697824 w 1699281"/>
                <a:gd name="connsiteY7" fmla="*/ 55702 h 127515"/>
                <a:gd name="connsiteX8" fmla="*/ 1697824 w 1699281"/>
                <a:gd name="connsiteY8" fmla="*/ 39307 h 127515"/>
                <a:gd name="connsiteX9" fmla="*/ 1677907 w 1699281"/>
                <a:gd name="connsiteY9" fmla="*/ 39307 h 127515"/>
                <a:gd name="connsiteX10" fmla="*/ 1677907 w 1699281"/>
                <a:gd name="connsiteY10" fmla="*/ 14857 h 127515"/>
                <a:gd name="connsiteX11" fmla="*/ 1655481 w 1699281"/>
                <a:gd name="connsiteY11" fmla="*/ 22062 h 127515"/>
                <a:gd name="connsiteX12" fmla="*/ 1655481 w 1699281"/>
                <a:gd name="connsiteY12" fmla="*/ 39307 h 127515"/>
                <a:gd name="connsiteX13" fmla="*/ 1638924 w 1699281"/>
                <a:gd name="connsiteY13" fmla="*/ 39307 h 127515"/>
                <a:gd name="connsiteX14" fmla="*/ 1638924 w 1699281"/>
                <a:gd name="connsiteY14" fmla="*/ 55702 h 127515"/>
                <a:gd name="connsiteX15" fmla="*/ 1655481 w 1699281"/>
                <a:gd name="connsiteY15" fmla="*/ 55702 h 127515"/>
                <a:gd name="connsiteX16" fmla="*/ 1655481 w 1699281"/>
                <a:gd name="connsiteY16" fmla="*/ 99544 h 127515"/>
                <a:gd name="connsiteX17" fmla="*/ 1626496 w 1699281"/>
                <a:gd name="connsiteY17" fmla="*/ 40481 h 127515"/>
                <a:gd name="connsiteX18" fmla="*/ 1602086 w 1699281"/>
                <a:gd name="connsiteY18" fmla="*/ 37283 h 127515"/>
                <a:gd name="connsiteX19" fmla="*/ 1568284 w 1699281"/>
                <a:gd name="connsiteY19" fmla="*/ 64041 h 127515"/>
                <a:gd name="connsiteX20" fmla="*/ 1607268 w 1699281"/>
                <a:gd name="connsiteY20" fmla="*/ 100556 h 127515"/>
                <a:gd name="connsiteX21" fmla="*/ 1592533 w 1699281"/>
                <a:gd name="connsiteY21" fmla="*/ 111121 h 127515"/>
                <a:gd name="connsiteX22" fmla="*/ 1570470 w 1699281"/>
                <a:gd name="connsiteY22" fmla="*/ 105413 h 127515"/>
                <a:gd name="connsiteX23" fmla="*/ 1569134 w 1699281"/>
                <a:gd name="connsiteY23" fmla="*/ 123792 h 127515"/>
                <a:gd name="connsiteX24" fmla="*/ 1594557 w 1699281"/>
                <a:gd name="connsiteY24" fmla="*/ 127475 h 127515"/>
                <a:gd name="connsiteX25" fmla="*/ 1630706 w 1699281"/>
                <a:gd name="connsiteY25" fmla="*/ 99381 h 127515"/>
                <a:gd name="connsiteX26" fmla="*/ 1591723 w 1699281"/>
                <a:gd name="connsiteY26" fmla="*/ 63232 h 127515"/>
                <a:gd name="connsiteX27" fmla="*/ 1604960 w 1699281"/>
                <a:gd name="connsiteY27" fmla="*/ 53678 h 127515"/>
                <a:gd name="connsiteX28" fmla="*/ 1625039 w 1699281"/>
                <a:gd name="connsiteY28" fmla="*/ 57362 h 127515"/>
                <a:gd name="connsiteX29" fmla="*/ 1626496 w 1699281"/>
                <a:gd name="connsiteY29" fmla="*/ 40481 h 127515"/>
                <a:gd name="connsiteX30" fmla="*/ 1550675 w 1699281"/>
                <a:gd name="connsiteY30" fmla="*/ 39307 h 127515"/>
                <a:gd name="connsiteX31" fmla="*/ 1528248 w 1699281"/>
                <a:gd name="connsiteY31" fmla="*/ 39307 h 127515"/>
                <a:gd name="connsiteX32" fmla="*/ 1528248 w 1699281"/>
                <a:gd name="connsiteY32" fmla="*/ 81489 h 127515"/>
                <a:gd name="connsiteX33" fmla="*/ 1508493 w 1699281"/>
                <a:gd name="connsiteY33" fmla="*/ 110109 h 127515"/>
                <a:gd name="connsiteX34" fmla="*/ 1493920 w 1699281"/>
                <a:gd name="connsiteY34" fmla="*/ 85335 h 127515"/>
                <a:gd name="connsiteX35" fmla="*/ 1493920 w 1699281"/>
                <a:gd name="connsiteY35" fmla="*/ 39307 h 127515"/>
                <a:gd name="connsiteX36" fmla="*/ 1471494 w 1699281"/>
                <a:gd name="connsiteY36" fmla="*/ 39307 h 127515"/>
                <a:gd name="connsiteX37" fmla="*/ 1471494 w 1699281"/>
                <a:gd name="connsiteY37" fmla="*/ 93714 h 127515"/>
                <a:gd name="connsiteX38" fmla="*/ 1500761 w 1699281"/>
                <a:gd name="connsiteY38" fmla="*/ 127516 h 127515"/>
                <a:gd name="connsiteX39" fmla="*/ 1529058 w 1699281"/>
                <a:gd name="connsiteY39" fmla="*/ 113793 h 127515"/>
                <a:gd name="connsiteX40" fmla="*/ 1529422 w 1699281"/>
                <a:gd name="connsiteY40" fmla="*/ 113793 h 127515"/>
                <a:gd name="connsiteX41" fmla="*/ 1529422 w 1699281"/>
                <a:gd name="connsiteY41" fmla="*/ 125492 h 127515"/>
                <a:gd name="connsiteX42" fmla="*/ 1550635 w 1699281"/>
                <a:gd name="connsiteY42" fmla="*/ 125492 h 127515"/>
                <a:gd name="connsiteX43" fmla="*/ 1550635 w 1699281"/>
                <a:gd name="connsiteY43" fmla="*/ 39307 h 127515"/>
                <a:gd name="connsiteX44" fmla="*/ 1406966 w 1699281"/>
                <a:gd name="connsiteY44" fmla="*/ 125492 h 127515"/>
                <a:gd name="connsiteX45" fmla="*/ 1429352 w 1699281"/>
                <a:gd name="connsiteY45" fmla="*/ 125492 h 127515"/>
                <a:gd name="connsiteX46" fmla="*/ 1429352 w 1699281"/>
                <a:gd name="connsiteY46" fmla="*/ 93876 h 127515"/>
                <a:gd name="connsiteX47" fmla="*/ 1447609 w 1699281"/>
                <a:gd name="connsiteY47" fmla="*/ 58738 h 127515"/>
                <a:gd name="connsiteX48" fmla="*/ 1457649 w 1699281"/>
                <a:gd name="connsiteY48" fmla="*/ 60560 h 127515"/>
                <a:gd name="connsiteX49" fmla="*/ 1457649 w 1699281"/>
                <a:gd name="connsiteY49" fmla="*/ 38012 h 127515"/>
                <a:gd name="connsiteX50" fmla="*/ 1450767 w 1699281"/>
                <a:gd name="connsiteY50" fmla="*/ 37324 h 127515"/>
                <a:gd name="connsiteX51" fmla="*/ 1427167 w 1699281"/>
                <a:gd name="connsiteY51" fmla="*/ 58900 h 127515"/>
                <a:gd name="connsiteX52" fmla="*/ 1426843 w 1699281"/>
                <a:gd name="connsiteY52" fmla="*/ 58900 h 127515"/>
                <a:gd name="connsiteX53" fmla="*/ 1426843 w 1699281"/>
                <a:gd name="connsiteY53" fmla="*/ 39348 h 127515"/>
                <a:gd name="connsiteX54" fmla="*/ 1406926 w 1699281"/>
                <a:gd name="connsiteY54" fmla="*/ 39348 h 127515"/>
                <a:gd name="connsiteX55" fmla="*/ 1406926 w 1699281"/>
                <a:gd name="connsiteY55" fmla="*/ 125492 h 127515"/>
                <a:gd name="connsiteX56" fmla="*/ 1352033 w 1699281"/>
                <a:gd name="connsiteY56" fmla="*/ 125492 h 127515"/>
                <a:gd name="connsiteX57" fmla="*/ 1375432 w 1699281"/>
                <a:gd name="connsiteY57" fmla="*/ 125492 h 127515"/>
                <a:gd name="connsiteX58" fmla="*/ 1375432 w 1699281"/>
                <a:gd name="connsiteY58" fmla="*/ 27082 h 127515"/>
                <a:gd name="connsiteX59" fmla="*/ 1408910 w 1699281"/>
                <a:gd name="connsiteY59" fmla="*/ 27082 h 127515"/>
                <a:gd name="connsiteX60" fmla="*/ 1408910 w 1699281"/>
                <a:gd name="connsiteY60" fmla="*/ 8704 h 127515"/>
                <a:gd name="connsiteX61" fmla="*/ 1318555 w 1699281"/>
                <a:gd name="connsiteY61" fmla="*/ 8704 h 127515"/>
                <a:gd name="connsiteX62" fmla="*/ 1318555 w 1699281"/>
                <a:gd name="connsiteY62" fmla="*/ 27082 h 127515"/>
                <a:gd name="connsiteX63" fmla="*/ 1352033 w 1699281"/>
                <a:gd name="connsiteY63" fmla="*/ 27082 h 127515"/>
                <a:gd name="connsiteX64" fmla="*/ 1352033 w 1699281"/>
                <a:gd name="connsiteY64" fmla="*/ 125492 h 127515"/>
                <a:gd name="connsiteX65" fmla="*/ 1179988 w 1699281"/>
                <a:gd name="connsiteY65" fmla="*/ 125492 h 127515"/>
                <a:gd name="connsiteX66" fmla="*/ 1202415 w 1699281"/>
                <a:gd name="connsiteY66" fmla="*/ 125492 h 127515"/>
                <a:gd name="connsiteX67" fmla="*/ 1202415 w 1699281"/>
                <a:gd name="connsiteY67" fmla="*/ 83310 h 127515"/>
                <a:gd name="connsiteX68" fmla="*/ 1222170 w 1699281"/>
                <a:gd name="connsiteY68" fmla="*/ 54690 h 127515"/>
                <a:gd name="connsiteX69" fmla="*/ 1236743 w 1699281"/>
                <a:gd name="connsiteY69" fmla="*/ 79465 h 127515"/>
                <a:gd name="connsiteX70" fmla="*/ 1236743 w 1699281"/>
                <a:gd name="connsiteY70" fmla="*/ 125492 h 127515"/>
                <a:gd name="connsiteX71" fmla="*/ 1259170 w 1699281"/>
                <a:gd name="connsiteY71" fmla="*/ 125492 h 127515"/>
                <a:gd name="connsiteX72" fmla="*/ 1259170 w 1699281"/>
                <a:gd name="connsiteY72" fmla="*/ 71085 h 127515"/>
                <a:gd name="connsiteX73" fmla="*/ 1229901 w 1699281"/>
                <a:gd name="connsiteY73" fmla="*/ 37283 h 127515"/>
                <a:gd name="connsiteX74" fmla="*/ 1201605 w 1699281"/>
                <a:gd name="connsiteY74" fmla="*/ 51006 h 127515"/>
                <a:gd name="connsiteX75" fmla="*/ 1201241 w 1699281"/>
                <a:gd name="connsiteY75" fmla="*/ 51006 h 127515"/>
                <a:gd name="connsiteX76" fmla="*/ 1201241 w 1699281"/>
                <a:gd name="connsiteY76" fmla="*/ 39307 h 127515"/>
                <a:gd name="connsiteX77" fmla="*/ 1179988 w 1699281"/>
                <a:gd name="connsiteY77" fmla="*/ 39307 h 127515"/>
                <a:gd name="connsiteX78" fmla="*/ 1179988 w 1699281"/>
                <a:gd name="connsiteY78" fmla="*/ 125492 h 127515"/>
                <a:gd name="connsiteX79" fmla="*/ 1095625 w 1699281"/>
                <a:gd name="connsiteY79" fmla="*/ 80315 h 127515"/>
                <a:gd name="connsiteX80" fmla="*/ 1117242 w 1699281"/>
                <a:gd name="connsiteY80" fmla="*/ 54690 h 127515"/>
                <a:gd name="connsiteX81" fmla="*/ 1138980 w 1699281"/>
                <a:gd name="connsiteY81" fmla="*/ 80315 h 127515"/>
                <a:gd name="connsiteX82" fmla="*/ 1117242 w 1699281"/>
                <a:gd name="connsiteY82" fmla="*/ 110109 h 127515"/>
                <a:gd name="connsiteX83" fmla="*/ 1095625 w 1699281"/>
                <a:gd name="connsiteY83" fmla="*/ 80315 h 127515"/>
                <a:gd name="connsiteX84" fmla="*/ 1072227 w 1699281"/>
                <a:gd name="connsiteY84" fmla="*/ 82987 h 127515"/>
                <a:gd name="connsiteX85" fmla="*/ 1117242 w 1699281"/>
                <a:gd name="connsiteY85" fmla="*/ 127516 h 127515"/>
                <a:gd name="connsiteX86" fmla="*/ 1162419 w 1699281"/>
                <a:gd name="connsiteY86" fmla="*/ 82987 h 127515"/>
                <a:gd name="connsiteX87" fmla="*/ 1117242 w 1699281"/>
                <a:gd name="connsiteY87" fmla="*/ 37324 h 127515"/>
                <a:gd name="connsiteX88" fmla="*/ 1072227 w 1699281"/>
                <a:gd name="connsiteY88" fmla="*/ 82987 h 127515"/>
                <a:gd name="connsiteX89" fmla="*/ 1031746 w 1699281"/>
                <a:gd name="connsiteY89" fmla="*/ 23560 h 127515"/>
                <a:gd name="connsiteX90" fmla="*/ 1054172 w 1699281"/>
                <a:gd name="connsiteY90" fmla="*/ 23560 h 127515"/>
                <a:gd name="connsiteX91" fmla="*/ 1054172 w 1699281"/>
                <a:gd name="connsiteY91" fmla="*/ 2145 h 127515"/>
                <a:gd name="connsiteX92" fmla="*/ 1031746 w 1699281"/>
                <a:gd name="connsiteY92" fmla="*/ 2145 h 127515"/>
                <a:gd name="connsiteX93" fmla="*/ 1031746 w 1699281"/>
                <a:gd name="connsiteY93" fmla="*/ 23560 h 127515"/>
                <a:gd name="connsiteX94" fmla="*/ 1031746 w 1699281"/>
                <a:gd name="connsiteY94" fmla="*/ 125492 h 127515"/>
                <a:gd name="connsiteX95" fmla="*/ 1054172 w 1699281"/>
                <a:gd name="connsiteY95" fmla="*/ 125492 h 127515"/>
                <a:gd name="connsiteX96" fmla="*/ 1054172 w 1699281"/>
                <a:gd name="connsiteY96" fmla="*/ 39307 h 127515"/>
                <a:gd name="connsiteX97" fmla="*/ 1031746 w 1699281"/>
                <a:gd name="connsiteY97" fmla="*/ 39307 h 127515"/>
                <a:gd name="connsiteX98" fmla="*/ 1031746 w 1699281"/>
                <a:gd name="connsiteY98" fmla="*/ 125492 h 127515"/>
                <a:gd name="connsiteX99" fmla="*/ 973493 w 1699281"/>
                <a:gd name="connsiteY99" fmla="*/ 99544 h 127515"/>
                <a:gd name="connsiteX100" fmla="*/ 1000737 w 1699281"/>
                <a:gd name="connsiteY100" fmla="*/ 127475 h 127515"/>
                <a:gd name="connsiteX101" fmla="*/ 1017294 w 1699281"/>
                <a:gd name="connsiteY101" fmla="*/ 125451 h 127515"/>
                <a:gd name="connsiteX102" fmla="*/ 1016646 w 1699281"/>
                <a:gd name="connsiteY102" fmla="*/ 107721 h 127515"/>
                <a:gd name="connsiteX103" fmla="*/ 1006445 w 1699281"/>
                <a:gd name="connsiteY103" fmla="*/ 110069 h 127515"/>
                <a:gd name="connsiteX104" fmla="*/ 995920 w 1699281"/>
                <a:gd name="connsiteY104" fmla="*/ 95860 h 127515"/>
                <a:gd name="connsiteX105" fmla="*/ 995920 w 1699281"/>
                <a:gd name="connsiteY105" fmla="*/ 55702 h 127515"/>
                <a:gd name="connsiteX106" fmla="*/ 1015836 w 1699281"/>
                <a:gd name="connsiteY106" fmla="*/ 55702 h 127515"/>
                <a:gd name="connsiteX107" fmla="*/ 1015836 w 1699281"/>
                <a:gd name="connsiteY107" fmla="*/ 39307 h 127515"/>
                <a:gd name="connsiteX108" fmla="*/ 995920 w 1699281"/>
                <a:gd name="connsiteY108" fmla="*/ 39307 h 127515"/>
                <a:gd name="connsiteX109" fmla="*/ 995920 w 1699281"/>
                <a:gd name="connsiteY109" fmla="*/ 14857 h 127515"/>
                <a:gd name="connsiteX110" fmla="*/ 973493 w 1699281"/>
                <a:gd name="connsiteY110" fmla="*/ 22062 h 127515"/>
                <a:gd name="connsiteX111" fmla="*/ 973493 w 1699281"/>
                <a:gd name="connsiteY111" fmla="*/ 39307 h 127515"/>
                <a:gd name="connsiteX112" fmla="*/ 956936 w 1699281"/>
                <a:gd name="connsiteY112" fmla="*/ 39307 h 127515"/>
                <a:gd name="connsiteX113" fmla="*/ 956936 w 1699281"/>
                <a:gd name="connsiteY113" fmla="*/ 55702 h 127515"/>
                <a:gd name="connsiteX114" fmla="*/ 973493 w 1699281"/>
                <a:gd name="connsiteY114" fmla="*/ 55702 h 127515"/>
                <a:gd name="connsiteX115" fmla="*/ 973493 w 1699281"/>
                <a:gd name="connsiteY115" fmla="*/ 99544 h 127515"/>
                <a:gd name="connsiteX116" fmla="*/ 888968 w 1699281"/>
                <a:gd name="connsiteY116" fmla="*/ 100556 h 127515"/>
                <a:gd name="connsiteX117" fmla="*/ 913905 w 1699281"/>
                <a:gd name="connsiteY117" fmla="*/ 85658 h 127515"/>
                <a:gd name="connsiteX118" fmla="*/ 923620 w 1699281"/>
                <a:gd name="connsiteY118" fmla="*/ 85658 h 127515"/>
                <a:gd name="connsiteX119" fmla="*/ 918924 w 1699281"/>
                <a:gd name="connsiteY119" fmla="*/ 103430 h 127515"/>
                <a:gd name="connsiteX120" fmla="*/ 903177 w 1699281"/>
                <a:gd name="connsiteY120" fmla="*/ 111121 h 127515"/>
                <a:gd name="connsiteX121" fmla="*/ 888968 w 1699281"/>
                <a:gd name="connsiteY121" fmla="*/ 100556 h 127515"/>
                <a:gd name="connsiteX122" fmla="*/ 877593 w 1699281"/>
                <a:gd name="connsiteY122" fmla="*/ 63070 h 127515"/>
                <a:gd name="connsiteX123" fmla="*/ 904189 w 1699281"/>
                <a:gd name="connsiteY123" fmla="*/ 53678 h 127515"/>
                <a:gd name="connsiteX124" fmla="*/ 923620 w 1699281"/>
                <a:gd name="connsiteY124" fmla="*/ 72259 h 127515"/>
                <a:gd name="connsiteX125" fmla="*/ 911233 w 1699281"/>
                <a:gd name="connsiteY125" fmla="*/ 72259 h 127515"/>
                <a:gd name="connsiteX126" fmla="*/ 882289 w 1699281"/>
                <a:gd name="connsiteY126" fmla="*/ 77279 h 127515"/>
                <a:gd name="connsiteX127" fmla="*/ 867594 w 1699281"/>
                <a:gd name="connsiteY127" fmla="*/ 101851 h 127515"/>
                <a:gd name="connsiteX128" fmla="*/ 897712 w 1699281"/>
                <a:gd name="connsiteY128" fmla="*/ 127475 h 127515"/>
                <a:gd name="connsiteX129" fmla="*/ 924349 w 1699281"/>
                <a:gd name="connsiteY129" fmla="*/ 112578 h 127515"/>
                <a:gd name="connsiteX130" fmla="*/ 924673 w 1699281"/>
                <a:gd name="connsiteY130" fmla="*/ 112578 h 127515"/>
                <a:gd name="connsiteX131" fmla="*/ 925685 w 1699281"/>
                <a:gd name="connsiteY131" fmla="*/ 125451 h 127515"/>
                <a:gd name="connsiteX132" fmla="*/ 945399 w 1699281"/>
                <a:gd name="connsiteY132" fmla="*/ 125451 h 127515"/>
                <a:gd name="connsiteX133" fmla="*/ 944387 w 1699281"/>
                <a:gd name="connsiteY133" fmla="*/ 106223 h 127515"/>
                <a:gd name="connsiteX134" fmla="*/ 944023 w 1699281"/>
                <a:gd name="connsiteY134" fmla="*/ 84646 h 127515"/>
                <a:gd name="connsiteX135" fmla="*/ 944023 w 1699281"/>
                <a:gd name="connsiteY135" fmla="*/ 73635 h 127515"/>
                <a:gd name="connsiteX136" fmla="*/ 906902 w 1699281"/>
                <a:gd name="connsiteY136" fmla="*/ 37324 h 127515"/>
                <a:gd name="connsiteX137" fmla="*/ 876945 w 1699281"/>
                <a:gd name="connsiteY137" fmla="*/ 43841 h 127515"/>
                <a:gd name="connsiteX138" fmla="*/ 877593 w 1699281"/>
                <a:gd name="connsiteY138" fmla="*/ 63070 h 127515"/>
                <a:gd name="connsiteX139" fmla="*/ 828246 w 1699281"/>
                <a:gd name="connsiteY139" fmla="*/ 125492 h 127515"/>
                <a:gd name="connsiteX140" fmla="*/ 849985 w 1699281"/>
                <a:gd name="connsiteY140" fmla="*/ 125492 h 127515"/>
                <a:gd name="connsiteX141" fmla="*/ 849985 w 1699281"/>
                <a:gd name="connsiteY141" fmla="*/ 0 h 127515"/>
                <a:gd name="connsiteX142" fmla="*/ 827558 w 1699281"/>
                <a:gd name="connsiteY142" fmla="*/ 0 h 127515"/>
                <a:gd name="connsiteX143" fmla="*/ 827558 w 1699281"/>
                <a:gd name="connsiteY143" fmla="*/ 49347 h 127515"/>
                <a:gd name="connsiteX144" fmla="*/ 827234 w 1699281"/>
                <a:gd name="connsiteY144" fmla="*/ 49347 h 127515"/>
                <a:gd name="connsiteX145" fmla="*/ 801448 w 1699281"/>
                <a:gd name="connsiteY145" fmla="*/ 37324 h 127515"/>
                <a:gd name="connsiteX146" fmla="*/ 765298 w 1699281"/>
                <a:gd name="connsiteY146" fmla="*/ 82177 h 127515"/>
                <a:gd name="connsiteX147" fmla="*/ 801448 w 1699281"/>
                <a:gd name="connsiteY147" fmla="*/ 127516 h 127515"/>
                <a:gd name="connsiteX148" fmla="*/ 827923 w 1699281"/>
                <a:gd name="connsiteY148" fmla="*/ 115817 h 127515"/>
                <a:gd name="connsiteX149" fmla="*/ 828246 w 1699281"/>
                <a:gd name="connsiteY149" fmla="*/ 115817 h 127515"/>
                <a:gd name="connsiteX150" fmla="*/ 828246 w 1699281"/>
                <a:gd name="connsiteY150" fmla="*/ 125492 h 127515"/>
                <a:gd name="connsiteX151" fmla="*/ 788696 w 1699281"/>
                <a:gd name="connsiteY151" fmla="*/ 82136 h 127515"/>
                <a:gd name="connsiteX152" fmla="*/ 807277 w 1699281"/>
                <a:gd name="connsiteY152" fmla="*/ 54690 h 127515"/>
                <a:gd name="connsiteX153" fmla="*/ 827356 w 1699281"/>
                <a:gd name="connsiteY153" fmla="*/ 82136 h 127515"/>
                <a:gd name="connsiteX154" fmla="*/ 807601 w 1699281"/>
                <a:gd name="connsiteY154" fmla="*/ 110109 h 127515"/>
                <a:gd name="connsiteX155" fmla="*/ 788696 w 1699281"/>
                <a:gd name="connsiteY155" fmla="*/ 82136 h 127515"/>
                <a:gd name="connsiteX156" fmla="*/ 668588 w 1699281"/>
                <a:gd name="connsiteY156" fmla="*/ 125492 h 127515"/>
                <a:gd name="connsiteX157" fmla="*/ 690974 w 1699281"/>
                <a:gd name="connsiteY157" fmla="*/ 125492 h 127515"/>
                <a:gd name="connsiteX158" fmla="*/ 690974 w 1699281"/>
                <a:gd name="connsiteY158" fmla="*/ 83310 h 127515"/>
                <a:gd name="connsiteX159" fmla="*/ 710729 w 1699281"/>
                <a:gd name="connsiteY159" fmla="*/ 54690 h 127515"/>
                <a:gd name="connsiteX160" fmla="*/ 725303 w 1699281"/>
                <a:gd name="connsiteY160" fmla="*/ 79465 h 127515"/>
                <a:gd name="connsiteX161" fmla="*/ 725303 w 1699281"/>
                <a:gd name="connsiteY161" fmla="*/ 125492 h 127515"/>
                <a:gd name="connsiteX162" fmla="*/ 747689 w 1699281"/>
                <a:gd name="connsiteY162" fmla="*/ 125492 h 127515"/>
                <a:gd name="connsiteX163" fmla="*/ 747689 w 1699281"/>
                <a:gd name="connsiteY163" fmla="*/ 71085 h 127515"/>
                <a:gd name="connsiteX164" fmla="*/ 718421 w 1699281"/>
                <a:gd name="connsiteY164" fmla="*/ 37283 h 127515"/>
                <a:gd name="connsiteX165" fmla="*/ 690124 w 1699281"/>
                <a:gd name="connsiteY165" fmla="*/ 51006 h 127515"/>
                <a:gd name="connsiteX166" fmla="*/ 689801 w 1699281"/>
                <a:gd name="connsiteY166" fmla="*/ 51006 h 127515"/>
                <a:gd name="connsiteX167" fmla="*/ 689801 w 1699281"/>
                <a:gd name="connsiteY167" fmla="*/ 39307 h 127515"/>
                <a:gd name="connsiteX168" fmla="*/ 668588 w 1699281"/>
                <a:gd name="connsiteY168" fmla="*/ 39307 h 127515"/>
                <a:gd name="connsiteX169" fmla="*/ 668588 w 1699281"/>
                <a:gd name="connsiteY169" fmla="*/ 125492 h 127515"/>
                <a:gd name="connsiteX170" fmla="*/ 645473 w 1699281"/>
                <a:gd name="connsiteY170" fmla="*/ 39307 h 127515"/>
                <a:gd name="connsiteX171" fmla="*/ 623047 w 1699281"/>
                <a:gd name="connsiteY171" fmla="*/ 39307 h 127515"/>
                <a:gd name="connsiteX172" fmla="*/ 623047 w 1699281"/>
                <a:gd name="connsiteY172" fmla="*/ 81489 h 127515"/>
                <a:gd name="connsiteX173" fmla="*/ 603292 w 1699281"/>
                <a:gd name="connsiteY173" fmla="*/ 110109 h 127515"/>
                <a:gd name="connsiteX174" fmla="*/ 588719 w 1699281"/>
                <a:gd name="connsiteY174" fmla="*/ 85335 h 127515"/>
                <a:gd name="connsiteX175" fmla="*/ 588719 w 1699281"/>
                <a:gd name="connsiteY175" fmla="*/ 39307 h 127515"/>
                <a:gd name="connsiteX176" fmla="*/ 566292 w 1699281"/>
                <a:gd name="connsiteY176" fmla="*/ 39307 h 127515"/>
                <a:gd name="connsiteX177" fmla="*/ 566292 w 1699281"/>
                <a:gd name="connsiteY177" fmla="*/ 93714 h 127515"/>
                <a:gd name="connsiteX178" fmla="*/ 595560 w 1699281"/>
                <a:gd name="connsiteY178" fmla="*/ 127516 h 127515"/>
                <a:gd name="connsiteX179" fmla="*/ 623857 w 1699281"/>
                <a:gd name="connsiteY179" fmla="*/ 113793 h 127515"/>
                <a:gd name="connsiteX180" fmla="*/ 624180 w 1699281"/>
                <a:gd name="connsiteY180" fmla="*/ 113793 h 127515"/>
                <a:gd name="connsiteX181" fmla="*/ 624180 w 1699281"/>
                <a:gd name="connsiteY181" fmla="*/ 125492 h 127515"/>
                <a:gd name="connsiteX182" fmla="*/ 645433 w 1699281"/>
                <a:gd name="connsiteY182" fmla="*/ 125492 h 127515"/>
                <a:gd name="connsiteX183" fmla="*/ 645433 w 1699281"/>
                <a:gd name="connsiteY183" fmla="*/ 39307 h 127515"/>
                <a:gd name="connsiteX184" fmla="*/ 481970 w 1699281"/>
                <a:gd name="connsiteY184" fmla="*/ 80315 h 127515"/>
                <a:gd name="connsiteX185" fmla="*/ 503587 w 1699281"/>
                <a:gd name="connsiteY185" fmla="*/ 54690 h 127515"/>
                <a:gd name="connsiteX186" fmla="*/ 525325 w 1699281"/>
                <a:gd name="connsiteY186" fmla="*/ 80315 h 127515"/>
                <a:gd name="connsiteX187" fmla="*/ 503587 w 1699281"/>
                <a:gd name="connsiteY187" fmla="*/ 110109 h 127515"/>
                <a:gd name="connsiteX188" fmla="*/ 481970 w 1699281"/>
                <a:gd name="connsiteY188" fmla="*/ 80315 h 127515"/>
                <a:gd name="connsiteX189" fmla="*/ 458531 w 1699281"/>
                <a:gd name="connsiteY189" fmla="*/ 82987 h 127515"/>
                <a:gd name="connsiteX190" fmla="*/ 503546 w 1699281"/>
                <a:gd name="connsiteY190" fmla="*/ 127516 h 127515"/>
                <a:gd name="connsiteX191" fmla="*/ 548724 w 1699281"/>
                <a:gd name="connsiteY191" fmla="*/ 82987 h 127515"/>
                <a:gd name="connsiteX192" fmla="*/ 503546 w 1699281"/>
                <a:gd name="connsiteY192" fmla="*/ 37324 h 127515"/>
                <a:gd name="connsiteX193" fmla="*/ 458531 w 1699281"/>
                <a:gd name="connsiteY193" fmla="*/ 82987 h 127515"/>
                <a:gd name="connsiteX194" fmla="*/ 382386 w 1699281"/>
                <a:gd name="connsiteY194" fmla="*/ 125492 h 127515"/>
                <a:gd name="connsiteX195" fmla="*/ 405784 w 1699281"/>
                <a:gd name="connsiteY195" fmla="*/ 125492 h 127515"/>
                <a:gd name="connsiteX196" fmla="*/ 405784 w 1699281"/>
                <a:gd name="connsiteY196" fmla="*/ 74283 h 127515"/>
                <a:gd name="connsiteX197" fmla="*/ 445294 w 1699281"/>
                <a:gd name="connsiteY197" fmla="*/ 74283 h 127515"/>
                <a:gd name="connsiteX198" fmla="*/ 445294 w 1699281"/>
                <a:gd name="connsiteY198" fmla="*/ 55905 h 127515"/>
                <a:gd name="connsiteX199" fmla="*/ 405784 w 1699281"/>
                <a:gd name="connsiteY199" fmla="*/ 55905 h 127515"/>
                <a:gd name="connsiteX200" fmla="*/ 405784 w 1699281"/>
                <a:gd name="connsiteY200" fmla="*/ 27082 h 127515"/>
                <a:gd name="connsiteX201" fmla="*/ 447277 w 1699281"/>
                <a:gd name="connsiteY201" fmla="*/ 27082 h 127515"/>
                <a:gd name="connsiteX202" fmla="*/ 447277 w 1699281"/>
                <a:gd name="connsiteY202" fmla="*/ 8704 h 127515"/>
                <a:gd name="connsiteX203" fmla="*/ 382386 w 1699281"/>
                <a:gd name="connsiteY203" fmla="*/ 8704 h 127515"/>
                <a:gd name="connsiteX204" fmla="*/ 382386 w 1699281"/>
                <a:gd name="connsiteY204" fmla="*/ 125492 h 127515"/>
                <a:gd name="connsiteX205" fmla="*/ 307739 w 1699281"/>
                <a:gd name="connsiteY205" fmla="*/ 10849 h 127515"/>
                <a:gd name="connsiteX206" fmla="*/ 279806 w 1699281"/>
                <a:gd name="connsiteY206" fmla="*/ 6680 h 127515"/>
                <a:gd name="connsiteX207" fmla="*/ 239001 w 1699281"/>
                <a:gd name="connsiteY207" fmla="*/ 42303 h 127515"/>
                <a:gd name="connsiteX208" fmla="*/ 290210 w 1699281"/>
                <a:gd name="connsiteY208" fmla="*/ 94038 h 127515"/>
                <a:gd name="connsiteX209" fmla="*/ 269443 w 1699281"/>
                <a:gd name="connsiteY209" fmla="*/ 109097 h 127515"/>
                <a:gd name="connsiteX210" fmla="*/ 243009 w 1699281"/>
                <a:gd name="connsiteY210" fmla="*/ 101891 h 127515"/>
                <a:gd name="connsiteX211" fmla="*/ 240823 w 1699281"/>
                <a:gd name="connsiteY211" fmla="*/ 122942 h 127515"/>
                <a:gd name="connsiteX212" fmla="*/ 270779 w 1699281"/>
                <a:gd name="connsiteY212" fmla="*/ 127475 h 127515"/>
                <a:gd name="connsiteX213" fmla="*/ 314620 w 1699281"/>
                <a:gd name="connsiteY213" fmla="*/ 92176 h 127515"/>
                <a:gd name="connsiteX214" fmla="*/ 263412 w 1699281"/>
                <a:gd name="connsiteY214" fmla="*/ 41291 h 127515"/>
                <a:gd name="connsiteX215" fmla="*/ 281830 w 1699281"/>
                <a:gd name="connsiteY215" fmla="*/ 25058 h 127515"/>
                <a:gd name="connsiteX216" fmla="*/ 305593 w 1699281"/>
                <a:gd name="connsiteY216" fmla="*/ 30078 h 127515"/>
                <a:gd name="connsiteX217" fmla="*/ 307739 w 1699281"/>
                <a:gd name="connsiteY217" fmla="*/ 10849 h 127515"/>
                <a:gd name="connsiteX218" fmla="*/ 122011 w 1699281"/>
                <a:gd name="connsiteY218" fmla="*/ 125492 h 127515"/>
                <a:gd name="connsiteX219" fmla="*/ 145409 w 1699281"/>
                <a:gd name="connsiteY219" fmla="*/ 125492 h 127515"/>
                <a:gd name="connsiteX220" fmla="*/ 145409 w 1699281"/>
                <a:gd name="connsiteY220" fmla="*/ 74283 h 127515"/>
                <a:gd name="connsiteX221" fmla="*/ 192286 w 1699281"/>
                <a:gd name="connsiteY221" fmla="*/ 74283 h 127515"/>
                <a:gd name="connsiteX222" fmla="*/ 192286 w 1699281"/>
                <a:gd name="connsiteY222" fmla="*/ 125492 h 127515"/>
                <a:gd name="connsiteX223" fmla="*/ 215725 w 1699281"/>
                <a:gd name="connsiteY223" fmla="*/ 125492 h 127515"/>
                <a:gd name="connsiteX224" fmla="*/ 215725 w 1699281"/>
                <a:gd name="connsiteY224" fmla="*/ 8704 h 127515"/>
                <a:gd name="connsiteX225" fmla="*/ 192286 w 1699281"/>
                <a:gd name="connsiteY225" fmla="*/ 8704 h 127515"/>
                <a:gd name="connsiteX226" fmla="*/ 192286 w 1699281"/>
                <a:gd name="connsiteY226" fmla="*/ 55905 h 127515"/>
                <a:gd name="connsiteX227" fmla="*/ 145409 w 1699281"/>
                <a:gd name="connsiteY227" fmla="*/ 55905 h 127515"/>
                <a:gd name="connsiteX228" fmla="*/ 145409 w 1699281"/>
                <a:gd name="connsiteY228" fmla="*/ 8704 h 127515"/>
                <a:gd name="connsiteX229" fmla="*/ 122011 w 1699281"/>
                <a:gd name="connsiteY229" fmla="*/ 8704 h 127515"/>
                <a:gd name="connsiteX230" fmla="*/ 122011 w 1699281"/>
                <a:gd name="connsiteY230" fmla="*/ 125492 h 127515"/>
                <a:gd name="connsiteX231" fmla="*/ 0 w 1699281"/>
                <a:gd name="connsiteY231" fmla="*/ 125492 h 127515"/>
                <a:gd name="connsiteX232" fmla="*/ 22427 w 1699281"/>
                <a:gd name="connsiteY232" fmla="*/ 125492 h 127515"/>
                <a:gd name="connsiteX233" fmla="*/ 22427 w 1699281"/>
                <a:gd name="connsiteY233" fmla="*/ 38093 h 127515"/>
                <a:gd name="connsiteX234" fmla="*/ 22750 w 1699281"/>
                <a:gd name="connsiteY234" fmla="*/ 38093 h 127515"/>
                <a:gd name="connsiteX235" fmla="*/ 67442 w 1699281"/>
                <a:gd name="connsiteY235" fmla="*/ 125451 h 127515"/>
                <a:gd name="connsiteX236" fmla="*/ 96062 w 1699281"/>
                <a:gd name="connsiteY236" fmla="*/ 125451 h 127515"/>
                <a:gd name="connsiteX237" fmla="*/ 96062 w 1699281"/>
                <a:gd name="connsiteY237" fmla="*/ 8663 h 127515"/>
                <a:gd name="connsiteX238" fmla="*/ 73635 w 1699281"/>
                <a:gd name="connsiteY238" fmla="*/ 8663 h 127515"/>
                <a:gd name="connsiteX239" fmla="*/ 73635 w 1699281"/>
                <a:gd name="connsiteY239" fmla="*/ 96021 h 127515"/>
                <a:gd name="connsiteX240" fmla="*/ 73311 w 1699281"/>
                <a:gd name="connsiteY240" fmla="*/ 96021 h 127515"/>
                <a:gd name="connsiteX241" fmla="*/ 28782 w 1699281"/>
                <a:gd name="connsiteY241" fmla="*/ 8663 h 127515"/>
                <a:gd name="connsiteX242" fmla="*/ 0 w 1699281"/>
                <a:gd name="connsiteY242" fmla="*/ 8663 h 127515"/>
                <a:gd name="connsiteX243" fmla="*/ 0 w 1699281"/>
                <a:gd name="connsiteY243" fmla="*/ 125492 h 12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1699281" h="127515">
                  <a:moveTo>
                    <a:pt x="1655481" y="99544"/>
                  </a:moveTo>
                  <a:cubicBezTo>
                    <a:pt x="1655481" y="116586"/>
                    <a:pt x="1665156" y="127475"/>
                    <a:pt x="1682724" y="127475"/>
                  </a:cubicBezTo>
                  <a:cubicBezTo>
                    <a:pt x="1689404" y="127475"/>
                    <a:pt x="1694586" y="126828"/>
                    <a:pt x="1699282" y="125451"/>
                  </a:cubicBezTo>
                  <a:lnTo>
                    <a:pt x="1698634" y="107721"/>
                  </a:lnTo>
                  <a:cubicBezTo>
                    <a:pt x="1696286" y="109218"/>
                    <a:pt x="1692440" y="110069"/>
                    <a:pt x="1688432" y="110069"/>
                  </a:cubicBezTo>
                  <a:cubicBezTo>
                    <a:pt x="1679891" y="110069"/>
                    <a:pt x="1677907" y="103187"/>
                    <a:pt x="1677907" y="95860"/>
                  </a:cubicBezTo>
                  <a:lnTo>
                    <a:pt x="1677907" y="55702"/>
                  </a:lnTo>
                  <a:lnTo>
                    <a:pt x="1697824" y="55702"/>
                  </a:lnTo>
                  <a:lnTo>
                    <a:pt x="1697824" y="39307"/>
                  </a:lnTo>
                  <a:lnTo>
                    <a:pt x="1677907" y="39307"/>
                  </a:lnTo>
                  <a:lnTo>
                    <a:pt x="1677907" y="14857"/>
                  </a:lnTo>
                  <a:lnTo>
                    <a:pt x="1655481" y="22062"/>
                  </a:lnTo>
                  <a:lnTo>
                    <a:pt x="1655481" y="39307"/>
                  </a:lnTo>
                  <a:lnTo>
                    <a:pt x="1638924" y="39307"/>
                  </a:lnTo>
                  <a:lnTo>
                    <a:pt x="1638924" y="55702"/>
                  </a:lnTo>
                  <a:lnTo>
                    <a:pt x="1655481" y="55702"/>
                  </a:lnTo>
                  <a:lnTo>
                    <a:pt x="1655481" y="99544"/>
                  </a:lnTo>
                  <a:close/>
                  <a:moveTo>
                    <a:pt x="1626496" y="40481"/>
                  </a:moveTo>
                  <a:cubicBezTo>
                    <a:pt x="1619493" y="38983"/>
                    <a:pt x="1612611" y="37283"/>
                    <a:pt x="1602086" y="37283"/>
                  </a:cubicBezTo>
                  <a:cubicBezTo>
                    <a:pt x="1584517" y="37283"/>
                    <a:pt x="1568284" y="45460"/>
                    <a:pt x="1568284" y="64041"/>
                  </a:cubicBezTo>
                  <a:cubicBezTo>
                    <a:pt x="1568284" y="95171"/>
                    <a:pt x="1607268" y="83634"/>
                    <a:pt x="1607268" y="100556"/>
                  </a:cubicBezTo>
                  <a:cubicBezTo>
                    <a:pt x="1607268" y="108935"/>
                    <a:pt x="1598240" y="111121"/>
                    <a:pt x="1592533" y="111121"/>
                  </a:cubicBezTo>
                  <a:cubicBezTo>
                    <a:pt x="1584841" y="111121"/>
                    <a:pt x="1577473" y="108935"/>
                    <a:pt x="1570470" y="105413"/>
                  </a:cubicBezTo>
                  <a:lnTo>
                    <a:pt x="1569134" y="123792"/>
                  </a:lnTo>
                  <a:cubicBezTo>
                    <a:pt x="1577312" y="125978"/>
                    <a:pt x="1586015" y="127475"/>
                    <a:pt x="1594557" y="127475"/>
                  </a:cubicBezTo>
                  <a:cubicBezTo>
                    <a:pt x="1612814" y="127475"/>
                    <a:pt x="1630706" y="119460"/>
                    <a:pt x="1630706" y="99381"/>
                  </a:cubicBezTo>
                  <a:cubicBezTo>
                    <a:pt x="1630706" y="68251"/>
                    <a:pt x="1591723" y="76955"/>
                    <a:pt x="1591723" y="63232"/>
                  </a:cubicBezTo>
                  <a:cubicBezTo>
                    <a:pt x="1591723" y="55864"/>
                    <a:pt x="1598928" y="53678"/>
                    <a:pt x="1604960" y="53678"/>
                  </a:cubicBezTo>
                  <a:cubicBezTo>
                    <a:pt x="1613137" y="53678"/>
                    <a:pt x="1618157" y="55014"/>
                    <a:pt x="1625039" y="57362"/>
                  </a:cubicBezTo>
                  <a:lnTo>
                    <a:pt x="1626496" y="40481"/>
                  </a:lnTo>
                  <a:close/>
                  <a:moveTo>
                    <a:pt x="1550675" y="39307"/>
                  </a:moveTo>
                  <a:lnTo>
                    <a:pt x="1528248" y="39307"/>
                  </a:lnTo>
                  <a:lnTo>
                    <a:pt x="1528248" y="81489"/>
                  </a:lnTo>
                  <a:cubicBezTo>
                    <a:pt x="1528248" y="92540"/>
                    <a:pt x="1524726" y="110109"/>
                    <a:pt x="1508493" y="110109"/>
                  </a:cubicBezTo>
                  <a:cubicBezTo>
                    <a:pt x="1494082" y="110109"/>
                    <a:pt x="1493920" y="95900"/>
                    <a:pt x="1493920" y="85335"/>
                  </a:cubicBezTo>
                  <a:lnTo>
                    <a:pt x="1493920" y="39307"/>
                  </a:lnTo>
                  <a:lnTo>
                    <a:pt x="1471494" y="39307"/>
                  </a:lnTo>
                  <a:lnTo>
                    <a:pt x="1471494" y="93714"/>
                  </a:lnTo>
                  <a:cubicBezTo>
                    <a:pt x="1471494" y="113145"/>
                    <a:pt x="1480359" y="127516"/>
                    <a:pt x="1500761" y="127516"/>
                  </a:cubicBezTo>
                  <a:cubicBezTo>
                    <a:pt x="1512461" y="127516"/>
                    <a:pt x="1522176" y="122172"/>
                    <a:pt x="1529058" y="113793"/>
                  </a:cubicBezTo>
                  <a:lnTo>
                    <a:pt x="1529422" y="113793"/>
                  </a:lnTo>
                  <a:lnTo>
                    <a:pt x="1529422" y="125492"/>
                  </a:lnTo>
                  <a:lnTo>
                    <a:pt x="1550635" y="125492"/>
                  </a:lnTo>
                  <a:lnTo>
                    <a:pt x="1550635" y="39307"/>
                  </a:lnTo>
                  <a:close/>
                  <a:moveTo>
                    <a:pt x="1406966" y="125492"/>
                  </a:moveTo>
                  <a:lnTo>
                    <a:pt x="1429352" y="125492"/>
                  </a:lnTo>
                  <a:lnTo>
                    <a:pt x="1429352" y="93876"/>
                  </a:lnTo>
                  <a:cubicBezTo>
                    <a:pt x="1429352" y="81489"/>
                    <a:pt x="1429352" y="58738"/>
                    <a:pt x="1447609" y="58738"/>
                  </a:cubicBezTo>
                  <a:cubicBezTo>
                    <a:pt x="1451617" y="58738"/>
                    <a:pt x="1455625" y="59386"/>
                    <a:pt x="1457649" y="60560"/>
                  </a:cubicBezTo>
                  <a:lnTo>
                    <a:pt x="1457649" y="38012"/>
                  </a:lnTo>
                  <a:cubicBezTo>
                    <a:pt x="1455301" y="37324"/>
                    <a:pt x="1452953" y="37324"/>
                    <a:pt x="1450767" y="37324"/>
                  </a:cubicBezTo>
                  <a:cubicBezTo>
                    <a:pt x="1437368" y="37324"/>
                    <a:pt x="1428179" y="50885"/>
                    <a:pt x="1427167" y="58900"/>
                  </a:cubicBezTo>
                  <a:lnTo>
                    <a:pt x="1426843" y="58900"/>
                  </a:lnTo>
                  <a:lnTo>
                    <a:pt x="1426843" y="39348"/>
                  </a:lnTo>
                  <a:lnTo>
                    <a:pt x="1406926" y="39348"/>
                  </a:lnTo>
                  <a:lnTo>
                    <a:pt x="1406926" y="125492"/>
                  </a:lnTo>
                  <a:close/>
                  <a:moveTo>
                    <a:pt x="1352033" y="125492"/>
                  </a:moveTo>
                  <a:lnTo>
                    <a:pt x="1375432" y="125492"/>
                  </a:lnTo>
                  <a:lnTo>
                    <a:pt x="1375432" y="27082"/>
                  </a:lnTo>
                  <a:lnTo>
                    <a:pt x="1408910" y="27082"/>
                  </a:lnTo>
                  <a:lnTo>
                    <a:pt x="1408910" y="8704"/>
                  </a:lnTo>
                  <a:lnTo>
                    <a:pt x="1318555" y="8704"/>
                  </a:lnTo>
                  <a:lnTo>
                    <a:pt x="1318555" y="27082"/>
                  </a:lnTo>
                  <a:lnTo>
                    <a:pt x="1352033" y="27082"/>
                  </a:lnTo>
                  <a:lnTo>
                    <a:pt x="1352033" y="125492"/>
                  </a:lnTo>
                  <a:close/>
                  <a:moveTo>
                    <a:pt x="1179988" y="125492"/>
                  </a:moveTo>
                  <a:lnTo>
                    <a:pt x="1202415" y="125492"/>
                  </a:lnTo>
                  <a:lnTo>
                    <a:pt x="1202415" y="83310"/>
                  </a:lnTo>
                  <a:cubicBezTo>
                    <a:pt x="1202415" y="72259"/>
                    <a:pt x="1205937" y="54690"/>
                    <a:pt x="1222170" y="54690"/>
                  </a:cubicBezTo>
                  <a:cubicBezTo>
                    <a:pt x="1236581" y="54690"/>
                    <a:pt x="1236743" y="68899"/>
                    <a:pt x="1236743" y="79465"/>
                  </a:cubicBezTo>
                  <a:lnTo>
                    <a:pt x="1236743" y="125492"/>
                  </a:lnTo>
                  <a:lnTo>
                    <a:pt x="1259170" y="125492"/>
                  </a:lnTo>
                  <a:lnTo>
                    <a:pt x="1259170" y="71085"/>
                  </a:lnTo>
                  <a:cubicBezTo>
                    <a:pt x="1259170" y="51654"/>
                    <a:pt x="1250304" y="37283"/>
                    <a:pt x="1229901" y="37283"/>
                  </a:cubicBezTo>
                  <a:cubicBezTo>
                    <a:pt x="1218202" y="37283"/>
                    <a:pt x="1208649" y="41129"/>
                    <a:pt x="1201605" y="51006"/>
                  </a:cubicBezTo>
                  <a:lnTo>
                    <a:pt x="1201241" y="51006"/>
                  </a:lnTo>
                  <a:lnTo>
                    <a:pt x="1201241" y="39307"/>
                  </a:lnTo>
                  <a:lnTo>
                    <a:pt x="1179988" y="39307"/>
                  </a:lnTo>
                  <a:lnTo>
                    <a:pt x="1179988" y="125492"/>
                  </a:lnTo>
                  <a:close/>
                  <a:moveTo>
                    <a:pt x="1095625" y="80315"/>
                  </a:moveTo>
                  <a:cubicBezTo>
                    <a:pt x="1095625" y="67442"/>
                    <a:pt x="1102669" y="54690"/>
                    <a:pt x="1117242" y="54690"/>
                  </a:cubicBezTo>
                  <a:cubicBezTo>
                    <a:pt x="1131977" y="54690"/>
                    <a:pt x="1138980" y="67077"/>
                    <a:pt x="1138980" y="80315"/>
                  </a:cubicBezTo>
                  <a:cubicBezTo>
                    <a:pt x="1138980" y="94726"/>
                    <a:pt x="1134447" y="110109"/>
                    <a:pt x="1117242" y="110109"/>
                  </a:cubicBezTo>
                  <a:cubicBezTo>
                    <a:pt x="1100159" y="110109"/>
                    <a:pt x="1095625" y="94524"/>
                    <a:pt x="1095625" y="80315"/>
                  </a:cubicBezTo>
                  <a:moveTo>
                    <a:pt x="1072227" y="82987"/>
                  </a:moveTo>
                  <a:cubicBezTo>
                    <a:pt x="1072227" y="107761"/>
                    <a:pt x="1088784" y="127516"/>
                    <a:pt x="1117242" y="127516"/>
                  </a:cubicBezTo>
                  <a:cubicBezTo>
                    <a:pt x="1145862" y="127516"/>
                    <a:pt x="1162419" y="107802"/>
                    <a:pt x="1162419" y="82987"/>
                  </a:cubicBezTo>
                  <a:cubicBezTo>
                    <a:pt x="1162419" y="54528"/>
                    <a:pt x="1142866" y="37324"/>
                    <a:pt x="1117242" y="37324"/>
                  </a:cubicBezTo>
                  <a:cubicBezTo>
                    <a:pt x="1091779" y="37283"/>
                    <a:pt x="1072227" y="54528"/>
                    <a:pt x="1072227" y="82987"/>
                  </a:cubicBezTo>
                  <a:moveTo>
                    <a:pt x="1031746" y="23560"/>
                  </a:moveTo>
                  <a:lnTo>
                    <a:pt x="1054172" y="23560"/>
                  </a:lnTo>
                  <a:lnTo>
                    <a:pt x="1054172" y="2145"/>
                  </a:lnTo>
                  <a:lnTo>
                    <a:pt x="1031746" y="2145"/>
                  </a:lnTo>
                  <a:lnTo>
                    <a:pt x="1031746" y="23560"/>
                  </a:lnTo>
                  <a:close/>
                  <a:moveTo>
                    <a:pt x="1031746" y="125492"/>
                  </a:moveTo>
                  <a:lnTo>
                    <a:pt x="1054172" y="125492"/>
                  </a:lnTo>
                  <a:lnTo>
                    <a:pt x="1054172" y="39307"/>
                  </a:lnTo>
                  <a:lnTo>
                    <a:pt x="1031746" y="39307"/>
                  </a:lnTo>
                  <a:lnTo>
                    <a:pt x="1031746" y="125492"/>
                  </a:lnTo>
                  <a:close/>
                  <a:moveTo>
                    <a:pt x="973493" y="99544"/>
                  </a:moveTo>
                  <a:cubicBezTo>
                    <a:pt x="973493" y="116586"/>
                    <a:pt x="983168" y="127475"/>
                    <a:pt x="1000737" y="127475"/>
                  </a:cubicBezTo>
                  <a:cubicBezTo>
                    <a:pt x="1007416" y="127475"/>
                    <a:pt x="1012639" y="126828"/>
                    <a:pt x="1017294" y="125451"/>
                  </a:cubicBezTo>
                  <a:lnTo>
                    <a:pt x="1016646" y="107721"/>
                  </a:lnTo>
                  <a:cubicBezTo>
                    <a:pt x="1014298" y="109218"/>
                    <a:pt x="1010452" y="110069"/>
                    <a:pt x="1006445" y="110069"/>
                  </a:cubicBezTo>
                  <a:cubicBezTo>
                    <a:pt x="997903" y="110069"/>
                    <a:pt x="995920" y="103187"/>
                    <a:pt x="995920" y="95860"/>
                  </a:cubicBezTo>
                  <a:lnTo>
                    <a:pt x="995920" y="55702"/>
                  </a:lnTo>
                  <a:lnTo>
                    <a:pt x="1015836" y="55702"/>
                  </a:lnTo>
                  <a:lnTo>
                    <a:pt x="1015836" y="39307"/>
                  </a:lnTo>
                  <a:lnTo>
                    <a:pt x="995920" y="39307"/>
                  </a:lnTo>
                  <a:lnTo>
                    <a:pt x="995920" y="14857"/>
                  </a:lnTo>
                  <a:lnTo>
                    <a:pt x="973493" y="22062"/>
                  </a:lnTo>
                  <a:lnTo>
                    <a:pt x="973493" y="39307"/>
                  </a:lnTo>
                  <a:lnTo>
                    <a:pt x="956936" y="39307"/>
                  </a:lnTo>
                  <a:lnTo>
                    <a:pt x="956936" y="55702"/>
                  </a:lnTo>
                  <a:lnTo>
                    <a:pt x="973493" y="55702"/>
                  </a:lnTo>
                  <a:lnTo>
                    <a:pt x="973493" y="99544"/>
                  </a:lnTo>
                  <a:close/>
                  <a:moveTo>
                    <a:pt x="888968" y="100556"/>
                  </a:moveTo>
                  <a:cubicBezTo>
                    <a:pt x="888968" y="87318"/>
                    <a:pt x="903865" y="85658"/>
                    <a:pt x="913905" y="85658"/>
                  </a:cubicBezTo>
                  <a:lnTo>
                    <a:pt x="923620" y="85658"/>
                  </a:lnTo>
                  <a:cubicBezTo>
                    <a:pt x="923620" y="92338"/>
                    <a:pt x="922608" y="98572"/>
                    <a:pt x="918924" y="103430"/>
                  </a:cubicBezTo>
                  <a:cubicBezTo>
                    <a:pt x="915403" y="108126"/>
                    <a:pt x="910059" y="111121"/>
                    <a:pt x="903177" y="111121"/>
                  </a:cubicBezTo>
                  <a:cubicBezTo>
                    <a:pt x="895162" y="111121"/>
                    <a:pt x="888968" y="107923"/>
                    <a:pt x="888968" y="100556"/>
                  </a:cubicBezTo>
                  <a:moveTo>
                    <a:pt x="877593" y="63070"/>
                  </a:moveTo>
                  <a:cubicBezTo>
                    <a:pt x="885123" y="57362"/>
                    <a:pt x="894676" y="53678"/>
                    <a:pt x="904189" y="53678"/>
                  </a:cubicBezTo>
                  <a:cubicBezTo>
                    <a:pt x="917427" y="53678"/>
                    <a:pt x="923620" y="58374"/>
                    <a:pt x="923620" y="72259"/>
                  </a:cubicBezTo>
                  <a:lnTo>
                    <a:pt x="911233" y="72259"/>
                  </a:lnTo>
                  <a:cubicBezTo>
                    <a:pt x="901841" y="72259"/>
                    <a:pt x="890790" y="73109"/>
                    <a:pt x="882289" y="77279"/>
                  </a:cubicBezTo>
                  <a:cubicBezTo>
                    <a:pt x="873747" y="81448"/>
                    <a:pt x="867594" y="88978"/>
                    <a:pt x="867594" y="101851"/>
                  </a:cubicBezTo>
                  <a:cubicBezTo>
                    <a:pt x="867594" y="118286"/>
                    <a:pt x="882491" y="127475"/>
                    <a:pt x="897712" y="127475"/>
                  </a:cubicBezTo>
                  <a:cubicBezTo>
                    <a:pt x="907914" y="127475"/>
                    <a:pt x="919127" y="122132"/>
                    <a:pt x="924349" y="112578"/>
                  </a:cubicBezTo>
                  <a:lnTo>
                    <a:pt x="924673" y="112578"/>
                  </a:lnTo>
                  <a:cubicBezTo>
                    <a:pt x="924835" y="115250"/>
                    <a:pt x="924835" y="120917"/>
                    <a:pt x="925685" y="125451"/>
                  </a:cubicBezTo>
                  <a:lnTo>
                    <a:pt x="945399" y="125451"/>
                  </a:lnTo>
                  <a:cubicBezTo>
                    <a:pt x="944914" y="118772"/>
                    <a:pt x="944549" y="112740"/>
                    <a:pt x="944387" y="106223"/>
                  </a:cubicBezTo>
                  <a:cubicBezTo>
                    <a:pt x="944225" y="99867"/>
                    <a:pt x="944023" y="93350"/>
                    <a:pt x="944023" y="84646"/>
                  </a:cubicBezTo>
                  <a:lnTo>
                    <a:pt x="944023" y="73635"/>
                  </a:lnTo>
                  <a:cubicBezTo>
                    <a:pt x="944023" y="48173"/>
                    <a:pt x="933174" y="37324"/>
                    <a:pt x="906902" y="37324"/>
                  </a:cubicBezTo>
                  <a:cubicBezTo>
                    <a:pt x="897348" y="37324"/>
                    <a:pt x="885649" y="39834"/>
                    <a:pt x="876945" y="43841"/>
                  </a:cubicBezTo>
                  <a:lnTo>
                    <a:pt x="877593" y="63070"/>
                  </a:lnTo>
                  <a:close/>
                  <a:moveTo>
                    <a:pt x="828246" y="125492"/>
                  </a:moveTo>
                  <a:lnTo>
                    <a:pt x="849985" y="125492"/>
                  </a:lnTo>
                  <a:lnTo>
                    <a:pt x="849985" y="0"/>
                  </a:lnTo>
                  <a:lnTo>
                    <a:pt x="827558" y="0"/>
                  </a:lnTo>
                  <a:lnTo>
                    <a:pt x="827558" y="49347"/>
                  </a:lnTo>
                  <a:lnTo>
                    <a:pt x="827234" y="49347"/>
                  </a:lnTo>
                  <a:cubicBezTo>
                    <a:pt x="820555" y="41169"/>
                    <a:pt x="812661" y="37324"/>
                    <a:pt x="801448" y="37324"/>
                  </a:cubicBezTo>
                  <a:cubicBezTo>
                    <a:pt x="775013" y="37324"/>
                    <a:pt x="765298" y="58414"/>
                    <a:pt x="765298" y="82177"/>
                  </a:cubicBezTo>
                  <a:cubicBezTo>
                    <a:pt x="765298" y="105778"/>
                    <a:pt x="774973" y="127516"/>
                    <a:pt x="801448" y="127516"/>
                  </a:cubicBezTo>
                  <a:cubicBezTo>
                    <a:pt x="811973" y="127516"/>
                    <a:pt x="821203" y="124156"/>
                    <a:pt x="827923" y="115817"/>
                  </a:cubicBezTo>
                  <a:lnTo>
                    <a:pt x="828246" y="115817"/>
                  </a:lnTo>
                  <a:lnTo>
                    <a:pt x="828246" y="125492"/>
                  </a:lnTo>
                  <a:close/>
                  <a:moveTo>
                    <a:pt x="788696" y="82136"/>
                  </a:moveTo>
                  <a:cubicBezTo>
                    <a:pt x="788696" y="70599"/>
                    <a:pt x="792704" y="54690"/>
                    <a:pt x="807277" y="54690"/>
                  </a:cubicBezTo>
                  <a:cubicBezTo>
                    <a:pt x="821688" y="54690"/>
                    <a:pt x="827356" y="70114"/>
                    <a:pt x="827356" y="82136"/>
                  </a:cubicBezTo>
                  <a:cubicBezTo>
                    <a:pt x="827356" y="94362"/>
                    <a:pt x="822498" y="110109"/>
                    <a:pt x="807601" y="110109"/>
                  </a:cubicBezTo>
                  <a:cubicBezTo>
                    <a:pt x="792906" y="110109"/>
                    <a:pt x="788696" y="94038"/>
                    <a:pt x="788696" y="82136"/>
                  </a:cubicBezTo>
                  <a:moveTo>
                    <a:pt x="668588" y="125492"/>
                  </a:moveTo>
                  <a:lnTo>
                    <a:pt x="690974" y="125492"/>
                  </a:lnTo>
                  <a:lnTo>
                    <a:pt x="690974" y="83310"/>
                  </a:lnTo>
                  <a:cubicBezTo>
                    <a:pt x="690974" y="72259"/>
                    <a:pt x="694496" y="54690"/>
                    <a:pt x="710729" y="54690"/>
                  </a:cubicBezTo>
                  <a:cubicBezTo>
                    <a:pt x="725141" y="54690"/>
                    <a:pt x="725303" y="68899"/>
                    <a:pt x="725303" y="79465"/>
                  </a:cubicBezTo>
                  <a:lnTo>
                    <a:pt x="725303" y="125492"/>
                  </a:lnTo>
                  <a:lnTo>
                    <a:pt x="747689" y="125492"/>
                  </a:lnTo>
                  <a:lnTo>
                    <a:pt x="747689" y="71085"/>
                  </a:lnTo>
                  <a:cubicBezTo>
                    <a:pt x="747689" y="51654"/>
                    <a:pt x="738823" y="37283"/>
                    <a:pt x="718421" y="37283"/>
                  </a:cubicBezTo>
                  <a:cubicBezTo>
                    <a:pt x="706681" y="37283"/>
                    <a:pt x="697127" y="41129"/>
                    <a:pt x="690124" y="51006"/>
                  </a:cubicBezTo>
                  <a:lnTo>
                    <a:pt x="689801" y="51006"/>
                  </a:lnTo>
                  <a:lnTo>
                    <a:pt x="689801" y="39307"/>
                  </a:lnTo>
                  <a:lnTo>
                    <a:pt x="668588" y="39307"/>
                  </a:lnTo>
                  <a:lnTo>
                    <a:pt x="668588" y="125492"/>
                  </a:lnTo>
                  <a:close/>
                  <a:moveTo>
                    <a:pt x="645473" y="39307"/>
                  </a:moveTo>
                  <a:lnTo>
                    <a:pt x="623047" y="39307"/>
                  </a:lnTo>
                  <a:lnTo>
                    <a:pt x="623047" y="81489"/>
                  </a:lnTo>
                  <a:cubicBezTo>
                    <a:pt x="623047" y="92540"/>
                    <a:pt x="619525" y="110109"/>
                    <a:pt x="603292" y="110109"/>
                  </a:cubicBezTo>
                  <a:cubicBezTo>
                    <a:pt x="588881" y="110109"/>
                    <a:pt x="588719" y="95900"/>
                    <a:pt x="588719" y="85335"/>
                  </a:cubicBezTo>
                  <a:lnTo>
                    <a:pt x="588719" y="39307"/>
                  </a:lnTo>
                  <a:lnTo>
                    <a:pt x="566292" y="39307"/>
                  </a:lnTo>
                  <a:lnTo>
                    <a:pt x="566292" y="93714"/>
                  </a:lnTo>
                  <a:cubicBezTo>
                    <a:pt x="566292" y="113145"/>
                    <a:pt x="575157" y="127516"/>
                    <a:pt x="595560" y="127516"/>
                  </a:cubicBezTo>
                  <a:cubicBezTo>
                    <a:pt x="607259" y="127516"/>
                    <a:pt x="616975" y="122172"/>
                    <a:pt x="623857" y="113793"/>
                  </a:cubicBezTo>
                  <a:lnTo>
                    <a:pt x="624180" y="113793"/>
                  </a:lnTo>
                  <a:lnTo>
                    <a:pt x="624180" y="125492"/>
                  </a:lnTo>
                  <a:lnTo>
                    <a:pt x="645433" y="125492"/>
                  </a:lnTo>
                  <a:lnTo>
                    <a:pt x="645433" y="39307"/>
                  </a:lnTo>
                  <a:close/>
                  <a:moveTo>
                    <a:pt x="481970" y="80315"/>
                  </a:moveTo>
                  <a:cubicBezTo>
                    <a:pt x="481970" y="67442"/>
                    <a:pt x="489014" y="54690"/>
                    <a:pt x="503587" y="54690"/>
                  </a:cubicBezTo>
                  <a:cubicBezTo>
                    <a:pt x="518322" y="54690"/>
                    <a:pt x="525325" y="67077"/>
                    <a:pt x="525325" y="80315"/>
                  </a:cubicBezTo>
                  <a:cubicBezTo>
                    <a:pt x="525325" y="94726"/>
                    <a:pt x="520791" y="110109"/>
                    <a:pt x="503587" y="110109"/>
                  </a:cubicBezTo>
                  <a:cubicBezTo>
                    <a:pt x="486463" y="110109"/>
                    <a:pt x="481970" y="94524"/>
                    <a:pt x="481970" y="80315"/>
                  </a:cubicBezTo>
                  <a:moveTo>
                    <a:pt x="458531" y="82987"/>
                  </a:moveTo>
                  <a:cubicBezTo>
                    <a:pt x="458531" y="107761"/>
                    <a:pt x="475088" y="127516"/>
                    <a:pt x="503546" y="127516"/>
                  </a:cubicBezTo>
                  <a:cubicBezTo>
                    <a:pt x="532166" y="127516"/>
                    <a:pt x="548724" y="107802"/>
                    <a:pt x="548724" y="82987"/>
                  </a:cubicBezTo>
                  <a:cubicBezTo>
                    <a:pt x="548724" y="54528"/>
                    <a:pt x="529171" y="37324"/>
                    <a:pt x="503546" y="37324"/>
                  </a:cubicBezTo>
                  <a:cubicBezTo>
                    <a:pt x="478124" y="37283"/>
                    <a:pt x="458531" y="54528"/>
                    <a:pt x="458531" y="82987"/>
                  </a:cubicBezTo>
                  <a:moveTo>
                    <a:pt x="382386" y="125492"/>
                  </a:moveTo>
                  <a:lnTo>
                    <a:pt x="405784" y="125492"/>
                  </a:lnTo>
                  <a:lnTo>
                    <a:pt x="405784" y="74283"/>
                  </a:lnTo>
                  <a:lnTo>
                    <a:pt x="445294" y="74283"/>
                  </a:lnTo>
                  <a:lnTo>
                    <a:pt x="445294" y="55905"/>
                  </a:lnTo>
                  <a:lnTo>
                    <a:pt x="405784" y="55905"/>
                  </a:lnTo>
                  <a:lnTo>
                    <a:pt x="405784" y="27082"/>
                  </a:lnTo>
                  <a:lnTo>
                    <a:pt x="447277" y="27082"/>
                  </a:lnTo>
                  <a:lnTo>
                    <a:pt x="447277" y="8704"/>
                  </a:lnTo>
                  <a:lnTo>
                    <a:pt x="382386" y="8704"/>
                  </a:lnTo>
                  <a:lnTo>
                    <a:pt x="382386" y="125492"/>
                  </a:lnTo>
                  <a:close/>
                  <a:moveTo>
                    <a:pt x="307739" y="10849"/>
                  </a:moveTo>
                  <a:cubicBezTo>
                    <a:pt x="299197" y="8015"/>
                    <a:pt x="289846" y="6680"/>
                    <a:pt x="279806" y="6680"/>
                  </a:cubicBezTo>
                  <a:cubicBezTo>
                    <a:pt x="259201" y="6680"/>
                    <a:pt x="239001" y="16193"/>
                    <a:pt x="239001" y="42303"/>
                  </a:cubicBezTo>
                  <a:cubicBezTo>
                    <a:pt x="239001" y="80963"/>
                    <a:pt x="290210" y="71773"/>
                    <a:pt x="290210" y="94038"/>
                  </a:cubicBezTo>
                  <a:cubicBezTo>
                    <a:pt x="290210" y="104604"/>
                    <a:pt x="278309" y="109097"/>
                    <a:pt x="269443" y="109097"/>
                  </a:cubicBezTo>
                  <a:cubicBezTo>
                    <a:pt x="260254" y="109097"/>
                    <a:pt x="251024" y="106223"/>
                    <a:pt x="243009" y="101891"/>
                  </a:cubicBezTo>
                  <a:lnTo>
                    <a:pt x="240823" y="122942"/>
                  </a:lnTo>
                  <a:cubicBezTo>
                    <a:pt x="252360" y="125775"/>
                    <a:pt x="258027" y="127475"/>
                    <a:pt x="270779" y="127475"/>
                  </a:cubicBezTo>
                  <a:cubicBezTo>
                    <a:pt x="294380" y="127475"/>
                    <a:pt x="314620" y="117800"/>
                    <a:pt x="314620" y="92176"/>
                  </a:cubicBezTo>
                  <a:cubicBezTo>
                    <a:pt x="314620" y="52990"/>
                    <a:pt x="263412" y="61532"/>
                    <a:pt x="263412" y="41291"/>
                  </a:cubicBezTo>
                  <a:cubicBezTo>
                    <a:pt x="263412" y="28580"/>
                    <a:pt x="273815" y="25058"/>
                    <a:pt x="281830" y="25058"/>
                  </a:cubicBezTo>
                  <a:cubicBezTo>
                    <a:pt x="290048" y="25058"/>
                    <a:pt x="298225" y="26920"/>
                    <a:pt x="305593" y="30078"/>
                  </a:cubicBezTo>
                  <a:lnTo>
                    <a:pt x="307739" y="10849"/>
                  </a:lnTo>
                  <a:close/>
                  <a:moveTo>
                    <a:pt x="122011" y="125492"/>
                  </a:moveTo>
                  <a:lnTo>
                    <a:pt x="145409" y="125492"/>
                  </a:lnTo>
                  <a:lnTo>
                    <a:pt x="145409" y="74283"/>
                  </a:lnTo>
                  <a:lnTo>
                    <a:pt x="192286" y="74283"/>
                  </a:lnTo>
                  <a:lnTo>
                    <a:pt x="192286" y="125492"/>
                  </a:lnTo>
                  <a:lnTo>
                    <a:pt x="215725" y="125492"/>
                  </a:lnTo>
                  <a:lnTo>
                    <a:pt x="215725" y="8704"/>
                  </a:lnTo>
                  <a:lnTo>
                    <a:pt x="192286" y="8704"/>
                  </a:lnTo>
                  <a:lnTo>
                    <a:pt x="192286" y="55905"/>
                  </a:lnTo>
                  <a:lnTo>
                    <a:pt x="145409" y="55905"/>
                  </a:lnTo>
                  <a:lnTo>
                    <a:pt x="145409" y="8704"/>
                  </a:lnTo>
                  <a:lnTo>
                    <a:pt x="122011" y="8704"/>
                  </a:lnTo>
                  <a:lnTo>
                    <a:pt x="122011" y="125492"/>
                  </a:lnTo>
                  <a:close/>
                  <a:moveTo>
                    <a:pt x="0" y="125492"/>
                  </a:moveTo>
                  <a:lnTo>
                    <a:pt x="22427" y="125492"/>
                  </a:lnTo>
                  <a:lnTo>
                    <a:pt x="22427" y="38093"/>
                  </a:lnTo>
                  <a:lnTo>
                    <a:pt x="22750" y="38093"/>
                  </a:lnTo>
                  <a:lnTo>
                    <a:pt x="67442" y="125451"/>
                  </a:lnTo>
                  <a:lnTo>
                    <a:pt x="96062" y="125451"/>
                  </a:lnTo>
                  <a:lnTo>
                    <a:pt x="96062" y="8663"/>
                  </a:lnTo>
                  <a:lnTo>
                    <a:pt x="73635" y="8663"/>
                  </a:lnTo>
                  <a:lnTo>
                    <a:pt x="73635" y="96021"/>
                  </a:lnTo>
                  <a:lnTo>
                    <a:pt x="73311" y="96021"/>
                  </a:lnTo>
                  <a:lnTo>
                    <a:pt x="28782" y="8663"/>
                  </a:lnTo>
                  <a:lnTo>
                    <a:pt x="0" y="8663"/>
                  </a:lnTo>
                  <a:lnTo>
                    <a:pt x="0" y="125492"/>
                  </a:lnTo>
                  <a:close/>
                </a:path>
              </a:pathLst>
            </a:custGeom>
            <a:solidFill>
              <a:srgbClr val="005EB8"/>
            </a:solidFill>
            <a:ln w="4048" cap="flat">
              <a:noFill/>
              <a:prstDash val="solid"/>
              <a:miter/>
            </a:ln>
          </p:spPr>
          <p:txBody>
            <a:bodyPr rtlCol="0" anchor="ctr"/>
            <a:lstStyle/>
            <a:p>
              <a:endParaRPr lang="en-GB" sz="511"/>
            </a:p>
          </p:txBody>
        </p:sp>
      </p:grpSp>
      <p:cxnSp>
        <p:nvCxnSpPr>
          <p:cNvPr id="18" name="Straight Connector 17">
            <a:extLst>
              <a:ext uri="{FF2B5EF4-FFF2-40B4-BE49-F238E27FC236}">
                <a16:creationId xmlns:a16="http://schemas.microsoft.com/office/drawing/2014/main" id="{BBBBF0F6-DF50-5479-1E80-A33DD3769AF1}"/>
              </a:ext>
            </a:extLst>
          </p:cNvPr>
          <p:cNvCxnSpPr>
            <a:cxnSpLocks/>
          </p:cNvCxnSpPr>
          <p:nvPr userDrawn="1"/>
        </p:nvCxnSpPr>
        <p:spPr>
          <a:xfrm>
            <a:off x="574675" y="1761827"/>
            <a:ext cx="1102518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F97D8B1-883C-1166-855F-3BC3243DF88A}"/>
              </a:ext>
            </a:extLst>
          </p:cNvPr>
          <p:cNvGrpSpPr/>
          <p:nvPr userDrawn="1"/>
        </p:nvGrpSpPr>
        <p:grpSpPr>
          <a:xfrm>
            <a:off x="574674" y="5929943"/>
            <a:ext cx="11025187" cy="365050"/>
            <a:chOff x="574674" y="5929943"/>
            <a:chExt cx="11025187" cy="365050"/>
          </a:xfrm>
        </p:grpSpPr>
        <p:sp>
          <p:nvSpPr>
            <p:cNvPr id="4" name="TextBox 3">
              <a:extLst>
                <a:ext uri="{FF2B5EF4-FFF2-40B4-BE49-F238E27FC236}">
                  <a16:creationId xmlns:a16="http://schemas.microsoft.com/office/drawing/2014/main" id="{33B2413C-83D1-72B8-E550-4344E0EDE7DE}"/>
                </a:ext>
              </a:extLst>
            </p:cNvPr>
            <p:cNvSpPr txBox="1"/>
            <p:nvPr userDrawn="1"/>
          </p:nvSpPr>
          <p:spPr>
            <a:xfrm>
              <a:off x="574674" y="5929943"/>
              <a:ext cx="7721743" cy="365050"/>
            </a:xfrm>
            <a:prstGeom prst="rect">
              <a:avLst/>
            </a:prstGeom>
            <a:solidFill>
              <a:srgbClr val="005EB8"/>
            </a:solidFill>
          </p:spPr>
          <p:txBody>
            <a:bodyPr wrap="square" lIns="108000" rIns="72000" rtlCol="0" anchor="ctr" anchorCtr="0">
              <a:noAutofit/>
            </a:bodyPr>
            <a:lstStyle/>
            <a:p>
              <a:r>
                <a:rPr lang="en-GB" sz="1400" b="0">
                  <a:solidFill>
                    <a:schemeClr val="bg1"/>
                  </a:solidFill>
                  <a:latin typeface="Arial" panose="020B0604020202020204" pitchFamily="34" charset="0"/>
                  <a:cs typeface="Arial" panose="020B0604020202020204" pitchFamily="34" charset="0"/>
                </a:rPr>
                <a:t>Leading the way in </a:t>
              </a:r>
              <a:r>
                <a:rPr lang="en-GB" sz="1400" b="1">
                  <a:solidFill>
                    <a:schemeClr val="bg1"/>
                  </a:solidFill>
                  <a:latin typeface="Arial" panose="020B0604020202020204" pitchFamily="34" charset="0"/>
                  <a:cs typeface="Arial" panose="020B0604020202020204" pitchFamily="34" charset="0"/>
                </a:rPr>
                <a:t>mental health, learning disability </a:t>
              </a:r>
              <a:r>
                <a:rPr lang="en-GB" sz="1400" b="0">
                  <a:solidFill>
                    <a:schemeClr val="bg1"/>
                  </a:solidFill>
                  <a:latin typeface="Arial" panose="020B0604020202020204" pitchFamily="34" charset="0"/>
                  <a:cs typeface="Arial" panose="020B0604020202020204" pitchFamily="34" charset="0"/>
                </a:rPr>
                <a:t>and </a:t>
              </a:r>
              <a:r>
                <a:rPr lang="en-GB" sz="1400" b="1">
                  <a:solidFill>
                    <a:schemeClr val="bg1"/>
                  </a:solidFill>
                  <a:latin typeface="Arial" panose="020B0604020202020204" pitchFamily="34" charset="0"/>
                  <a:cs typeface="Arial" panose="020B0604020202020204" pitchFamily="34" charset="0"/>
                </a:rPr>
                <a:t>neurodiversity care</a:t>
              </a:r>
            </a:p>
          </p:txBody>
        </p:sp>
        <p:sp>
          <p:nvSpPr>
            <p:cNvPr id="5" name="TextBox 4">
              <a:extLst>
                <a:ext uri="{FF2B5EF4-FFF2-40B4-BE49-F238E27FC236}">
                  <a16:creationId xmlns:a16="http://schemas.microsoft.com/office/drawing/2014/main" id="{58EEA98A-F42B-71E0-F3FE-F590099E2C09}"/>
                </a:ext>
              </a:extLst>
            </p:cNvPr>
            <p:cNvSpPr txBox="1"/>
            <p:nvPr userDrawn="1"/>
          </p:nvSpPr>
          <p:spPr>
            <a:xfrm>
              <a:off x="8342954" y="5929943"/>
              <a:ext cx="1053582" cy="365050"/>
            </a:xfrm>
            <a:prstGeom prst="rect">
              <a:avLst/>
            </a:prstGeom>
            <a:solidFill>
              <a:srgbClr val="009639"/>
            </a:solidFill>
          </p:spPr>
          <p:txBody>
            <a:bodyPr wrap="square" rtlCol="0" anchor="ctr" anchorCtr="0">
              <a:noAutofit/>
            </a:bodyPr>
            <a:lstStyle/>
            <a:p>
              <a:pPr algn="ctr"/>
              <a:r>
                <a:rPr lang="en-GB" sz="1400" b="0">
                  <a:solidFill>
                    <a:schemeClr val="bg1"/>
                  </a:solidFill>
                  <a:latin typeface="Arial" panose="020B0604020202020204" pitchFamily="34" charset="0"/>
                  <a:cs typeface="Arial" panose="020B0604020202020204" pitchFamily="34" charset="0"/>
                </a:rPr>
                <a:t>integrity</a:t>
              </a:r>
            </a:p>
          </p:txBody>
        </p:sp>
        <p:sp>
          <p:nvSpPr>
            <p:cNvPr id="6" name="TextBox 5">
              <a:extLst>
                <a:ext uri="{FF2B5EF4-FFF2-40B4-BE49-F238E27FC236}">
                  <a16:creationId xmlns:a16="http://schemas.microsoft.com/office/drawing/2014/main" id="{A687E9D3-1CD0-648E-170D-A6F2027782EE}"/>
                </a:ext>
              </a:extLst>
            </p:cNvPr>
            <p:cNvSpPr txBox="1"/>
            <p:nvPr userDrawn="1"/>
          </p:nvSpPr>
          <p:spPr>
            <a:xfrm>
              <a:off x="10546279" y="5929943"/>
              <a:ext cx="1053582" cy="365050"/>
            </a:xfrm>
            <a:prstGeom prst="rect">
              <a:avLst/>
            </a:prstGeom>
            <a:solidFill>
              <a:srgbClr val="AE2573"/>
            </a:solidFill>
          </p:spPr>
          <p:txBody>
            <a:bodyPr wrap="square" rtlCol="0" anchor="ctr" anchorCtr="0">
              <a:noAutofit/>
            </a:bodyPr>
            <a:lstStyle/>
            <a:p>
              <a:pPr algn="ctr"/>
              <a:r>
                <a:rPr lang="en-GB" sz="1400" b="0" baseline="0">
                  <a:solidFill>
                    <a:schemeClr val="bg1"/>
                  </a:solidFill>
                  <a:latin typeface="Arial" panose="020B0604020202020204" pitchFamily="34" charset="0"/>
                  <a:cs typeface="Arial" panose="020B0604020202020204" pitchFamily="34" charset="0"/>
                </a:rPr>
                <a:t>caring</a:t>
              </a:r>
              <a:r>
                <a:rPr lang="en-GB" sz="1400" b="0">
                  <a:solidFill>
                    <a:schemeClr val="bg1"/>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F024E445-9345-DBEA-D036-174D82C117F0}"/>
                </a:ext>
              </a:extLst>
            </p:cNvPr>
            <p:cNvSpPr txBox="1"/>
            <p:nvPr userDrawn="1"/>
          </p:nvSpPr>
          <p:spPr>
            <a:xfrm>
              <a:off x="9444617" y="5929943"/>
              <a:ext cx="1053582" cy="365050"/>
            </a:xfrm>
            <a:prstGeom prst="rect">
              <a:avLst/>
            </a:prstGeom>
            <a:solidFill>
              <a:srgbClr val="330072"/>
            </a:solidFill>
          </p:spPr>
          <p:txBody>
            <a:bodyPr wrap="square" rtlCol="0" anchor="ctr" anchorCtr="0">
              <a:noAutofit/>
            </a:bodyPr>
            <a:lstStyle/>
            <a:p>
              <a:pPr algn="ctr"/>
              <a:r>
                <a:rPr lang="en-GB" sz="1400" b="0" baseline="0">
                  <a:solidFill>
                    <a:schemeClr val="bg1"/>
                  </a:solidFill>
                  <a:latin typeface="Arial" panose="020B0604020202020204" pitchFamily="34" charset="0"/>
                  <a:cs typeface="Arial" panose="020B0604020202020204" pitchFamily="34" charset="0"/>
                </a:rPr>
                <a:t>simplicity</a:t>
              </a:r>
              <a:endParaRPr lang="en-GB" sz="1400" b="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224821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4"/>
        </a:solidFill>
        <a:effectLst/>
      </p:bgPr>
    </p:bg>
    <p:spTree>
      <p:nvGrpSpPr>
        <p:cNvPr id="1" name=""/>
        <p:cNvGrpSpPr/>
        <p:nvPr/>
      </p:nvGrpSpPr>
      <p:grpSpPr>
        <a:xfrm>
          <a:off x="0" y="0"/>
          <a:ext cx="0" cy="0"/>
          <a:chOff x="0" y="0"/>
          <a:chExt cx="0" cy="0"/>
        </a:xfrm>
      </p:grpSpPr>
      <p:grpSp>
        <p:nvGrpSpPr>
          <p:cNvPr id="4" name="Graphic 6">
            <a:extLst>
              <a:ext uri="{FF2B5EF4-FFF2-40B4-BE49-F238E27FC236}">
                <a16:creationId xmlns:a16="http://schemas.microsoft.com/office/drawing/2014/main" id="{CF595665-400C-3BE3-B7FF-0C688683C6CC}"/>
              </a:ext>
            </a:extLst>
          </p:cNvPr>
          <p:cNvGrpSpPr/>
          <p:nvPr userDrawn="1"/>
        </p:nvGrpSpPr>
        <p:grpSpPr>
          <a:xfrm>
            <a:off x="8766443" y="548082"/>
            <a:ext cx="2844053" cy="739546"/>
            <a:chOff x="8306332" y="18039184"/>
            <a:chExt cx="3151708" cy="819219"/>
          </a:xfrm>
          <a:solidFill>
            <a:schemeClr val="bg1"/>
          </a:solidFill>
        </p:grpSpPr>
        <p:sp>
          <p:nvSpPr>
            <p:cNvPr id="5" name="Freeform 4">
              <a:extLst>
                <a:ext uri="{FF2B5EF4-FFF2-40B4-BE49-F238E27FC236}">
                  <a16:creationId xmlns:a16="http://schemas.microsoft.com/office/drawing/2014/main" id="{50BD32BB-025B-0588-D72B-C7CA83CC76E2}"/>
                </a:ext>
              </a:extLst>
            </p:cNvPr>
            <p:cNvSpPr/>
            <p:nvPr/>
          </p:nvSpPr>
          <p:spPr>
            <a:xfrm>
              <a:off x="10589718" y="18039184"/>
              <a:ext cx="857999" cy="344981"/>
            </a:xfrm>
            <a:custGeom>
              <a:avLst/>
              <a:gdLst>
                <a:gd name="connsiteX0" fmla="*/ 858000 w 857999"/>
                <a:gd name="connsiteY0" fmla="*/ 0 h 344981"/>
                <a:gd name="connsiteX1" fmla="*/ 0 w 857999"/>
                <a:gd name="connsiteY1" fmla="*/ 0 h 344981"/>
                <a:gd name="connsiteX2" fmla="*/ 0 w 857999"/>
                <a:gd name="connsiteY2" fmla="*/ 344981 h 344981"/>
                <a:gd name="connsiteX3" fmla="*/ 858000 w 857999"/>
                <a:gd name="connsiteY3" fmla="*/ 344981 h 344981"/>
                <a:gd name="connsiteX4" fmla="*/ 858000 w 857999"/>
                <a:gd name="connsiteY4" fmla="*/ 0 h 344981"/>
                <a:gd name="connsiteX5" fmla="*/ 351013 w 857999"/>
                <a:gd name="connsiteY5" fmla="*/ 33883 h 344981"/>
                <a:gd name="connsiteX6" fmla="*/ 292234 w 857999"/>
                <a:gd name="connsiteY6" fmla="*/ 311018 h 344981"/>
                <a:gd name="connsiteX7" fmla="*/ 200139 w 857999"/>
                <a:gd name="connsiteY7" fmla="*/ 311018 h 344981"/>
                <a:gd name="connsiteX8" fmla="*/ 142170 w 857999"/>
                <a:gd name="connsiteY8" fmla="*/ 119258 h 344981"/>
                <a:gd name="connsiteX9" fmla="*/ 141401 w 857999"/>
                <a:gd name="connsiteY9" fmla="*/ 119258 h 344981"/>
                <a:gd name="connsiteX10" fmla="*/ 102863 w 857999"/>
                <a:gd name="connsiteY10" fmla="*/ 311018 h 344981"/>
                <a:gd name="connsiteX11" fmla="*/ 32992 w 857999"/>
                <a:gd name="connsiteY11" fmla="*/ 311018 h 344981"/>
                <a:gd name="connsiteX12" fmla="*/ 92176 w 857999"/>
                <a:gd name="connsiteY12" fmla="*/ 33883 h 344981"/>
                <a:gd name="connsiteX13" fmla="*/ 184716 w 857999"/>
                <a:gd name="connsiteY13" fmla="*/ 33883 h 344981"/>
                <a:gd name="connsiteX14" fmla="*/ 241511 w 857999"/>
                <a:gd name="connsiteY14" fmla="*/ 226047 h 344981"/>
                <a:gd name="connsiteX15" fmla="*/ 242280 w 857999"/>
                <a:gd name="connsiteY15" fmla="*/ 226047 h 344981"/>
                <a:gd name="connsiteX16" fmla="*/ 281183 w 857999"/>
                <a:gd name="connsiteY16" fmla="*/ 33883 h 344981"/>
                <a:gd name="connsiteX17" fmla="*/ 351013 w 857999"/>
                <a:gd name="connsiteY17" fmla="*/ 33883 h 344981"/>
                <a:gd name="connsiteX18" fmla="*/ 612643 w 857999"/>
                <a:gd name="connsiteY18" fmla="*/ 33883 h 344981"/>
                <a:gd name="connsiteX19" fmla="*/ 555079 w 857999"/>
                <a:gd name="connsiteY19" fmla="*/ 311018 h 344981"/>
                <a:gd name="connsiteX20" fmla="*/ 480796 w 857999"/>
                <a:gd name="connsiteY20" fmla="*/ 311018 h 344981"/>
                <a:gd name="connsiteX21" fmla="*/ 505408 w 857999"/>
                <a:gd name="connsiteY21" fmla="*/ 192326 h 344981"/>
                <a:gd name="connsiteX22" fmla="*/ 417645 w 857999"/>
                <a:gd name="connsiteY22" fmla="*/ 192326 h 344981"/>
                <a:gd name="connsiteX23" fmla="*/ 393032 w 857999"/>
                <a:gd name="connsiteY23" fmla="*/ 311018 h 344981"/>
                <a:gd name="connsiteX24" fmla="*/ 318790 w 857999"/>
                <a:gd name="connsiteY24" fmla="*/ 311018 h 344981"/>
                <a:gd name="connsiteX25" fmla="*/ 376354 w 857999"/>
                <a:gd name="connsiteY25" fmla="*/ 33883 h 344981"/>
                <a:gd name="connsiteX26" fmla="*/ 450597 w 857999"/>
                <a:gd name="connsiteY26" fmla="*/ 33883 h 344981"/>
                <a:gd name="connsiteX27" fmla="*/ 428737 w 857999"/>
                <a:gd name="connsiteY27" fmla="*/ 139863 h 344981"/>
                <a:gd name="connsiteX28" fmla="*/ 516500 w 857999"/>
                <a:gd name="connsiteY28" fmla="*/ 139863 h 344981"/>
                <a:gd name="connsiteX29" fmla="*/ 538320 w 857999"/>
                <a:gd name="connsiteY29" fmla="*/ 33883 h 344981"/>
                <a:gd name="connsiteX30" fmla="*/ 612643 w 857999"/>
                <a:gd name="connsiteY30" fmla="*/ 33883 h 344981"/>
                <a:gd name="connsiteX31" fmla="*/ 825089 w 857999"/>
                <a:gd name="connsiteY31" fmla="*/ 41453 h 344981"/>
                <a:gd name="connsiteX32" fmla="*/ 807236 w 857999"/>
                <a:gd name="connsiteY32" fmla="*/ 96629 h 344981"/>
                <a:gd name="connsiteX33" fmla="*/ 746110 w 857999"/>
                <a:gd name="connsiteY33" fmla="*/ 83918 h 344981"/>
                <a:gd name="connsiteX34" fmla="*/ 692917 w 857999"/>
                <a:gd name="connsiteY34" fmla="*/ 110514 h 344981"/>
                <a:gd name="connsiteX35" fmla="*/ 800517 w 857999"/>
                <a:gd name="connsiteY35" fmla="*/ 219327 h 344981"/>
                <a:gd name="connsiteX36" fmla="*/ 665107 w 857999"/>
                <a:gd name="connsiteY36" fmla="*/ 315794 h 344981"/>
                <a:gd name="connsiteX37" fmla="*/ 579327 w 857999"/>
                <a:gd name="connsiteY37" fmla="*/ 301504 h 344981"/>
                <a:gd name="connsiteX38" fmla="*/ 596774 w 857999"/>
                <a:gd name="connsiteY38" fmla="*/ 245114 h 344981"/>
                <a:gd name="connsiteX39" fmla="*/ 665066 w 857999"/>
                <a:gd name="connsiteY39" fmla="*/ 261023 h 344981"/>
                <a:gd name="connsiteX40" fmla="*/ 724250 w 857999"/>
                <a:gd name="connsiteY40" fmla="*/ 228071 h 344981"/>
                <a:gd name="connsiteX41" fmla="*/ 616651 w 857999"/>
                <a:gd name="connsiteY41" fmla="*/ 122051 h 344981"/>
                <a:gd name="connsiteX42" fmla="*/ 740119 w 857999"/>
                <a:gd name="connsiteY42" fmla="*/ 29146 h 344981"/>
                <a:gd name="connsiteX43" fmla="*/ 825089 w 857999"/>
                <a:gd name="connsiteY43" fmla="*/ 41453 h 34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57999" h="344981">
                  <a:moveTo>
                    <a:pt x="858000" y="0"/>
                  </a:moveTo>
                  <a:lnTo>
                    <a:pt x="0" y="0"/>
                  </a:lnTo>
                  <a:lnTo>
                    <a:pt x="0" y="344981"/>
                  </a:lnTo>
                  <a:lnTo>
                    <a:pt x="858000" y="344981"/>
                  </a:lnTo>
                  <a:lnTo>
                    <a:pt x="858000" y="0"/>
                  </a:lnTo>
                  <a:close/>
                  <a:moveTo>
                    <a:pt x="351013" y="33883"/>
                  </a:moveTo>
                  <a:lnTo>
                    <a:pt x="292234" y="311018"/>
                  </a:lnTo>
                  <a:lnTo>
                    <a:pt x="200139" y="311018"/>
                  </a:lnTo>
                  <a:lnTo>
                    <a:pt x="142170" y="119258"/>
                  </a:lnTo>
                  <a:lnTo>
                    <a:pt x="141401" y="119258"/>
                  </a:lnTo>
                  <a:lnTo>
                    <a:pt x="102863" y="311018"/>
                  </a:lnTo>
                  <a:lnTo>
                    <a:pt x="32992" y="311018"/>
                  </a:lnTo>
                  <a:lnTo>
                    <a:pt x="92176" y="33883"/>
                  </a:lnTo>
                  <a:lnTo>
                    <a:pt x="184716" y="33883"/>
                  </a:lnTo>
                  <a:lnTo>
                    <a:pt x="241511" y="226047"/>
                  </a:lnTo>
                  <a:lnTo>
                    <a:pt x="242280" y="226047"/>
                  </a:lnTo>
                  <a:lnTo>
                    <a:pt x="281183" y="33883"/>
                  </a:lnTo>
                  <a:lnTo>
                    <a:pt x="351013" y="33883"/>
                  </a:lnTo>
                  <a:close/>
                  <a:moveTo>
                    <a:pt x="612643" y="33883"/>
                  </a:moveTo>
                  <a:lnTo>
                    <a:pt x="555079" y="311018"/>
                  </a:lnTo>
                  <a:lnTo>
                    <a:pt x="480796" y="311018"/>
                  </a:lnTo>
                  <a:lnTo>
                    <a:pt x="505408" y="192326"/>
                  </a:lnTo>
                  <a:lnTo>
                    <a:pt x="417645" y="192326"/>
                  </a:lnTo>
                  <a:lnTo>
                    <a:pt x="393032" y="311018"/>
                  </a:lnTo>
                  <a:lnTo>
                    <a:pt x="318790" y="311018"/>
                  </a:lnTo>
                  <a:lnTo>
                    <a:pt x="376354" y="33883"/>
                  </a:lnTo>
                  <a:lnTo>
                    <a:pt x="450597" y="33883"/>
                  </a:lnTo>
                  <a:lnTo>
                    <a:pt x="428737" y="139863"/>
                  </a:lnTo>
                  <a:lnTo>
                    <a:pt x="516500" y="139863"/>
                  </a:lnTo>
                  <a:lnTo>
                    <a:pt x="538320" y="33883"/>
                  </a:lnTo>
                  <a:lnTo>
                    <a:pt x="612643" y="33883"/>
                  </a:lnTo>
                  <a:close/>
                  <a:moveTo>
                    <a:pt x="825089" y="41453"/>
                  </a:moveTo>
                  <a:lnTo>
                    <a:pt x="807236" y="96629"/>
                  </a:lnTo>
                  <a:cubicBezTo>
                    <a:pt x="792947" y="89868"/>
                    <a:pt x="773475" y="83918"/>
                    <a:pt x="746110" y="83918"/>
                  </a:cubicBezTo>
                  <a:cubicBezTo>
                    <a:pt x="716720" y="83918"/>
                    <a:pt x="692917" y="88290"/>
                    <a:pt x="692917" y="110514"/>
                  </a:cubicBezTo>
                  <a:cubicBezTo>
                    <a:pt x="692917" y="149862"/>
                    <a:pt x="800517" y="135126"/>
                    <a:pt x="800517" y="219327"/>
                  </a:cubicBezTo>
                  <a:cubicBezTo>
                    <a:pt x="800517" y="295958"/>
                    <a:pt x="729431" y="315794"/>
                    <a:pt x="665107" y="315794"/>
                  </a:cubicBezTo>
                  <a:cubicBezTo>
                    <a:pt x="636527" y="315794"/>
                    <a:pt x="603575" y="309034"/>
                    <a:pt x="579327" y="301504"/>
                  </a:cubicBezTo>
                  <a:lnTo>
                    <a:pt x="596774" y="245114"/>
                  </a:lnTo>
                  <a:cubicBezTo>
                    <a:pt x="611469" y="254668"/>
                    <a:pt x="640858" y="261023"/>
                    <a:pt x="665066" y="261023"/>
                  </a:cubicBezTo>
                  <a:cubicBezTo>
                    <a:pt x="688100" y="261023"/>
                    <a:pt x="724250" y="256651"/>
                    <a:pt x="724250" y="228071"/>
                  </a:cubicBezTo>
                  <a:cubicBezTo>
                    <a:pt x="724250" y="183583"/>
                    <a:pt x="616651" y="200261"/>
                    <a:pt x="616651" y="122051"/>
                  </a:cubicBezTo>
                  <a:cubicBezTo>
                    <a:pt x="616651" y="50561"/>
                    <a:pt x="679397" y="29146"/>
                    <a:pt x="740119" y="29146"/>
                  </a:cubicBezTo>
                  <a:cubicBezTo>
                    <a:pt x="774244" y="29106"/>
                    <a:pt x="806427" y="32709"/>
                    <a:pt x="825089" y="41453"/>
                  </a:cubicBezTo>
                </a:path>
              </a:pathLst>
            </a:custGeom>
            <a:grpFill/>
            <a:ln w="4048" cap="flat">
              <a:noFill/>
              <a:prstDash val="solid"/>
              <a:miter/>
            </a:ln>
          </p:spPr>
          <p:txBody>
            <a:bodyPr rtlCol="0" anchor="ctr"/>
            <a:lstStyle/>
            <a:p>
              <a:endParaRPr lang="en-GB" sz="511"/>
            </a:p>
          </p:txBody>
        </p:sp>
        <p:sp>
          <p:nvSpPr>
            <p:cNvPr id="6" name="Freeform 5">
              <a:extLst>
                <a:ext uri="{FF2B5EF4-FFF2-40B4-BE49-F238E27FC236}">
                  <a16:creationId xmlns:a16="http://schemas.microsoft.com/office/drawing/2014/main" id="{517EE9CE-2920-4FEA-8EAD-6C88F65526E3}"/>
                </a:ext>
              </a:extLst>
            </p:cNvPr>
            <p:cNvSpPr/>
            <p:nvPr/>
          </p:nvSpPr>
          <p:spPr>
            <a:xfrm>
              <a:off x="8306332" y="18472576"/>
              <a:ext cx="3145150" cy="238070"/>
            </a:xfrm>
            <a:custGeom>
              <a:avLst/>
              <a:gdLst>
                <a:gd name="connsiteX0" fmla="*/ 3082890 w 3145150"/>
                <a:gd name="connsiteY0" fmla="*/ 81084 h 238070"/>
                <a:gd name="connsiteX1" fmla="*/ 3110417 w 3145150"/>
                <a:gd name="connsiteY1" fmla="*/ 121768 h 238070"/>
                <a:gd name="connsiteX2" fmla="*/ 3082405 w 3145150"/>
                <a:gd name="connsiteY2" fmla="*/ 163180 h 238070"/>
                <a:gd name="connsiteX3" fmla="*/ 3053137 w 3145150"/>
                <a:gd name="connsiteY3" fmla="*/ 121768 h 238070"/>
                <a:gd name="connsiteX4" fmla="*/ 3082890 w 3145150"/>
                <a:gd name="connsiteY4" fmla="*/ 81084 h 238070"/>
                <a:gd name="connsiteX5" fmla="*/ 3019659 w 3145150"/>
                <a:gd name="connsiteY5" fmla="*/ 238070 h 238070"/>
                <a:gd name="connsiteX6" fmla="*/ 3052894 w 3145150"/>
                <a:gd name="connsiteY6" fmla="*/ 238070 h 238070"/>
                <a:gd name="connsiteX7" fmla="*/ 3052894 w 3145150"/>
                <a:gd name="connsiteY7" fmla="*/ 171357 h 238070"/>
                <a:gd name="connsiteX8" fmla="*/ 3053379 w 3145150"/>
                <a:gd name="connsiteY8" fmla="*/ 171357 h 238070"/>
                <a:gd name="connsiteX9" fmla="*/ 3090825 w 3145150"/>
                <a:gd name="connsiteY9" fmla="*/ 188966 h 238070"/>
                <a:gd name="connsiteX10" fmla="*/ 3145151 w 3145150"/>
                <a:gd name="connsiteY10" fmla="*/ 121768 h 238070"/>
                <a:gd name="connsiteX11" fmla="*/ 3091594 w 3145150"/>
                <a:gd name="connsiteY11" fmla="*/ 55297 h 238070"/>
                <a:gd name="connsiteX12" fmla="*/ 3051922 w 3145150"/>
                <a:gd name="connsiteY12" fmla="*/ 76388 h 238070"/>
                <a:gd name="connsiteX13" fmla="*/ 3051436 w 3145150"/>
                <a:gd name="connsiteY13" fmla="*/ 76388 h 238070"/>
                <a:gd name="connsiteX14" fmla="*/ 3051436 w 3145150"/>
                <a:gd name="connsiteY14" fmla="*/ 58293 h 238070"/>
                <a:gd name="connsiteX15" fmla="*/ 3019699 w 3145150"/>
                <a:gd name="connsiteY15" fmla="*/ 58293 h 238070"/>
                <a:gd name="connsiteX16" fmla="*/ 3019699 w 3145150"/>
                <a:gd name="connsiteY16" fmla="*/ 238070 h 238070"/>
                <a:gd name="connsiteX17" fmla="*/ 2951488 w 3145150"/>
                <a:gd name="connsiteY17" fmla="*/ 34976 h 238070"/>
                <a:gd name="connsiteX18" fmla="*/ 2984723 w 3145150"/>
                <a:gd name="connsiteY18" fmla="*/ 34976 h 238070"/>
                <a:gd name="connsiteX19" fmla="*/ 2984723 w 3145150"/>
                <a:gd name="connsiteY19" fmla="*/ 3238 h 238070"/>
                <a:gd name="connsiteX20" fmla="*/ 2951488 w 3145150"/>
                <a:gd name="connsiteY20" fmla="*/ 3238 h 238070"/>
                <a:gd name="connsiteX21" fmla="*/ 2951488 w 3145150"/>
                <a:gd name="connsiteY21" fmla="*/ 34976 h 238070"/>
                <a:gd name="connsiteX22" fmla="*/ 2951488 w 3145150"/>
                <a:gd name="connsiteY22" fmla="*/ 186011 h 238070"/>
                <a:gd name="connsiteX23" fmla="*/ 2984723 w 3145150"/>
                <a:gd name="connsiteY23" fmla="*/ 186011 h 238070"/>
                <a:gd name="connsiteX24" fmla="*/ 2984723 w 3145150"/>
                <a:gd name="connsiteY24" fmla="*/ 58293 h 238070"/>
                <a:gd name="connsiteX25" fmla="*/ 2951488 w 3145150"/>
                <a:gd name="connsiteY25" fmla="*/ 58293 h 238070"/>
                <a:gd name="connsiteX26" fmla="*/ 2951488 w 3145150"/>
                <a:gd name="connsiteY26" fmla="*/ 186011 h 238070"/>
                <a:gd name="connsiteX27" fmla="*/ 2799198 w 3145150"/>
                <a:gd name="connsiteY27" fmla="*/ 186011 h 238070"/>
                <a:gd name="connsiteX28" fmla="*/ 2832433 w 3145150"/>
                <a:gd name="connsiteY28" fmla="*/ 186011 h 238070"/>
                <a:gd name="connsiteX29" fmla="*/ 2832433 w 3145150"/>
                <a:gd name="connsiteY29" fmla="*/ 123508 h 238070"/>
                <a:gd name="connsiteX30" fmla="*/ 2861701 w 3145150"/>
                <a:gd name="connsiteY30" fmla="*/ 81084 h 238070"/>
                <a:gd name="connsiteX31" fmla="*/ 2883277 w 3145150"/>
                <a:gd name="connsiteY31" fmla="*/ 117800 h 238070"/>
                <a:gd name="connsiteX32" fmla="*/ 2883277 w 3145150"/>
                <a:gd name="connsiteY32" fmla="*/ 186011 h 238070"/>
                <a:gd name="connsiteX33" fmla="*/ 2916513 w 3145150"/>
                <a:gd name="connsiteY33" fmla="*/ 186011 h 238070"/>
                <a:gd name="connsiteX34" fmla="*/ 2916513 w 3145150"/>
                <a:gd name="connsiteY34" fmla="*/ 105413 h 238070"/>
                <a:gd name="connsiteX35" fmla="*/ 2873116 w 3145150"/>
                <a:gd name="connsiteY35" fmla="*/ 55338 h 238070"/>
                <a:gd name="connsiteX36" fmla="*/ 2832959 w 3145150"/>
                <a:gd name="connsiteY36" fmla="*/ 75659 h 238070"/>
                <a:gd name="connsiteX37" fmla="*/ 2832473 w 3145150"/>
                <a:gd name="connsiteY37" fmla="*/ 75659 h 238070"/>
                <a:gd name="connsiteX38" fmla="*/ 2832473 w 3145150"/>
                <a:gd name="connsiteY38" fmla="*/ 0 h 238070"/>
                <a:gd name="connsiteX39" fmla="*/ 2799238 w 3145150"/>
                <a:gd name="connsiteY39" fmla="*/ 0 h 238070"/>
                <a:gd name="connsiteX40" fmla="*/ 2799238 w 3145150"/>
                <a:gd name="connsiteY40" fmla="*/ 186011 h 238070"/>
                <a:gd name="connsiteX41" fmla="*/ 2767218 w 3145150"/>
                <a:gd name="connsiteY41" fmla="*/ 60034 h 238070"/>
                <a:gd name="connsiteX42" fmla="*/ 2731027 w 3145150"/>
                <a:gd name="connsiteY42" fmla="*/ 55338 h 238070"/>
                <a:gd name="connsiteX43" fmla="*/ 2680952 w 3145150"/>
                <a:gd name="connsiteY43" fmla="*/ 95009 h 238070"/>
                <a:gd name="connsiteX44" fmla="*/ 2738719 w 3145150"/>
                <a:gd name="connsiteY44" fmla="*/ 149052 h 238070"/>
                <a:gd name="connsiteX45" fmla="*/ 2716899 w 3145150"/>
                <a:gd name="connsiteY45" fmla="*/ 164678 h 238070"/>
                <a:gd name="connsiteX46" fmla="*/ 2684150 w 3145150"/>
                <a:gd name="connsiteY46" fmla="*/ 156258 h 238070"/>
                <a:gd name="connsiteX47" fmla="*/ 2682167 w 3145150"/>
                <a:gd name="connsiteY47" fmla="*/ 183542 h 238070"/>
                <a:gd name="connsiteX48" fmla="*/ 2719854 w 3145150"/>
                <a:gd name="connsiteY48" fmla="*/ 189007 h 238070"/>
                <a:gd name="connsiteX49" fmla="*/ 2773411 w 3145150"/>
                <a:gd name="connsiteY49" fmla="*/ 147352 h 238070"/>
                <a:gd name="connsiteX50" fmla="*/ 2715645 w 3145150"/>
                <a:gd name="connsiteY50" fmla="*/ 93795 h 238070"/>
                <a:gd name="connsiteX51" fmla="*/ 2735237 w 3145150"/>
                <a:gd name="connsiteY51" fmla="*/ 79667 h 238070"/>
                <a:gd name="connsiteX52" fmla="*/ 2764991 w 3145150"/>
                <a:gd name="connsiteY52" fmla="*/ 85132 h 238070"/>
                <a:gd name="connsiteX53" fmla="*/ 2767218 w 3145150"/>
                <a:gd name="connsiteY53" fmla="*/ 60034 h 238070"/>
                <a:gd name="connsiteX54" fmla="*/ 2593391 w 3145150"/>
                <a:gd name="connsiteY54" fmla="*/ 186011 h 238070"/>
                <a:gd name="connsiteX55" fmla="*/ 2626626 w 3145150"/>
                <a:gd name="connsiteY55" fmla="*/ 186011 h 238070"/>
                <a:gd name="connsiteX56" fmla="*/ 2626626 w 3145150"/>
                <a:gd name="connsiteY56" fmla="*/ 139134 h 238070"/>
                <a:gd name="connsiteX57" fmla="*/ 2653668 w 3145150"/>
                <a:gd name="connsiteY57" fmla="*/ 87075 h 238070"/>
                <a:gd name="connsiteX58" fmla="*/ 2668565 w 3145150"/>
                <a:gd name="connsiteY58" fmla="*/ 89828 h 238070"/>
                <a:gd name="connsiteX59" fmla="*/ 2668565 w 3145150"/>
                <a:gd name="connsiteY59" fmla="*/ 56350 h 238070"/>
                <a:gd name="connsiteX60" fmla="*/ 2658404 w 3145150"/>
                <a:gd name="connsiteY60" fmla="*/ 55378 h 238070"/>
                <a:gd name="connsiteX61" fmla="*/ 2623428 w 3145150"/>
                <a:gd name="connsiteY61" fmla="*/ 87359 h 238070"/>
                <a:gd name="connsiteX62" fmla="*/ 2622942 w 3145150"/>
                <a:gd name="connsiteY62" fmla="*/ 87359 h 238070"/>
                <a:gd name="connsiteX63" fmla="*/ 2622942 w 3145150"/>
                <a:gd name="connsiteY63" fmla="*/ 58333 h 238070"/>
                <a:gd name="connsiteX64" fmla="*/ 2593432 w 3145150"/>
                <a:gd name="connsiteY64" fmla="*/ 58333 h 238070"/>
                <a:gd name="connsiteX65" fmla="*/ 2593432 w 3145150"/>
                <a:gd name="connsiteY65" fmla="*/ 186011 h 238070"/>
                <a:gd name="connsiteX66" fmla="*/ 2557160 w 3145150"/>
                <a:gd name="connsiteY66" fmla="*/ 151764 h 238070"/>
                <a:gd name="connsiteX67" fmla="*/ 2514776 w 3145150"/>
                <a:gd name="connsiteY67" fmla="*/ 164678 h 238070"/>
                <a:gd name="connsiteX68" fmla="*/ 2478303 w 3145150"/>
                <a:gd name="connsiteY68" fmla="*/ 132414 h 238070"/>
                <a:gd name="connsiteX69" fmla="*/ 2566592 w 3145150"/>
                <a:gd name="connsiteY69" fmla="*/ 132414 h 238070"/>
                <a:gd name="connsiteX70" fmla="*/ 2505830 w 3145150"/>
                <a:gd name="connsiteY70" fmla="*/ 55297 h 238070"/>
                <a:gd name="connsiteX71" fmla="*/ 2446565 w 3145150"/>
                <a:gd name="connsiteY71" fmla="*/ 122739 h 238070"/>
                <a:gd name="connsiteX72" fmla="*/ 2513278 w 3145150"/>
                <a:gd name="connsiteY72" fmla="*/ 188966 h 238070"/>
                <a:gd name="connsiteX73" fmla="*/ 2557160 w 3145150"/>
                <a:gd name="connsiteY73" fmla="*/ 178806 h 238070"/>
                <a:gd name="connsiteX74" fmla="*/ 2557160 w 3145150"/>
                <a:gd name="connsiteY74" fmla="*/ 151764 h 238070"/>
                <a:gd name="connsiteX75" fmla="*/ 2478343 w 3145150"/>
                <a:gd name="connsiteY75" fmla="*/ 109623 h 238070"/>
                <a:gd name="connsiteX76" fmla="*/ 2507854 w 3145150"/>
                <a:gd name="connsiteY76" fmla="*/ 79627 h 238070"/>
                <a:gd name="connsiteX77" fmla="*/ 2534896 w 3145150"/>
                <a:gd name="connsiteY77" fmla="*/ 109623 h 238070"/>
                <a:gd name="connsiteX78" fmla="*/ 2478343 w 3145150"/>
                <a:gd name="connsiteY78" fmla="*/ 109623 h 238070"/>
                <a:gd name="connsiteX79" fmla="*/ 2303262 w 3145150"/>
                <a:gd name="connsiteY79" fmla="*/ 186011 h 238070"/>
                <a:gd name="connsiteX80" fmla="*/ 2336497 w 3145150"/>
                <a:gd name="connsiteY80" fmla="*/ 186011 h 238070"/>
                <a:gd name="connsiteX81" fmla="*/ 2336497 w 3145150"/>
                <a:gd name="connsiteY81" fmla="*/ 123508 h 238070"/>
                <a:gd name="connsiteX82" fmla="*/ 2365765 w 3145150"/>
                <a:gd name="connsiteY82" fmla="*/ 81084 h 238070"/>
                <a:gd name="connsiteX83" fmla="*/ 2387341 w 3145150"/>
                <a:gd name="connsiteY83" fmla="*/ 117800 h 238070"/>
                <a:gd name="connsiteX84" fmla="*/ 2387341 w 3145150"/>
                <a:gd name="connsiteY84" fmla="*/ 186011 h 238070"/>
                <a:gd name="connsiteX85" fmla="*/ 2420577 w 3145150"/>
                <a:gd name="connsiteY85" fmla="*/ 186011 h 238070"/>
                <a:gd name="connsiteX86" fmla="*/ 2420577 w 3145150"/>
                <a:gd name="connsiteY86" fmla="*/ 105413 h 238070"/>
                <a:gd name="connsiteX87" fmla="*/ 2377180 w 3145150"/>
                <a:gd name="connsiteY87" fmla="*/ 55338 h 238070"/>
                <a:gd name="connsiteX88" fmla="*/ 2335282 w 3145150"/>
                <a:gd name="connsiteY88" fmla="*/ 75659 h 238070"/>
                <a:gd name="connsiteX89" fmla="*/ 2334797 w 3145150"/>
                <a:gd name="connsiteY89" fmla="*/ 75659 h 238070"/>
                <a:gd name="connsiteX90" fmla="*/ 2334797 w 3145150"/>
                <a:gd name="connsiteY90" fmla="*/ 58293 h 238070"/>
                <a:gd name="connsiteX91" fmla="*/ 2303302 w 3145150"/>
                <a:gd name="connsiteY91" fmla="*/ 58293 h 238070"/>
                <a:gd name="connsiteX92" fmla="*/ 2303302 w 3145150"/>
                <a:gd name="connsiteY92" fmla="*/ 186011 h 238070"/>
                <a:gd name="connsiteX93" fmla="*/ 2217685 w 3145150"/>
                <a:gd name="connsiteY93" fmla="*/ 147554 h 238070"/>
                <a:gd name="connsiteX94" fmla="*/ 2258085 w 3145150"/>
                <a:gd name="connsiteY94" fmla="*/ 188966 h 238070"/>
                <a:gd name="connsiteX95" fmla="*/ 2282657 w 3145150"/>
                <a:gd name="connsiteY95" fmla="*/ 185971 h 238070"/>
                <a:gd name="connsiteX96" fmla="*/ 2281645 w 3145150"/>
                <a:gd name="connsiteY96" fmla="*/ 159699 h 238070"/>
                <a:gd name="connsiteX97" fmla="*/ 2266505 w 3145150"/>
                <a:gd name="connsiteY97" fmla="*/ 163180 h 238070"/>
                <a:gd name="connsiteX98" fmla="*/ 2250879 w 3145150"/>
                <a:gd name="connsiteY98" fmla="*/ 142089 h 238070"/>
                <a:gd name="connsiteX99" fmla="*/ 2250879 w 3145150"/>
                <a:gd name="connsiteY99" fmla="*/ 82582 h 238070"/>
                <a:gd name="connsiteX100" fmla="*/ 2280390 w 3145150"/>
                <a:gd name="connsiteY100" fmla="*/ 82582 h 238070"/>
                <a:gd name="connsiteX101" fmla="*/ 2280390 w 3145150"/>
                <a:gd name="connsiteY101" fmla="*/ 58293 h 238070"/>
                <a:gd name="connsiteX102" fmla="*/ 2250879 w 3145150"/>
                <a:gd name="connsiteY102" fmla="*/ 58293 h 238070"/>
                <a:gd name="connsiteX103" fmla="*/ 2250879 w 3145150"/>
                <a:gd name="connsiteY103" fmla="*/ 22062 h 238070"/>
                <a:gd name="connsiteX104" fmla="*/ 2217644 w 3145150"/>
                <a:gd name="connsiteY104" fmla="*/ 32709 h 238070"/>
                <a:gd name="connsiteX105" fmla="*/ 2217644 w 3145150"/>
                <a:gd name="connsiteY105" fmla="*/ 58253 h 238070"/>
                <a:gd name="connsiteX106" fmla="*/ 2193072 w 3145150"/>
                <a:gd name="connsiteY106" fmla="*/ 58253 h 238070"/>
                <a:gd name="connsiteX107" fmla="*/ 2193072 w 3145150"/>
                <a:gd name="connsiteY107" fmla="*/ 82541 h 238070"/>
                <a:gd name="connsiteX108" fmla="*/ 2217644 w 3145150"/>
                <a:gd name="connsiteY108" fmla="*/ 82541 h 238070"/>
                <a:gd name="connsiteX109" fmla="*/ 2217644 w 3145150"/>
                <a:gd name="connsiteY109" fmla="*/ 147554 h 238070"/>
                <a:gd name="connsiteX110" fmla="*/ 2111057 w 3145150"/>
                <a:gd name="connsiteY110" fmla="*/ 186011 h 238070"/>
                <a:gd name="connsiteX111" fmla="*/ 2144292 w 3145150"/>
                <a:gd name="connsiteY111" fmla="*/ 186011 h 238070"/>
                <a:gd name="connsiteX112" fmla="*/ 2144292 w 3145150"/>
                <a:gd name="connsiteY112" fmla="*/ 139134 h 238070"/>
                <a:gd name="connsiteX113" fmla="*/ 2171333 w 3145150"/>
                <a:gd name="connsiteY113" fmla="*/ 87075 h 238070"/>
                <a:gd name="connsiteX114" fmla="*/ 2186231 w 3145150"/>
                <a:gd name="connsiteY114" fmla="*/ 89828 h 238070"/>
                <a:gd name="connsiteX115" fmla="*/ 2186231 w 3145150"/>
                <a:gd name="connsiteY115" fmla="*/ 56350 h 238070"/>
                <a:gd name="connsiteX116" fmla="*/ 2176070 w 3145150"/>
                <a:gd name="connsiteY116" fmla="*/ 55378 h 238070"/>
                <a:gd name="connsiteX117" fmla="*/ 2141094 w 3145150"/>
                <a:gd name="connsiteY117" fmla="*/ 87359 h 238070"/>
                <a:gd name="connsiteX118" fmla="*/ 2140608 w 3145150"/>
                <a:gd name="connsiteY118" fmla="*/ 87359 h 238070"/>
                <a:gd name="connsiteX119" fmla="*/ 2140608 w 3145150"/>
                <a:gd name="connsiteY119" fmla="*/ 58333 h 238070"/>
                <a:gd name="connsiteX120" fmla="*/ 2111097 w 3145150"/>
                <a:gd name="connsiteY120" fmla="*/ 58333 h 238070"/>
                <a:gd name="connsiteX121" fmla="*/ 2111097 w 3145150"/>
                <a:gd name="connsiteY121" fmla="*/ 186011 h 238070"/>
                <a:gd name="connsiteX122" fmla="*/ 1996009 w 3145150"/>
                <a:gd name="connsiteY122" fmla="*/ 149052 h 238070"/>
                <a:gd name="connsiteX123" fmla="*/ 2032928 w 3145150"/>
                <a:gd name="connsiteY123" fmla="*/ 126990 h 238070"/>
                <a:gd name="connsiteX124" fmla="*/ 2047339 w 3145150"/>
                <a:gd name="connsiteY124" fmla="*/ 126990 h 238070"/>
                <a:gd name="connsiteX125" fmla="*/ 2040377 w 3145150"/>
                <a:gd name="connsiteY125" fmla="*/ 153262 h 238070"/>
                <a:gd name="connsiteX126" fmla="*/ 2017059 w 3145150"/>
                <a:gd name="connsiteY126" fmla="*/ 164678 h 238070"/>
                <a:gd name="connsiteX127" fmla="*/ 1996009 w 3145150"/>
                <a:gd name="connsiteY127" fmla="*/ 149052 h 238070"/>
                <a:gd name="connsiteX128" fmla="*/ 1979128 w 3145150"/>
                <a:gd name="connsiteY128" fmla="*/ 93512 h 238070"/>
                <a:gd name="connsiteX129" fmla="*/ 2018557 w 3145150"/>
                <a:gd name="connsiteY129" fmla="*/ 79627 h 238070"/>
                <a:gd name="connsiteX130" fmla="*/ 2047339 w 3145150"/>
                <a:gd name="connsiteY130" fmla="*/ 107154 h 238070"/>
                <a:gd name="connsiteX131" fmla="*/ 2029001 w 3145150"/>
                <a:gd name="connsiteY131" fmla="*/ 107154 h 238070"/>
                <a:gd name="connsiteX132" fmla="*/ 1986091 w 3145150"/>
                <a:gd name="connsiteY132" fmla="*/ 114602 h 238070"/>
                <a:gd name="connsiteX133" fmla="*/ 1964272 w 3145150"/>
                <a:gd name="connsiteY133" fmla="*/ 151036 h 238070"/>
                <a:gd name="connsiteX134" fmla="*/ 2008923 w 3145150"/>
                <a:gd name="connsiteY134" fmla="*/ 189007 h 238070"/>
                <a:gd name="connsiteX135" fmla="*/ 2048351 w 3145150"/>
                <a:gd name="connsiteY135" fmla="*/ 166945 h 238070"/>
                <a:gd name="connsiteX136" fmla="*/ 2048837 w 3145150"/>
                <a:gd name="connsiteY136" fmla="*/ 166945 h 238070"/>
                <a:gd name="connsiteX137" fmla="*/ 2050335 w 3145150"/>
                <a:gd name="connsiteY137" fmla="*/ 186052 h 238070"/>
                <a:gd name="connsiteX138" fmla="*/ 2079603 w 3145150"/>
                <a:gd name="connsiteY138" fmla="*/ 186052 h 238070"/>
                <a:gd name="connsiteX139" fmla="*/ 2078105 w 3145150"/>
                <a:gd name="connsiteY139" fmla="*/ 157553 h 238070"/>
                <a:gd name="connsiteX140" fmla="*/ 2077619 w 3145150"/>
                <a:gd name="connsiteY140" fmla="*/ 125573 h 238070"/>
                <a:gd name="connsiteX141" fmla="*/ 2077619 w 3145150"/>
                <a:gd name="connsiteY141" fmla="*/ 109218 h 238070"/>
                <a:gd name="connsiteX142" fmla="*/ 2022565 w 3145150"/>
                <a:gd name="connsiteY142" fmla="*/ 55419 h 238070"/>
                <a:gd name="connsiteX143" fmla="*/ 1978157 w 3145150"/>
                <a:gd name="connsiteY143" fmla="*/ 65094 h 238070"/>
                <a:gd name="connsiteX144" fmla="*/ 1979128 w 3145150"/>
                <a:gd name="connsiteY144" fmla="*/ 93512 h 238070"/>
                <a:gd name="connsiteX145" fmla="*/ 1834570 w 3145150"/>
                <a:gd name="connsiteY145" fmla="*/ 186011 h 238070"/>
                <a:gd name="connsiteX146" fmla="*/ 1869303 w 3145150"/>
                <a:gd name="connsiteY146" fmla="*/ 186011 h 238070"/>
                <a:gd name="connsiteX147" fmla="*/ 1869303 w 3145150"/>
                <a:gd name="connsiteY147" fmla="*/ 120310 h 238070"/>
                <a:gd name="connsiteX148" fmla="*/ 1883957 w 3145150"/>
                <a:gd name="connsiteY148" fmla="*/ 120310 h 238070"/>
                <a:gd name="connsiteX149" fmla="*/ 1950670 w 3145150"/>
                <a:gd name="connsiteY149" fmla="*/ 65256 h 238070"/>
                <a:gd name="connsiteX150" fmla="*/ 1878533 w 3145150"/>
                <a:gd name="connsiteY150" fmla="*/ 12914 h 238070"/>
                <a:gd name="connsiteX151" fmla="*/ 1834651 w 3145150"/>
                <a:gd name="connsiteY151" fmla="*/ 12914 h 238070"/>
                <a:gd name="connsiteX152" fmla="*/ 1834651 w 3145150"/>
                <a:gd name="connsiteY152" fmla="*/ 186011 h 238070"/>
                <a:gd name="connsiteX153" fmla="*/ 1869262 w 3145150"/>
                <a:gd name="connsiteY153" fmla="*/ 40198 h 238070"/>
                <a:gd name="connsiteX154" fmla="*/ 1881407 w 3145150"/>
                <a:gd name="connsiteY154" fmla="*/ 40198 h 238070"/>
                <a:gd name="connsiteX155" fmla="*/ 1914399 w 3145150"/>
                <a:gd name="connsiteY155" fmla="*/ 67239 h 238070"/>
                <a:gd name="connsiteX156" fmla="*/ 1881407 w 3145150"/>
                <a:gd name="connsiteY156" fmla="*/ 93026 h 238070"/>
                <a:gd name="connsiteX157" fmla="*/ 1869262 w 3145150"/>
                <a:gd name="connsiteY157" fmla="*/ 93026 h 238070"/>
                <a:gd name="connsiteX158" fmla="*/ 1869262 w 3145150"/>
                <a:gd name="connsiteY158" fmla="*/ 40198 h 238070"/>
                <a:gd name="connsiteX159" fmla="*/ 1628480 w 3145150"/>
                <a:gd name="connsiteY159" fmla="*/ 186011 h 238070"/>
                <a:gd name="connsiteX160" fmla="*/ 1661715 w 3145150"/>
                <a:gd name="connsiteY160" fmla="*/ 186011 h 238070"/>
                <a:gd name="connsiteX161" fmla="*/ 1661715 w 3145150"/>
                <a:gd name="connsiteY161" fmla="*/ 124035 h 238070"/>
                <a:gd name="connsiteX162" fmla="*/ 1662201 w 3145150"/>
                <a:gd name="connsiteY162" fmla="*/ 124035 h 238070"/>
                <a:gd name="connsiteX163" fmla="*/ 1704868 w 3145150"/>
                <a:gd name="connsiteY163" fmla="*/ 186011 h 238070"/>
                <a:gd name="connsiteX164" fmla="*/ 1747009 w 3145150"/>
                <a:gd name="connsiteY164" fmla="*/ 186011 h 238070"/>
                <a:gd name="connsiteX165" fmla="*/ 1693452 w 3145150"/>
                <a:gd name="connsiteY165" fmla="*/ 115331 h 238070"/>
                <a:gd name="connsiteX166" fmla="*/ 1741058 w 3145150"/>
                <a:gd name="connsiteY166" fmla="*/ 58293 h 238070"/>
                <a:gd name="connsiteX167" fmla="*/ 1701872 w 3145150"/>
                <a:gd name="connsiteY167" fmla="*/ 58293 h 238070"/>
                <a:gd name="connsiteX168" fmla="*/ 1662201 w 3145150"/>
                <a:gd name="connsiteY168" fmla="*/ 109380 h 238070"/>
                <a:gd name="connsiteX169" fmla="*/ 1661715 w 3145150"/>
                <a:gd name="connsiteY169" fmla="*/ 109380 h 238070"/>
                <a:gd name="connsiteX170" fmla="*/ 1661715 w 3145150"/>
                <a:gd name="connsiteY170" fmla="*/ 0 h 238070"/>
                <a:gd name="connsiteX171" fmla="*/ 1628480 w 3145150"/>
                <a:gd name="connsiteY171" fmla="*/ 0 h 238070"/>
                <a:gd name="connsiteX172" fmla="*/ 1628480 w 3145150"/>
                <a:gd name="connsiteY172" fmla="*/ 186011 h 238070"/>
                <a:gd name="connsiteX173" fmla="*/ 1532013 w 3145150"/>
                <a:gd name="connsiteY173" fmla="*/ 186011 h 238070"/>
                <a:gd name="connsiteX174" fmla="*/ 1565248 w 3145150"/>
                <a:gd name="connsiteY174" fmla="*/ 186011 h 238070"/>
                <a:gd name="connsiteX175" fmla="*/ 1565248 w 3145150"/>
                <a:gd name="connsiteY175" fmla="*/ 139134 h 238070"/>
                <a:gd name="connsiteX176" fmla="*/ 1592249 w 3145150"/>
                <a:gd name="connsiteY176" fmla="*/ 87075 h 238070"/>
                <a:gd name="connsiteX177" fmla="*/ 1607146 w 3145150"/>
                <a:gd name="connsiteY177" fmla="*/ 89828 h 238070"/>
                <a:gd name="connsiteX178" fmla="*/ 1607146 w 3145150"/>
                <a:gd name="connsiteY178" fmla="*/ 56350 h 238070"/>
                <a:gd name="connsiteX179" fmla="*/ 1596985 w 3145150"/>
                <a:gd name="connsiteY179" fmla="*/ 55378 h 238070"/>
                <a:gd name="connsiteX180" fmla="*/ 1562010 w 3145150"/>
                <a:gd name="connsiteY180" fmla="*/ 87359 h 238070"/>
                <a:gd name="connsiteX181" fmla="*/ 1561524 w 3145150"/>
                <a:gd name="connsiteY181" fmla="*/ 87359 h 238070"/>
                <a:gd name="connsiteX182" fmla="*/ 1561524 w 3145150"/>
                <a:gd name="connsiteY182" fmla="*/ 58333 h 238070"/>
                <a:gd name="connsiteX183" fmla="*/ 1532013 w 3145150"/>
                <a:gd name="connsiteY183" fmla="*/ 58333 h 238070"/>
                <a:gd name="connsiteX184" fmla="*/ 1532013 w 3145150"/>
                <a:gd name="connsiteY184" fmla="*/ 186011 h 238070"/>
                <a:gd name="connsiteX185" fmla="*/ 1406319 w 3145150"/>
                <a:gd name="connsiteY185" fmla="*/ 119055 h 238070"/>
                <a:gd name="connsiteX186" fmla="*/ 1438299 w 3145150"/>
                <a:gd name="connsiteY186" fmla="*/ 81084 h 238070"/>
                <a:gd name="connsiteX187" fmla="*/ 1470522 w 3145150"/>
                <a:gd name="connsiteY187" fmla="*/ 119055 h 238070"/>
                <a:gd name="connsiteX188" fmla="*/ 1438299 w 3145150"/>
                <a:gd name="connsiteY188" fmla="*/ 163180 h 238070"/>
                <a:gd name="connsiteX189" fmla="*/ 1406319 w 3145150"/>
                <a:gd name="connsiteY189" fmla="*/ 119055 h 238070"/>
                <a:gd name="connsiteX190" fmla="*/ 1371586 w 3145150"/>
                <a:gd name="connsiteY190" fmla="*/ 123023 h 238070"/>
                <a:gd name="connsiteX191" fmla="*/ 1438299 w 3145150"/>
                <a:gd name="connsiteY191" fmla="*/ 189007 h 238070"/>
                <a:gd name="connsiteX192" fmla="*/ 1505255 w 3145150"/>
                <a:gd name="connsiteY192" fmla="*/ 123023 h 238070"/>
                <a:gd name="connsiteX193" fmla="*/ 1438299 w 3145150"/>
                <a:gd name="connsiteY193" fmla="*/ 55338 h 238070"/>
                <a:gd name="connsiteX194" fmla="*/ 1371586 w 3145150"/>
                <a:gd name="connsiteY194" fmla="*/ 123023 h 238070"/>
                <a:gd name="connsiteX195" fmla="*/ 1286049 w 3145150"/>
                <a:gd name="connsiteY195" fmla="*/ 186011 h 238070"/>
                <a:gd name="connsiteX196" fmla="*/ 1320782 w 3145150"/>
                <a:gd name="connsiteY196" fmla="*/ 186011 h 238070"/>
                <a:gd name="connsiteX197" fmla="*/ 1320782 w 3145150"/>
                <a:gd name="connsiteY197" fmla="*/ 117557 h 238070"/>
                <a:gd name="connsiteX198" fmla="*/ 1382759 w 3145150"/>
                <a:gd name="connsiteY198" fmla="*/ 12914 h 238070"/>
                <a:gd name="connsiteX199" fmla="*/ 1346042 w 3145150"/>
                <a:gd name="connsiteY199" fmla="*/ 12914 h 238070"/>
                <a:gd name="connsiteX200" fmla="*/ 1304387 w 3145150"/>
                <a:gd name="connsiteY200" fmla="*/ 85577 h 238070"/>
                <a:gd name="connsiteX201" fmla="*/ 1263461 w 3145150"/>
                <a:gd name="connsiteY201" fmla="*/ 12914 h 238070"/>
                <a:gd name="connsiteX202" fmla="*/ 1222777 w 3145150"/>
                <a:gd name="connsiteY202" fmla="*/ 12914 h 238070"/>
                <a:gd name="connsiteX203" fmla="*/ 1286009 w 3145150"/>
                <a:gd name="connsiteY203" fmla="*/ 117557 h 238070"/>
                <a:gd name="connsiteX204" fmla="*/ 1286009 w 3145150"/>
                <a:gd name="connsiteY204" fmla="*/ 186011 h 238070"/>
                <a:gd name="connsiteX205" fmla="*/ 1101778 w 3145150"/>
                <a:gd name="connsiteY205" fmla="*/ 186011 h 238070"/>
                <a:gd name="connsiteX206" fmla="*/ 1134001 w 3145150"/>
                <a:gd name="connsiteY206" fmla="*/ 186011 h 238070"/>
                <a:gd name="connsiteX207" fmla="*/ 1134001 w 3145150"/>
                <a:gd name="connsiteY207" fmla="*/ 0 h 238070"/>
                <a:gd name="connsiteX208" fmla="*/ 1100766 w 3145150"/>
                <a:gd name="connsiteY208" fmla="*/ 0 h 238070"/>
                <a:gd name="connsiteX209" fmla="*/ 1100766 w 3145150"/>
                <a:gd name="connsiteY209" fmla="*/ 73150 h 238070"/>
                <a:gd name="connsiteX210" fmla="*/ 1100281 w 3145150"/>
                <a:gd name="connsiteY210" fmla="*/ 73150 h 238070"/>
                <a:gd name="connsiteX211" fmla="*/ 1062107 w 3145150"/>
                <a:gd name="connsiteY211" fmla="*/ 55297 h 238070"/>
                <a:gd name="connsiteX212" fmla="*/ 1008550 w 3145150"/>
                <a:gd name="connsiteY212" fmla="*/ 121768 h 238070"/>
                <a:gd name="connsiteX213" fmla="*/ 1062107 w 3145150"/>
                <a:gd name="connsiteY213" fmla="*/ 188966 h 238070"/>
                <a:gd name="connsiteX214" fmla="*/ 1101293 w 3145150"/>
                <a:gd name="connsiteY214" fmla="*/ 171600 h 238070"/>
                <a:gd name="connsiteX215" fmla="*/ 1101778 w 3145150"/>
                <a:gd name="connsiteY215" fmla="*/ 171600 h 238070"/>
                <a:gd name="connsiteX216" fmla="*/ 1101778 w 3145150"/>
                <a:gd name="connsiteY216" fmla="*/ 186011 h 238070"/>
                <a:gd name="connsiteX217" fmla="*/ 1043242 w 3145150"/>
                <a:gd name="connsiteY217" fmla="*/ 121768 h 238070"/>
                <a:gd name="connsiteX218" fmla="*/ 1070770 w 3145150"/>
                <a:gd name="connsiteY218" fmla="*/ 81084 h 238070"/>
                <a:gd name="connsiteX219" fmla="*/ 1100524 w 3145150"/>
                <a:gd name="connsiteY219" fmla="*/ 121768 h 238070"/>
                <a:gd name="connsiteX220" fmla="*/ 1071255 w 3145150"/>
                <a:gd name="connsiteY220" fmla="*/ 163180 h 238070"/>
                <a:gd name="connsiteX221" fmla="*/ 1043242 w 3145150"/>
                <a:gd name="connsiteY221" fmla="*/ 121768 h 238070"/>
                <a:gd name="connsiteX222" fmla="*/ 865206 w 3145150"/>
                <a:gd name="connsiteY222" fmla="*/ 186011 h 238070"/>
                <a:gd name="connsiteX223" fmla="*/ 898441 w 3145150"/>
                <a:gd name="connsiteY223" fmla="*/ 186011 h 238070"/>
                <a:gd name="connsiteX224" fmla="*/ 898441 w 3145150"/>
                <a:gd name="connsiteY224" fmla="*/ 123508 h 238070"/>
                <a:gd name="connsiteX225" fmla="*/ 927709 w 3145150"/>
                <a:gd name="connsiteY225" fmla="*/ 81084 h 238070"/>
                <a:gd name="connsiteX226" fmla="*/ 949285 w 3145150"/>
                <a:gd name="connsiteY226" fmla="*/ 117800 h 238070"/>
                <a:gd name="connsiteX227" fmla="*/ 949285 w 3145150"/>
                <a:gd name="connsiteY227" fmla="*/ 186011 h 238070"/>
                <a:gd name="connsiteX228" fmla="*/ 982521 w 3145150"/>
                <a:gd name="connsiteY228" fmla="*/ 186011 h 238070"/>
                <a:gd name="connsiteX229" fmla="*/ 982521 w 3145150"/>
                <a:gd name="connsiteY229" fmla="*/ 105413 h 238070"/>
                <a:gd name="connsiteX230" fmla="*/ 939125 w 3145150"/>
                <a:gd name="connsiteY230" fmla="*/ 55338 h 238070"/>
                <a:gd name="connsiteX231" fmla="*/ 897227 w 3145150"/>
                <a:gd name="connsiteY231" fmla="*/ 75659 h 238070"/>
                <a:gd name="connsiteX232" fmla="*/ 896741 w 3145150"/>
                <a:gd name="connsiteY232" fmla="*/ 75659 h 238070"/>
                <a:gd name="connsiteX233" fmla="*/ 896741 w 3145150"/>
                <a:gd name="connsiteY233" fmla="*/ 58293 h 238070"/>
                <a:gd name="connsiteX234" fmla="*/ 865246 w 3145150"/>
                <a:gd name="connsiteY234" fmla="*/ 58293 h 238070"/>
                <a:gd name="connsiteX235" fmla="*/ 865246 w 3145150"/>
                <a:gd name="connsiteY235" fmla="*/ 186011 h 238070"/>
                <a:gd name="connsiteX236" fmla="*/ 750887 w 3145150"/>
                <a:gd name="connsiteY236" fmla="*/ 149052 h 238070"/>
                <a:gd name="connsiteX237" fmla="*/ 787846 w 3145150"/>
                <a:gd name="connsiteY237" fmla="*/ 126990 h 238070"/>
                <a:gd name="connsiteX238" fmla="*/ 802217 w 3145150"/>
                <a:gd name="connsiteY238" fmla="*/ 126990 h 238070"/>
                <a:gd name="connsiteX239" fmla="*/ 795295 w 3145150"/>
                <a:gd name="connsiteY239" fmla="*/ 153262 h 238070"/>
                <a:gd name="connsiteX240" fmla="*/ 771978 w 3145150"/>
                <a:gd name="connsiteY240" fmla="*/ 164678 h 238070"/>
                <a:gd name="connsiteX241" fmla="*/ 750887 w 3145150"/>
                <a:gd name="connsiteY241" fmla="*/ 149052 h 238070"/>
                <a:gd name="connsiteX242" fmla="*/ 734006 w 3145150"/>
                <a:gd name="connsiteY242" fmla="*/ 93512 h 238070"/>
                <a:gd name="connsiteX243" fmla="*/ 773435 w 3145150"/>
                <a:gd name="connsiteY243" fmla="*/ 79627 h 238070"/>
                <a:gd name="connsiteX244" fmla="*/ 802177 w 3145150"/>
                <a:gd name="connsiteY244" fmla="*/ 107154 h 238070"/>
                <a:gd name="connsiteX245" fmla="*/ 783838 w 3145150"/>
                <a:gd name="connsiteY245" fmla="*/ 107154 h 238070"/>
                <a:gd name="connsiteX246" fmla="*/ 740928 w 3145150"/>
                <a:gd name="connsiteY246" fmla="*/ 114602 h 238070"/>
                <a:gd name="connsiteX247" fmla="*/ 719109 w 3145150"/>
                <a:gd name="connsiteY247" fmla="*/ 151036 h 238070"/>
                <a:gd name="connsiteX248" fmla="*/ 763760 w 3145150"/>
                <a:gd name="connsiteY248" fmla="*/ 189007 h 238070"/>
                <a:gd name="connsiteX249" fmla="*/ 803189 w 3145150"/>
                <a:gd name="connsiteY249" fmla="*/ 166945 h 238070"/>
                <a:gd name="connsiteX250" fmla="*/ 803674 w 3145150"/>
                <a:gd name="connsiteY250" fmla="*/ 166945 h 238070"/>
                <a:gd name="connsiteX251" fmla="*/ 805172 w 3145150"/>
                <a:gd name="connsiteY251" fmla="*/ 186052 h 238070"/>
                <a:gd name="connsiteX252" fmla="*/ 834440 w 3145150"/>
                <a:gd name="connsiteY252" fmla="*/ 186052 h 238070"/>
                <a:gd name="connsiteX253" fmla="*/ 832942 w 3145150"/>
                <a:gd name="connsiteY253" fmla="*/ 157553 h 238070"/>
                <a:gd name="connsiteX254" fmla="*/ 832457 w 3145150"/>
                <a:gd name="connsiteY254" fmla="*/ 125573 h 238070"/>
                <a:gd name="connsiteX255" fmla="*/ 832457 w 3145150"/>
                <a:gd name="connsiteY255" fmla="*/ 109218 h 238070"/>
                <a:gd name="connsiteX256" fmla="*/ 777402 w 3145150"/>
                <a:gd name="connsiteY256" fmla="*/ 55419 h 238070"/>
                <a:gd name="connsiteX257" fmla="*/ 732994 w 3145150"/>
                <a:gd name="connsiteY257" fmla="*/ 65094 h 238070"/>
                <a:gd name="connsiteX258" fmla="*/ 734006 w 3145150"/>
                <a:gd name="connsiteY258" fmla="*/ 93512 h 238070"/>
                <a:gd name="connsiteX259" fmla="*/ 626407 w 3145150"/>
                <a:gd name="connsiteY259" fmla="*/ 60034 h 238070"/>
                <a:gd name="connsiteX260" fmla="*/ 590217 w 3145150"/>
                <a:gd name="connsiteY260" fmla="*/ 55338 h 238070"/>
                <a:gd name="connsiteX261" fmla="*/ 540142 w 3145150"/>
                <a:gd name="connsiteY261" fmla="*/ 95009 h 238070"/>
                <a:gd name="connsiteX262" fmla="*/ 597908 w 3145150"/>
                <a:gd name="connsiteY262" fmla="*/ 149052 h 238070"/>
                <a:gd name="connsiteX263" fmla="*/ 576089 w 3145150"/>
                <a:gd name="connsiteY263" fmla="*/ 164678 h 238070"/>
                <a:gd name="connsiteX264" fmla="*/ 543339 w 3145150"/>
                <a:gd name="connsiteY264" fmla="*/ 156258 h 238070"/>
                <a:gd name="connsiteX265" fmla="*/ 541356 w 3145150"/>
                <a:gd name="connsiteY265" fmla="*/ 183542 h 238070"/>
                <a:gd name="connsiteX266" fmla="*/ 579044 w 3145150"/>
                <a:gd name="connsiteY266" fmla="*/ 189007 h 238070"/>
                <a:gd name="connsiteX267" fmla="*/ 632601 w 3145150"/>
                <a:gd name="connsiteY267" fmla="*/ 147352 h 238070"/>
                <a:gd name="connsiteX268" fmla="*/ 574834 w 3145150"/>
                <a:gd name="connsiteY268" fmla="*/ 93795 h 238070"/>
                <a:gd name="connsiteX269" fmla="*/ 594427 w 3145150"/>
                <a:gd name="connsiteY269" fmla="*/ 79667 h 238070"/>
                <a:gd name="connsiteX270" fmla="*/ 624180 w 3145150"/>
                <a:gd name="connsiteY270" fmla="*/ 85132 h 238070"/>
                <a:gd name="connsiteX271" fmla="*/ 626407 w 3145150"/>
                <a:gd name="connsiteY271" fmla="*/ 60034 h 238070"/>
                <a:gd name="connsiteX272" fmla="*/ 481848 w 3145150"/>
                <a:gd name="connsiteY272" fmla="*/ 186011 h 238070"/>
                <a:gd name="connsiteX273" fmla="*/ 514072 w 3145150"/>
                <a:gd name="connsiteY273" fmla="*/ 186011 h 238070"/>
                <a:gd name="connsiteX274" fmla="*/ 514072 w 3145150"/>
                <a:gd name="connsiteY274" fmla="*/ 0 h 238070"/>
                <a:gd name="connsiteX275" fmla="*/ 480836 w 3145150"/>
                <a:gd name="connsiteY275" fmla="*/ 0 h 238070"/>
                <a:gd name="connsiteX276" fmla="*/ 480836 w 3145150"/>
                <a:gd name="connsiteY276" fmla="*/ 73150 h 238070"/>
                <a:gd name="connsiteX277" fmla="*/ 480351 w 3145150"/>
                <a:gd name="connsiteY277" fmla="*/ 73150 h 238070"/>
                <a:gd name="connsiteX278" fmla="*/ 442177 w 3145150"/>
                <a:gd name="connsiteY278" fmla="*/ 55297 h 238070"/>
                <a:gd name="connsiteX279" fmla="*/ 388620 w 3145150"/>
                <a:gd name="connsiteY279" fmla="*/ 121768 h 238070"/>
                <a:gd name="connsiteX280" fmla="*/ 442177 w 3145150"/>
                <a:gd name="connsiteY280" fmla="*/ 188966 h 238070"/>
                <a:gd name="connsiteX281" fmla="*/ 481363 w 3145150"/>
                <a:gd name="connsiteY281" fmla="*/ 171600 h 238070"/>
                <a:gd name="connsiteX282" fmla="*/ 481848 w 3145150"/>
                <a:gd name="connsiteY282" fmla="*/ 171600 h 238070"/>
                <a:gd name="connsiteX283" fmla="*/ 481848 w 3145150"/>
                <a:gd name="connsiteY283" fmla="*/ 186011 h 238070"/>
                <a:gd name="connsiteX284" fmla="*/ 423312 w 3145150"/>
                <a:gd name="connsiteY284" fmla="*/ 121768 h 238070"/>
                <a:gd name="connsiteX285" fmla="*/ 450840 w 3145150"/>
                <a:gd name="connsiteY285" fmla="*/ 81084 h 238070"/>
                <a:gd name="connsiteX286" fmla="*/ 480594 w 3145150"/>
                <a:gd name="connsiteY286" fmla="*/ 121768 h 238070"/>
                <a:gd name="connsiteX287" fmla="*/ 451326 w 3145150"/>
                <a:gd name="connsiteY287" fmla="*/ 163180 h 238070"/>
                <a:gd name="connsiteX288" fmla="*/ 423312 w 3145150"/>
                <a:gd name="connsiteY288" fmla="*/ 121768 h 238070"/>
                <a:gd name="connsiteX289" fmla="*/ 361295 w 3145150"/>
                <a:gd name="connsiteY289" fmla="*/ 151764 h 238070"/>
                <a:gd name="connsiteX290" fmla="*/ 318871 w 3145150"/>
                <a:gd name="connsiteY290" fmla="*/ 164678 h 238070"/>
                <a:gd name="connsiteX291" fmla="*/ 282397 w 3145150"/>
                <a:gd name="connsiteY291" fmla="*/ 132414 h 238070"/>
                <a:gd name="connsiteX292" fmla="*/ 370687 w 3145150"/>
                <a:gd name="connsiteY292" fmla="*/ 132414 h 238070"/>
                <a:gd name="connsiteX293" fmla="*/ 309925 w 3145150"/>
                <a:gd name="connsiteY293" fmla="*/ 55297 h 238070"/>
                <a:gd name="connsiteX294" fmla="*/ 250660 w 3145150"/>
                <a:gd name="connsiteY294" fmla="*/ 122739 h 238070"/>
                <a:gd name="connsiteX295" fmla="*/ 317373 w 3145150"/>
                <a:gd name="connsiteY295" fmla="*/ 188966 h 238070"/>
                <a:gd name="connsiteX296" fmla="*/ 361255 w 3145150"/>
                <a:gd name="connsiteY296" fmla="*/ 178806 h 238070"/>
                <a:gd name="connsiteX297" fmla="*/ 361255 w 3145150"/>
                <a:gd name="connsiteY297" fmla="*/ 151764 h 238070"/>
                <a:gd name="connsiteX298" fmla="*/ 282438 w 3145150"/>
                <a:gd name="connsiteY298" fmla="*/ 109623 h 238070"/>
                <a:gd name="connsiteX299" fmla="*/ 311949 w 3145150"/>
                <a:gd name="connsiteY299" fmla="*/ 79627 h 238070"/>
                <a:gd name="connsiteX300" fmla="*/ 338990 w 3145150"/>
                <a:gd name="connsiteY300" fmla="*/ 109623 h 238070"/>
                <a:gd name="connsiteX301" fmla="*/ 282438 w 3145150"/>
                <a:gd name="connsiteY301" fmla="*/ 109623 h 238070"/>
                <a:gd name="connsiteX302" fmla="*/ 223416 w 3145150"/>
                <a:gd name="connsiteY302" fmla="*/ 151764 h 238070"/>
                <a:gd name="connsiteX303" fmla="*/ 181032 w 3145150"/>
                <a:gd name="connsiteY303" fmla="*/ 164678 h 238070"/>
                <a:gd name="connsiteX304" fmla="*/ 144559 w 3145150"/>
                <a:gd name="connsiteY304" fmla="*/ 132414 h 238070"/>
                <a:gd name="connsiteX305" fmla="*/ 232848 w 3145150"/>
                <a:gd name="connsiteY305" fmla="*/ 132414 h 238070"/>
                <a:gd name="connsiteX306" fmla="*/ 172086 w 3145150"/>
                <a:gd name="connsiteY306" fmla="*/ 55297 h 238070"/>
                <a:gd name="connsiteX307" fmla="*/ 112821 w 3145150"/>
                <a:gd name="connsiteY307" fmla="*/ 122739 h 238070"/>
                <a:gd name="connsiteX308" fmla="*/ 179534 w 3145150"/>
                <a:gd name="connsiteY308" fmla="*/ 188966 h 238070"/>
                <a:gd name="connsiteX309" fmla="*/ 223416 w 3145150"/>
                <a:gd name="connsiteY309" fmla="*/ 178806 h 238070"/>
                <a:gd name="connsiteX310" fmla="*/ 223416 w 3145150"/>
                <a:gd name="connsiteY310" fmla="*/ 151764 h 238070"/>
                <a:gd name="connsiteX311" fmla="*/ 144559 w 3145150"/>
                <a:gd name="connsiteY311" fmla="*/ 109623 h 238070"/>
                <a:gd name="connsiteX312" fmla="*/ 174069 w 3145150"/>
                <a:gd name="connsiteY312" fmla="*/ 79627 h 238070"/>
                <a:gd name="connsiteX313" fmla="*/ 201111 w 3145150"/>
                <a:gd name="connsiteY313" fmla="*/ 109623 h 238070"/>
                <a:gd name="connsiteX314" fmla="*/ 144559 w 3145150"/>
                <a:gd name="connsiteY314" fmla="*/ 109623 h 238070"/>
                <a:gd name="connsiteX315" fmla="*/ 0 w 3145150"/>
                <a:gd name="connsiteY315" fmla="*/ 186011 h 238070"/>
                <a:gd name="connsiteX316" fmla="*/ 101932 w 3145150"/>
                <a:gd name="connsiteY316" fmla="*/ 186011 h 238070"/>
                <a:gd name="connsiteX317" fmla="*/ 101932 w 3145150"/>
                <a:gd name="connsiteY317" fmla="*/ 158727 h 238070"/>
                <a:gd name="connsiteX318" fmla="*/ 34733 w 3145150"/>
                <a:gd name="connsiteY318" fmla="*/ 158727 h 238070"/>
                <a:gd name="connsiteX319" fmla="*/ 34733 w 3145150"/>
                <a:gd name="connsiteY319" fmla="*/ 12914 h 238070"/>
                <a:gd name="connsiteX320" fmla="*/ 0 w 3145150"/>
                <a:gd name="connsiteY320" fmla="*/ 12914 h 238070"/>
                <a:gd name="connsiteX321" fmla="*/ 0 w 3145150"/>
                <a:gd name="connsiteY321" fmla="*/ 186011 h 23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3145150" h="238070">
                  <a:moveTo>
                    <a:pt x="3082890" y="81084"/>
                  </a:moveTo>
                  <a:cubicBezTo>
                    <a:pt x="3104467" y="81084"/>
                    <a:pt x="3110417" y="104644"/>
                    <a:pt x="3110417" y="121768"/>
                  </a:cubicBezTo>
                  <a:cubicBezTo>
                    <a:pt x="3110417" y="139377"/>
                    <a:pt x="3104224" y="163180"/>
                    <a:pt x="3082405" y="163180"/>
                  </a:cubicBezTo>
                  <a:cubicBezTo>
                    <a:pt x="3060342" y="163180"/>
                    <a:pt x="3053137" y="139863"/>
                    <a:pt x="3053137" y="121768"/>
                  </a:cubicBezTo>
                  <a:cubicBezTo>
                    <a:pt x="3053137" y="103915"/>
                    <a:pt x="3061557" y="81084"/>
                    <a:pt x="3082890" y="81084"/>
                  </a:cubicBezTo>
                  <a:moveTo>
                    <a:pt x="3019659" y="238070"/>
                  </a:moveTo>
                  <a:lnTo>
                    <a:pt x="3052894" y="238070"/>
                  </a:lnTo>
                  <a:lnTo>
                    <a:pt x="3052894" y="171357"/>
                  </a:lnTo>
                  <a:lnTo>
                    <a:pt x="3053379" y="171357"/>
                  </a:lnTo>
                  <a:cubicBezTo>
                    <a:pt x="3065038" y="185485"/>
                    <a:pt x="3076697" y="188966"/>
                    <a:pt x="3090825" y="188966"/>
                  </a:cubicBezTo>
                  <a:cubicBezTo>
                    <a:pt x="3130739" y="188966"/>
                    <a:pt x="3145151" y="156743"/>
                    <a:pt x="3145151" y="121768"/>
                  </a:cubicBezTo>
                  <a:cubicBezTo>
                    <a:pt x="3145151" y="86549"/>
                    <a:pt x="3130780" y="55297"/>
                    <a:pt x="3091594" y="55297"/>
                  </a:cubicBezTo>
                  <a:cubicBezTo>
                    <a:pt x="3072001" y="55297"/>
                    <a:pt x="3059371" y="63960"/>
                    <a:pt x="3051922" y="76388"/>
                  </a:cubicBezTo>
                  <a:lnTo>
                    <a:pt x="3051436" y="76388"/>
                  </a:lnTo>
                  <a:lnTo>
                    <a:pt x="3051436" y="58293"/>
                  </a:lnTo>
                  <a:lnTo>
                    <a:pt x="3019699" y="58293"/>
                  </a:lnTo>
                  <a:lnTo>
                    <a:pt x="3019699" y="238070"/>
                  </a:lnTo>
                  <a:close/>
                  <a:moveTo>
                    <a:pt x="2951488" y="34976"/>
                  </a:moveTo>
                  <a:lnTo>
                    <a:pt x="2984723" y="34976"/>
                  </a:lnTo>
                  <a:lnTo>
                    <a:pt x="2984723" y="3238"/>
                  </a:lnTo>
                  <a:lnTo>
                    <a:pt x="2951488" y="3238"/>
                  </a:lnTo>
                  <a:lnTo>
                    <a:pt x="2951488" y="34976"/>
                  </a:lnTo>
                  <a:close/>
                  <a:moveTo>
                    <a:pt x="2951488" y="186011"/>
                  </a:moveTo>
                  <a:lnTo>
                    <a:pt x="2984723" y="186011"/>
                  </a:lnTo>
                  <a:lnTo>
                    <a:pt x="2984723" y="58293"/>
                  </a:lnTo>
                  <a:lnTo>
                    <a:pt x="2951488" y="58293"/>
                  </a:lnTo>
                  <a:lnTo>
                    <a:pt x="2951488" y="186011"/>
                  </a:lnTo>
                  <a:close/>
                  <a:moveTo>
                    <a:pt x="2799198" y="186011"/>
                  </a:moveTo>
                  <a:lnTo>
                    <a:pt x="2832433" y="186011"/>
                  </a:lnTo>
                  <a:lnTo>
                    <a:pt x="2832433" y="123508"/>
                  </a:lnTo>
                  <a:cubicBezTo>
                    <a:pt x="2832433" y="107154"/>
                    <a:pt x="2837614" y="81084"/>
                    <a:pt x="2861701" y="81084"/>
                  </a:cubicBezTo>
                  <a:cubicBezTo>
                    <a:pt x="2883035" y="81084"/>
                    <a:pt x="2883277" y="102175"/>
                    <a:pt x="2883277" y="117800"/>
                  </a:cubicBezTo>
                  <a:lnTo>
                    <a:pt x="2883277" y="186011"/>
                  </a:lnTo>
                  <a:lnTo>
                    <a:pt x="2916513" y="186011"/>
                  </a:lnTo>
                  <a:lnTo>
                    <a:pt x="2916513" y="105413"/>
                  </a:lnTo>
                  <a:cubicBezTo>
                    <a:pt x="2916513" y="76631"/>
                    <a:pt x="2903356" y="55338"/>
                    <a:pt x="2873116" y="55338"/>
                  </a:cubicBezTo>
                  <a:cubicBezTo>
                    <a:pt x="2855750" y="55338"/>
                    <a:pt x="2841379" y="63272"/>
                    <a:pt x="2832959" y="75659"/>
                  </a:cubicBezTo>
                  <a:lnTo>
                    <a:pt x="2832473" y="75659"/>
                  </a:lnTo>
                  <a:lnTo>
                    <a:pt x="2832473" y="0"/>
                  </a:lnTo>
                  <a:lnTo>
                    <a:pt x="2799238" y="0"/>
                  </a:lnTo>
                  <a:lnTo>
                    <a:pt x="2799238" y="186011"/>
                  </a:lnTo>
                  <a:close/>
                  <a:moveTo>
                    <a:pt x="2767218" y="60034"/>
                  </a:moveTo>
                  <a:cubicBezTo>
                    <a:pt x="2756814" y="57807"/>
                    <a:pt x="2746653" y="55338"/>
                    <a:pt x="2731027" y="55338"/>
                  </a:cubicBezTo>
                  <a:cubicBezTo>
                    <a:pt x="2704998" y="55338"/>
                    <a:pt x="2680952" y="67482"/>
                    <a:pt x="2680952" y="95009"/>
                  </a:cubicBezTo>
                  <a:cubicBezTo>
                    <a:pt x="2680952" y="141118"/>
                    <a:pt x="2738719" y="124035"/>
                    <a:pt x="2738719" y="149052"/>
                  </a:cubicBezTo>
                  <a:cubicBezTo>
                    <a:pt x="2738719" y="161439"/>
                    <a:pt x="2725319" y="164678"/>
                    <a:pt x="2716899" y="164678"/>
                  </a:cubicBezTo>
                  <a:cubicBezTo>
                    <a:pt x="2705484" y="164678"/>
                    <a:pt x="2694594" y="161439"/>
                    <a:pt x="2684150" y="156258"/>
                  </a:cubicBezTo>
                  <a:lnTo>
                    <a:pt x="2682167" y="183542"/>
                  </a:lnTo>
                  <a:cubicBezTo>
                    <a:pt x="2694311" y="186781"/>
                    <a:pt x="2707224" y="189007"/>
                    <a:pt x="2719854" y="189007"/>
                  </a:cubicBezTo>
                  <a:cubicBezTo>
                    <a:pt x="2746896" y="189007"/>
                    <a:pt x="2773411" y="177105"/>
                    <a:pt x="2773411" y="147352"/>
                  </a:cubicBezTo>
                  <a:cubicBezTo>
                    <a:pt x="2773411" y="101244"/>
                    <a:pt x="2715645" y="114117"/>
                    <a:pt x="2715645" y="93795"/>
                  </a:cubicBezTo>
                  <a:cubicBezTo>
                    <a:pt x="2715645" y="82865"/>
                    <a:pt x="2726291" y="79667"/>
                    <a:pt x="2735237" y="79667"/>
                  </a:cubicBezTo>
                  <a:cubicBezTo>
                    <a:pt x="2747382" y="79667"/>
                    <a:pt x="2754830" y="81651"/>
                    <a:pt x="2764991" y="85132"/>
                  </a:cubicBezTo>
                  <a:lnTo>
                    <a:pt x="2767218" y="60034"/>
                  </a:lnTo>
                  <a:close/>
                  <a:moveTo>
                    <a:pt x="2593391" y="186011"/>
                  </a:moveTo>
                  <a:lnTo>
                    <a:pt x="2626626" y="186011"/>
                  </a:lnTo>
                  <a:lnTo>
                    <a:pt x="2626626" y="139134"/>
                  </a:lnTo>
                  <a:cubicBezTo>
                    <a:pt x="2626626" y="120796"/>
                    <a:pt x="2626626" y="87075"/>
                    <a:pt x="2653668" y="87075"/>
                  </a:cubicBezTo>
                  <a:cubicBezTo>
                    <a:pt x="2659618" y="87075"/>
                    <a:pt x="2665569" y="88087"/>
                    <a:pt x="2668565" y="89828"/>
                  </a:cubicBezTo>
                  <a:lnTo>
                    <a:pt x="2668565" y="56350"/>
                  </a:lnTo>
                  <a:cubicBezTo>
                    <a:pt x="2665083" y="55378"/>
                    <a:pt x="2661642" y="55378"/>
                    <a:pt x="2658404" y="55378"/>
                  </a:cubicBezTo>
                  <a:cubicBezTo>
                    <a:pt x="2638568" y="55378"/>
                    <a:pt x="2624926" y="75457"/>
                    <a:pt x="2623428" y="87359"/>
                  </a:cubicBezTo>
                  <a:lnTo>
                    <a:pt x="2622942" y="87359"/>
                  </a:lnTo>
                  <a:lnTo>
                    <a:pt x="2622942" y="58333"/>
                  </a:lnTo>
                  <a:lnTo>
                    <a:pt x="2593432" y="58333"/>
                  </a:lnTo>
                  <a:lnTo>
                    <a:pt x="2593432" y="186011"/>
                  </a:lnTo>
                  <a:close/>
                  <a:moveTo>
                    <a:pt x="2557160" y="151764"/>
                  </a:moveTo>
                  <a:cubicBezTo>
                    <a:pt x="2544773" y="158687"/>
                    <a:pt x="2530888" y="164678"/>
                    <a:pt x="2514776" y="164678"/>
                  </a:cubicBezTo>
                  <a:cubicBezTo>
                    <a:pt x="2494171" y="164678"/>
                    <a:pt x="2479801" y="153019"/>
                    <a:pt x="2478303" y="132414"/>
                  </a:cubicBezTo>
                  <a:lnTo>
                    <a:pt x="2566592" y="132414"/>
                  </a:lnTo>
                  <a:cubicBezTo>
                    <a:pt x="2566592" y="87763"/>
                    <a:pt x="2553193" y="55297"/>
                    <a:pt x="2505830" y="55297"/>
                  </a:cubicBezTo>
                  <a:cubicBezTo>
                    <a:pt x="2466159" y="55297"/>
                    <a:pt x="2446565" y="85780"/>
                    <a:pt x="2446565" y="122739"/>
                  </a:cubicBezTo>
                  <a:cubicBezTo>
                    <a:pt x="2446565" y="164637"/>
                    <a:pt x="2471138" y="188966"/>
                    <a:pt x="2513278" y="188966"/>
                  </a:cubicBezTo>
                  <a:cubicBezTo>
                    <a:pt x="2531131" y="188966"/>
                    <a:pt x="2545016" y="185485"/>
                    <a:pt x="2557160" y="178806"/>
                  </a:cubicBezTo>
                  <a:lnTo>
                    <a:pt x="2557160" y="151764"/>
                  </a:lnTo>
                  <a:close/>
                  <a:moveTo>
                    <a:pt x="2478343" y="109623"/>
                  </a:moveTo>
                  <a:cubicBezTo>
                    <a:pt x="2479841" y="92500"/>
                    <a:pt x="2489233" y="79627"/>
                    <a:pt x="2507854" y="79627"/>
                  </a:cubicBezTo>
                  <a:cubicBezTo>
                    <a:pt x="2526475" y="79627"/>
                    <a:pt x="2533884" y="93512"/>
                    <a:pt x="2534896" y="109623"/>
                  </a:cubicBezTo>
                  <a:lnTo>
                    <a:pt x="2478343" y="109623"/>
                  </a:lnTo>
                  <a:close/>
                  <a:moveTo>
                    <a:pt x="2303262" y="186011"/>
                  </a:moveTo>
                  <a:lnTo>
                    <a:pt x="2336497" y="186011"/>
                  </a:lnTo>
                  <a:lnTo>
                    <a:pt x="2336497" y="123508"/>
                  </a:lnTo>
                  <a:cubicBezTo>
                    <a:pt x="2336497" y="107154"/>
                    <a:pt x="2341679" y="81084"/>
                    <a:pt x="2365765" y="81084"/>
                  </a:cubicBezTo>
                  <a:cubicBezTo>
                    <a:pt x="2387099" y="81084"/>
                    <a:pt x="2387341" y="102175"/>
                    <a:pt x="2387341" y="117800"/>
                  </a:cubicBezTo>
                  <a:lnTo>
                    <a:pt x="2387341" y="186011"/>
                  </a:lnTo>
                  <a:lnTo>
                    <a:pt x="2420577" y="186011"/>
                  </a:lnTo>
                  <a:lnTo>
                    <a:pt x="2420577" y="105413"/>
                  </a:lnTo>
                  <a:cubicBezTo>
                    <a:pt x="2420577" y="76631"/>
                    <a:pt x="2407420" y="55338"/>
                    <a:pt x="2377180" y="55338"/>
                  </a:cubicBezTo>
                  <a:cubicBezTo>
                    <a:pt x="2359814" y="55338"/>
                    <a:pt x="2345686" y="61046"/>
                    <a:pt x="2335282" y="75659"/>
                  </a:cubicBezTo>
                  <a:lnTo>
                    <a:pt x="2334797" y="75659"/>
                  </a:lnTo>
                  <a:lnTo>
                    <a:pt x="2334797" y="58293"/>
                  </a:lnTo>
                  <a:lnTo>
                    <a:pt x="2303302" y="58293"/>
                  </a:lnTo>
                  <a:lnTo>
                    <a:pt x="2303302" y="186011"/>
                  </a:lnTo>
                  <a:close/>
                  <a:moveTo>
                    <a:pt x="2217685" y="147554"/>
                  </a:moveTo>
                  <a:cubicBezTo>
                    <a:pt x="2217685" y="172855"/>
                    <a:pt x="2232055" y="188966"/>
                    <a:pt x="2258085" y="188966"/>
                  </a:cubicBezTo>
                  <a:cubicBezTo>
                    <a:pt x="2268003" y="188966"/>
                    <a:pt x="2275694" y="187954"/>
                    <a:pt x="2282657" y="185971"/>
                  </a:cubicBezTo>
                  <a:lnTo>
                    <a:pt x="2281645" y="159699"/>
                  </a:lnTo>
                  <a:cubicBezTo>
                    <a:pt x="2278164" y="161925"/>
                    <a:pt x="2272456" y="163180"/>
                    <a:pt x="2266505" y="163180"/>
                  </a:cubicBezTo>
                  <a:cubicBezTo>
                    <a:pt x="2253834" y="163180"/>
                    <a:pt x="2250879" y="153019"/>
                    <a:pt x="2250879" y="142089"/>
                  </a:cubicBezTo>
                  <a:lnTo>
                    <a:pt x="2250879" y="82582"/>
                  </a:lnTo>
                  <a:lnTo>
                    <a:pt x="2280390" y="82582"/>
                  </a:lnTo>
                  <a:lnTo>
                    <a:pt x="2280390" y="58293"/>
                  </a:lnTo>
                  <a:lnTo>
                    <a:pt x="2250879" y="58293"/>
                  </a:lnTo>
                  <a:lnTo>
                    <a:pt x="2250879" y="22062"/>
                  </a:lnTo>
                  <a:lnTo>
                    <a:pt x="2217644" y="32709"/>
                  </a:lnTo>
                  <a:lnTo>
                    <a:pt x="2217644" y="58253"/>
                  </a:lnTo>
                  <a:lnTo>
                    <a:pt x="2193072" y="58253"/>
                  </a:lnTo>
                  <a:lnTo>
                    <a:pt x="2193072" y="82541"/>
                  </a:lnTo>
                  <a:lnTo>
                    <a:pt x="2217644" y="82541"/>
                  </a:lnTo>
                  <a:lnTo>
                    <a:pt x="2217644" y="147554"/>
                  </a:lnTo>
                  <a:close/>
                  <a:moveTo>
                    <a:pt x="2111057" y="186011"/>
                  </a:moveTo>
                  <a:lnTo>
                    <a:pt x="2144292" y="186011"/>
                  </a:lnTo>
                  <a:lnTo>
                    <a:pt x="2144292" y="139134"/>
                  </a:lnTo>
                  <a:cubicBezTo>
                    <a:pt x="2144292" y="120796"/>
                    <a:pt x="2144292" y="87075"/>
                    <a:pt x="2171333" y="87075"/>
                  </a:cubicBezTo>
                  <a:cubicBezTo>
                    <a:pt x="2177284" y="87075"/>
                    <a:pt x="2183235" y="88087"/>
                    <a:pt x="2186231" y="89828"/>
                  </a:cubicBezTo>
                  <a:lnTo>
                    <a:pt x="2186231" y="56350"/>
                  </a:lnTo>
                  <a:cubicBezTo>
                    <a:pt x="2182749" y="55378"/>
                    <a:pt x="2179308" y="55378"/>
                    <a:pt x="2176070" y="55378"/>
                  </a:cubicBezTo>
                  <a:cubicBezTo>
                    <a:pt x="2156234" y="55378"/>
                    <a:pt x="2142592" y="75457"/>
                    <a:pt x="2141094" y="87359"/>
                  </a:cubicBezTo>
                  <a:lnTo>
                    <a:pt x="2140608" y="87359"/>
                  </a:lnTo>
                  <a:lnTo>
                    <a:pt x="2140608" y="58333"/>
                  </a:lnTo>
                  <a:lnTo>
                    <a:pt x="2111097" y="58333"/>
                  </a:lnTo>
                  <a:lnTo>
                    <a:pt x="2111097" y="186011"/>
                  </a:lnTo>
                  <a:close/>
                  <a:moveTo>
                    <a:pt x="1996009" y="149052"/>
                  </a:moveTo>
                  <a:cubicBezTo>
                    <a:pt x="1996009" y="129459"/>
                    <a:pt x="2018071" y="126990"/>
                    <a:pt x="2032928" y="126990"/>
                  </a:cubicBezTo>
                  <a:lnTo>
                    <a:pt x="2047339" y="126990"/>
                  </a:lnTo>
                  <a:cubicBezTo>
                    <a:pt x="2047339" y="136908"/>
                    <a:pt x="2045841" y="146056"/>
                    <a:pt x="2040377" y="153262"/>
                  </a:cubicBezTo>
                  <a:cubicBezTo>
                    <a:pt x="2035195" y="160184"/>
                    <a:pt x="2027220" y="164678"/>
                    <a:pt x="2017059" y="164678"/>
                  </a:cubicBezTo>
                  <a:cubicBezTo>
                    <a:pt x="2005158" y="164678"/>
                    <a:pt x="1996009" y="159982"/>
                    <a:pt x="1996009" y="149052"/>
                  </a:cubicBezTo>
                  <a:moveTo>
                    <a:pt x="1979128" y="93512"/>
                  </a:moveTo>
                  <a:cubicBezTo>
                    <a:pt x="1990301" y="85092"/>
                    <a:pt x="2004429" y="79627"/>
                    <a:pt x="2018557" y="79627"/>
                  </a:cubicBezTo>
                  <a:cubicBezTo>
                    <a:pt x="2038150" y="79627"/>
                    <a:pt x="2047339" y="86549"/>
                    <a:pt x="2047339" y="107154"/>
                  </a:cubicBezTo>
                  <a:lnTo>
                    <a:pt x="2029001" y="107154"/>
                  </a:lnTo>
                  <a:cubicBezTo>
                    <a:pt x="2015116" y="107154"/>
                    <a:pt x="1998762" y="108409"/>
                    <a:pt x="1986091" y="114602"/>
                  </a:cubicBezTo>
                  <a:cubicBezTo>
                    <a:pt x="1973420" y="120796"/>
                    <a:pt x="1964272" y="131969"/>
                    <a:pt x="1964272" y="151036"/>
                  </a:cubicBezTo>
                  <a:cubicBezTo>
                    <a:pt x="1964272" y="175365"/>
                    <a:pt x="1986334" y="189007"/>
                    <a:pt x="2008923" y="189007"/>
                  </a:cubicBezTo>
                  <a:cubicBezTo>
                    <a:pt x="2024063" y="189007"/>
                    <a:pt x="2040660" y="181073"/>
                    <a:pt x="2048351" y="166945"/>
                  </a:cubicBezTo>
                  <a:lnTo>
                    <a:pt x="2048837" y="166945"/>
                  </a:lnTo>
                  <a:cubicBezTo>
                    <a:pt x="2049080" y="170912"/>
                    <a:pt x="2049080" y="179332"/>
                    <a:pt x="2050335" y="186052"/>
                  </a:cubicBezTo>
                  <a:lnTo>
                    <a:pt x="2079603" y="186052"/>
                  </a:lnTo>
                  <a:cubicBezTo>
                    <a:pt x="2078834" y="176134"/>
                    <a:pt x="2078348" y="167228"/>
                    <a:pt x="2078105" y="157553"/>
                  </a:cubicBezTo>
                  <a:cubicBezTo>
                    <a:pt x="2077862" y="148121"/>
                    <a:pt x="2077619" y="138446"/>
                    <a:pt x="2077619" y="125573"/>
                  </a:cubicBezTo>
                  <a:lnTo>
                    <a:pt x="2077619" y="109218"/>
                  </a:lnTo>
                  <a:cubicBezTo>
                    <a:pt x="2077619" y="71530"/>
                    <a:pt x="2061508" y="55419"/>
                    <a:pt x="2022565" y="55419"/>
                  </a:cubicBezTo>
                  <a:cubicBezTo>
                    <a:pt x="2008437" y="55419"/>
                    <a:pt x="1991070" y="59143"/>
                    <a:pt x="1978157" y="65094"/>
                  </a:cubicBezTo>
                  <a:lnTo>
                    <a:pt x="1979128" y="93512"/>
                  </a:lnTo>
                  <a:close/>
                  <a:moveTo>
                    <a:pt x="1834570" y="186011"/>
                  </a:moveTo>
                  <a:lnTo>
                    <a:pt x="1869303" y="186011"/>
                  </a:lnTo>
                  <a:lnTo>
                    <a:pt x="1869303" y="120310"/>
                  </a:lnTo>
                  <a:lnTo>
                    <a:pt x="1883957" y="120310"/>
                  </a:lnTo>
                  <a:cubicBezTo>
                    <a:pt x="1921160" y="120310"/>
                    <a:pt x="1950670" y="105656"/>
                    <a:pt x="1950670" y="65256"/>
                  </a:cubicBezTo>
                  <a:cubicBezTo>
                    <a:pt x="1950670" y="23844"/>
                    <a:pt x="1916220" y="12914"/>
                    <a:pt x="1878533" y="12914"/>
                  </a:cubicBezTo>
                  <a:lnTo>
                    <a:pt x="1834651" y="12914"/>
                  </a:lnTo>
                  <a:lnTo>
                    <a:pt x="1834651" y="186011"/>
                  </a:lnTo>
                  <a:close/>
                  <a:moveTo>
                    <a:pt x="1869262" y="40198"/>
                  </a:moveTo>
                  <a:lnTo>
                    <a:pt x="1881407" y="40198"/>
                  </a:lnTo>
                  <a:cubicBezTo>
                    <a:pt x="1899259" y="40198"/>
                    <a:pt x="1914399" y="47161"/>
                    <a:pt x="1914399" y="67239"/>
                  </a:cubicBezTo>
                  <a:cubicBezTo>
                    <a:pt x="1914399" y="87318"/>
                    <a:pt x="1898773" y="93026"/>
                    <a:pt x="1881407" y="93026"/>
                  </a:cubicBezTo>
                  <a:lnTo>
                    <a:pt x="1869262" y="93026"/>
                  </a:lnTo>
                  <a:lnTo>
                    <a:pt x="1869262" y="40198"/>
                  </a:lnTo>
                  <a:close/>
                  <a:moveTo>
                    <a:pt x="1628480" y="186011"/>
                  </a:moveTo>
                  <a:lnTo>
                    <a:pt x="1661715" y="186011"/>
                  </a:lnTo>
                  <a:lnTo>
                    <a:pt x="1661715" y="124035"/>
                  </a:lnTo>
                  <a:lnTo>
                    <a:pt x="1662201" y="124035"/>
                  </a:lnTo>
                  <a:lnTo>
                    <a:pt x="1704868" y="186011"/>
                  </a:lnTo>
                  <a:lnTo>
                    <a:pt x="1747009" y="186011"/>
                  </a:lnTo>
                  <a:lnTo>
                    <a:pt x="1693452" y="115331"/>
                  </a:lnTo>
                  <a:lnTo>
                    <a:pt x="1741058" y="58293"/>
                  </a:lnTo>
                  <a:lnTo>
                    <a:pt x="1701872" y="58293"/>
                  </a:lnTo>
                  <a:lnTo>
                    <a:pt x="1662201" y="109380"/>
                  </a:lnTo>
                  <a:lnTo>
                    <a:pt x="1661715" y="109380"/>
                  </a:lnTo>
                  <a:lnTo>
                    <a:pt x="1661715" y="0"/>
                  </a:lnTo>
                  <a:lnTo>
                    <a:pt x="1628480" y="0"/>
                  </a:lnTo>
                  <a:lnTo>
                    <a:pt x="1628480" y="186011"/>
                  </a:lnTo>
                  <a:close/>
                  <a:moveTo>
                    <a:pt x="1532013" y="186011"/>
                  </a:moveTo>
                  <a:lnTo>
                    <a:pt x="1565248" y="186011"/>
                  </a:lnTo>
                  <a:lnTo>
                    <a:pt x="1565248" y="139134"/>
                  </a:lnTo>
                  <a:cubicBezTo>
                    <a:pt x="1565248" y="120796"/>
                    <a:pt x="1565248" y="87075"/>
                    <a:pt x="1592249" y="87075"/>
                  </a:cubicBezTo>
                  <a:cubicBezTo>
                    <a:pt x="1598200" y="87075"/>
                    <a:pt x="1604151" y="88087"/>
                    <a:pt x="1607146" y="89828"/>
                  </a:cubicBezTo>
                  <a:lnTo>
                    <a:pt x="1607146" y="56350"/>
                  </a:lnTo>
                  <a:cubicBezTo>
                    <a:pt x="1603665" y="55378"/>
                    <a:pt x="1600224" y="55378"/>
                    <a:pt x="1596985" y="55378"/>
                  </a:cubicBezTo>
                  <a:cubicBezTo>
                    <a:pt x="1577150" y="55378"/>
                    <a:pt x="1563508" y="75457"/>
                    <a:pt x="1562010" y="87359"/>
                  </a:cubicBezTo>
                  <a:lnTo>
                    <a:pt x="1561524" y="87359"/>
                  </a:lnTo>
                  <a:lnTo>
                    <a:pt x="1561524" y="58333"/>
                  </a:lnTo>
                  <a:lnTo>
                    <a:pt x="1532013" y="58333"/>
                  </a:lnTo>
                  <a:lnTo>
                    <a:pt x="1532013" y="186011"/>
                  </a:lnTo>
                  <a:close/>
                  <a:moveTo>
                    <a:pt x="1406319" y="119055"/>
                  </a:moveTo>
                  <a:cubicBezTo>
                    <a:pt x="1406319" y="99948"/>
                    <a:pt x="1416722" y="81084"/>
                    <a:pt x="1438299" y="81084"/>
                  </a:cubicBezTo>
                  <a:cubicBezTo>
                    <a:pt x="1460118" y="81084"/>
                    <a:pt x="1470522" y="99422"/>
                    <a:pt x="1470522" y="119055"/>
                  </a:cubicBezTo>
                  <a:cubicBezTo>
                    <a:pt x="1470522" y="140389"/>
                    <a:pt x="1463843" y="163180"/>
                    <a:pt x="1438299" y="163180"/>
                  </a:cubicBezTo>
                  <a:cubicBezTo>
                    <a:pt x="1412998" y="163180"/>
                    <a:pt x="1406319" y="140146"/>
                    <a:pt x="1406319" y="119055"/>
                  </a:cubicBezTo>
                  <a:moveTo>
                    <a:pt x="1371586" y="123023"/>
                  </a:moveTo>
                  <a:cubicBezTo>
                    <a:pt x="1371586" y="159739"/>
                    <a:pt x="1396158" y="189007"/>
                    <a:pt x="1438299" y="189007"/>
                  </a:cubicBezTo>
                  <a:cubicBezTo>
                    <a:pt x="1480683" y="189007"/>
                    <a:pt x="1505255" y="159739"/>
                    <a:pt x="1505255" y="123023"/>
                  </a:cubicBezTo>
                  <a:cubicBezTo>
                    <a:pt x="1505255" y="80881"/>
                    <a:pt x="1476230" y="55338"/>
                    <a:pt x="1438299" y="55338"/>
                  </a:cubicBezTo>
                  <a:cubicBezTo>
                    <a:pt x="1400611" y="55297"/>
                    <a:pt x="1371586" y="80841"/>
                    <a:pt x="1371586" y="123023"/>
                  </a:cubicBezTo>
                  <a:moveTo>
                    <a:pt x="1286049" y="186011"/>
                  </a:moveTo>
                  <a:lnTo>
                    <a:pt x="1320782" y="186011"/>
                  </a:lnTo>
                  <a:lnTo>
                    <a:pt x="1320782" y="117557"/>
                  </a:lnTo>
                  <a:lnTo>
                    <a:pt x="1382759" y="12914"/>
                  </a:lnTo>
                  <a:lnTo>
                    <a:pt x="1346042" y="12914"/>
                  </a:lnTo>
                  <a:lnTo>
                    <a:pt x="1304387" y="85577"/>
                  </a:lnTo>
                  <a:lnTo>
                    <a:pt x="1263461" y="12914"/>
                  </a:lnTo>
                  <a:lnTo>
                    <a:pt x="1222777" y="12914"/>
                  </a:lnTo>
                  <a:lnTo>
                    <a:pt x="1286009" y="117557"/>
                  </a:lnTo>
                  <a:lnTo>
                    <a:pt x="1286009" y="186011"/>
                  </a:lnTo>
                  <a:close/>
                  <a:moveTo>
                    <a:pt x="1101778" y="186011"/>
                  </a:moveTo>
                  <a:lnTo>
                    <a:pt x="1134001" y="186011"/>
                  </a:lnTo>
                  <a:lnTo>
                    <a:pt x="1134001" y="0"/>
                  </a:lnTo>
                  <a:lnTo>
                    <a:pt x="1100766" y="0"/>
                  </a:lnTo>
                  <a:lnTo>
                    <a:pt x="1100766" y="73150"/>
                  </a:lnTo>
                  <a:lnTo>
                    <a:pt x="1100281" y="73150"/>
                  </a:lnTo>
                  <a:cubicBezTo>
                    <a:pt x="1090363" y="61005"/>
                    <a:pt x="1078704" y="55297"/>
                    <a:pt x="1062107" y="55297"/>
                  </a:cubicBezTo>
                  <a:cubicBezTo>
                    <a:pt x="1022921" y="55297"/>
                    <a:pt x="1008550" y="86549"/>
                    <a:pt x="1008550" y="121768"/>
                  </a:cubicBezTo>
                  <a:cubicBezTo>
                    <a:pt x="1008550" y="156743"/>
                    <a:pt x="1022961" y="188966"/>
                    <a:pt x="1062107" y="188966"/>
                  </a:cubicBezTo>
                  <a:cubicBezTo>
                    <a:pt x="1077733" y="188966"/>
                    <a:pt x="1091375" y="183987"/>
                    <a:pt x="1101293" y="171600"/>
                  </a:cubicBezTo>
                  <a:lnTo>
                    <a:pt x="1101778" y="171600"/>
                  </a:lnTo>
                  <a:lnTo>
                    <a:pt x="1101778" y="186011"/>
                  </a:lnTo>
                  <a:close/>
                  <a:moveTo>
                    <a:pt x="1043242" y="121768"/>
                  </a:moveTo>
                  <a:cubicBezTo>
                    <a:pt x="1043242" y="104684"/>
                    <a:pt x="1049193" y="81084"/>
                    <a:pt x="1070770" y="81084"/>
                  </a:cubicBezTo>
                  <a:cubicBezTo>
                    <a:pt x="1092103" y="81084"/>
                    <a:pt x="1100524" y="103915"/>
                    <a:pt x="1100524" y="121768"/>
                  </a:cubicBezTo>
                  <a:cubicBezTo>
                    <a:pt x="1100524" y="139863"/>
                    <a:pt x="1093318" y="163180"/>
                    <a:pt x="1071255" y="163180"/>
                  </a:cubicBezTo>
                  <a:cubicBezTo>
                    <a:pt x="1049436" y="163180"/>
                    <a:pt x="1043242" y="139377"/>
                    <a:pt x="1043242" y="121768"/>
                  </a:cubicBezTo>
                  <a:moveTo>
                    <a:pt x="865206" y="186011"/>
                  </a:moveTo>
                  <a:lnTo>
                    <a:pt x="898441" y="186011"/>
                  </a:lnTo>
                  <a:lnTo>
                    <a:pt x="898441" y="123508"/>
                  </a:lnTo>
                  <a:cubicBezTo>
                    <a:pt x="898441" y="107154"/>
                    <a:pt x="903623" y="81084"/>
                    <a:pt x="927709" y="81084"/>
                  </a:cubicBezTo>
                  <a:cubicBezTo>
                    <a:pt x="949042" y="81084"/>
                    <a:pt x="949285" y="102175"/>
                    <a:pt x="949285" y="117800"/>
                  </a:cubicBezTo>
                  <a:lnTo>
                    <a:pt x="949285" y="186011"/>
                  </a:lnTo>
                  <a:lnTo>
                    <a:pt x="982521" y="186011"/>
                  </a:lnTo>
                  <a:lnTo>
                    <a:pt x="982521" y="105413"/>
                  </a:lnTo>
                  <a:cubicBezTo>
                    <a:pt x="982521" y="76631"/>
                    <a:pt x="969364" y="55338"/>
                    <a:pt x="939125" y="55338"/>
                  </a:cubicBezTo>
                  <a:cubicBezTo>
                    <a:pt x="921758" y="55338"/>
                    <a:pt x="907630" y="61046"/>
                    <a:pt x="897227" y="75659"/>
                  </a:cubicBezTo>
                  <a:lnTo>
                    <a:pt x="896741" y="75659"/>
                  </a:lnTo>
                  <a:lnTo>
                    <a:pt x="896741" y="58293"/>
                  </a:lnTo>
                  <a:lnTo>
                    <a:pt x="865246" y="58293"/>
                  </a:lnTo>
                  <a:lnTo>
                    <a:pt x="865246" y="186011"/>
                  </a:lnTo>
                  <a:close/>
                  <a:moveTo>
                    <a:pt x="750887" y="149052"/>
                  </a:moveTo>
                  <a:cubicBezTo>
                    <a:pt x="750887" y="129459"/>
                    <a:pt x="772949" y="126990"/>
                    <a:pt x="787846" y="126990"/>
                  </a:cubicBezTo>
                  <a:lnTo>
                    <a:pt x="802217" y="126990"/>
                  </a:lnTo>
                  <a:cubicBezTo>
                    <a:pt x="802217" y="136908"/>
                    <a:pt x="800719" y="146056"/>
                    <a:pt x="795295" y="153262"/>
                  </a:cubicBezTo>
                  <a:cubicBezTo>
                    <a:pt x="790073" y="160184"/>
                    <a:pt x="782138" y="164678"/>
                    <a:pt x="771978" y="164678"/>
                  </a:cubicBezTo>
                  <a:cubicBezTo>
                    <a:pt x="760076" y="164678"/>
                    <a:pt x="750887" y="159982"/>
                    <a:pt x="750887" y="149052"/>
                  </a:cubicBezTo>
                  <a:moveTo>
                    <a:pt x="734006" y="93512"/>
                  </a:moveTo>
                  <a:cubicBezTo>
                    <a:pt x="745179" y="85092"/>
                    <a:pt x="759307" y="79627"/>
                    <a:pt x="773435" y="79627"/>
                  </a:cubicBezTo>
                  <a:cubicBezTo>
                    <a:pt x="793028" y="79627"/>
                    <a:pt x="802177" y="86549"/>
                    <a:pt x="802177" y="107154"/>
                  </a:cubicBezTo>
                  <a:lnTo>
                    <a:pt x="783838" y="107154"/>
                  </a:lnTo>
                  <a:cubicBezTo>
                    <a:pt x="769953" y="107154"/>
                    <a:pt x="753599" y="108409"/>
                    <a:pt x="740928" y="114602"/>
                  </a:cubicBezTo>
                  <a:cubicBezTo>
                    <a:pt x="728298" y="120796"/>
                    <a:pt x="719109" y="131969"/>
                    <a:pt x="719109" y="151036"/>
                  </a:cubicBezTo>
                  <a:cubicBezTo>
                    <a:pt x="719109" y="175365"/>
                    <a:pt x="741171" y="189007"/>
                    <a:pt x="763760" y="189007"/>
                  </a:cubicBezTo>
                  <a:cubicBezTo>
                    <a:pt x="778900" y="189007"/>
                    <a:pt x="795497" y="181073"/>
                    <a:pt x="803189" y="166945"/>
                  </a:cubicBezTo>
                  <a:lnTo>
                    <a:pt x="803674" y="166945"/>
                  </a:lnTo>
                  <a:cubicBezTo>
                    <a:pt x="803917" y="170912"/>
                    <a:pt x="803917" y="179332"/>
                    <a:pt x="805172" y="186052"/>
                  </a:cubicBezTo>
                  <a:lnTo>
                    <a:pt x="834440" y="186052"/>
                  </a:lnTo>
                  <a:cubicBezTo>
                    <a:pt x="833711" y="176134"/>
                    <a:pt x="833185" y="167228"/>
                    <a:pt x="832942" y="157553"/>
                  </a:cubicBezTo>
                  <a:cubicBezTo>
                    <a:pt x="832699" y="148121"/>
                    <a:pt x="832457" y="138446"/>
                    <a:pt x="832457" y="125573"/>
                  </a:cubicBezTo>
                  <a:lnTo>
                    <a:pt x="832457" y="109218"/>
                  </a:lnTo>
                  <a:cubicBezTo>
                    <a:pt x="832457" y="71530"/>
                    <a:pt x="816345" y="55419"/>
                    <a:pt x="777402" y="55419"/>
                  </a:cubicBezTo>
                  <a:cubicBezTo>
                    <a:pt x="763274" y="55419"/>
                    <a:pt x="745908" y="59143"/>
                    <a:pt x="732994" y="65094"/>
                  </a:cubicBezTo>
                  <a:lnTo>
                    <a:pt x="734006" y="93512"/>
                  </a:lnTo>
                  <a:close/>
                  <a:moveTo>
                    <a:pt x="626407" y="60034"/>
                  </a:moveTo>
                  <a:cubicBezTo>
                    <a:pt x="616003" y="57807"/>
                    <a:pt x="605843" y="55338"/>
                    <a:pt x="590217" y="55338"/>
                  </a:cubicBezTo>
                  <a:cubicBezTo>
                    <a:pt x="564187" y="55338"/>
                    <a:pt x="540142" y="67482"/>
                    <a:pt x="540142" y="95009"/>
                  </a:cubicBezTo>
                  <a:cubicBezTo>
                    <a:pt x="540142" y="141118"/>
                    <a:pt x="597908" y="124035"/>
                    <a:pt x="597908" y="149052"/>
                  </a:cubicBezTo>
                  <a:cubicBezTo>
                    <a:pt x="597908" y="161439"/>
                    <a:pt x="584509" y="164678"/>
                    <a:pt x="576089" y="164678"/>
                  </a:cubicBezTo>
                  <a:cubicBezTo>
                    <a:pt x="564673" y="164678"/>
                    <a:pt x="553784" y="161439"/>
                    <a:pt x="543339" y="156258"/>
                  </a:cubicBezTo>
                  <a:lnTo>
                    <a:pt x="541356" y="183542"/>
                  </a:lnTo>
                  <a:cubicBezTo>
                    <a:pt x="553500" y="186781"/>
                    <a:pt x="566414" y="189007"/>
                    <a:pt x="579044" y="189007"/>
                  </a:cubicBezTo>
                  <a:cubicBezTo>
                    <a:pt x="606045" y="189007"/>
                    <a:pt x="632601" y="177105"/>
                    <a:pt x="632601" y="147352"/>
                  </a:cubicBezTo>
                  <a:cubicBezTo>
                    <a:pt x="632601" y="101244"/>
                    <a:pt x="574834" y="114117"/>
                    <a:pt x="574834" y="93795"/>
                  </a:cubicBezTo>
                  <a:cubicBezTo>
                    <a:pt x="574834" y="82865"/>
                    <a:pt x="585480" y="79667"/>
                    <a:pt x="594427" y="79667"/>
                  </a:cubicBezTo>
                  <a:cubicBezTo>
                    <a:pt x="606571" y="79667"/>
                    <a:pt x="614020" y="81651"/>
                    <a:pt x="624180" y="85132"/>
                  </a:cubicBezTo>
                  <a:lnTo>
                    <a:pt x="626407" y="60034"/>
                  </a:lnTo>
                  <a:close/>
                  <a:moveTo>
                    <a:pt x="481848" y="186011"/>
                  </a:moveTo>
                  <a:lnTo>
                    <a:pt x="514072" y="186011"/>
                  </a:lnTo>
                  <a:lnTo>
                    <a:pt x="514072" y="0"/>
                  </a:lnTo>
                  <a:lnTo>
                    <a:pt x="480836" y="0"/>
                  </a:lnTo>
                  <a:lnTo>
                    <a:pt x="480836" y="73150"/>
                  </a:lnTo>
                  <a:lnTo>
                    <a:pt x="480351" y="73150"/>
                  </a:lnTo>
                  <a:cubicBezTo>
                    <a:pt x="470433" y="61005"/>
                    <a:pt x="458774" y="55297"/>
                    <a:pt x="442177" y="55297"/>
                  </a:cubicBezTo>
                  <a:cubicBezTo>
                    <a:pt x="402991" y="55297"/>
                    <a:pt x="388620" y="86549"/>
                    <a:pt x="388620" y="121768"/>
                  </a:cubicBezTo>
                  <a:cubicBezTo>
                    <a:pt x="388620" y="156743"/>
                    <a:pt x="402991" y="188966"/>
                    <a:pt x="442177" y="188966"/>
                  </a:cubicBezTo>
                  <a:cubicBezTo>
                    <a:pt x="457803" y="188966"/>
                    <a:pt x="471445" y="183987"/>
                    <a:pt x="481363" y="171600"/>
                  </a:cubicBezTo>
                  <a:lnTo>
                    <a:pt x="481848" y="171600"/>
                  </a:lnTo>
                  <a:lnTo>
                    <a:pt x="481848" y="186011"/>
                  </a:lnTo>
                  <a:close/>
                  <a:moveTo>
                    <a:pt x="423312" y="121768"/>
                  </a:moveTo>
                  <a:cubicBezTo>
                    <a:pt x="423312" y="104684"/>
                    <a:pt x="429263" y="81084"/>
                    <a:pt x="450840" y="81084"/>
                  </a:cubicBezTo>
                  <a:cubicBezTo>
                    <a:pt x="472173" y="81084"/>
                    <a:pt x="480594" y="103915"/>
                    <a:pt x="480594" y="121768"/>
                  </a:cubicBezTo>
                  <a:cubicBezTo>
                    <a:pt x="480594" y="139863"/>
                    <a:pt x="473388" y="163180"/>
                    <a:pt x="451326" y="163180"/>
                  </a:cubicBezTo>
                  <a:cubicBezTo>
                    <a:pt x="429506" y="163180"/>
                    <a:pt x="423312" y="139377"/>
                    <a:pt x="423312" y="121768"/>
                  </a:cubicBezTo>
                  <a:moveTo>
                    <a:pt x="361295" y="151764"/>
                  </a:moveTo>
                  <a:cubicBezTo>
                    <a:pt x="348908" y="158687"/>
                    <a:pt x="334982" y="164678"/>
                    <a:pt x="318871" y="164678"/>
                  </a:cubicBezTo>
                  <a:cubicBezTo>
                    <a:pt x="298306" y="164678"/>
                    <a:pt x="283895" y="153019"/>
                    <a:pt x="282397" y="132414"/>
                  </a:cubicBezTo>
                  <a:lnTo>
                    <a:pt x="370687" y="132414"/>
                  </a:lnTo>
                  <a:cubicBezTo>
                    <a:pt x="370687" y="87763"/>
                    <a:pt x="357288" y="55297"/>
                    <a:pt x="309925" y="55297"/>
                  </a:cubicBezTo>
                  <a:cubicBezTo>
                    <a:pt x="270253" y="55297"/>
                    <a:pt x="250660" y="85780"/>
                    <a:pt x="250660" y="122739"/>
                  </a:cubicBezTo>
                  <a:cubicBezTo>
                    <a:pt x="250660" y="164637"/>
                    <a:pt x="275232" y="188966"/>
                    <a:pt x="317373" y="188966"/>
                  </a:cubicBezTo>
                  <a:cubicBezTo>
                    <a:pt x="335225" y="188966"/>
                    <a:pt x="349111" y="185485"/>
                    <a:pt x="361255" y="178806"/>
                  </a:cubicBezTo>
                  <a:lnTo>
                    <a:pt x="361255" y="151764"/>
                  </a:lnTo>
                  <a:close/>
                  <a:moveTo>
                    <a:pt x="282438" y="109623"/>
                  </a:moveTo>
                  <a:cubicBezTo>
                    <a:pt x="283936" y="92500"/>
                    <a:pt x="293368" y="79627"/>
                    <a:pt x="311949" y="79627"/>
                  </a:cubicBezTo>
                  <a:cubicBezTo>
                    <a:pt x="330530" y="79627"/>
                    <a:pt x="337978" y="93512"/>
                    <a:pt x="338990" y="109623"/>
                  </a:cubicBezTo>
                  <a:lnTo>
                    <a:pt x="282438" y="109623"/>
                  </a:lnTo>
                  <a:close/>
                  <a:moveTo>
                    <a:pt x="223416" y="151764"/>
                  </a:moveTo>
                  <a:cubicBezTo>
                    <a:pt x="211029" y="158687"/>
                    <a:pt x="197144" y="164678"/>
                    <a:pt x="181032" y="164678"/>
                  </a:cubicBezTo>
                  <a:cubicBezTo>
                    <a:pt x="160427" y="164678"/>
                    <a:pt x="146056" y="153019"/>
                    <a:pt x="144559" y="132414"/>
                  </a:cubicBezTo>
                  <a:lnTo>
                    <a:pt x="232848" y="132414"/>
                  </a:lnTo>
                  <a:cubicBezTo>
                    <a:pt x="232848" y="87763"/>
                    <a:pt x="219449" y="55297"/>
                    <a:pt x="172086" y="55297"/>
                  </a:cubicBezTo>
                  <a:cubicBezTo>
                    <a:pt x="132414" y="55297"/>
                    <a:pt x="112821" y="85780"/>
                    <a:pt x="112821" y="122739"/>
                  </a:cubicBezTo>
                  <a:cubicBezTo>
                    <a:pt x="112821" y="164637"/>
                    <a:pt x="137393" y="188966"/>
                    <a:pt x="179534" y="188966"/>
                  </a:cubicBezTo>
                  <a:cubicBezTo>
                    <a:pt x="197387" y="188966"/>
                    <a:pt x="211272" y="185485"/>
                    <a:pt x="223416" y="178806"/>
                  </a:cubicBezTo>
                  <a:lnTo>
                    <a:pt x="223416" y="151764"/>
                  </a:lnTo>
                  <a:close/>
                  <a:moveTo>
                    <a:pt x="144559" y="109623"/>
                  </a:moveTo>
                  <a:cubicBezTo>
                    <a:pt x="146056" y="92500"/>
                    <a:pt x="155448" y="79627"/>
                    <a:pt x="174069" y="79627"/>
                  </a:cubicBezTo>
                  <a:cubicBezTo>
                    <a:pt x="192650" y="79627"/>
                    <a:pt x="200099" y="93512"/>
                    <a:pt x="201111" y="109623"/>
                  </a:cubicBezTo>
                  <a:lnTo>
                    <a:pt x="144559" y="109623"/>
                  </a:lnTo>
                  <a:close/>
                  <a:moveTo>
                    <a:pt x="0" y="186011"/>
                  </a:moveTo>
                  <a:lnTo>
                    <a:pt x="101932" y="186011"/>
                  </a:lnTo>
                  <a:lnTo>
                    <a:pt x="101932" y="158727"/>
                  </a:lnTo>
                  <a:lnTo>
                    <a:pt x="34733" y="158727"/>
                  </a:lnTo>
                  <a:lnTo>
                    <a:pt x="34733" y="12914"/>
                  </a:lnTo>
                  <a:lnTo>
                    <a:pt x="0" y="12914"/>
                  </a:lnTo>
                  <a:lnTo>
                    <a:pt x="0" y="186011"/>
                  </a:lnTo>
                  <a:close/>
                </a:path>
              </a:pathLst>
            </a:custGeom>
            <a:grpFill/>
            <a:ln w="4048" cap="flat">
              <a:noFill/>
              <a:prstDash val="solid"/>
              <a:miter/>
            </a:ln>
          </p:spPr>
          <p:txBody>
            <a:bodyPr rtlCol="0" anchor="ctr"/>
            <a:lstStyle/>
            <a:p>
              <a:endParaRPr lang="en-GB" sz="511"/>
            </a:p>
          </p:txBody>
        </p:sp>
        <p:sp>
          <p:nvSpPr>
            <p:cNvPr id="9" name="Freeform 8">
              <a:extLst>
                <a:ext uri="{FF2B5EF4-FFF2-40B4-BE49-F238E27FC236}">
                  <a16:creationId xmlns:a16="http://schemas.microsoft.com/office/drawing/2014/main" id="{3B08CBBA-257C-6371-87FF-53FBEDB6F171}"/>
                </a:ext>
              </a:extLst>
            </p:cNvPr>
            <p:cNvSpPr/>
            <p:nvPr/>
          </p:nvSpPr>
          <p:spPr>
            <a:xfrm>
              <a:off x="9758759" y="18730887"/>
              <a:ext cx="1699281" cy="127515"/>
            </a:xfrm>
            <a:custGeom>
              <a:avLst/>
              <a:gdLst>
                <a:gd name="connsiteX0" fmla="*/ 1655481 w 1699281"/>
                <a:gd name="connsiteY0" fmla="*/ 99544 h 127515"/>
                <a:gd name="connsiteX1" fmla="*/ 1682724 w 1699281"/>
                <a:gd name="connsiteY1" fmla="*/ 127475 h 127515"/>
                <a:gd name="connsiteX2" fmla="*/ 1699282 w 1699281"/>
                <a:gd name="connsiteY2" fmla="*/ 125451 h 127515"/>
                <a:gd name="connsiteX3" fmla="*/ 1698634 w 1699281"/>
                <a:gd name="connsiteY3" fmla="*/ 107721 h 127515"/>
                <a:gd name="connsiteX4" fmla="*/ 1688432 w 1699281"/>
                <a:gd name="connsiteY4" fmla="*/ 110069 h 127515"/>
                <a:gd name="connsiteX5" fmla="*/ 1677907 w 1699281"/>
                <a:gd name="connsiteY5" fmla="*/ 95860 h 127515"/>
                <a:gd name="connsiteX6" fmla="*/ 1677907 w 1699281"/>
                <a:gd name="connsiteY6" fmla="*/ 55702 h 127515"/>
                <a:gd name="connsiteX7" fmla="*/ 1697824 w 1699281"/>
                <a:gd name="connsiteY7" fmla="*/ 55702 h 127515"/>
                <a:gd name="connsiteX8" fmla="*/ 1697824 w 1699281"/>
                <a:gd name="connsiteY8" fmla="*/ 39307 h 127515"/>
                <a:gd name="connsiteX9" fmla="*/ 1677907 w 1699281"/>
                <a:gd name="connsiteY9" fmla="*/ 39307 h 127515"/>
                <a:gd name="connsiteX10" fmla="*/ 1677907 w 1699281"/>
                <a:gd name="connsiteY10" fmla="*/ 14857 h 127515"/>
                <a:gd name="connsiteX11" fmla="*/ 1655481 w 1699281"/>
                <a:gd name="connsiteY11" fmla="*/ 22062 h 127515"/>
                <a:gd name="connsiteX12" fmla="*/ 1655481 w 1699281"/>
                <a:gd name="connsiteY12" fmla="*/ 39307 h 127515"/>
                <a:gd name="connsiteX13" fmla="*/ 1638924 w 1699281"/>
                <a:gd name="connsiteY13" fmla="*/ 39307 h 127515"/>
                <a:gd name="connsiteX14" fmla="*/ 1638924 w 1699281"/>
                <a:gd name="connsiteY14" fmla="*/ 55702 h 127515"/>
                <a:gd name="connsiteX15" fmla="*/ 1655481 w 1699281"/>
                <a:gd name="connsiteY15" fmla="*/ 55702 h 127515"/>
                <a:gd name="connsiteX16" fmla="*/ 1655481 w 1699281"/>
                <a:gd name="connsiteY16" fmla="*/ 99544 h 127515"/>
                <a:gd name="connsiteX17" fmla="*/ 1626496 w 1699281"/>
                <a:gd name="connsiteY17" fmla="*/ 40481 h 127515"/>
                <a:gd name="connsiteX18" fmla="*/ 1602086 w 1699281"/>
                <a:gd name="connsiteY18" fmla="*/ 37283 h 127515"/>
                <a:gd name="connsiteX19" fmla="*/ 1568284 w 1699281"/>
                <a:gd name="connsiteY19" fmla="*/ 64041 h 127515"/>
                <a:gd name="connsiteX20" fmla="*/ 1607268 w 1699281"/>
                <a:gd name="connsiteY20" fmla="*/ 100556 h 127515"/>
                <a:gd name="connsiteX21" fmla="*/ 1592533 w 1699281"/>
                <a:gd name="connsiteY21" fmla="*/ 111121 h 127515"/>
                <a:gd name="connsiteX22" fmla="*/ 1570470 w 1699281"/>
                <a:gd name="connsiteY22" fmla="*/ 105413 h 127515"/>
                <a:gd name="connsiteX23" fmla="*/ 1569134 w 1699281"/>
                <a:gd name="connsiteY23" fmla="*/ 123792 h 127515"/>
                <a:gd name="connsiteX24" fmla="*/ 1594557 w 1699281"/>
                <a:gd name="connsiteY24" fmla="*/ 127475 h 127515"/>
                <a:gd name="connsiteX25" fmla="*/ 1630706 w 1699281"/>
                <a:gd name="connsiteY25" fmla="*/ 99381 h 127515"/>
                <a:gd name="connsiteX26" fmla="*/ 1591723 w 1699281"/>
                <a:gd name="connsiteY26" fmla="*/ 63232 h 127515"/>
                <a:gd name="connsiteX27" fmla="*/ 1604960 w 1699281"/>
                <a:gd name="connsiteY27" fmla="*/ 53678 h 127515"/>
                <a:gd name="connsiteX28" fmla="*/ 1625039 w 1699281"/>
                <a:gd name="connsiteY28" fmla="*/ 57362 h 127515"/>
                <a:gd name="connsiteX29" fmla="*/ 1626496 w 1699281"/>
                <a:gd name="connsiteY29" fmla="*/ 40481 h 127515"/>
                <a:gd name="connsiteX30" fmla="*/ 1550675 w 1699281"/>
                <a:gd name="connsiteY30" fmla="*/ 39307 h 127515"/>
                <a:gd name="connsiteX31" fmla="*/ 1528248 w 1699281"/>
                <a:gd name="connsiteY31" fmla="*/ 39307 h 127515"/>
                <a:gd name="connsiteX32" fmla="*/ 1528248 w 1699281"/>
                <a:gd name="connsiteY32" fmla="*/ 81489 h 127515"/>
                <a:gd name="connsiteX33" fmla="*/ 1508493 w 1699281"/>
                <a:gd name="connsiteY33" fmla="*/ 110109 h 127515"/>
                <a:gd name="connsiteX34" fmla="*/ 1493920 w 1699281"/>
                <a:gd name="connsiteY34" fmla="*/ 85335 h 127515"/>
                <a:gd name="connsiteX35" fmla="*/ 1493920 w 1699281"/>
                <a:gd name="connsiteY35" fmla="*/ 39307 h 127515"/>
                <a:gd name="connsiteX36" fmla="*/ 1471494 w 1699281"/>
                <a:gd name="connsiteY36" fmla="*/ 39307 h 127515"/>
                <a:gd name="connsiteX37" fmla="*/ 1471494 w 1699281"/>
                <a:gd name="connsiteY37" fmla="*/ 93714 h 127515"/>
                <a:gd name="connsiteX38" fmla="*/ 1500761 w 1699281"/>
                <a:gd name="connsiteY38" fmla="*/ 127516 h 127515"/>
                <a:gd name="connsiteX39" fmla="*/ 1529058 w 1699281"/>
                <a:gd name="connsiteY39" fmla="*/ 113793 h 127515"/>
                <a:gd name="connsiteX40" fmla="*/ 1529422 w 1699281"/>
                <a:gd name="connsiteY40" fmla="*/ 113793 h 127515"/>
                <a:gd name="connsiteX41" fmla="*/ 1529422 w 1699281"/>
                <a:gd name="connsiteY41" fmla="*/ 125492 h 127515"/>
                <a:gd name="connsiteX42" fmla="*/ 1550635 w 1699281"/>
                <a:gd name="connsiteY42" fmla="*/ 125492 h 127515"/>
                <a:gd name="connsiteX43" fmla="*/ 1550635 w 1699281"/>
                <a:gd name="connsiteY43" fmla="*/ 39307 h 127515"/>
                <a:gd name="connsiteX44" fmla="*/ 1406966 w 1699281"/>
                <a:gd name="connsiteY44" fmla="*/ 125492 h 127515"/>
                <a:gd name="connsiteX45" fmla="*/ 1429352 w 1699281"/>
                <a:gd name="connsiteY45" fmla="*/ 125492 h 127515"/>
                <a:gd name="connsiteX46" fmla="*/ 1429352 w 1699281"/>
                <a:gd name="connsiteY46" fmla="*/ 93876 h 127515"/>
                <a:gd name="connsiteX47" fmla="*/ 1447609 w 1699281"/>
                <a:gd name="connsiteY47" fmla="*/ 58738 h 127515"/>
                <a:gd name="connsiteX48" fmla="*/ 1457649 w 1699281"/>
                <a:gd name="connsiteY48" fmla="*/ 60560 h 127515"/>
                <a:gd name="connsiteX49" fmla="*/ 1457649 w 1699281"/>
                <a:gd name="connsiteY49" fmla="*/ 38012 h 127515"/>
                <a:gd name="connsiteX50" fmla="*/ 1450767 w 1699281"/>
                <a:gd name="connsiteY50" fmla="*/ 37324 h 127515"/>
                <a:gd name="connsiteX51" fmla="*/ 1427167 w 1699281"/>
                <a:gd name="connsiteY51" fmla="*/ 58900 h 127515"/>
                <a:gd name="connsiteX52" fmla="*/ 1426843 w 1699281"/>
                <a:gd name="connsiteY52" fmla="*/ 58900 h 127515"/>
                <a:gd name="connsiteX53" fmla="*/ 1426843 w 1699281"/>
                <a:gd name="connsiteY53" fmla="*/ 39348 h 127515"/>
                <a:gd name="connsiteX54" fmla="*/ 1406926 w 1699281"/>
                <a:gd name="connsiteY54" fmla="*/ 39348 h 127515"/>
                <a:gd name="connsiteX55" fmla="*/ 1406926 w 1699281"/>
                <a:gd name="connsiteY55" fmla="*/ 125492 h 127515"/>
                <a:gd name="connsiteX56" fmla="*/ 1352033 w 1699281"/>
                <a:gd name="connsiteY56" fmla="*/ 125492 h 127515"/>
                <a:gd name="connsiteX57" fmla="*/ 1375432 w 1699281"/>
                <a:gd name="connsiteY57" fmla="*/ 125492 h 127515"/>
                <a:gd name="connsiteX58" fmla="*/ 1375432 w 1699281"/>
                <a:gd name="connsiteY58" fmla="*/ 27082 h 127515"/>
                <a:gd name="connsiteX59" fmla="*/ 1408910 w 1699281"/>
                <a:gd name="connsiteY59" fmla="*/ 27082 h 127515"/>
                <a:gd name="connsiteX60" fmla="*/ 1408910 w 1699281"/>
                <a:gd name="connsiteY60" fmla="*/ 8704 h 127515"/>
                <a:gd name="connsiteX61" fmla="*/ 1318555 w 1699281"/>
                <a:gd name="connsiteY61" fmla="*/ 8704 h 127515"/>
                <a:gd name="connsiteX62" fmla="*/ 1318555 w 1699281"/>
                <a:gd name="connsiteY62" fmla="*/ 27082 h 127515"/>
                <a:gd name="connsiteX63" fmla="*/ 1352033 w 1699281"/>
                <a:gd name="connsiteY63" fmla="*/ 27082 h 127515"/>
                <a:gd name="connsiteX64" fmla="*/ 1352033 w 1699281"/>
                <a:gd name="connsiteY64" fmla="*/ 125492 h 127515"/>
                <a:gd name="connsiteX65" fmla="*/ 1179988 w 1699281"/>
                <a:gd name="connsiteY65" fmla="*/ 125492 h 127515"/>
                <a:gd name="connsiteX66" fmla="*/ 1202415 w 1699281"/>
                <a:gd name="connsiteY66" fmla="*/ 125492 h 127515"/>
                <a:gd name="connsiteX67" fmla="*/ 1202415 w 1699281"/>
                <a:gd name="connsiteY67" fmla="*/ 83310 h 127515"/>
                <a:gd name="connsiteX68" fmla="*/ 1222170 w 1699281"/>
                <a:gd name="connsiteY68" fmla="*/ 54690 h 127515"/>
                <a:gd name="connsiteX69" fmla="*/ 1236743 w 1699281"/>
                <a:gd name="connsiteY69" fmla="*/ 79465 h 127515"/>
                <a:gd name="connsiteX70" fmla="*/ 1236743 w 1699281"/>
                <a:gd name="connsiteY70" fmla="*/ 125492 h 127515"/>
                <a:gd name="connsiteX71" fmla="*/ 1259170 w 1699281"/>
                <a:gd name="connsiteY71" fmla="*/ 125492 h 127515"/>
                <a:gd name="connsiteX72" fmla="*/ 1259170 w 1699281"/>
                <a:gd name="connsiteY72" fmla="*/ 71085 h 127515"/>
                <a:gd name="connsiteX73" fmla="*/ 1229901 w 1699281"/>
                <a:gd name="connsiteY73" fmla="*/ 37283 h 127515"/>
                <a:gd name="connsiteX74" fmla="*/ 1201605 w 1699281"/>
                <a:gd name="connsiteY74" fmla="*/ 51006 h 127515"/>
                <a:gd name="connsiteX75" fmla="*/ 1201241 w 1699281"/>
                <a:gd name="connsiteY75" fmla="*/ 51006 h 127515"/>
                <a:gd name="connsiteX76" fmla="*/ 1201241 w 1699281"/>
                <a:gd name="connsiteY76" fmla="*/ 39307 h 127515"/>
                <a:gd name="connsiteX77" fmla="*/ 1179988 w 1699281"/>
                <a:gd name="connsiteY77" fmla="*/ 39307 h 127515"/>
                <a:gd name="connsiteX78" fmla="*/ 1179988 w 1699281"/>
                <a:gd name="connsiteY78" fmla="*/ 125492 h 127515"/>
                <a:gd name="connsiteX79" fmla="*/ 1095625 w 1699281"/>
                <a:gd name="connsiteY79" fmla="*/ 80315 h 127515"/>
                <a:gd name="connsiteX80" fmla="*/ 1117242 w 1699281"/>
                <a:gd name="connsiteY80" fmla="*/ 54690 h 127515"/>
                <a:gd name="connsiteX81" fmla="*/ 1138980 w 1699281"/>
                <a:gd name="connsiteY81" fmla="*/ 80315 h 127515"/>
                <a:gd name="connsiteX82" fmla="*/ 1117242 w 1699281"/>
                <a:gd name="connsiteY82" fmla="*/ 110109 h 127515"/>
                <a:gd name="connsiteX83" fmla="*/ 1095625 w 1699281"/>
                <a:gd name="connsiteY83" fmla="*/ 80315 h 127515"/>
                <a:gd name="connsiteX84" fmla="*/ 1072227 w 1699281"/>
                <a:gd name="connsiteY84" fmla="*/ 82987 h 127515"/>
                <a:gd name="connsiteX85" fmla="*/ 1117242 w 1699281"/>
                <a:gd name="connsiteY85" fmla="*/ 127516 h 127515"/>
                <a:gd name="connsiteX86" fmla="*/ 1162419 w 1699281"/>
                <a:gd name="connsiteY86" fmla="*/ 82987 h 127515"/>
                <a:gd name="connsiteX87" fmla="*/ 1117242 w 1699281"/>
                <a:gd name="connsiteY87" fmla="*/ 37324 h 127515"/>
                <a:gd name="connsiteX88" fmla="*/ 1072227 w 1699281"/>
                <a:gd name="connsiteY88" fmla="*/ 82987 h 127515"/>
                <a:gd name="connsiteX89" fmla="*/ 1031746 w 1699281"/>
                <a:gd name="connsiteY89" fmla="*/ 23560 h 127515"/>
                <a:gd name="connsiteX90" fmla="*/ 1054172 w 1699281"/>
                <a:gd name="connsiteY90" fmla="*/ 23560 h 127515"/>
                <a:gd name="connsiteX91" fmla="*/ 1054172 w 1699281"/>
                <a:gd name="connsiteY91" fmla="*/ 2145 h 127515"/>
                <a:gd name="connsiteX92" fmla="*/ 1031746 w 1699281"/>
                <a:gd name="connsiteY92" fmla="*/ 2145 h 127515"/>
                <a:gd name="connsiteX93" fmla="*/ 1031746 w 1699281"/>
                <a:gd name="connsiteY93" fmla="*/ 23560 h 127515"/>
                <a:gd name="connsiteX94" fmla="*/ 1031746 w 1699281"/>
                <a:gd name="connsiteY94" fmla="*/ 125492 h 127515"/>
                <a:gd name="connsiteX95" fmla="*/ 1054172 w 1699281"/>
                <a:gd name="connsiteY95" fmla="*/ 125492 h 127515"/>
                <a:gd name="connsiteX96" fmla="*/ 1054172 w 1699281"/>
                <a:gd name="connsiteY96" fmla="*/ 39307 h 127515"/>
                <a:gd name="connsiteX97" fmla="*/ 1031746 w 1699281"/>
                <a:gd name="connsiteY97" fmla="*/ 39307 h 127515"/>
                <a:gd name="connsiteX98" fmla="*/ 1031746 w 1699281"/>
                <a:gd name="connsiteY98" fmla="*/ 125492 h 127515"/>
                <a:gd name="connsiteX99" fmla="*/ 973493 w 1699281"/>
                <a:gd name="connsiteY99" fmla="*/ 99544 h 127515"/>
                <a:gd name="connsiteX100" fmla="*/ 1000737 w 1699281"/>
                <a:gd name="connsiteY100" fmla="*/ 127475 h 127515"/>
                <a:gd name="connsiteX101" fmla="*/ 1017294 w 1699281"/>
                <a:gd name="connsiteY101" fmla="*/ 125451 h 127515"/>
                <a:gd name="connsiteX102" fmla="*/ 1016646 w 1699281"/>
                <a:gd name="connsiteY102" fmla="*/ 107721 h 127515"/>
                <a:gd name="connsiteX103" fmla="*/ 1006445 w 1699281"/>
                <a:gd name="connsiteY103" fmla="*/ 110069 h 127515"/>
                <a:gd name="connsiteX104" fmla="*/ 995920 w 1699281"/>
                <a:gd name="connsiteY104" fmla="*/ 95860 h 127515"/>
                <a:gd name="connsiteX105" fmla="*/ 995920 w 1699281"/>
                <a:gd name="connsiteY105" fmla="*/ 55702 h 127515"/>
                <a:gd name="connsiteX106" fmla="*/ 1015836 w 1699281"/>
                <a:gd name="connsiteY106" fmla="*/ 55702 h 127515"/>
                <a:gd name="connsiteX107" fmla="*/ 1015836 w 1699281"/>
                <a:gd name="connsiteY107" fmla="*/ 39307 h 127515"/>
                <a:gd name="connsiteX108" fmla="*/ 995920 w 1699281"/>
                <a:gd name="connsiteY108" fmla="*/ 39307 h 127515"/>
                <a:gd name="connsiteX109" fmla="*/ 995920 w 1699281"/>
                <a:gd name="connsiteY109" fmla="*/ 14857 h 127515"/>
                <a:gd name="connsiteX110" fmla="*/ 973493 w 1699281"/>
                <a:gd name="connsiteY110" fmla="*/ 22062 h 127515"/>
                <a:gd name="connsiteX111" fmla="*/ 973493 w 1699281"/>
                <a:gd name="connsiteY111" fmla="*/ 39307 h 127515"/>
                <a:gd name="connsiteX112" fmla="*/ 956936 w 1699281"/>
                <a:gd name="connsiteY112" fmla="*/ 39307 h 127515"/>
                <a:gd name="connsiteX113" fmla="*/ 956936 w 1699281"/>
                <a:gd name="connsiteY113" fmla="*/ 55702 h 127515"/>
                <a:gd name="connsiteX114" fmla="*/ 973493 w 1699281"/>
                <a:gd name="connsiteY114" fmla="*/ 55702 h 127515"/>
                <a:gd name="connsiteX115" fmla="*/ 973493 w 1699281"/>
                <a:gd name="connsiteY115" fmla="*/ 99544 h 127515"/>
                <a:gd name="connsiteX116" fmla="*/ 888968 w 1699281"/>
                <a:gd name="connsiteY116" fmla="*/ 100556 h 127515"/>
                <a:gd name="connsiteX117" fmla="*/ 913905 w 1699281"/>
                <a:gd name="connsiteY117" fmla="*/ 85658 h 127515"/>
                <a:gd name="connsiteX118" fmla="*/ 923620 w 1699281"/>
                <a:gd name="connsiteY118" fmla="*/ 85658 h 127515"/>
                <a:gd name="connsiteX119" fmla="*/ 918924 w 1699281"/>
                <a:gd name="connsiteY119" fmla="*/ 103430 h 127515"/>
                <a:gd name="connsiteX120" fmla="*/ 903177 w 1699281"/>
                <a:gd name="connsiteY120" fmla="*/ 111121 h 127515"/>
                <a:gd name="connsiteX121" fmla="*/ 888968 w 1699281"/>
                <a:gd name="connsiteY121" fmla="*/ 100556 h 127515"/>
                <a:gd name="connsiteX122" fmla="*/ 877593 w 1699281"/>
                <a:gd name="connsiteY122" fmla="*/ 63070 h 127515"/>
                <a:gd name="connsiteX123" fmla="*/ 904189 w 1699281"/>
                <a:gd name="connsiteY123" fmla="*/ 53678 h 127515"/>
                <a:gd name="connsiteX124" fmla="*/ 923620 w 1699281"/>
                <a:gd name="connsiteY124" fmla="*/ 72259 h 127515"/>
                <a:gd name="connsiteX125" fmla="*/ 911233 w 1699281"/>
                <a:gd name="connsiteY125" fmla="*/ 72259 h 127515"/>
                <a:gd name="connsiteX126" fmla="*/ 882289 w 1699281"/>
                <a:gd name="connsiteY126" fmla="*/ 77279 h 127515"/>
                <a:gd name="connsiteX127" fmla="*/ 867594 w 1699281"/>
                <a:gd name="connsiteY127" fmla="*/ 101851 h 127515"/>
                <a:gd name="connsiteX128" fmla="*/ 897712 w 1699281"/>
                <a:gd name="connsiteY128" fmla="*/ 127475 h 127515"/>
                <a:gd name="connsiteX129" fmla="*/ 924349 w 1699281"/>
                <a:gd name="connsiteY129" fmla="*/ 112578 h 127515"/>
                <a:gd name="connsiteX130" fmla="*/ 924673 w 1699281"/>
                <a:gd name="connsiteY130" fmla="*/ 112578 h 127515"/>
                <a:gd name="connsiteX131" fmla="*/ 925685 w 1699281"/>
                <a:gd name="connsiteY131" fmla="*/ 125451 h 127515"/>
                <a:gd name="connsiteX132" fmla="*/ 945399 w 1699281"/>
                <a:gd name="connsiteY132" fmla="*/ 125451 h 127515"/>
                <a:gd name="connsiteX133" fmla="*/ 944387 w 1699281"/>
                <a:gd name="connsiteY133" fmla="*/ 106223 h 127515"/>
                <a:gd name="connsiteX134" fmla="*/ 944023 w 1699281"/>
                <a:gd name="connsiteY134" fmla="*/ 84646 h 127515"/>
                <a:gd name="connsiteX135" fmla="*/ 944023 w 1699281"/>
                <a:gd name="connsiteY135" fmla="*/ 73635 h 127515"/>
                <a:gd name="connsiteX136" fmla="*/ 906902 w 1699281"/>
                <a:gd name="connsiteY136" fmla="*/ 37324 h 127515"/>
                <a:gd name="connsiteX137" fmla="*/ 876945 w 1699281"/>
                <a:gd name="connsiteY137" fmla="*/ 43841 h 127515"/>
                <a:gd name="connsiteX138" fmla="*/ 877593 w 1699281"/>
                <a:gd name="connsiteY138" fmla="*/ 63070 h 127515"/>
                <a:gd name="connsiteX139" fmla="*/ 828246 w 1699281"/>
                <a:gd name="connsiteY139" fmla="*/ 125492 h 127515"/>
                <a:gd name="connsiteX140" fmla="*/ 849985 w 1699281"/>
                <a:gd name="connsiteY140" fmla="*/ 125492 h 127515"/>
                <a:gd name="connsiteX141" fmla="*/ 849985 w 1699281"/>
                <a:gd name="connsiteY141" fmla="*/ 0 h 127515"/>
                <a:gd name="connsiteX142" fmla="*/ 827558 w 1699281"/>
                <a:gd name="connsiteY142" fmla="*/ 0 h 127515"/>
                <a:gd name="connsiteX143" fmla="*/ 827558 w 1699281"/>
                <a:gd name="connsiteY143" fmla="*/ 49347 h 127515"/>
                <a:gd name="connsiteX144" fmla="*/ 827234 w 1699281"/>
                <a:gd name="connsiteY144" fmla="*/ 49347 h 127515"/>
                <a:gd name="connsiteX145" fmla="*/ 801448 w 1699281"/>
                <a:gd name="connsiteY145" fmla="*/ 37324 h 127515"/>
                <a:gd name="connsiteX146" fmla="*/ 765298 w 1699281"/>
                <a:gd name="connsiteY146" fmla="*/ 82177 h 127515"/>
                <a:gd name="connsiteX147" fmla="*/ 801448 w 1699281"/>
                <a:gd name="connsiteY147" fmla="*/ 127516 h 127515"/>
                <a:gd name="connsiteX148" fmla="*/ 827923 w 1699281"/>
                <a:gd name="connsiteY148" fmla="*/ 115817 h 127515"/>
                <a:gd name="connsiteX149" fmla="*/ 828246 w 1699281"/>
                <a:gd name="connsiteY149" fmla="*/ 115817 h 127515"/>
                <a:gd name="connsiteX150" fmla="*/ 828246 w 1699281"/>
                <a:gd name="connsiteY150" fmla="*/ 125492 h 127515"/>
                <a:gd name="connsiteX151" fmla="*/ 788696 w 1699281"/>
                <a:gd name="connsiteY151" fmla="*/ 82136 h 127515"/>
                <a:gd name="connsiteX152" fmla="*/ 807277 w 1699281"/>
                <a:gd name="connsiteY152" fmla="*/ 54690 h 127515"/>
                <a:gd name="connsiteX153" fmla="*/ 827356 w 1699281"/>
                <a:gd name="connsiteY153" fmla="*/ 82136 h 127515"/>
                <a:gd name="connsiteX154" fmla="*/ 807601 w 1699281"/>
                <a:gd name="connsiteY154" fmla="*/ 110109 h 127515"/>
                <a:gd name="connsiteX155" fmla="*/ 788696 w 1699281"/>
                <a:gd name="connsiteY155" fmla="*/ 82136 h 127515"/>
                <a:gd name="connsiteX156" fmla="*/ 668588 w 1699281"/>
                <a:gd name="connsiteY156" fmla="*/ 125492 h 127515"/>
                <a:gd name="connsiteX157" fmla="*/ 690974 w 1699281"/>
                <a:gd name="connsiteY157" fmla="*/ 125492 h 127515"/>
                <a:gd name="connsiteX158" fmla="*/ 690974 w 1699281"/>
                <a:gd name="connsiteY158" fmla="*/ 83310 h 127515"/>
                <a:gd name="connsiteX159" fmla="*/ 710729 w 1699281"/>
                <a:gd name="connsiteY159" fmla="*/ 54690 h 127515"/>
                <a:gd name="connsiteX160" fmla="*/ 725303 w 1699281"/>
                <a:gd name="connsiteY160" fmla="*/ 79465 h 127515"/>
                <a:gd name="connsiteX161" fmla="*/ 725303 w 1699281"/>
                <a:gd name="connsiteY161" fmla="*/ 125492 h 127515"/>
                <a:gd name="connsiteX162" fmla="*/ 747689 w 1699281"/>
                <a:gd name="connsiteY162" fmla="*/ 125492 h 127515"/>
                <a:gd name="connsiteX163" fmla="*/ 747689 w 1699281"/>
                <a:gd name="connsiteY163" fmla="*/ 71085 h 127515"/>
                <a:gd name="connsiteX164" fmla="*/ 718421 w 1699281"/>
                <a:gd name="connsiteY164" fmla="*/ 37283 h 127515"/>
                <a:gd name="connsiteX165" fmla="*/ 690124 w 1699281"/>
                <a:gd name="connsiteY165" fmla="*/ 51006 h 127515"/>
                <a:gd name="connsiteX166" fmla="*/ 689801 w 1699281"/>
                <a:gd name="connsiteY166" fmla="*/ 51006 h 127515"/>
                <a:gd name="connsiteX167" fmla="*/ 689801 w 1699281"/>
                <a:gd name="connsiteY167" fmla="*/ 39307 h 127515"/>
                <a:gd name="connsiteX168" fmla="*/ 668588 w 1699281"/>
                <a:gd name="connsiteY168" fmla="*/ 39307 h 127515"/>
                <a:gd name="connsiteX169" fmla="*/ 668588 w 1699281"/>
                <a:gd name="connsiteY169" fmla="*/ 125492 h 127515"/>
                <a:gd name="connsiteX170" fmla="*/ 645473 w 1699281"/>
                <a:gd name="connsiteY170" fmla="*/ 39307 h 127515"/>
                <a:gd name="connsiteX171" fmla="*/ 623047 w 1699281"/>
                <a:gd name="connsiteY171" fmla="*/ 39307 h 127515"/>
                <a:gd name="connsiteX172" fmla="*/ 623047 w 1699281"/>
                <a:gd name="connsiteY172" fmla="*/ 81489 h 127515"/>
                <a:gd name="connsiteX173" fmla="*/ 603292 w 1699281"/>
                <a:gd name="connsiteY173" fmla="*/ 110109 h 127515"/>
                <a:gd name="connsiteX174" fmla="*/ 588719 w 1699281"/>
                <a:gd name="connsiteY174" fmla="*/ 85335 h 127515"/>
                <a:gd name="connsiteX175" fmla="*/ 588719 w 1699281"/>
                <a:gd name="connsiteY175" fmla="*/ 39307 h 127515"/>
                <a:gd name="connsiteX176" fmla="*/ 566292 w 1699281"/>
                <a:gd name="connsiteY176" fmla="*/ 39307 h 127515"/>
                <a:gd name="connsiteX177" fmla="*/ 566292 w 1699281"/>
                <a:gd name="connsiteY177" fmla="*/ 93714 h 127515"/>
                <a:gd name="connsiteX178" fmla="*/ 595560 w 1699281"/>
                <a:gd name="connsiteY178" fmla="*/ 127516 h 127515"/>
                <a:gd name="connsiteX179" fmla="*/ 623857 w 1699281"/>
                <a:gd name="connsiteY179" fmla="*/ 113793 h 127515"/>
                <a:gd name="connsiteX180" fmla="*/ 624180 w 1699281"/>
                <a:gd name="connsiteY180" fmla="*/ 113793 h 127515"/>
                <a:gd name="connsiteX181" fmla="*/ 624180 w 1699281"/>
                <a:gd name="connsiteY181" fmla="*/ 125492 h 127515"/>
                <a:gd name="connsiteX182" fmla="*/ 645433 w 1699281"/>
                <a:gd name="connsiteY182" fmla="*/ 125492 h 127515"/>
                <a:gd name="connsiteX183" fmla="*/ 645433 w 1699281"/>
                <a:gd name="connsiteY183" fmla="*/ 39307 h 127515"/>
                <a:gd name="connsiteX184" fmla="*/ 481970 w 1699281"/>
                <a:gd name="connsiteY184" fmla="*/ 80315 h 127515"/>
                <a:gd name="connsiteX185" fmla="*/ 503587 w 1699281"/>
                <a:gd name="connsiteY185" fmla="*/ 54690 h 127515"/>
                <a:gd name="connsiteX186" fmla="*/ 525325 w 1699281"/>
                <a:gd name="connsiteY186" fmla="*/ 80315 h 127515"/>
                <a:gd name="connsiteX187" fmla="*/ 503587 w 1699281"/>
                <a:gd name="connsiteY187" fmla="*/ 110109 h 127515"/>
                <a:gd name="connsiteX188" fmla="*/ 481970 w 1699281"/>
                <a:gd name="connsiteY188" fmla="*/ 80315 h 127515"/>
                <a:gd name="connsiteX189" fmla="*/ 458531 w 1699281"/>
                <a:gd name="connsiteY189" fmla="*/ 82987 h 127515"/>
                <a:gd name="connsiteX190" fmla="*/ 503546 w 1699281"/>
                <a:gd name="connsiteY190" fmla="*/ 127516 h 127515"/>
                <a:gd name="connsiteX191" fmla="*/ 548724 w 1699281"/>
                <a:gd name="connsiteY191" fmla="*/ 82987 h 127515"/>
                <a:gd name="connsiteX192" fmla="*/ 503546 w 1699281"/>
                <a:gd name="connsiteY192" fmla="*/ 37324 h 127515"/>
                <a:gd name="connsiteX193" fmla="*/ 458531 w 1699281"/>
                <a:gd name="connsiteY193" fmla="*/ 82987 h 127515"/>
                <a:gd name="connsiteX194" fmla="*/ 382386 w 1699281"/>
                <a:gd name="connsiteY194" fmla="*/ 125492 h 127515"/>
                <a:gd name="connsiteX195" fmla="*/ 405784 w 1699281"/>
                <a:gd name="connsiteY195" fmla="*/ 125492 h 127515"/>
                <a:gd name="connsiteX196" fmla="*/ 405784 w 1699281"/>
                <a:gd name="connsiteY196" fmla="*/ 74283 h 127515"/>
                <a:gd name="connsiteX197" fmla="*/ 445294 w 1699281"/>
                <a:gd name="connsiteY197" fmla="*/ 74283 h 127515"/>
                <a:gd name="connsiteX198" fmla="*/ 445294 w 1699281"/>
                <a:gd name="connsiteY198" fmla="*/ 55905 h 127515"/>
                <a:gd name="connsiteX199" fmla="*/ 405784 w 1699281"/>
                <a:gd name="connsiteY199" fmla="*/ 55905 h 127515"/>
                <a:gd name="connsiteX200" fmla="*/ 405784 w 1699281"/>
                <a:gd name="connsiteY200" fmla="*/ 27082 h 127515"/>
                <a:gd name="connsiteX201" fmla="*/ 447277 w 1699281"/>
                <a:gd name="connsiteY201" fmla="*/ 27082 h 127515"/>
                <a:gd name="connsiteX202" fmla="*/ 447277 w 1699281"/>
                <a:gd name="connsiteY202" fmla="*/ 8704 h 127515"/>
                <a:gd name="connsiteX203" fmla="*/ 382386 w 1699281"/>
                <a:gd name="connsiteY203" fmla="*/ 8704 h 127515"/>
                <a:gd name="connsiteX204" fmla="*/ 382386 w 1699281"/>
                <a:gd name="connsiteY204" fmla="*/ 125492 h 127515"/>
                <a:gd name="connsiteX205" fmla="*/ 307739 w 1699281"/>
                <a:gd name="connsiteY205" fmla="*/ 10849 h 127515"/>
                <a:gd name="connsiteX206" fmla="*/ 279806 w 1699281"/>
                <a:gd name="connsiteY206" fmla="*/ 6680 h 127515"/>
                <a:gd name="connsiteX207" fmla="*/ 239001 w 1699281"/>
                <a:gd name="connsiteY207" fmla="*/ 42303 h 127515"/>
                <a:gd name="connsiteX208" fmla="*/ 290210 w 1699281"/>
                <a:gd name="connsiteY208" fmla="*/ 94038 h 127515"/>
                <a:gd name="connsiteX209" fmla="*/ 269443 w 1699281"/>
                <a:gd name="connsiteY209" fmla="*/ 109097 h 127515"/>
                <a:gd name="connsiteX210" fmla="*/ 243009 w 1699281"/>
                <a:gd name="connsiteY210" fmla="*/ 101891 h 127515"/>
                <a:gd name="connsiteX211" fmla="*/ 240823 w 1699281"/>
                <a:gd name="connsiteY211" fmla="*/ 122942 h 127515"/>
                <a:gd name="connsiteX212" fmla="*/ 270779 w 1699281"/>
                <a:gd name="connsiteY212" fmla="*/ 127475 h 127515"/>
                <a:gd name="connsiteX213" fmla="*/ 314620 w 1699281"/>
                <a:gd name="connsiteY213" fmla="*/ 92176 h 127515"/>
                <a:gd name="connsiteX214" fmla="*/ 263412 w 1699281"/>
                <a:gd name="connsiteY214" fmla="*/ 41291 h 127515"/>
                <a:gd name="connsiteX215" fmla="*/ 281830 w 1699281"/>
                <a:gd name="connsiteY215" fmla="*/ 25058 h 127515"/>
                <a:gd name="connsiteX216" fmla="*/ 305593 w 1699281"/>
                <a:gd name="connsiteY216" fmla="*/ 30078 h 127515"/>
                <a:gd name="connsiteX217" fmla="*/ 307739 w 1699281"/>
                <a:gd name="connsiteY217" fmla="*/ 10849 h 127515"/>
                <a:gd name="connsiteX218" fmla="*/ 122011 w 1699281"/>
                <a:gd name="connsiteY218" fmla="*/ 125492 h 127515"/>
                <a:gd name="connsiteX219" fmla="*/ 145409 w 1699281"/>
                <a:gd name="connsiteY219" fmla="*/ 125492 h 127515"/>
                <a:gd name="connsiteX220" fmla="*/ 145409 w 1699281"/>
                <a:gd name="connsiteY220" fmla="*/ 74283 h 127515"/>
                <a:gd name="connsiteX221" fmla="*/ 192286 w 1699281"/>
                <a:gd name="connsiteY221" fmla="*/ 74283 h 127515"/>
                <a:gd name="connsiteX222" fmla="*/ 192286 w 1699281"/>
                <a:gd name="connsiteY222" fmla="*/ 125492 h 127515"/>
                <a:gd name="connsiteX223" fmla="*/ 215725 w 1699281"/>
                <a:gd name="connsiteY223" fmla="*/ 125492 h 127515"/>
                <a:gd name="connsiteX224" fmla="*/ 215725 w 1699281"/>
                <a:gd name="connsiteY224" fmla="*/ 8704 h 127515"/>
                <a:gd name="connsiteX225" fmla="*/ 192286 w 1699281"/>
                <a:gd name="connsiteY225" fmla="*/ 8704 h 127515"/>
                <a:gd name="connsiteX226" fmla="*/ 192286 w 1699281"/>
                <a:gd name="connsiteY226" fmla="*/ 55905 h 127515"/>
                <a:gd name="connsiteX227" fmla="*/ 145409 w 1699281"/>
                <a:gd name="connsiteY227" fmla="*/ 55905 h 127515"/>
                <a:gd name="connsiteX228" fmla="*/ 145409 w 1699281"/>
                <a:gd name="connsiteY228" fmla="*/ 8704 h 127515"/>
                <a:gd name="connsiteX229" fmla="*/ 122011 w 1699281"/>
                <a:gd name="connsiteY229" fmla="*/ 8704 h 127515"/>
                <a:gd name="connsiteX230" fmla="*/ 122011 w 1699281"/>
                <a:gd name="connsiteY230" fmla="*/ 125492 h 127515"/>
                <a:gd name="connsiteX231" fmla="*/ 0 w 1699281"/>
                <a:gd name="connsiteY231" fmla="*/ 125492 h 127515"/>
                <a:gd name="connsiteX232" fmla="*/ 22427 w 1699281"/>
                <a:gd name="connsiteY232" fmla="*/ 125492 h 127515"/>
                <a:gd name="connsiteX233" fmla="*/ 22427 w 1699281"/>
                <a:gd name="connsiteY233" fmla="*/ 38093 h 127515"/>
                <a:gd name="connsiteX234" fmla="*/ 22750 w 1699281"/>
                <a:gd name="connsiteY234" fmla="*/ 38093 h 127515"/>
                <a:gd name="connsiteX235" fmla="*/ 67442 w 1699281"/>
                <a:gd name="connsiteY235" fmla="*/ 125451 h 127515"/>
                <a:gd name="connsiteX236" fmla="*/ 96062 w 1699281"/>
                <a:gd name="connsiteY236" fmla="*/ 125451 h 127515"/>
                <a:gd name="connsiteX237" fmla="*/ 96062 w 1699281"/>
                <a:gd name="connsiteY237" fmla="*/ 8663 h 127515"/>
                <a:gd name="connsiteX238" fmla="*/ 73635 w 1699281"/>
                <a:gd name="connsiteY238" fmla="*/ 8663 h 127515"/>
                <a:gd name="connsiteX239" fmla="*/ 73635 w 1699281"/>
                <a:gd name="connsiteY239" fmla="*/ 96021 h 127515"/>
                <a:gd name="connsiteX240" fmla="*/ 73311 w 1699281"/>
                <a:gd name="connsiteY240" fmla="*/ 96021 h 127515"/>
                <a:gd name="connsiteX241" fmla="*/ 28782 w 1699281"/>
                <a:gd name="connsiteY241" fmla="*/ 8663 h 127515"/>
                <a:gd name="connsiteX242" fmla="*/ 0 w 1699281"/>
                <a:gd name="connsiteY242" fmla="*/ 8663 h 127515"/>
                <a:gd name="connsiteX243" fmla="*/ 0 w 1699281"/>
                <a:gd name="connsiteY243" fmla="*/ 125492 h 12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1699281" h="127515">
                  <a:moveTo>
                    <a:pt x="1655481" y="99544"/>
                  </a:moveTo>
                  <a:cubicBezTo>
                    <a:pt x="1655481" y="116586"/>
                    <a:pt x="1665156" y="127475"/>
                    <a:pt x="1682724" y="127475"/>
                  </a:cubicBezTo>
                  <a:cubicBezTo>
                    <a:pt x="1689404" y="127475"/>
                    <a:pt x="1694586" y="126828"/>
                    <a:pt x="1699282" y="125451"/>
                  </a:cubicBezTo>
                  <a:lnTo>
                    <a:pt x="1698634" y="107721"/>
                  </a:lnTo>
                  <a:cubicBezTo>
                    <a:pt x="1696286" y="109218"/>
                    <a:pt x="1692440" y="110069"/>
                    <a:pt x="1688432" y="110069"/>
                  </a:cubicBezTo>
                  <a:cubicBezTo>
                    <a:pt x="1679891" y="110069"/>
                    <a:pt x="1677907" y="103187"/>
                    <a:pt x="1677907" y="95860"/>
                  </a:cubicBezTo>
                  <a:lnTo>
                    <a:pt x="1677907" y="55702"/>
                  </a:lnTo>
                  <a:lnTo>
                    <a:pt x="1697824" y="55702"/>
                  </a:lnTo>
                  <a:lnTo>
                    <a:pt x="1697824" y="39307"/>
                  </a:lnTo>
                  <a:lnTo>
                    <a:pt x="1677907" y="39307"/>
                  </a:lnTo>
                  <a:lnTo>
                    <a:pt x="1677907" y="14857"/>
                  </a:lnTo>
                  <a:lnTo>
                    <a:pt x="1655481" y="22062"/>
                  </a:lnTo>
                  <a:lnTo>
                    <a:pt x="1655481" y="39307"/>
                  </a:lnTo>
                  <a:lnTo>
                    <a:pt x="1638924" y="39307"/>
                  </a:lnTo>
                  <a:lnTo>
                    <a:pt x="1638924" y="55702"/>
                  </a:lnTo>
                  <a:lnTo>
                    <a:pt x="1655481" y="55702"/>
                  </a:lnTo>
                  <a:lnTo>
                    <a:pt x="1655481" y="99544"/>
                  </a:lnTo>
                  <a:close/>
                  <a:moveTo>
                    <a:pt x="1626496" y="40481"/>
                  </a:moveTo>
                  <a:cubicBezTo>
                    <a:pt x="1619493" y="38983"/>
                    <a:pt x="1612611" y="37283"/>
                    <a:pt x="1602086" y="37283"/>
                  </a:cubicBezTo>
                  <a:cubicBezTo>
                    <a:pt x="1584517" y="37283"/>
                    <a:pt x="1568284" y="45460"/>
                    <a:pt x="1568284" y="64041"/>
                  </a:cubicBezTo>
                  <a:cubicBezTo>
                    <a:pt x="1568284" y="95171"/>
                    <a:pt x="1607268" y="83634"/>
                    <a:pt x="1607268" y="100556"/>
                  </a:cubicBezTo>
                  <a:cubicBezTo>
                    <a:pt x="1607268" y="108935"/>
                    <a:pt x="1598240" y="111121"/>
                    <a:pt x="1592533" y="111121"/>
                  </a:cubicBezTo>
                  <a:cubicBezTo>
                    <a:pt x="1584841" y="111121"/>
                    <a:pt x="1577473" y="108935"/>
                    <a:pt x="1570470" y="105413"/>
                  </a:cubicBezTo>
                  <a:lnTo>
                    <a:pt x="1569134" y="123792"/>
                  </a:lnTo>
                  <a:cubicBezTo>
                    <a:pt x="1577312" y="125978"/>
                    <a:pt x="1586015" y="127475"/>
                    <a:pt x="1594557" y="127475"/>
                  </a:cubicBezTo>
                  <a:cubicBezTo>
                    <a:pt x="1612814" y="127475"/>
                    <a:pt x="1630706" y="119460"/>
                    <a:pt x="1630706" y="99381"/>
                  </a:cubicBezTo>
                  <a:cubicBezTo>
                    <a:pt x="1630706" y="68251"/>
                    <a:pt x="1591723" y="76955"/>
                    <a:pt x="1591723" y="63232"/>
                  </a:cubicBezTo>
                  <a:cubicBezTo>
                    <a:pt x="1591723" y="55864"/>
                    <a:pt x="1598928" y="53678"/>
                    <a:pt x="1604960" y="53678"/>
                  </a:cubicBezTo>
                  <a:cubicBezTo>
                    <a:pt x="1613137" y="53678"/>
                    <a:pt x="1618157" y="55014"/>
                    <a:pt x="1625039" y="57362"/>
                  </a:cubicBezTo>
                  <a:lnTo>
                    <a:pt x="1626496" y="40481"/>
                  </a:lnTo>
                  <a:close/>
                  <a:moveTo>
                    <a:pt x="1550675" y="39307"/>
                  </a:moveTo>
                  <a:lnTo>
                    <a:pt x="1528248" y="39307"/>
                  </a:lnTo>
                  <a:lnTo>
                    <a:pt x="1528248" y="81489"/>
                  </a:lnTo>
                  <a:cubicBezTo>
                    <a:pt x="1528248" y="92540"/>
                    <a:pt x="1524726" y="110109"/>
                    <a:pt x="1508493" y="110109"/>
                  </a:cubicBezTo>
                  <a:cubicBezTo>
                    <a:pt x="1494082" y="110109"/>
                    <a:pt x="1493920" y="95900"/>
                    <a:pt x="1493920" y="85335"/>
                  </a:cubicBezTo>
                  <a:lnTo>
                    <a:pt x="1493920" y="39307"/>
                  </a:lnTo>
                  <a:lnTo>
                    <a:pt x="1471494" y="39307"/>
                  </a:lnTo>
                  <a:lnTo>
                    <a:pt x="1471494" y="93714"/>
                  </a:lnTo>
                  <a:cubicBezTo>
                    <a:pt x="1471494" y="113145"/>
                    <a:pt x="1480359" y="127516"/>
                    <a:pt x="1500761" y="127516"/>
                  </a:cubicBezTo>
                  <a:cubicBezTo>
                    <a:pt x="1512461" y="127516"/>
                    <a:pt x="1522176" y="122172"/>
                    <a:pt x="1529058" y="113793"/>
                  </a:cubicBezTo>
                  <a:lnTo>
                    <a:pt x="1529422" y="113793"/>
                  </a:lnTo>
                  <a:lnTo>
                    <a:pt x="1529422" y="125492"/>
                  </a:lnTo>
                  <a:lnTo>
                    <a:pt x="1550635" y="125492"/>
                  </a:lnTo>
                  <a:lnTo>
                    <a:pt x="1550635" y="39307"/>
                  </a:lnTo>
                  <a:close/>
                  <a:moveTo>
                    <a:pt x="1406966" y="125492"/>
                  </a:moveTo>
                  <a:lnTo>
                    <a:pt x="1429352" y="125492"/>
                  </a:lnTo>
                  <a:lnTo>
                    <a:pt x="1429352" y="93876"/>
                  </a:lnTo>
                  <a:cubicBezTo>
                    <a:pt x="1429352" y="81489"/>
                    <a:pt x="1429352" y="58738"/>
                    <a:pt x="1447609" y="58738"/>
                  </a:cubicBezTo>
                  <a:cubicBezTo>
                    <a:pt x="1451617" y="58738"/>
                    <a:pt x="1455625" y="59386"/>
                    <a:pt x="1457649" y="60560"/>
                  </a:cubicBezTo>
                  <a:lnTo>
                    <a:pt x="1457649" y="38012"/>
                  </a:lnTo>
                  <a:cubicBezTo>
                    <a:pt x="1455301" y="37324"/>
                    <a:pt x="1452953" y="37324"/>
                    <a:pt x="1450767" y="37324"/>
                  </a:cubicBezTo>
                  <a:cubicBezTo>
                    <a:pt x="1437368" y="37324"/>
                    <a:pt x="1428179" y="50885"/>
                    <a:pt x="1427167" y="58900"/>
                  </a:cubicBezTo>
                  <a:lnTo>
                    <a:pt x="1426843" y="58900"/>
                  </a:lnTo>
                  <a:lnTo>
                    <a:pt x="1426843" y="39348"/>
                  </a:lnTo>
                  <a:lnTo>
                    <a:pt x="1406926" y="39348"/>
                  </a:lnTo>
                  <a:lnTo>
                    <a:pt x="1406926" y="125492"/>
                  </a:lnTo>
                  <a:close/>
                  <a:moveTo>
                    <a:pt x="1352033" y="125492"/>
                  </a:moveTo>
                  <a:lnTo>
                    <a:pt x="1375432" y="125492"/>
                  </a:lnTo>
                  <a:lnTo>
                    <a:pt x="1375432" y="27082"/>
                  </a:lnTo>
                  <a:lnTo>
                    <a:pt x="1408910" y="27082"/>
                  </a:lnTo>
                  <a:lnTo>
                    <a:pt x="1408910" y="8704"/>
                  </a:lnTo>
                  <a:lnTo>
                    <a:pt x="1318555" y="8704"/>
                  </a:lnTo>
                  <a:lnTo>
                    <a:pt x="1318555" y="27082"/>
                  </a:lnTo>
                  <a:lnTo>
                    <a:pt x="1352033" y="27082"/>
                  </a:lnTo>
                  <a:lnTo>
                    <a:pt x="1352033" y="125492"/>
                  </a:lnTo>
                  <a:close/>
                  <a:moveTo>
                    <a:pt x="1179988" y="125492"/>
                  </a:moveTo>
                  <a:lnTo>
                    <a:pt x="1202415" y="125492"/>
                  </a:lnTo>
                  <a:lnTo>
                    <a:pt x="1202415" y="83310"/>
                  </a:lnTo>
                  <a:cubicBezTo>
                    <a:pt x="1202415" y="72259"/>
                    <a:pt x="1205937" y="54690"/>
                    <a:pt x="1222170" y="54690"/>
                  </a:cubicBezTo>
                  <a:cubicBezTo>
                    <a:pt x="1236581" y="54690"/>
                    <a:pt x="1236743" y="68899"/>
                    <a:pt x="1236743" y="79465"/>
                  </a:cubicBezTo>
                  <a:lnTo>
                    <a:pt x="1236743" y="125492"/>
                  </a:lnTo>
                  <a:lnTo>
                    <a:pt x="1259170" y="125492"/>
                  </a:lnTo>
                  <a:lnTo>
                    <a:pt x="1259170" y="71085"/>
                  </a:lnTo>
                  <a:cubicBezTo>
                    <a:pt x="1259170" y="51654"/>
                    <a:pt x="1250304" y="37283"/>
                    <a:pt x="1229901" y="37283"/>
                  </a:cubicBezTo>
                  <a:cubicBezTo>
                    <a:pt x="1218202" y="37283"/>
                    <a:pt x="1208649" y="41129"/>
                    <a:pt x="1201605" y="51006"/>
                  </a:cubicBezTo>
                  <a:lnTo>
                    <a:pt x="1201241" y="51006"/>
                  </a:lnTo>
                  <a:lnTo>
                    <a:pt x="1201241" y="39307"/>
                  </a:lnTo>
                  <a:lnTo>
                    <a:pt x="1179988" y="39307"/>
                  </a:lnTo>
                  <a:lnTo>
                    <a:pt x="1179988" y="125492"/>
                  </a:lnTo>
                  <a:close/>
                  <a:moveTo>
                    <a:pt x="1095625" y="80315"/>
                  </a:moveTo>
                  <a:cubicBezTo>
                    <a:pt x="1095625" y="67442"/>
                    <a:pt x="1102669" y="54690"/>
                    <a:pt x="1117242" y="54690"/>
                  </a:cubicBezTo>
                  <a:cubicBezTo>
                    <a:pt x="1131977" y="54690"/>
                    <a:pt x="1138980" y="67077"/>
                    <a:pt x="1138980" y="80315"/>
                  </a:cubicBezTo>
                  <a:cubicBezTo>
                    <a:pt x="1138980" y="94726"/>
                    <a:pt x="1134447" y="110109"/>
                    <a:pt x="1117242" y="110109"/>
                  </a:cubicBezTo>
                  <a:cubicBezTo>
                    <a:pt x="1100159" y="110109"/>
                    <a:pt x="1095625" y="94524"/>
                    <a:pt x="1095625" y="80315"/>
                  </a:cubicBezTo>
                  <a:moveTo>
                    <a:pt x="1072227" y="82987"/>
                  </a:moveTo>
                  <a:cubicBezTo>
                    <a:pt x="1072227" y="107761"/>
                    <a:pt x="1088784" y="127516"/>
                    <a:pt x="1117242" y="127516"/>
                  </a:cubicBezTo>
                  <a:cubicBezTo>
                    <a:pt x="1145862" y="127516"/>
                    <a:pt x="1162419" y="107802"/>
                    <a:pt x="1162419" y="82987"/>
                  </a:cubicBezTo>
                  <a:cubicBezTo>
                    <a:pt x="1162419" y="54528"/>
                    <a:pt x="1142866" y="37324"/>
                    <a:pt x="1117242" y="37324"/>
                  </a:cubicBezTo>
                  <a:cubicBezTo>
                    <a:pt x="1091779" y="37283"/>
                    <a:pt x="1072227" y="54528"/>
                    <a:pt x="1072227" y="82987"/>
                  </a:cubicBezTo>
                  <a:moveTo>
                    <a:pt x="1031746" y="23560"/>
                  </a:moveTo>
                  <a:lnTo>
                    <a:pt x="1054172" y="23560"/>
                  </a:lnTo>
                  <a:lnTo>
                    <a:pt x="1054172" y="2145"/>
                  </a:lnTo>
                  <a:lnTo>
                    <a:pt x="1031746" y="2145"/>
                  </a:lnTo>
                  <a:lnTo>
                    <a:pt x="1031746" y="23560"/>
                  </a:lnTo>
                  <a:close/>
                  <a:moveTo>
                    <a:pt x="1031746" y="125492"/>
                  </a:moveTo>
                  <a:lnTo>
                    <a:pt x="1054172" y="125492"/>
                  </a:lnTo>
                  <a:lnTo>
                    <a:pt x="1054172" y="39307"/>
                  </a:lnTo>
                  <a:lnTo>
                    <a:pt x="1031746" y="39307"/>
                  </a:lnTo>
                  <a:lnTo>
                    <a:pt x="1031746" y="125492"/>
                  </a:lnTo>
                  <a:close/>
                  <a:moveTo>
                    <a:pt x="973493" y="99544"/>
                  </a:moveTo>
                  <a:cubicBezTo>
                    <a:pt x="973493" y="116586"/>
                    <a:pt x="983168" y="127475"/>
                    <a:pt x="1000737" y="127475"/>
                  </a:cubicBezTo>
                  <a:cubicBezTo>
                    <a:pt x="1007416" y="127475"/>
                    <a:pt x="1012639" y="126828"/>
                    <a:pt x="1017294" y="125451"/>
                  </a:cubicBezTo>
                  <a:lnTo>
                    <a:pt x="1016646" y="107721"/>
                  </a:lnTo>
                  <a:cubicBezTo>
                    <a:pt x="1014298" y="109218"/>
                    <a:pt x="1010452" y="110069"/>
                    <a:pt x="1006445" y="110069"/>
                  </a:cubicBezTo>
                  <a:cubicBezTo>
                    <a:pt x="997903" y="110069"/>
                    <a:pt x="995920" y="103187"/>
                    <a:pt x="995920" y="95860"/>
                  </a:cubicBezTo>
                  <a:lnTo>
                    <a:pt x="995920" y="55702"/>
                  </a:lnTo>
                  <a:lnTo>
                    <a:pt x="1015836" y="55702"/>
                  </a:lnTo>
                  <a:lnTo>
                    <a:pt x="1015836" y="39307"/>
                  </a:lnTo>
                  <a:lnTo>
                    <a:pt x="995920" y="39307"/>
                  </a:lnTo>
                  <a:lnTo>
                    <a:pt x="995920" y="14857"/>
                  </a:lnTo>
                  <a:lnTo>
                    <a:pt x="973493" y="22062"/>
                  </a:lnTo>
                  <a:lnTo>
                    <a:pt x="973493" y="39307"/>
                  </a:lnTo>
                  <a:lnTo>
                    <a:pt x="956936" y="39307"/>
                  </a:lnTo>
                  <a:lnTo>
                    <a:pt x="956936" y="55702"/>
                  </a:lnTo>
                  <a:lnTo>
                    <a:pt x="973493" y="55702"/>
                  </a:lnTo>
                  <a:lnTo>
                    <a:pt x="973493" y="99544"/>
                  </a:lnTo>
                  <a:close/>
                  <a:moveTo>
                    <a:pt x="888968" y="100556"/>
                  </a:moveTo>
                  <a:cubicBezTo>
                    <a:pt x="888968" y="87318"/>
                    <a:pt x="903865" y="85658"/>
                    <a:pt x="913905" y="85658"/>
                  </a:cubicBezTo>
                  <a:lnTo>
                    <a:pt x="923620" y="85658"/>
                  </a:lnTo>
                  <a:cubicBezTo>
                    <a:pt x="923620" y="92338"/>
                    <a:pt x="922608" y="98572"/>
                    <a:pt x="918924" y="103430"/>
                  </a:cubicBezTo>
                  <a:cubicBezTo>
                    <a:pt x="915403" y="108126"/>
                    <a:pt x="910059" y="111121"/>
                    <a:pt x="903177" y="111121"/>
                  </a:cubicBezTo>
                  <a:cubicBezTo>
                    <a:pt x="895162" y="111121"/>
                    <a:pt x="888968" y="107923"/>
                    <a:pt x="888968" y="100556"/>
                  </a:cubicBezTo>
                  <a:moveTo>
                    <a:pt x="877593" y="63070"/>
                  </a:moveTo>
                  <a:cubicBezTo>
                    <a:pt x="885123" y="57362"/>
                    <a:pt x="894676" y="53678"/>
                    <a:pt x="904189" y="53678"/>
                  </a:cubicBezTo>
                  <a:cubicBezTo>
                    <a:pt x="917427" y="53678"/>
                    <a:pt x="923620" y="58374"/>
                    <a:pt x="923620" y="72259"/>
                  </a:cubicBezTo>
                  <a:lnTo>
                    <a:pt x="911233" y="72259"/>
                  </a:lnTo>
                  <a:cubicBezTo>
                    <a:pt x="901841" y="72259"/>
                    <a:pt x="890790" y="73109"/>
                    <a:pt x="882289" y="77279"/>
                  </a:cubicBezTo>
                  <a:cubicBezTo>
                    <a:pt x="873747" y="81448"/>
                    <a:pt x="867594" y="88978"/>
                    <a:pt x="867594" y="101851"/>
                  </a:cubicBezTo>
                  <a:cubicBezTo>
                    <a:pt x="867594" y="118286"/>
                    <a:pt x="882491" y="127475"/>
                    <a:pt x="897712" y="127475"/>
                  </a:cubicBezTo>
                  <a:cubicBezTo>
                    <a:pt x="907914" y="127475"/>
                    <a:pt x="919127" y="122132"/>
                    <a:pt x="924349" y="112578"/>
                  </a:cubicBezTo>
                  <a:lnTo>
                    <a:pt x="924673" y="112578"/>
                  </a:lnTo>
                  <a:cubicBezTo>
                    <a:pt x="924835" y="115250"/>
                    <a:pt x="924835" y="120917"/>
                    <a:pt x="925685" y="125451"/>
                  </a:cubicBezTo>
                  <a:lnTo>
                    <a:pt x="945399" y="125451"/>
                  </a:lnTo>
                  <a:cubicBezTo>
                    <a:pt x="944914" y="118772"/>
                    <a:pt x="944549" y="112740"/>
                    <a:pt x="944387" y="106223"/>
                  </a:cubicBezTo>
                  <a:cubicBezTo>
                    <a:pt x="944225" y="99867"/>
                    <a:pt x="944023" y="93350"/>
                    <a:pt x="944023" y="84646"/>
                  </a:cubicBezTo>
                  <a:lnTo>
                    <a:pt x="944023" y="73635"/>
                  </a:lnTo>
                  <a:cubicBezTo>
                    <a:pt x="944023" y="48173"/>
                    <a:pt x="933174" y="37324"/>
                    <a:pt x="906902" y="37324"/>
                  </a:cubicBezTo>
                  <a:cubicBezTo>
                    <a:pt x="897348" y="37324"/>
                    <a:pt x="885649" y="39834"/>
                    <a:pt x="876945" y="43841"/>
                  </a:cubicBezTo>
                  <a:lnTo>
                    <a:pt x="877593" y="63070"/>
                  </a:lnTo>
                  <a:close/>
                  <a:moveTo>
                    <a:pt x="828246" y="125492"/>
                  </a:moveTo>
                  <a:lnTo>
                    <a:pt x="849985" y="125492"/>
                  </a:lnTo>
                  <a:lnTo>
                    <a:pt x="849985" y="0"/>
                  </a:lnTo>
                  <a:lnTo>
                    <a:pt x="827558" y="0"/>
                  </a:lnTo>
                  <a:lnTo>
                    <a:pt x="827558" y="49347"/>
                  </a:lnTo>
                  <a:lnTo>
                    <a:pt x="827234" y="49347"/>
                  </a:lnTo>
                  <a:cubicBezTo>
                    <a:pt x="820555" y="41169"/>
                    <a:pt x="812661" y="37324"/>
                    <a:pt x="801448" y="37324"/>
                  </a:cubicBezTo>
                  <a:cubicBezTo>
                    <a:pt x="775013" y="37324"/>
                    <a:pt x="765298" y="58414"/>
                    <a:pt x="765298" y="82177"/>
                  </a:cubicBezTo>
                  <a:cubicBezTo>
                    <a:pt x="765298" y="105778"/>
                    <a:pt x="774973" y="127516"/>
                    <a:pt x="801448" y="127516"/>
                  </a:cubicBezTo>
                  <a:cubicBezTo>
                    <a:pt x="811973" y="127516"/>
                    <a:pt x="821203" y="124156"/>
                    <a:pt x="827923" y="115817"/>
                  </a:cubicBezTo>
                  <a:lnTo>
                    <a:pt x="828246" y="115817"/>
                  </a:lnTo>
                  <a:lnTo>
                    <a:pt x="828246" y="125492"/>
                  </a:lnTo>
                  <a:close/>
                  <a:moveTo>
                    <a:pt x="788696" y="82136"/>
                  </a:moveTo>
                  <a:cubicBezTo>
                    <a:pt x="788696" y="70599"/>
                    <a:pt x="792704" y="54690"/>
                    <a:pt x="807277" y="54690"/>
                  </a:cubicBezTo>
                  <a:cubicBezTo>
                    <a:pt x="821688" y="54690"/>
                    <a:pt x="827356" y="70114"/>
                    <a:pt x="827356" y="82136"/>
                  </a:cubicBezTo>
                  <a:cubicBezTo>
                    <a:pt x="827356" y="94362"/>
                    <a:pt x="822498" y="110109"/>
                    <a:pt x="807601" y="110109"/>
                  </a:cubicBezTo>
                  <a:cubicBezTo>
                    <a:pt x="792906" y="110109"/>
                    <a:pt x="788696" y="94038"/>
                    <a:pt x="788696" y="82136"/>
                  </a:cubicBezTo>
                  <a:moveTo>
                    <a:pt x="668588" y="125492"/>
                  </a:moveTo>
                  <a:lnTo>
                    <a:pt x="690974" y="125492"/>
                  </a:lnTo>
                  <a:lnTo>
                    <a:pt x="690974" y="83310"/>
                  </a:lnTo>
                  <a:cubicBezTo>
                    <a:pt x="690974" y="72259"/>
                    <a:pt x="694496" y="54690"/>
                    <a:pt x="710729" y="54690"/>
                  </a:cubicBezTo>
                  <a:cubicBezTo>
                    <a:pt x="725141" y="54690"/>
                    <a:pt x="725303" y="68899"/>
                    <a:pt x="725303" y="79465"/>
                  </a:cubicBezTo>
                  <a:lnTo>
                    <a:pt x="725303" y="125492"/>
                  </a:lnTo>
                  <a:lnTo>
                    <a:pt x="747689" y="125492"/>
                  </a:lnTo>
                  <a:lnTo>
                    <a:pt x="747689" y="71085"/>
                  </a:lnTo>
                  <a:cubicBezTo>
                    <a:pt x="747689" y="51654"/>
                    <a:pt x="738823" y="37283"/>
                    <a:pt x="718421" y="37283"/>
                  </a:cubicBezTo>
                  <a:cubicBezTo>
                    <a:pt x="706681" y="37283"/>
                    <a:pt x="697127" y="41129"/>
                    <a:pt x="690124" y="51006"/>
                  </a:cubicBezTo>
                  <a:lnTo>
                    <a:pt x="689801" y="51006"/>
                  </a:lnTo>
                  <a:lnTo>
                    <a:pt x="689801" y="39307"/>
                  </a:lnTo>
                  <a:lnTo>
                    <a:pt x="668588" y="39307"/>
                  </a:lnTo>
                  <a:lnTo>
                    <a:pt x="668588" y="125492"/>
                  </a:lnTo>
                  <a:close/>
                  <a:moveTo>
                    <a:pt x="645473" y="39307"/>
                  </a:moveTo>
                  <a:lnTo>
                    <a:pt x="623047" y="39307"/>
                  </a:lnTo>
                  <a:lnTo>
                    <a:pt x="623047" y="81489"/>
                  </a:lnTo>
                  <a:cubicBezTo>
                    <a:pt x="623047" y="92540"/>
                    <a:pt x="619525" y="110109"/>
                    <a:pt x="603292" y="110109"/>
                  </a:cubicBezTo>
                  <a:cubicBezTo>
                    <a:pt x="588881" y="110109"/>
                    <a:pt x="588719" y="95900"/>
                    <a:pt x="588719" y="85335"/>
                  </a:cubicBezTo>
                  <a:lnTo>
                    <a:pt x="588719" y="39307"/>
                  </a:lnTo>
                  <a:lnTo>
                    <a:pt x="566292" y="39307"/>
                  </a:lnTo>
                  <a:lnTo>
                    <a:pt x="566292" y="93714"/>
                  </a:lnTo>
                  <a:cubicBezTo>
                    <a:pt x="566292" y="113145"/>
                    <a:pt x="575157" y="127516"/>
                    <a:pt x="595560" y="127516"/>
                  </a:cubicBezTo>
                  <a:cubicBezTo>
                    <a:pt x="607259" y="127516"/>
                    <a:pt x="616975" y="122172"/>
                    <a:pt x="623857" y="113793"/>
                  </a:cubicBezTo>
                  <a:lnTo>
                    <a:pt x="624180" y="113793"/>
                  </a:lnTo>
                  <a:lnTo>
                    <a:pt x="624180" y="125492"/>
                  </a:lnTo>
                  <a:lnTo>
                    <a:pt x="645433" y="125492"/>
                  </a:lnTo>
                  <a:lnTo>
                    <a:pt x="645433" y="39307"/>
                  </a:lnTo>
                  <a:close/>
                  <a:moveTo>
                    <a:pt x="481970" y="80315"/>
                  </a:moveTo>
                  <a:cubicBezTo>
                    <a:pt x="481970" y="67442"/>
                    <a:pt x="489014" y="54690"/>
                    <a:pt x="503587" y="54690"/>
                  </a:cubicBezTo>
                  <a:cubicBezTo>
                    <a:pt x="518322" y="54690"/>
                    <a:pt x="525325" y="67077"/>
                    <a:pt x="525325" y="80315"/>
                  </a:cubicBezTo>
                  <a:cubicBezTo>
                    <a:pt x="525325" y="94726"/>
                    <a:pt x="520791" y="110109"/>
                    <a:pt x="503587" y="110109"/>
                  </a:cubicBezTo>
                  <a:cubicBezTo>
                    <a:pt x="486463" y="110109"/>
                    <a:pt x="481970" y="94524"/>
                    <a:pt x="481970" y="80315"/>
                  </a:cubicBezTo>
                  <a:moveTo>
                    <a:pt x="458531" y="82987"/>
                  </a:moveTo>
                  <a:cubicBezTo>
                    <a:pt x="458531" y="107761"/>
                    <a:pt x="475088" y="127516"/>
                    <a:pt x="503546" y="127516"/>
                  </a:cubicBezTo>
                  <a:cubicBezTo>
                    <a:pt x="532166" y="127516"/>
                    <a:pt x="548724" y="107802"/>
                    <a:pt x="548724" y="82987"/>
                  </a:cubicBezTo>
                  <a:cubicBezTo>
                    <a:pt x="548724" y="54528"/>
                    <a:pt x="529171" y="37324"/>
                    <a:pt x="503546" y="37324"/>
                  </a:cubicBezTo>
                  <a:cubicBezTo>
                    <a:pt x="478124" y="37283"/>
                    <a:pt x="458531" y="54528"/>
                    <a:pt x="458531" y="82987"/>
                  </a:cubicBezTo>
                  <a:moveTo>
                    <a:pt x="382386" y="125492"/>
                  </a:moveTo>
                  <a:lnTo>
                    <a:pt x="405784" y="125492"/>
                  </a:lnTo>
                  <a:lnTo>
                    <a:pt x="405784" y="74283"/>
                  </a:lnTo>
                  <a:lnTo>
                    <a:pt x="445294" y="74283"/>
                  </a:lnTo>
                  <a:lnTo>
                    <a:pt x="445294" y="55905"/>
                  </a:lnTo>
                  <a:lnTo>
                    <a:pt x="405784" y="55905"/>
                  </a:lnTo>
                  <a:lnTo>
                    <a:pt x="405784" y="27082"/>
                  </a:lnTo>
                  <a:lnTo>
                    <a:pt x="447277" y="27082"/>
                  </a:lnTo>
                  <a:lnTo>
                    <a:pt x="447277" y="8704"/>
                  </a:lnTo>
                  <a:lnTo>
                    <a:pt x="382386" y="8704"/>
                  </a:lnTo>
                  <a:lnTo>
                    <a:pt x="382386" y="125492"/>
                  </a:lnTo>
                  <a:close/>
                  <a:moveTo>
                    <a:pt x="307739" y="10849"/>
                  </a:moveTo>
                  <a:cubicBezTo>
                    <a:pt x="299197" y="8015"/>
                    <a:pt x="289846" y="6680"/>
                    <a:pt x="279806" y="6680"/>
                  </a:cubicBezTo>
                  <a:cubicBezTo>
                    <a:pt x="259201" y="6680"/>
                    <a:pt x="239001" y="16193"/>
                    <a:pt x="239001" y="42303"/>
                  </a:cubicBezTo>
                  <a:cubicBezTo>
                    <a:pt x="239001" y="80963"/>
                    <a:pt x="290210" y="71773"/>
                    <a:pt x="290210" y="94038"/>
                  </a:cubicBezTo>
                  <a:cubicBezTo>
                    <a:pt x="290210" y="104604"/>
                    <a:pt x="278309" y="109097"/>
                    <a:pt x="269443" y="109097"/>
                  </a:cubicBezTo>
                  <a:cubicBezTo>
                    <a:pt x="260254" y="109097"/>
                    <a:pt x="251024" y="106223"/>
                    <a:pt x="243009" y="101891"/>
                  </a:cubicBezTo>
                  <a:lnTo>
                    <a:pt x="240823" y="122942"/>
                  </a:lnTo>
                  <a:cubicBezTo>
                    <a:pt x="252360" y="125775"/>
                    <a:pt x="258027" y="127475"/>
                    <a:pt x="270779" y="127475"/>
                  </a:cubicBezTo>
                  <a:cubicBezTo>
                    <a:pt x="294380" y="127475"/>
                    <a:pt x="314620" y="117800"/>
                    <a:pt x="314620" y="92176"/>
                  </a:cubicBezTo>
                  <a:cubicBezTo>
                    <a:pt x="314620" y="52990"/>
                    <a:pt x="263412" y="61532"/>
                    <a:pt x="263412" y="41291"/>
                  </a:cubicBezTo>
                  <a:cubicBezTo>
                    <a:pt x="263412" y="28580"/>
                    <a:pt x="273815" y="25058"/>
                    <a:pt x="281830" y="25058"/>
                  </a:cubicBezTo>
                  <a:cubicBezTo>
                    <a:pt x="290048" y="25058"/>
                    <a:pt x="298225" y="26920"/>
                    <a:pt x="305593" y="30078"/>
                  </a:cubicBezTo>
                  <a:lnTo>
                    <a:pt x="307739" y="10849"/>
                  </a:lnTo>
                  <a:close/>
                  <a:moveTo>
                    <a:pt x="122011" y="125492"/>
                  </a:moveTo>
                  <a:lnTo>
                    <a:pt x="145409" y="125492"/>
                  </a:lnTo>
                  <a:lnTo>
                    <a:pt x="145409" y="74283"/>
                  </a:lnTo>
                  <a:lnTo>
                    <a:pt x="192286" y="74283"/>
                  </a:lnTo>
                  <a:lnTo>
                    <a:pt x="192286" y="125492"/>
                  </a:lnTo>
                  <a:lnTo>
                    <a:pt x="215725" y="125492"/>
                  </a:lnTo>
                  <a:lnTo>
                    <a:pt x="215725" y="8704"/>
                  </a:lnTo>
                  <a:lnTo>
                    <a:pt x="192286" y="8704"/>
                  </a:lnTo>
                  <a:lnTo>
                    <a:pt x="192286" y="55905"/>
                  </a:lnTo>
                  <a:lnTo>
                    <a:pt x="145409" y="55905"/>
                  </a:lnTo>
                  <a:lnTo>
                    <a:pt x="145409" y="8704"/>
                  </a:lnTo>
                  <a:lnTo>
                    <a:pt x="122011" y="8704"/>
                  </a:lnTo>
                  <a:lnTo>
                    <a:pt x="122011" y="125492"/>
                  </a:lnTo>
                  <a:close/>
                  <a:moveTo>
                    <a:pt x="0" y="125492"/>
                  </a:moveTo>
                  <a:lnTo>
                    <a:pt x="22427" y="125492"/>
                  </a:lnTo>
                  <a:lnTo>
                    <a:pt x="22427" y="38093"/>
                  </a:lnTo>
                  <a:lnTo>
                    <a:pt x="22750" y="38093"/>
                  </a:lnTo>
                  <a:lnTo>
                    <a:pt x="67442" y="125451"/>
                  </a:lnTo>
                  <a:lnTo>
                    <a:pt x="96062" y="125451"/>
                  </a:lnTo>
                  <a:lnTo>
                    <a:pt x="96062" y="8663"/>
                  </a:lnTo>
                  <a:lnTo>
                    <a:pt x="73635" y="8663"/>
                  </a:lnTo>
                  <a:lnTo>
                    <a:pt x="73635" y="96021"/>
                  </a:lnTo>
                  <a:lnTo>
                    <a:pt x="73311" y="96021"/>
                  </a:lnTo>
                  <a:lnTo>
                    <a:pt x="28782" y="8663"/>
                  </a:lnTo>
                  <a:lnTo>
                    <a:pt x="0" y="8663"/>
                  </a:lnTo>
                  <a:lnTo>
                    <a:pt x="0" y="125492"/>
                  </a:lnTo>
                  <a:close/>
                </a:path>
              </a:pathLst>
            </a:custGeom>
            <a:grpFill/>
            <a:ln w="4048" cap="flat">
              <a:noFill/>
              <a:prstDash val="solid"/>
              <a:miter/>
            </a:ln>
          </p:spPr>
          <p:txBody>
            <a:bodyPr rtlCol="0" anchor="ctr"/>
            <a:lstStyle/>
            <a:p>
              <a:endParaRPr lang="en-GB" sz="511"/>
            </a:p>
          </p:txBody>
        </p:sp>
      </p:grpSp>
      <p:sp>
        <p:nvSpPr>
          <p:cNvPr id="13" name="Title 1">
            <a:extLst>
              <a:ext uri="{FF2B5EF4-FFF2-40B4-BE49-F238E27FC236}">
                <a16:creationId xmlns:a16="http://schemas.microsoft.com/office/drawing/2014/main" id="{55DF5E75-2ADA-03EA-75F9-E14C7D8FFE4D}"/>
              </a:ext>
            </a:extLst>
          </p:cNvPr>
          <p:cNvSpPr>
            <a:spLocks noGrp="1"/>
          </p:cNvSpPr>
          <p:nvPr>
            <p:ph type="ctrTitle" hasCustomPrompt="1"/>
          </p:nvPr>
        </p:nvSpPr>
        <p:spPr>
          <a:xfrm>
            <a:off x="1524000" y="2169165"/>
            <a:ext cx="9144000" cy="1682429"/>
          </a:xfrm>
          <a:prstGeom prst="rect">
            <a:avLst/>
          </a:prstGeom>
        </p:spPr>
        <p:txBody>
          <a:bodyPr anchor="b" anchorCtr="0"/>
          <a:lstStyle>
            <a:lvl1pPr algn="ctr">
              <a:lnSpc>
                <a:spcPct val="100000"/>
              </a:lnSpc>
              <a:defRPr sz="4800" b="1">
                <a:solidFill>
                  <a:schemeClr val="bg1"/>
                </a:solidFill>
              </a:defRPr>
            </a:lvl1pPr>
          </a:lstStyle>
          <a:p>
            <a:r>
              <a:rPr lang="en-GB"/>
              <a:t>Thank you</a:t>
            </a:r>
          </a:p>
        </p:txBody>
      </p:sp>
      <p:sp>
        <p:nvSpPr>
          <p:cNvPr id="14" name="Subtitle 2">
            <a:extLst>
              <a:ext uri="{FF2B5EF4-FFF2-40B4-BE49-F238E27FC236}">
                <a16:creationId xmlns:a16="http://schemas.microsoft.com/office/drawing/2014/main" id="{999D44AF-61E9-F40E-5F01-BCF48171194E}"/>
              </a:ext>
            </a:extLst>
          </p:cNvPr>
          <p:cNvSpPr>
            <a:spLocks noGrp="1"/>
          </p:cNvSpPr>
          <p:nvPr>
            <p:ph type="subTitle" idx="1"/>
          </p:nvPr>
        </p:nvSpPr>
        <p:spPr>
          <a:xfrm>
            <a:off x="1524000" y="3943670"/>
            <a:ext cx="9144000" cy="1655762"/>
          </a:xfrm>
          <a:prstGeom prst="rect">
            <a:avLst/>
          </a:prstGeom>
        </p:spPr>
        <p:txBody>
          <a:bodyPr/>
          <a:lstStyle>
            <a:lvl1pPr marL="0" indent="0" algn="ctr">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cxnSp>
        <p:nvCxnSpPr>
          <p:cNvPr id="15" name="Straight Connector 14">
            <a:extLst>
              <a:ext uri="{FF2B5EF4-FFF2-40B4-BE49-F238E27FC236}">
                <a16:creationId xmlns:a16="http://schemas.microsoft.com/office/drawing/2014/main" id="{909907A5-9DC8-517C-9207-3660BA289801}"/>
              </a:ext>
            </a:extLst>
          </p:cNvPr>
          <p:cNvCxnSpPr>
            <a:cxnSpLocks/>
          </p:cNvCxnSpPr>
          <p:nvPr userDrawn="1"/>
        </p:nvCxnSpPr>
        <p:spPr>
          <a:xfrm>
            <a:off x="574675" y="1761827"/>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0D1C27B-8247-328A-05EC-D417787EB319}"/>
              </a:ext>
            </a:extLst>
          </p:cNvPr>
          <p:cNvSpPr txBox="1"/>
          <p:nvPr userDrawn="1"/>
        </p:nvSpPr>
        <p:spPr>
          <a:xfrm>
            <a:off x="574674" y="5929943"/>
            <a:ext cx="7721743" cy="365050"/>
          </a:xfrm>
          <a:prstGeom prst="rect">
            <a:avLst/>
          </a:prstGeom>
          <a:solidFill>
            <a:schemeClr val="bg1"/>
          </a:solidFill>
        </p:spPr>
        <p:txBody>
          <a:bodyPr wrap="square" lIns="108000" rIns="72000" rtlCol="0" anchor="ctr" anchorCtr="0">
            <a:noAutofit/>
          </a:bodyPr>
          <a:lstStyle/>
          <a:p>
            <a:r>
              <a:rPr lang="en-GB" sz="1400" b="0">
                <a:solidFill>
                  <a:schemeClr val="accent4"/>
                </a:solidFill>
                <a:latin typeface="Arial" panose="020B0604020202020204" pitchFamily="34" charset="0"/>
                <a:cs typeface="Arial" panose="020B0604020202020204" pitchFamily="34" charset="0"/>
              </a:rPr>
              <a:t>Leading the way in </a:t>
            </a:r>
            <a:r>
              <a:rPr lang="en-GB" sz="1400" b="1">
                <a:solidFill>
                  <a:schemeClr val="accent4"/>
                </a:solidFill>
                <a:latin typeface="Arial" panose="020B0604020202020204" pitchFamily="34" charset="0"/>
                <a:cs typeface="Arial" panose="020B0604020202020204" pitchFamily="34" charset="0"/>
              </a:rPr>
              <a:t>mental health, learning disability </a:t>
            </a:r>
            <a:r>
              <a:rPr lang="en-GB" sz="1400" b="0">
                <a:solidFill>
                  <a:schemeClr val="accent4"/>
                </a:solidFill>
                <a:latin typeface="Arial" panose="020B0604020202020204" pitchFamily="34" charset="0"/>
                <a:cs typeface="Arial" panose="020B0604020202020204" pitchFamily="34" charset="0"/>
              </a:rPr>
              <a:t>and </a:t>
            </a:r>
            <a:r>
              <a:rPr lang="en-GB" sz="1400" b="1">
                <a:solidFill>
                  <a:schemeClr val="accent4"/>
                </a:solidFill>
                <a:latin typeface="Arial" panose="020B0604020202020204" pitchFamily="34" charset="0"/>
                <a:cs typeface="Arial" panose="020B0604020202020204" pitchFamily="34" charset="0"/>
              </a:rPr>
              <a:t>neurodiversity care</a:t>
            </a:r>
          </a:p>
        </p:txBody>
      </p:sp>
      <p:sp>
        <p:nvSpPr>
          <p:cNvPr id="3" name="TextBox 2">
            <a:extLst>
              <a:ext uri="{FF2B5EF4-FFF2-40B4-BE49-F238E27FC236}">
                <a16:creationId xmlns:a16="http://schemas.microsoft.com/office/drawing/2014/main" id="{4555B461-37FF-57D2-1682-F608A52FC331}"/>
              </a:ext>
            </a:extLst>
          </p:cNvPr>
          <p:cNvSpPr txBox="1"/>
          <p:nvPr userDrawn="1"/>
        </p:nvSpPr>
        <p:spPr>
          <a:xfrm>
            <a:off x="8342954" y="5929943"/>
            <a:ext cx="1053582" cy="365050"/>
          </a:xfrm>
          <a:prstGeom prst="rect">
            <a:avLst/>
          </a:prstGeom>
          <a:solidFill>
            <a:schemeClr val="accent4">
              <a:lumMod val="40000"/>
              <a:lumOff val="60000"/>
            </a:schemeClr>
          </a:solidFill>
        </p:spPr>
        <p:txBody>
          <a:bodyPr wrap="square" rtlCol="0" anchor="ctr" anchorCtr="0">
            <a:noAutofit/>
          </a:bodyPr>
          <a:lstStyle/>
          <a:p>
            <a:pPr algn="ctr"/>
            <a:r>
              <a:rPr lang="en-GB" sz="1400" b="0">
                <a:solidFill>
                  <a:schemeClr val="accent4"/>
                </a:solidFill>
                <a:latin typeface="Arial" panose="020B0604020202020204" pitchFamily="34" charset="0"/>
                <a:cs typeface="Arial" panose="020B0604020202020204" pitchFamily="34" charset="0"/>
              </a:rPr>
              <a:t>integrity</a:t>
            </a:r>
          </a:p>
        </p:txBody>
      </p:sp>
      <p:sp>
        <p:nvSpPr>
          <p:cNvPr id="7" name="TextBox 6">
            <a:extLst>
              <a:ext uri="{FF2B5EF4-FFF2-40B4-BE49-F238E27FC236}">
                <a16:creationId xmlns:a16="http://schemas.microsoft.com/office/drawing/2014/main" id="{AE8606A4-7B6A-6A6B-A02D-8A94FCDE5D6D}"/>
              </a:ext>
            </a:extLst>
          </p:cNvPr>
          <p:cNvSpPr txBox="1"/>
          <p:nvPr userDrawn="1"/>
        </p:nvSpPr>
        <p:spPr>
          <a:xfrm>
            <a:off x="10546279" y="5929943"/>
            <a:ext cx="1053582" cy="365050"/>
          </a:xfrm>
          <a:prstGeom prst="rect">
            <a:avLst/>
          </a:prstGeom>
          <a:solidFill>
            <a:schemeClr val="accent4">
              <a:lumMod val="40000"/>
              <a:lumOff val="60000"/>
            </a:schemeClr>
          </a:solidFill>
        </p:spPr>
        <p:txBody>
          <a:bodyPr wrap="square" rtlCol="0" anchor="ctr" anchorCtr="0">
            <a:noAutofit/>
          </a:bodyPr>
          <a:lstStyle/>
          <a:p>
            <a:pPr algn="ctr"/>
            <a:r>
              <a:rPr lang="en-GB" sz="1400" b="0" baseline="0">
                <a:solidFill>
                  <a:schemeClr val="accent4"/>
                </a:solidFill>
                <a:latin typeface="Arial" panose="020B0604020202020204" pitchFamily="34" charset="0"/>
                <a:cs typeface="Arial" panose="020B0604020202020204" pitchFamily="34" charset="0"/>
              </a:rPr>
              <a:t>caring</a:t>
            </a:r>
            <a:r>
              <a:rPr lang="en-GB" sz="1400" b="0">
                <a:solidFill>
                  <a:schemeClr val="accent4"/>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1A74E17-441A-986F-675D-15BDD42BFE8A}"/>
              </a:ext>
            </a:extLst>
          </p:cNvPr>
          <p:cNvSpPr txBox="1"/>
          <p:nvPr userDrawn="1"/>
        </p:nvSpPr>
        <p:spPr>
          <a:xfrm>
            <a:off x="9444617" y="5929943"/>
            <a:ext cx="1053582" cy="365050"/>
          </a:xfrm>
          <a:prstGeom prst="rect">
            <a:avLst/>
          </a:prstGeom>
          <a:solidFill>
            <a:schemeClr val="accent4">
              <a:lumMod val="40000"/>
              <a:lumOff val="60000"/>
            </a:schemeClr>
          </a:solidFill>
        </p:spPr>
        <p:txBody>
          <a:bodyPr wrap="square" rtlCol="0" anchor="ctr" anchorCtr="0">
            <a:noAutofit/>
          </a:bodyPr>
          <a:lstStyle/>
          <a:p>
            <a:pPr algn="ctr"/>
            <a:r>
              <a:rPr lang="en-GB" sz="1400" b="0" baseline="0">
                <a:solidFill>
                  <a:schemeClr val="accent4"/>
                </a:solidFill>
                <a:latin typeface="Arial" panose="020B0604020202020204" pitchFamily="34" charset="0"/>
                <a:cs typeface="Arial" panose="020B0604020202020204" pitchFamily="34" charset="0"/>
              </a:rPr>
              <a:t>simplicity</a:t>
            </a:r>
            <a:endParaRPr lang="en-GB" sz="1400" b="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99503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3EC0533-3AE5-86BF-6BCE-6FA9F9A07ECF}"/>
              </a:ext>
            </a:extLst>
          </p:cNvPr>
          <p:cNvSpPr/>
          <p:nvPr userDrawn="1"/>
        </p:nvSpPr>
        <p:spPr>
          <a:xfrm>
            <a:off x="978040" y="2278753"/>
            <a:ext cx="851338" cy="851338"/>
          </a:xfrm>
          <a:prstGeom prst="ellipse">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F09B7268-319A-5F1C-D08D-0F06CC00D291}"/>
              </a:ext>
            </a:extLst>
          </p:cNvPr>
          <p:cNvSpPr/>
          <p:nvPr userDrawn="1"/>
        </p:nvSpPr>
        <p:spPr>
          <a:xfrm>
            <a:off x="992360" y="1089333"/>
            <a:ext cx="851338" cy="851338"/>
          </a:xfrm>
          <a:prstGeom prst="ellipse">
            <a:avLst/>
          </a:pr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2802E7C-1FFD-DBB7-87CB-4DCAF5FFA5A7}"/>
              </a:ext>
            </a:extLst>
          </p:cNvPr>
          <p:cNvSpPr/>
          <p:nvPr userDrawn="1"/>
        </p:nvSpPr>
        <p:spPr>
          <a:xfrm>
            <a:off x="2054045" y="2278753"/>
            <a:ext cx="851338" cy="851338"/>
          </a:xfrm>
          <a:prstGeom prst="ellipse">
            <a:avLst/>
          </a:prstGeom>
          <a:solidFill>
            <a:srgbClr val="0072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AB0149A-D793-9082-F131-DD0385E411F5}"/>
              </a:ext>
            </a:extLst>
          </p:cNvPr>
          <p:cNvSpPr/>
          <p:nvPr userDrawn="1"/>
        </p:nvSpPr>
        <p:spPr>
          <a:xfrm>
            <a:off x="3130050" y="2278753"/>
            <a:ext cx="851338" cy="851338"/>
          </a:xfrm>
          <a:prstGeom prst="ellipse">
            <a:avLst/>
          </a:prstGeom>
          <a:solidFill>
            <a:srgbClr val="41B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A416076-5047-5382-C975-7F4B2753948D}"/>
              </a:ext>
            </a:extLst>
          </p:cNvPr>
          <p:cNvSpPr/>
          <p:nvPr userDrawn="1"/>
        </p:nvSpPr>
        <p:spPr>
          <a:xfrm>
            <a:off x="4178831" y="2278753"/>
            <a:ext cx="851338" cy="851338"/>
          </a:xfrm>
          <a:prstGeom prst="ellipse">
            <a:avLst/>
          </a:prstGeom>
          <a:solidFill>
            <a:srgbClr val="00A9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32EBDFD-64FC-ABA7-1356-228B83F812E7}"/>
              </a:ext>
            </a:extLst>
          </p:cNvPr>
          <p:cNvSpPr/>
          <p:nvPr userDrawn="1"/>
        </p:nvSpPr>
        <p:spPr>
          <a:xfrm>
            <a:off x="5275842" y="2278753"/>
            <a:ext cx="851338" cy="851338"/>
          </a:xfrm>
          <a:prstGeom prst="ellipse">
            <a:avLst/>
          </a:prstGeom>
          <a:solidFill>
            <a:srgbClr val="4255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0181F9AE-2C34-78A2-23FA-A104A5E834DC}"/>
              </a:ext>
            </a:extLst>
          </p:cNvPr>
          <p:cNvSpPr/>
          <p:nvPr userDrawn="1"/>
        </p:nvSpPr>
        <p:spPr>
          <a:xfrm>
            <a:off x="6403997" y="2242257"/>
            <a:ext cx="851338" cy="851338"/>
          </a:xfrm>
          <a:prstGeom prst="ellipse">
            <a:avLst/>
          </a:prstGeom>
          <a:solidFill>
            <a:srgbClr val="7686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A1E0380C-B2B3-556B-B2AF-FB2B3FB5C83B}"/>
              </a:ext>
            </a:extLst>
          </p:cNvPr>
          <p:cNvSpPr/>
          <p:nvPr userDrawn="1"/>
        </p:nvSpPr>
        <p:spPr>
          <a:xfrm>
            <a:off x="960446" y="3332513"/>
            <a:ext cx="851338" cy="851338"/>
          </a:xfrm>
          <a:prstGeom prst="ellipse">
            <a:avLst/>
          </a:prstGeom>
          <a:solidFill>
            <a:srgbClr val="E8ED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FEE09E32-2942-CFDD-893C-630DD1056FF8}"/>
              </a:ext>
            </a:extLst>
          </p:cNvPr>
          <p:cNvSpPr/>
          <p:nvPr userDrawn="1"/>
        </p:nvSpPr>
        <p:spPr>
          <a:xfrm>
            <a:off x="2111329" y="3314802"/>
            <a:ext cx="851338" cy="851338"/>
          </a:xfrm>
          <a:prstGeom prst="ellipse">
            <a:avLst/>
          </a:prstGeom>
          <a:solidFill>
            <a:srgbClr val="0067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3941A61-56F2-D805-5E3E-32A40C0B1F73}"/>
              </a:ext>
            </a:extLst>
          </p:cNvPr>
          <p:cNvSpPr/>
          <p:nvPr userDrawn="1"/>
        </p:nvSpPr>
        <p:spPr>
          <a:xfrm>
            <a:off x="3161216" y="3280345"/>
            <a:ext cx="851338" cy="851338"/>
          </a:xfrm>
          <a:prstGeom prst="ellipse">
            <a:avLst/>
          </a:prstGeom>
          <a:solidFill>
            <a:srgbClr val="009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5CBA4242-5FB7-45ED-6791-B131A2AE6EF1}"/>
              </a:ext>
            </a:extLst>
          </p:cNvPr>
          <p:cNvSpPr/>
          <p:nvPr userDrawn="1"/>
        </p:nvSpPr>
        <p:spPr>
          <a:xfrm>
            <a:off x="4254815" y="3332513"/>
            <a:ext cx="851338" cy="851338"/>
          </a:xfrm>
          <a:prstGeom prst="ellipse">
            <a:avLst/>
          </a:prstGeom>
          <a:solidFill>
            <a:srgbClr val="78BE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36E9AEBA-BD1D-58AD-EB39-7F97E88FF48C}"/>
              </a:ext>
            </a:extLst>
          </p:cNvPr>
          <p:cNvSpPr/>
          <p:nvPr userDrawn="1"/>
        </p:nvSpPr>
        <p:spPr>
          <a:xfrm>
            <a:off x="5349738" y="3314802"/>
            <a:ext cx="851338" cy="851338"/>
          </a:xfrm>
          <a:prstGeom prst="ellipse">
            <a:avLst/>
          </a:prstGeom>
          <a:solidFill>
            <a:srgbClr val="00A4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DC1372B8-DA84-B30E-B40F-6A8C977F08E5}"/>
              </a:ext>
            </a:extLst>
          </p:cNvPr>
          <p:cNvSpPr/>
          <p:nvPr userDrawn="1"/>
        </p:nvSpPr>
        <p:spPr>
          <a:xfrm>
            <a:off x="9203576" y="4507223"/>
            <a:ext cx="851338" cy="851338"/>
          </a:xfrm>
          <a:prstGeom prst="ellipse">
            <a:avLst/>
          </a:prstGeom>
          <a:solidFill>
            <a:srgbClr val="009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73966445-1E20-66F1-2E91-6BB8AC21B2A4}"/>
              </a:ext>
            </a:extLst>
          </p:cNvPr>
          <p:cNvSpPr/>
          <p:nvPr userDrawn="1"/>
        </p:nvSpPr>
        <p:spPr>
          <a:xfrm>
            <a:off x="6373866" y="3314802"/>
            <a:ext cx="851338" cy="851338"/>
          </a:xfrm>
          <a:prstGeom prst="ellipse">
            <a:avLst/>
          </a:prstGeom>
          <a:solidFill>
            <a:srgbClr val="3300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42EA545A-67D1-6414-3F7C-70CB8D8A9775}"/>
              </a:ext>
            </a:extLst>
          </p:cNvPr>
          <p:cNvSpPr/>
          <p:nvPr userDrawn="1"/>
        </p:nvSpPr>
        <p:spPr>
          <a:xfrm>
            <a:off x="10245058" y="4507223"/>
            <a:ext cx="851338" cy="851338"/>
          </a:xfrm>
          <a:prstGeom prst="ellipse">
            <a:avLst/>
          </a:prstGeom>
          <a:solidFill>
            <a:srgbClr val="3300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60CBAC24-5B86-69AC-97AD-1F808FBB267B}"/>
              </a:ext>
            </a:extLst>
          </p:cNvPr>
          <p:cNvSpPr/>
          <p:nvPr userDrawn="1"/>
        </p:nvSpPr>
        <p:spPr>
          <a:xfrm>
            <a:off x="960446" y="4478561"/>
            <a:ext cx="851338" cy="851338"/>
          </a:xfrm>
          <a:prstGeom prst="ellipse">
            <a:avLst/>
          </a:prstGeom>
          <a:solidFill>
            <a:srgbClr val="7C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D853C664-F080-8A4D-8C6F-A1112CC359D1}"/>
              </a:ext>
            </a:extLst>
          </p:cNvPr>
          <p:cNvSpPr/>
          <p:nvPr userDrawn="1"/>
        </p:nvSpPr>
        <p:spPr>
          <a:xfrm>
            <a:off x="2111329" y="4460850"/>
            <a:ext cx="851338" cy="851338"/>
          </a:xfrm>
          <a:prstGeom prst="ellipse">
            <a:avLst/>
          </a:prstGeom>
          <a:solidFill>
            <a:srgbClr val="AE25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C9AF9585-C82B-D334-DFAB-93276187858B}"/>
              </a:ext>
            </a:extLst>
          </p:cNvPr>
          <p:cNvSpPr/>
          <p:nvPr userDrawn="1"/>
        </p:nvSpPr>
        <p:spPr>
          <a:xfrm>
            <a:off x="3161216" y="4426393"/>
            <a:ext cx="851338" cy="851338"/>
          </a:xfrm>
          <a:prstGeom prst="ellipse">
            <a:avLst/>
          </a:prstGeom>
          <a:solidFill>
            <a:srgbClr val="8A15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488958B1-D001-06D6-F411-E7FC2DC3CC58}"/>
              </a:ext>
            </a:extLst>
          </p:cNvPr>
          <p:cNvSpPr/>
          <p:nvPr userDrawn="1"/>
        </p:nvSpPr>
        <p:spPr>
          <a:xfrm>
            <a:off x="4254815" y="4478561"/>
            <a:ext cx="851338" cy="851338"/>
          </a:xfrm>
          <a:prstGeom prst="ellipse">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145030F9-1D23-7C8A-199C-3A91E9648815}"/>
              </a:ext>
            </a:extLst>
          </p:cNvPr>
          <p:cNvSpPr/>
          <p:nvPr userDrawn="1"/>
        </p:nvSpPr>
        <p:spPr>
          <a:xfrm>
            <a:off x="5349738" y="4460850"/>
            <a:ext cx="851338" cy="851338"/>
          </a:xfrm>
          <a:prstGeom prst="ellipse">
            <a:avLst/>
          </a:prstGeom>
          <a:solidFill>
            <a:srgbClr val="ED8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D792843A-6EC1-271A-8715-1B89D290873B}"/>
              </a:ext>
            </a:extLst>
          </p:cNvPr>
          <p:cNvSpPr/>
          <p:nvPr userDrawn="1"/>
        </p:nvSpPr>
        <p:spPr>
          <a:xfrm>
            <a:off x="6373866" y="4460850"/>
            <a:ext cx="851338" cy="851338"/>
          </a:xfrm>
          <a:prstGeom prst="ellipse">
            <a:avLst/>
          </a:prstGeom>
          <a:solidFill>
            <a:srgbClr val="F9E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2AB4BF17-5FE1-53FB-BA7A-F1D859222635}"/>
              </a:ext>
            </a:extLst>
          </p:cNvPr>
          <p:cNvSpPr/>
          <p:nvPr userDrawn="1"/>
        </p:nvSpPr>
        <p:spPr>
          <a:xfrm>
            <a:off x="2138408" y="1089333"/>
            <a:ext cx="851338" cy="8513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2DD9BCB7-05B3-C18B-B6C6-32A85827067B}"/>
              </a:ext>
            </a:extLst>
          </p:cNvPr>
          <p:cNvSpPr/>
          <p:nvPr userDrawn="1"/>
        </p:nvSpPr>
        <p:spPr>
          <a:xfrm>
            <a:off x="3186920" y="1089333"/>
            <a:ext cx="851338" cy="85133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E2FF200-E86E-7787-98CD-623FBFE5E704}"/>
              </a:ext>
            </a:extLst>
          </p:cNvPr>
          <p:cNvSpPr/>
          <p:nvPr userDrawn="1"/>
        </p:nvSpPr>
        <p:spPr>
          <a:xfrm>
            <a:off x="8179448" y="4460850"/>
            <a:ext cx="851338" cy="851338"/>
          </a:xfrm>
          <a:prstGeom prst="ellipse">
            <a:avLst/>
          </a:prstGeom>
          <a:solidFill>
            <a:srgbClr val="AE25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73986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017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148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sentation 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C9E299-1219-424A-94EA-DB1445749D29}"/>
              </a:ext>
            </a:extLst>
          </p:cNvPr>
          <p:cNvSpPr>
            <a:spLocks noGrp="1"/>
          </p:cNvSpPr>
          <p:nvPr>
            <p:ph type="body" sz="quarter" idx="10" hasCustomPrompt="1"/>
          </p:nvPr>
        </p:nvSpPr>
        <p:spPr>
          <a:xfrm>
            <a:off x="3276600" y="2069797"/>
            <a:ext cx="8058150" cy="784830"/>
          </a:xfrm>
          <a:solidFill>
            <a:srgbClr val="16B0A1"/>
          </a:solidFill>
          <a:ln w="19050">
            <a:noFill/>
          </a:ln>
        </p:spPr>
        <p:style>
          <a:lnRef idx="2">
            <a:schemeClr val="accent2"/>
          </a:lnRef>
          <a:fillRef idx="1">
            <a:schemeClr val="lt1"/>
          </a:fillRef>
          <a:effectRef idx="0">
            <a:schemeClr val="accent2"/>
          </a:effectRef>
          <a:fontRef idx="minor">
            <a:schemeClr val="dk1"/>
          </a:fontRef>
        </p:style>
        <p:txBody>
          <a:bodyPr anchor="ctr">
            <a:spAutoFit/>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a:t>Presentation title</a:t>
            </a:r>
            <a:endParaRPr lang="en-GB"/>
          </a:p>
        </p:txBody>
      </p:sp>
      <p:sp>
        <p:nvSpPr>
          <p:cNvPr id="8" name="Text Placeholder 6">
            <a:extLst>
              <a:ext uri="{FF2B5EF4-FFF2-40B4-BE49-F238E27FC236}">
                <a16:creationId xmlns:a16="http://schemas.microsoft.com/office/drawing/2014/main" id="{200301BF-0849-4697-8D50-E0E483518D73}"/>
              </a:ext>
            </a:extLst>
          </p:cNvPr>
          <p:cNvSpPr>
            <a:spLocks noGrp="1"/>
          </p:cNvSpPr>
          <p:nvPr>
            <p:ph type="body" sz="quarter" idx="11" hasCustomPrompt="1"/>
          </p:nvPr>
        </p:nvSpPr>
        <p:spPr>
          <a:xfrm>
            <a:off x="3276600" y="2990418"/>
            <a:ext cx="8058150" cy="438582"/>
          </a:xfrm>
          <a:ln w="19050"/>
        </p:spPr>
        <p:style>
          <a:lnRef idx="2">
            <a:schemeClr val="accent2"/>
          </a:lnRef>
          <a:fillRef idx="1">
            <a:schemeClr val="lt1"/>
          </a:fillRef>
          <a:effectRef idx="0">
            <a:schemeClr val="accent2"/>
          </a:effectRef>
          <a:fontRef idx="minor">
            <a:schemeClr val="dk1"/>
          </a:fontRef>
        </p:style>
        <p:txBody>
          <a:bodyPr anchor="ctr">
            <a:spAutoFit/>
          </a:bodyPr>
          <a:lstStyle>
            <a:lvl1pPr marL="0" indent="0" algn="ctr">
              <a:buNone/>
              <a:defRPr sz="2500" b="1">
                <a:latin typeface="Arial" panose="020B0604020202020204" pitchFamily="34" charset="0"/>
                <a:cs typeface="Arial" panose="020B0604020202020204" pitchFamily="34" charset="0"/>
              </a:defRPr>
            </a:lvl1pPr>
          </a:lstStyle>
          <a:p>
            <a:pPr lvl="0"/>
            <a:r>
              <a:rPr lang="en-US"/>
              <a:t>Speaker name, role, organisation</a:t>
            </a:r>
            <a:endParaRPr lang="en-GB"/>
          </a:p>
        </p:txBody>
      </p:sp>
      <p:sp>
        <p:nvSpPr>
          <p:cNvPr id="9" name="Text Placeholder 6">
            <a:extLst>
              <a:ext uri="{FF2B5EF4-FFF2-40B4-BE49-F238E27FC236}">
                <a16:creationId xmlns:a16="http://schemas.microsoft.com/office/drawing/2014/main" id="{F349F0A4-5AD1-4A19-9E40-922C2A5DC02D}"/>
              </a:ext>
            </a:extLst>
          </p:cNvPr>
          <p:cNvSpPr>
            <a:spLocks noGrp="1"/>
          </p:cNvSpPr>
          <p:nvPr>
            <p:ph type="body" sz="quarter" idx="12" hasCustomPrompt="1"/>
          </p:nvPr>
        </p:nvSpPr>
        <p:spPr>
          <a:xfrm>
            <a:off x="3276600" y="4810543"/>
            <a:ext cx="6867525" cy="341632"/>
          </a:xfrm>
          <a:ln w="19050">
            <a:solidFill>
              <a:srgbClr val="16B0A1"/>
            </a:solidFill>
          </a:ln>
        </p:spPr>
        <p:style>
          <a:lnRef idx="2">
            <a:schemeClr val="accent2"/>
          </a:lnRef>
          <a:fillRef idx="1">
            <a:schemeClr val="lt1"/>
          </a:fillRef>
          <a:effectRef idx="0">
            <a:schemeClr val="accent2"/>
          </a:effectRef>
          <a:fontRef idx="minor">
            <a:schemeClr val="dk1"/>
          </a:fontRef>
        </p:style>
        <p:txBody>
          <a:bodyPr wrap="square" anchor="ctr">
            <a:spAutoFit/>
          </a:bodyPr>
          <a:lstStyle>
            <a:lvl1pPr marL="0" indent="0">
              <a:buNone/>
              <a:defRPr sz="1800" b="1">
                <a:latin typeface="Arial" panose="020B0604020202020204" pitchFamily="34" charset="0"/>
                <a:cs typeface="Arial" panose="020B0604020202020204" pitchFamily="34" charset="0"/>
              </a:defRPr>
            </a:lvl1pPr>
          </a:lstStyle>
          <a:p>
            <a:pPr lvl="0"/>
            <a:r>
              <a:rPr lang="en-US"/>
              <a:t>Meeting / event presenting at and date</a:t>
            </a:r>
            <a:endParaRPr lang="en-GB"/>
          </a:p>
        </p:txBody>
      </p:sp>
    </p:spTree>
    <p:extLst>
      <p:ext uri="{BB962C8B-B14F-4D97-AF65-F5344CB8AC3E}">
        <p14:creationId xmlns:p14="http://schemas.microsoft.com/office/powerpoint/2010/main" val="3991160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768592"/>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p:nvPr>
        </p:nvSpPr>
        <p:spPr>
          <a:xfrm>
            <a:off x="497651" y="2169165"/>
            <a:ext cx="9144000" cy="1682429"/>
          </a:xfrm>
          <a:prstGeom prst="rect">
            <a:avLst/>
          </a:prstGeom>
        </p:spPr>
        <p:txBody>
          <a:bodyPr anchor="b" anchorCtr="0"/>
          <a:lstStyle>
            <a:lvl1pPr algn="l">
              <a:lnSpc>
                <a:spcPct val="100000"/>
              </a:lnSpc>
              <a:defRPr sz="4800" b="1">
                <a:solidFill>
                  <a:schemeClr val="bg1"/>
                </a:solidFill>
              </a:defRPr>
            </a:lvl1pPr>
          </a:lstStyle>
          <a:p>
            <a:r>
              <a:rPr lang="en-GB"/>
              <a:t>Click to edit Master title style</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448601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21F58-EC09-440F-BD60-99FAC6373148}"/>
              </a:ext>
            </a:extLst>
          </p:cNvPr>
          <p:cNvSpPr>
            <a:spLocks noGrp="1"/>
          </p:cNvSpPr>
          <p:nvPr>
            <p:ph type="title"/>
          </p:nvPr>
        </p:nvSpPr>
        <p:spPr>
          <a:xfrm>
            <a:off x="237836" y="162739"/>
            <a:ext cx="10402455" cy="865167"/>
          </a:xfrm>
          <a:solidFill>
            <a:srgbClr val="16B0A1"/>
          </a:solidFill>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26E172-477D-4381-88AB-A3858B71E75F}"/>
              </a:ext>
            </a:extLst>
          </p:cNvPr>
          <p:cNvSpPr>
            <a:spLocks noGrp="1"/>
          </p:cNvSpPr>
          <p:nvPr>
            <p:ph idx="1"/>
          </p:nvPr>
        </p:nvSpPr>
        <p:spPr>
          <a:xfrm>
            <a:off x="237836" y="1326861"/>
            <a:ext cx="11716328" cy="4351338"/>
          </a:xfrm>
          <a:ln w="19050">
            <a:solidFill>
              <a:schemeClr val="accent2"/>
            </a:solidFill>
          </a:ln>
        </p:spPr>
        <p:style>
          <a:lnRef idx="2">
            <a:schemeClr val="accent2"/>
          </a:lnRef>
          <a:fillRef idx="1">
            <a:schemeClr val="lt1"/>
          </a:fillRef>
          <a:effectRef idx="0">
            <a:schemeClr val="accent2"/>
          </a:effectRef>
          <a:fontRef idx="minor">
            <a:schemeClr val="dk1"/>
          </a:fontRef>
        </p:style>
        <p:txBody>
          <a:bodyPr/>
          <a:lstStyle>
            <a:lvl1pPr>
              <a:buClr>
                <a:srgbClr val="16B0A1"/>
              </a:buClr>
              <a:defRPr>
                <a:latin typeface="Arial" panose="020B0604020202020204" pitchFamily="34" charset="0"/>
                <a:cs typeface="Arial" panose="020B0604020202020204" pitchFamily="34" charset="0"/>
              </a:defRPr>
            </a:lvl1pPr>
            <a:lvl2pPr marL="685800" indent="-228600">
              <a:buClr>
                <a:srgbClr val="16B0A1"/>
              </a:buClr>
              <a:buFont typeface="Courier New" panose="02070309020205020404" pitchFamily="49" charset="0"/>
              <a:buChar char="-"/>
              <a:defRPr>
                <a:latin typeface="Arial" panose="020B0604020202020204" pitchFamily="34" charset="0"/>
                <a:cs typeface="Arial" panose="020B0604020202020204" pitchFamily="34" charset="0"/>
              </a:defRPr>
            </a:lvl2pPr>
            <a:lvl3pPr>
              <a:buClr>
                <a:srgbClr val="16B0A1"/>
              </a:buClr>
              <a:defRPr>
                <a:latin typeface="Arial" panose="020B0604020202020204" pitchFamily="34" charset="0"/>
                <a:cs typeface="Arial" panose="020B0604020202020204" pitchFamily="34" charset="0"/>
              </a:defRPr>
            </a:lvl3pPr>
            <a:lvl4pPr marL="1600200" indent="-228600">
              <a:buClr>
                <a:srgbClr val="16B0A1"/>
              </a:buClr>
              <a:buFont typeface="Courier New" panose="02070309020205020404" pitchFamily="49" charset="0"/>
              <a:buChar char="-"/>
              <a:defRPr>
                <a:latin typeface="Arial" panose="020B0604020202020204" pitchFamily="34" charset="0"/>
                <a:cs typeface="Arial" panose="020B0604020202020204" pitchFamily="34" charset="0"/>
              </a:defRPr>
            </a:lvl4pPr>
            <a:lvl5pPr marL="2057400" indent="-228600">
              <a:buClr>
                <a:srgbClr val="16B0A1"/>
              </a:buClr>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Text&#10;&#10;Description automatically generated">
            <a:extLst>
              <a:ext uri="{FF2B5EF4-FFF2-40B4-BE49-F238E27FC236}">
                <a16:creationId xmlns:a16="http://schemas.microsoft.com/office/drawing/2014/main" id="{82305092-0897-438E-9F10-DC79F94C3E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4527" y="162739"/>
            <a:ext cx="1159637" cy="865167"/>
          </a:xfrm>
          <a:prstGeom prst="rect">
            <a:avLst/>
          </a:prstGeom>
        </p:spPr>
      </p:pic>
      <p:sp>
        <p:nvSpPr>
          <p:cNvPr id="27" name="TextBox 26">
            <a:extLst>
              <a:ext uri="{FF2B5EF4-FFF2-40B4-BE49-F238E27FC236}">
                <a16:creationId xmlns:a16="http://schemas.microsoft.com/office/drawing/2014/main" id="{2767B6FC-A1FB-4622-9823-44005C75294F}"/>
              </a:ext>
            </a:extLst>
          </p:cNvPr>
          <p:cNvSpPr txBox="1"/>
          <p:nvPr userDrawn="1"/>
        </p:nvSpPr>
        <p:spPr>
          <a:xfrm>
            <a:off x="11551490" y="6387484"/>
            <a:ext cx="402674" cy="307777"/>
          </a:xfrm>
          <a:prstGeom prst="rect">
            <a:avLst/>
          </a:prstGeom>
          <a:noFill/>
        </p:spPr>
        <p:txBody>
          <a:bodyPr wrap="none" rtlCol="0">
            <a:spAutoFit/>
          </a:bodyPr>
          <a:lstStyle/>
          <a:p>
            <a:fld id="{8BC43E82-CE42-4814-8881-516BDD249847}" type="slidenum">
              <a:rPr lang="en-GB" sz="1400" b="1" smtClean="0">
                <a:solidFill>
                  <a:schemeClr val="bg1"/>
                </a:solidFill>
                <a:latin typeface="Arial" panose="020B0604020202020204" pitchFamily="34" charset="0"/>
                <a:cs typeface="Arial" panose="020B0604020202020204" pitchFamily="34" charset="0"/>
              </a:rPr>
              <a:t>‹#›</a:t>
            </a:fld>
            <a:endParaRPr lang="en-GB" sz="1400" b="1">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A0FD926-2145-45A4-B095-87EF27F07FC9}"/>
              </a:ext>
            </a:extLst>
          </p:cNvPr>
          <p:cNvSpPr txBox="1"/>
          <p:nvPr userDrawn="1"/>
        </p:nvSpPr>
        <p:spPr>
          <a:xfrm>
            <a:off x="237836" y="6418262"/>
            <a:ext cx="2036840" cy="276999"/>
          </a:xfrm>
          <a:prstGeom prst="rect">
            <a:avLst/>
          </a:prstGeom>
          <a:noFill/>
        </p:spPr>
        <p:txBody>
          <a:bodyPr wrap="none" rtlCol="0">
            <a:spAutoFit/>
          </a:bodyPr>
          <a:lstStyle/>
          <a:p>
            <a:r>
              <a:rPr lang="en-GB" sz="1200" b="1">
                <a:solidFill>
                  <a:srgbClr val="002060"/>
                </a:solidFill>
                <a:latin typeface="Arial" panose="020B0604020202020204" pitchFamily="34" charset="0"/>
                <a:cs typeface="Arial" panose="020B0604020202020204" pitchFamily="34" charset="0"/>
              </a:rPr>
              <a:t>www.slam.nhs.uk/PCREF</a:t>
            </a:r>
          </a:p>
        </p:txBody>
      </p:sp>
    </p:spTree>
    <p:extLst>
      <p:ext uri="{BB962C8B-B14F-4D97-AF65-F5344CB8AC3E}">
        <p14:creationId xmlns:p14="http://schemas.microsoft.com/office/powerpoint/2010/main" val="1455503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78F1-639F-4F97-9FB2-6307ED409FA3}"/>
              </a:ext>
            </a:extLst>
          </p:cNvPr>
          <p:cNvSpPr>
            <a:spLocks noGrp="1"/>
          </p:cNvSpPr>
          <p:nvPr>
            <p:ph type="title" hasCustomPrompt="1"/>
          </p:nvPr>
        </p:nvSpPr>
        <p:spPr>
          <a:xfrm>
            <a:off x="831850" y="1962149"/>
            <a:ext cx="10515600" cy="1227911"/>
          </a:xfrm>
          <a:solidFill>
            <a:srgbClr val="16B0A1"/>
          </a:solidFill>
        </p:spPr>
        <p:txBody>
          <a:bodyPr anchor="ctr">
            <a:normAutofit/>
          </a:bodyPr>
          <a:lstStyle>
            <a:lvl1pPr algn="ctr">
              <a:defRPr sz="4800" b="1">
                <a:latin typeface="Arial" panose="020B0604020202020204" pitchFamily="34" charset="0"/>
                <a:cs typeface="Arial" panose="020B0604020202020204" pitchFamily="34" charset="0"/>
              </a:defRPr>
            </a:lvl1pPr>
          </a:lstStyle>
          <a:p>
            <a:r>
              <a:rPr lang="en-US"/>
              <a:t>Section header</a:t>
            </a:r>
            <a:endParaRPr lang="en-GB"/>
          </a:p>
        </p:txBody>
      </p:sp>
      <p:sp>
        <p:nvSpPr>
          <p:cNvPr id="3" name="Text Placeholder 2">
            <a:extLst>
              <a:ext uri="{FF2B5EF4-FFF2-40B4-BE49-F238E27FC236}">
                <a16:creationId xmlns:a16="http://schemas.microsoft.com/office/drawing/2014/main" id="{AA778B73-35AF-4379-916E-CF53EACF3BB2}"/>
              </a:ext>
            </a:extLst>
          </p:cNvPr>
          <p:cNvSpPr>
            <a:spLocks noGrp="1"/>
          </p:cNvSpPr>
          <p:nvPr>
            <p:ph type="body" idx="1" hasCustomPrompt="1"/>
          </p:nvPr>
        </p:nvSpPr>
        <p:spPr>
          <a:xfrm>
            <a:off x="831850" y="3328251"/>
            <a:ext cx="10515600" cy="424732"/>
          </a:xfrm>
          <a:ln w="19050"/>
        </p:spPr>
        <p:style>
          <a:lnRef idx="2">
            <a:schemeClr val="accent2"/>
          </a:lnRef>
          <a:fillRef idx="1">
            <a:schemeClr val="lt1"/>
          </a:fillRef>
          <a:effectRef idx="0">
            <a:schemeClr val="accent2"/>
          </a:effectRef>
          <a:fontRef idx="minor">
            <a:schemeClr val="dk1"/>
          </a:fontRef>
        </p:style>
        <p:txBody>
          <a:bodyPr anchor="ctr">
            <a:spAutoFit/>
          </a:bodyPr>
          <a:lstStyle>
            <a:lvl1pPr marL="0" indent="0" algn="ctr">
              <a:buNone/>
              <a:defRPr sz="2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 role and (organisation - if external facing)</a:t>
            </a:r>
          </a:p>
        </p:txBody>
      </p:sp>
      <p:pic>
        <p:nvPicPr>
          <p:cNvPr id="7" name="Picture 6" descr="Text&#10;&#10;Description automatically generated">
            <a:extLst>
              <a:ext uri="{FF2B5EF4-FFF2-40B4-BE49-F238E27FC236}">
                <a16:creationId xmlns:a16="http://schemas.microsoft.com/office/drawing/2014/main" id="{5C9A4B55-6636-473B-B53C-9CB4C1A197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8319" y="162739"/>
            <a:ext cx="1645845" cy="1227911"/>
          </a:xfrm>
          <a:prstGeom prst="rect">
            <a:avLst/>
          </a:prstGeom>
        </p:spPr>
      </p:pic>
      <p:pic>
        <p:nvPicPr>
          <p:cNvPr id="9" name="Picture 8" descr="Diagram&#10;&#10;Description automatically generated">
            <a:extLst>
              <a:ext uri="{FF2B5EF4-FFF2-40B4-BE49-F238E27FC236}">
                <a16:creationId xmlns:a16="http://schemas.microsoft.com/office/drawing/2014/main" id="{48C3568E-DBAB-4A3D-8D5C-0C6EAFC8F2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91782" y="5824128"/>
            <a:ext cx="2962382" cy="937463"/>
          </a:xfrm>
          <a:prstGeom prst="rect">
            <a:avLst/>
          </a:prstGeom>
        </p:spPr>
      </p:pic>
      <p:sp>
        <p:nvSpPr>
          <p:cNvPr id="10" name="TextBox 9">
            <a:extLst>
              <a:ext uri="{FF2B5EF4-FFF2-40B4-BE49-F238E27FC236}">
                <a16:creationId xmlns:a16="http://schemas.microsoft.com/office/drawing/2014/main" id="{EF2D23E6-E755-4AF8-BC78-2610238A797A}"/>
              </a:ext>
            </a:extLst>
          </p:cNvPr>
          <p:cNvSpPr txBox="1"/>
          <p:nvPr userDrawn="1"/>
        </p:nvSpPr>
        <p:spPr>
          <a:xfrm>
            <a:off x="164635" y="6115260"/>
            <a:ext cx="8665039" cy="646331"/>
          </a:xfrm>
          <a:prstGeom prst="rect">
            <a:avLst/>
          </a:prstGeom>
          <a:ln>
            <a:solidFill>
              <a:srgbClr val="16B0A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1200" b="1">
                <a:solidFill>
                  <a:srgbClr val="ED7D31"/>
                </a:solidFill>
                <a:effectLst/>
                <a:latin typeface="Arial" panose="020B0604020202020204" pitchFamily="34" charset="0"/>
                <a:ea typeface="Times New Roman" panose="02020603050405020304" pitchFamily="18" charset="0"/>
                <a:cs typeface="Arial" panose="020B0604020202020204" pitchFamily="34" charset="0"/>
              </a:rPr>
              <a:t>Group Agreement Summary:</a:t>
            </a:r>
            <a:endParaRPr lang="en-GB" sz="1200">
              <a:effectLst/>
              <a:latin typeface="Arial" panose="020B0604020202020204" pitchFamily="34" charset="0"/>
              <a:ea typeface="Times New Roman" panose="02020603050405020304" pitchFamily="18" charset="0"/>
              <a:cs typeface="Arial" panose="020B0604020202020204" pitchFamily="34" charset="0"/>
            </a:endParaRPr>
          </a:p>
          <a:p>
            <a:pPr algn="ctr"/>
            <a:r>
              <a:rPr lang="en-GB" sz="1200" b="1">
                <a:effectLst/>
                <a:latin typeface="Arial" panose="020B0604020202020204" pitchFamily="34" charset="0"/>
                <a:ea typeface="Times New Roman" panose="02020603050405020304" pitchFamily="18" charset="0"/>
                <a:cs typeface="Arial" panose="020B0604020202020204" pitchFamily="34" charset="0"/>
              </a:rPr>
              <a:t>Respect and value each other   </a:t>
            </a:r>
            <a:r>
              <a:rPr lang="en-GB" sz="1200" b="1">
                <a:solidFill>
                  <a:srgbClr val="ED7D31"/>
                </a:solidFill>
                <a:effectLst/>
                <a:latin typeface="Arial" panose="020B0604020202020204" pitchFamily="34" charset="0"/>
                <a:ea typeface="Times New Roman" panose="02020603050405020304" pitchFamily="18" charset="0"/>
                <a:cs typeface="Arial" panose="020B0604020202020204" pitchFamily="34" charset="0"/>
              </a:rPr>
              <a:t>|</a:t>
            </a:r>
            <a:r>
              <a:rPr lang="en-GB" sz="1200" b="1">
                <a:effectLst/>
                <a:latin typeface="Arial" panose="020B0604020202020204" pitchFamily="34" charset="0"/>
                <a:ea typeface="Times New Roman" panose="02020603050405020304" pitchFamily="18" charset="0"/>
                <a:cs typeface="Arial" panose="020B0604020202020204" pitchFamily="34" charset="0"/>
              </a:rPr>
              <a:t>   Working in partnership with understanding   </a:t>
            </a:r>
            <a:r>
              <a:rPr lang="en-GB" sz="1200" b="1">
                <a:solidFill>
                  <a:srgbClr val="ED7D31"/>
                </a:solidFill>
                <a:effectLst/>
                <a:latin typeface="Arial" panose="020B0604020202020204" pitchFamily="34" charset="0"/>
                <a:ea typeface="Times New Roman" panose="02020603050405020304" pitchFamily="18" charset="0"/>
                <a:cs typeface="Arial" panose="020B0604020202020204" pitchFamily="34" charset="0"/>
              </a:rPr>
              <a:t>| </a:t>
            </a:r>
            <a:r>
              <a:rPr lang="en-GB" sz="1200" b="1">
                <a:effectLst/>
                <a:latin typeface="Arial" panose="020B0604020202020204" pitchFamily="34" charset="0"/>
                <a:ea typeface="Times New Roman" panose="02020603050405020304" pitchFamily="18" charset="0"/>
                <a:cs typeface="Arial" panose="020B0604020202020204" pitchFamily="34" charset="0"/>
              </a:rPr>
              <a:t>  We are learning together  </a:t>
            </a:r>
            <a:endParaRPr lang="en-GB" sz="1200">
              <a:effectLst/>
              <a:latin typeface="Arial" panose="020B0604020202020204" pitchFamily="34" charset="0"/>
              <a:ea typeface="Times New Roman" panose="02020603050405020304" pitchFamily="18" charset="0"/>
              <a:cs typeface="Arial" panose="020B0604020202020204" pitchFamily="34" charset="0"/>
            </a:endParaRPr>
          </a:p>
          <a:p>
            <a:pPr algn="ctr"/>
            <a:r>
              <a:rPr lang="en-GB" sz="1200" b="1">
                <a:effectLst/>
                <a:latin typeface="Arial" panose="020B0604020202020204" pitchFamily="34" charset="0"/>
                <a:ea typeface="Times New Roman" panose="02020603050405020304" pitchFamily="18" charset="0"/>
                <a:cs typeface="Arial" panose="020B0604020202020204" pitchFamily="34" charset="0"/>
              </a:rPr>
              <a:t>Empower the voices of all Black and Mixed Black people   </a:t>
            </a:r>
            <a:r>
              <a:rPr lang="en-GB" sz="1200" b="1">
                <a:solidFill>
                  <a:srgbClr val="ED7D31"/>
                </a:solidFill>
                <a:effectLst/>
                <a:latin typeface="Arial" panose="020B0604020202020204" pitchFamily="34" charset="0"/>
                <a:ea typeface="Times New Roman" panose="02020603050405020304" pitchFamily="18" charset="0"/>
                <a:cs typeface="Arial" panose="020B0604020202020204" pitchFamily="34" charset="0"/>
              </a:rPr>
              <a:t>| </a:t>
            </a:r>
            <a:r>
              <a:rPr lang="en-GB" sz="1200" b="1">
                <a:effectLst/>
                <a:latin typeface="Arial" panose="020B0604020202020204" pitchFamily="34" charset="0"/>
                <a:ea typeface="Times New Roman" panose="02020603050405020304" pitchFamily="18" charset="0"/>
                <a:cs typeface="Arial" panose="020B0604020202020204" pitchFamily="34" charset="0"/>
              </a:rPr>
              <a:t>  Collective accountability for an effective PCREF delivery</a:t>
            </a:r>
            <a:endParaRPr lang="en-GB" sz="12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85095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67C9-4CE7-4623-A13B-A0182B2616B0}"/>
              </a:ext>
            </a:extLst>
          </p:cNvPr>
          <p:cNvSpPr>
            <a:spLocks noGrp="1"/>
          </p:cNvSpPr>
          <p:nvPr>
            <p:ph type="title"/>
          </p:nvPr>
        </p:nvSpPr>
        <p:spPr>
          <a:xfrm>
            <a:off x="237836" y="162739"/>
            <a:ext cx="10402455" cy="865167"/>
          </a:xfrm>
          <a:solidFill>
            <a:srgbClr val="16B0A1"/>
          </a:solidFill>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59005EF-F8D2-4523-A34D-FA253FD77F68}"/>
              </a:ext>
            </a:extLst>
          </p:cNvPr>
          <p:cNvSpPr>
            <a:spLocks noGrp="1"/>
          </p:cNvSpPr>
          <p:nvPr>
            <p:ph sz="half" idx="1"/>
          </p:nvPr>
        </p:nvSpPr>
        <p:spPr>
          <a:xfrm>
            <a:off x="237836" y="1516459"/>
            <a:ext cx="5534314" cy="4351338"/>
          </a:xfrm>
          <a:ln w="19050"/>
        </p:spPr>
        <p:style>
          <a:lnRef idx="2">
            <a:schemeClr val="accent2"/>
          </a:lnRef>
          <a:fillRef idx="1">
            <a:schemeClr val="lt1"/>
          </a:fillRef>
          <a:effectRef idx="0">
            <a:schemeClr val="accent2"/>
          </a:effectRef>
          <a:fontRef idx="minor">
            <a:schemeClr val="dk1"/>
          </a:fontRef>
        </p:style>
        <p:txBody>
          <a:bodyPr/>
          <a:lstStyle>
            <a:lvl1pPr>
              <a:buClr>
                <a:srgbClr val="16B0A1"/>
              </a:buClr>
              <a:defRPr>
                <a:latin typeface="Arial" panose="020B0604020202020204" pitchFamily="34" charset="0"/>
                <a:cs typeface="Arial" panose="020B0604020202020204" pitchFamily="34" charset="0"/>
              </a:defRPr>
            </a:lvl1pPr>
            <a:lvl2pPr>
              <a:buClr>
                <a:srgbClr val="16B0A1"/>
              </a:buClr>
              <a:defRPr>
                <a:latin typeface="Arial" panose="020B0604020202020204" pitchFamily="34" charset="0"/>
                <a:cs typeface="Arial" panose="020B0604020202020204" pitchFamily="34" charset="0"/>
              </a:defRPr>
            </a:lvl2pPr>
            <a:lvl3pPr>
              <a:buClr>
                <a:srgbClr val="16B0A1"/>
              </a:buClr>
              <a:defRPr>
                <a:latin typeface="Arial" panose="020B0604020202020204" pitchFamily="34" charset="0"/>
                <a:cs typeface="Arial" panose="020B0604020202020204" pitchFamily="34" charset="0"/>
              </a:defRPr>
            </a:lvl3pPr>
            <a:lvl4pPr>
              <a:buClr>
                <a:srgbClr val="16B0A1"/>
              </a:buClr>
              <a:defRPr>
                <a:latin typeface="Arial" panose="020B0604020202020204" pitchFamily="34" charset="0"/>
                <a:cs typeface="Arial" panose="020B0604020202020204" pitchFamily="34" charset="0"/>
              </a:defRPr>
            </a:lvl4pPr>
            <a:lvl5pPr>
              <a:buClr>
                <a:srgbClr val="16B0A1"/>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D3BD8EB-3802-46AC-AA2C-0D009476972B}"/>
              </a:ext>
            </a:extLst>
          </p:cNvPr>
          <p:cNvSpPr>
            <a:spLocks noGrp="1"/>
          </p:cNvSpPr>
          <p:nvPr>
            <p:ph sz="half" idx="2"/>
          </p:nvPr>
        </p:nvSpPr>
        <p:spPr>
          <a:xfrm>
            <a:off x="6419850" y="1494234"/>
            <a:ext cx="5534314" cy="4351338"/>
          </a:xfrm>
          <a:ln w="19050"/>
        </p:spPr>
        <p:style>
          <a:lnRef idx="2">
            <a:schemeClr val="accent2"/>
          </a:lnRef>
          <a:fillRef idx="1">
            <a:schemeClr val="lt1"/>
          </a:fillRef>
          <a:effectRef idx="0">
            <a:schemeClr val="accent2"/>
          </a:effectRef>
          <a:fontRef idx="minor">
            <a:schemeClr val="dk1"/>
          </a:fontRef>
        </p:style>
        <p:txBody>
          <a:bodyPr/>
          <a:lstStyle>
            <a:lvl1pPr>
              <a:buClr>
                <a:srgbClr val="16B0A1"/>
              </a:buClr>
              <a:defRPr>
                <a:latin typeface="Arial" panose="020B0604020202020204" pitchFamily="34" charset="0"/>
                <a:cs typeface="Arial" panose="020B0604020202020204" pitchFamily="34" charset="0"/>
              </a:defRPr>
            </a:lvl1pPr>
            <a:lvl2pPr>
              <a:buClr>
                <a:srgbClr val="16B0A1"/>
              </a:buClr>
              <a:defRPr>
                <a:latin typeface="Arial" panose="020B0604020202020204" pitchFamily="34" charset="0"/>
                <a:cs typeface="Arial" panose="020B0604020202020204" pitchFamily="34" charset="0"/>
              </a:defRPr>
            </a:lvl2pPr>
            <a:lvl3pPr>
              <a:buClr>
                <a:srgbClr val="16B0A1"/>
              </a:buClr>
              <a:defRPr>
                <a:latin typeface="Arial" panose="020B0604020202020204" pitchFamily="34" charset="0"/>
                <a:cs typeface="Arial" panose="020B0604020202020204" pitchFamily="34" charset="0"/>
              </a:defRPr>
            </a:lvl3pPr>
            <a:lvl4pPr>
              <a:buClr>
                <a:srgbClr val="16B0A1"/>
              </a:buClr>
              <a:defRPr>
                <a:latin typeface="Arial" panose="020B0604020202020204" pitchFamily="34" charset="0"/>
                <a:cs typeface="Arial" panose="020B0604020202020204" pitchFamily="34" charset="0"/>
              </a:defRPr>
            </a:lvl4pPr>
            <a:lvl5pPr>
              <a:buClr>
                <a:srgbClr val="16B0A1"/>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Text&#10;&#10;Description automatically generated">
            <a:extLst>
              <a:ext uri="{FF2B5EF4-FFF2-40B4-BE49-F238E27FC236}">
                <a16:creationId xmlns:a16="http://schemas.microsoft.com/office/drawing/2014/main" id="{77C7B2F3-99B7-483B-893D-05A332457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4527" y="162739"/>
            <a:ext cx="1159637" cy="865167"/>
          </a:xfrm>
          <a:prstGeom prst="rect">
            <a:avLst/>
          </a:prstGeom>
        </p:spPr>
      </p:pic>
      <p:sp>
        <p:nvSpPr>
          <p:cNvPr id="10" name="Footer Placeholder 4">
            <a:extLst>
              <a:ext uri="{FF2B5EF4-FFF2-40B4-BE49-F238E27FC236}">
                <a16:creationId xmlns:a16="http://schemas.microsoft.com/office/drawing/2014/main" id="{4FA91B03-ACB0-403C-B927-7723619B36EA}"/>
              </a:ext>
            </a:extLst>
          </p:cNvPr>
          <p:cNvSpPr>
            <a:spLocks noGrp="1"/>
          </p:cNvSpPr>
          <p:nvPr>
            <p:ph type="ftr" sz="quarter" idx="11"/>
          </p:nvPr>
        </p:nvSpPr>
        <p:spPr>
          <a:xfrm>
            <a:off x="237836" y="6356350"/>
            <a:ext cx="4114800" cy="365125"/>
          </a:xfrm>
        </p:spPr>
        <p:txBody>
          <a:bodyPr/>
          <a:lstStyle>
            <a:lvl1pPr algn="l">
              <a:defRPr b="1">
                <a:solidFill>
                  <a:srgbClr val="002060"/>
                </a:solidFill>
                <a:latin typeface="Arial" panose="020B0604020202020204" pitchFamily="34" charset="0"/>
                <a:cs typeface="Arial" panose="020B0604020202020204" pitchFamily="34" charset="0"/>
              </a:defRPr>
            </a:lvl1pPr>
          </a:lstStyle>
          <a:p>
            <a:r>
              <a:rPr lang="en-GB"/>
              <a:t>www.slam.nhs.uk/PCREF</a:t>
            </a:r>
          </a:p>
        </p:txBody>
      </p:sp>
      <p:sp>
        <p:nvSpPr>
          <p:cNvPr id="12" name="Slide Number Placeholder 5">
            <a:extLst>
              <a:ext uri="{FF2B5EF4-FFF2-40B4-BE49-F238E27FC236}">
                <a16:creationId xmlns:a16="http://schemas.microsoft.com/office/drawing/2014/main" id="{00C7802D-518B-42FD-ADB0-51E852073AEC}"/>
              </a:ext>
            </a:extLst>
          </p:cNvPr>
          <p:cNvSpPr>
            <a:spLocks noGrp="1"/>
          </p:cNvSpPr>
          <p:nvPr>
            <p:ph type="sldNum" sz="quarter" idx="12"/>
          </p:nvPr>
        </p:nvSpPr>
        <p:spPr>
          <a:xfrm>
            <a:off x="9210964" y="6357897"/>
            <a:ext cx="2743200" cy="365125"/>
          </a:xfrm>
        </p:spPr>
        <p:txBody>
          <a:bodyPr/>
          <a:lstStyle>
            <a:lvl1pPr>
              <a:defRPr b="1">
                <a:solidFill>
                  <a:schemeClr val="bg1"/>
                </a:solidFill>
                <a:latin typeface="Arial" panose="020B0604020202020204" pitchFamily="34" charset="0"/>
                <a:cs typeface="Arial" panose="020B0604020202020204" pitchFamily="34" charset="0"/>
              </a:defRPr>
            </a:lvl1pPr>
          </a:lstStyle>
          <a:p>
            <a:fld id="{83F2330B-B6D6-4A74-9308-41CA2E49D00F}" type="slidenum">
              <a:rPr lang="en-GB" smtClean="0"/>
              <a:pPr/>
              <a:t>‹#›</a:t>
            </a:fld>
            <a:endParaRPr lang="en-GB"/>
          </a:p>
        </p:txBody>
      </p:sp>
    </p:spTree>
    <p:extLst>
      <p:ext uri="{BB962C8B-B14F-4D97-AF65-F5344CB8AC3E}">
        <p14:creationId xmlns:p14="http://schemas.microsoft.com/office/powerpoint/2010/main" val="2999365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F400-056D-49CF-AE94-5F40B2A291C7}"/>
              </a:ext>
            </a:extLst>
          </p:cNvPr>
          <p:cNvSpPr>
            <a:spLocks noGrp="1"/>
          </p:cNvSpPr>
          <p:nvPr>
            <p:ph type="title"/>
          </p:nvPr>
        </p:nvSpPr>
        <p:spPr>
          <a:xfrm>
            <a:off x="237836" y="162739"/>
            <a:ext cx="10402455" cy="865167"/>
          </a:xfrm>
          <a:solidFill>
            <a:srgbClr val="16B0A1"/>
          </a:solidFill>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768765A-45E9-4D08-92EF-8EB172F20103}"/>
              </a:ext>
            </a:extLst>
          </p:cNvPr>
          <p:cNvSpPr>
            <a:spLocks noGrp="1"/>
          </p:cNvSpPr>
          <p:nvPr>
            <p:ph type="body" idx="1"/>
          </p:nvPr>
        </p:nvSpPr>
        <p:spPr>
          <a:xfrm>
            <a:off x="237836" y="1347788"/>
            <a:ext cx="5658139" cy="823912"/>
          </a:xfrm>
          <a:ln w="19050"/>
        </p:spPr>
        <p:style>
          <a:lnRef idx="2">
            <a:schemeClr val="accent2"/>
          </a:lnRef>
          <a:fillRef idx="1">
            <a:schemeClr val="lt1"/>
          </a:fillRef>
          <a:effectRef idx="0">
            <a:schemeClr val="accent2"/>
          </a:effectRef>
          <a:fontRef idx="minor">
            <a:schemeClr val="dk1"/>
          </a:fontRef>
        </p:style>
        <p:txBody>
          <a:bodyPr anchor="ctr"/>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199708-1CA3-4530-8A10-725A6B24CD59}"/>
              </a:ext>
            </a:extLst>
          </p:cNvPr>
          <p:cNvSpPr>
            <a:spLocks noGrp="1"/>
          </p:cNvSpPr>
          <p:nvPr>
            <p:ph sz="half" idx="2"/>
          </p:nvPr>
        </p:nvSpPr>
        <p:spPr>
          <a:xfrm>
            <a:off x="237836" y="2171700"/>
            <a:ext cx="5658139" cy="3684588"/>
          </a:xfrm>
          <a:ln w="19050"/>
        </p:spPr>
        <p:style>
          <a:lnRef idx="2">
            <a:schemeClr val="accent2"/>
          </a:lnRef>
          <a:fillRef idx="1">
            <a:schemeClr val="lt1"/>
          </a:fillRef>
          <a:effectRef idx="0">
            <a:schemeClr val="accent2"/>
          </a:effectRef>
          <a:fontRef idx="minor">
            <a:schemeClr val="dk1"/>
          </a:fontRef>
        </p:style>
        <p:txBody>
          <a:bodyPr/>
          <a:lstStyle>
            <a:lvl1pPr>
              <a:buClr>
                <a:srgbClr val="16B0A1"/>
              </a:buClr>
              <a:defRPr>
                <a:latin typeface="Arial" panose="020B0604020202020204" pitchFamily="34" charset="0"/>
                <a:cs typeface="Arial" panose="020B0604020202020204" pitchFamily="34" charset="0"/>
              </a:defRPr>
            </a:lvl1pPr>
            <a:lvl2pPr>
              <a:buClr>
                <a:srgbClr val="16B0A1"/>
              </a:buClr>
              <a:defRPr>
                <a:latin typeface="Arial" panose="020B0604020202020204" pitchFamily="34" charset="0"/>
                <a:cs typeface="Arial" panose="020B0604020202020204" pitchFamily="34" charset="0"/>
              </a:defRPr>
            </a:lvl2pPr>
            <a:lvl3pPr>
              <a:buClr>
                <a:srgbClr val="16B0A1"/>
              </a:buClr>
              <a:defRPr>
                <a:latin typeface="Arial" panose="020B0604020202020204" pitchFamily="34" charset="0"/>
                <a:cs typeface="Arial" panose="020B0604020202020204" pitchFamily="34" charset="0"/>
              </a:defRPr>
            </a:lvl3pPr>
            <a:lvl4pPr>
              <a:buClr>
                <a:srgbClr val="16B0A1"/>
              </a:buClr>
              <a:defRPr>
                <a:latin typeface="Arial" panose="020B0604020202020204" pitchFamily="34" charset="0"/>
                <a:cs typeface="Arial" panose="020B0604020202020204" pitchFamily="34" charset="0"/>
              </a:defRPr>
            </a:lvl4pPr>
            <a:lvl5pPr>
              <a:buClr>
                <a:srgbClr val="16B0A1"/>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0260F0E-2CCD-4C29-B48B-122EA9D56ECC}"/>
              </a:ext>
            </a:extLst>
          </p:cNvPr>
          <p:cNvSpPr>
            <a:spLocks noGrp="1"/>
          </p:cNvSpPr>
          <p:nvPr>
            <p:ph type="body" sz="quarter" idx="3"/>
          </p:nvPr>
        </p:nvSpPr>
        <p:spPr>
          <a:xfrm>
            <a:off x="6296025" y="1347788"/>
            <a:ext cx="5658139" cy="823912"/>
          </a:xfrm>
          <a:ln w="19050"/>
        </p:spPr>
        <p:style>
          <a:lnRef idx="2">
            <a:schemeClr val="accent2"/>
          </a:lnRef>
          <a:fillRef idx="1">
            <a:schemeClr val="lt1"/>
          </a:fillRef>
          <a:effectRef idx="0">
            <a:schemeClr val="accent2"/>
          </a:effectRef>
          <a:fontRef idx="minor">
            <a:schemeClr val="dk1"/>
          </a:fontRef>
        </p:style>
        <p:txBody>
          <a:bodyPr anchor="ctr"/>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6336B3-9D1C-454C-9C53-4DBB92AB1E8A}"/>
              </a:ext>
            </a:extLst>
          </p:cNvPr>
          <p:cNvSpPr>
            <a:spLocks noGrp="1"/>
          </p:cNvSpPr>
          <p:nvPr>
            <p:ph sz="quarter" idx="4"/>
          </p:nvPr>
        </p:nvSpPr>
        <p:spPr>
          <a:xfrm>
            <a:off x="6296025" y="2171700"/>
            <a:ext cx="5658139" cy="3684588"/>
          </a:xfrm>
          <a:ln w="19050"/>
        </p:spPr>
        <p:style>
          <a:lnRef idx="2">
            <a:schemeClr val="accent2"/>
          </a:lnRef>
          <a:fillRef idx="1">
            <a:schemeClr val="lt1"/>
          </a:fillRef>
          <a:effectRef idx="0">
            <a:schemeClr val="accent2"/>
          </a:effectRef>
          <a:fontRef idx="minor">
            <a:schemeClr val="dk1"/>
          </a:fontRef>
        </p:style>
        <p:txBody>
          <a:bodyPr/>
          <a:lstStyle>
            <a:lvl1pPr>
              <a:buClr>
                <a:srgbClr val="16B0A1"/>
              </a:buClr>
              <a:defRPr>
                <a:latin typeface="Arial" panose="020B0604020202020204" pitchFamily="34" charset="0"/>
                <a:cs typeface="Arial" panose="020B0604020202020204" pitchFamily="34" charset="0"/>
              </a:defRPr>
            </a:lvl1pPr>
            <a:lvl2pPr>
              <a:buClr>
                <a:srgbClr val="16B0A1"/>
              </a:buClr>
              <a:defRPr>
                <a:latin typeface="Arial" panose="020B0604020202020204" pitchFamily="34" charset="0"/>
                <a:cs typeface="Arial" panose="020B0604020202020204" pitchFamily="34" charset="0"/>
              </a:defRPr>
            </a:lvl2pPr>
            <a:lvl3pPr>
              <a:buClr>
                <a:srgbClr val="16B0A1"/>
              </a:buClr>
              <a:defRPr>
                <a:latin typeface="Arial" panose="020B0604020202020204" pitchFamily="34" charset="0"/>
                <a:cs typeface="Arial" panose="020B0604020202020204" pitchFamily="34" charset="0"/>
              </a:defRPr>
            </a:lvl3pPr>
            <a:lvl4pPr>
              <a:buClr>
                <a:srgbClr val="16B0A1"/>
              </a:buClr>
              <a:defRPr>
                <a:latin typeface="Arial" panose="020B0604020202020204" pitchFamily="34" charset="0"/>
                <a:cs typeface="Arial" panose="020B0604020202020204" pitchFamily="34" charset="0"/>
              </a:defRPr>
            </a:lvl4pPr>
            <a:lvl5pPr>
              <a:buClr>
                <a:srgbClr val="16B0A1"/>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4">
            <a:extLst>
              <a:ext uri="{FF2B5EF4-FFF2-40B4-BE49-F238E27FC236}">
                <a16:creationId xmlns:a16="http://schemas.microsoft.com/office/drawing/2014/main" id="{A8239F8C-B051-409E-A8BB-3318C06AF040}"/>
              </a:ext>
            </a:extLst>
          </p:cNvPr>
          <p:cNvSpPr>
            <a:spLocks noGrp="1"/>
          </p:cNvSpPr>
          <p:nvPr>
            <p:ph type="ftr" sz="quarter" idx="11"/>
          </p:nvPr>
        </p:nvSpPr>
        <p:spPr>
          <a:xfrm>
            <a:off x="237836" y="6356350"/>
            <a:ext cx="4114800" cy="365125"/>
          </a:xfrm>
        </p:spPr>
        <p:txBody>
          <a:bodyPr/>
          <a:lstStyle>
            <a:lvl1pPr algn="l">
              <a:defRPr b="1">
                <a:solidFill>
                  <a:srgbClr val="002060"/>
                </a:solidFill>
                <a:latin typeface="Arial" panose="020B0604020202020204" pitchFamily="34" charset="0"/>
                <a:cs typeface="Arial" panose="020B0604020202020204" pitchFamily="34" charset="0"/>
              </a:defRPr>
            </a:lvl1pPr>
          </a:lstStyle>
          <a:p>
            <a:r>
              <a:rPr lang="en-GB"/>
              <a:t>www.slam.nhs.uk/PCREF</a:t>
            </a:r>
          </a:p>
        </p:txBody>
      </p:sp>
      <p:sp>
        <p:nvSpPr>
          <p:cNvPr id="11" name="Slide Number Placeholder 5">
            <a:extLst>
              <a:ext uri="{FF2B5EF4-FFF2-40B4-BE49-F238E27FC236}">
                <a16:creationId xmlns:a16="http://schemas.microsoft.com/office/drawing/2014/main" id="{A87888D0-42C1-4010-A30E-F184187BFA4E}"/>
              </a:ext>
            </a:extLst>
          </p:cNvPr>
          <p:cNvSpPr>
            <a:spLocks noGrp="1"/>
          </p:cNvSpPr>
          <p:nvPr>
            <p:ph type="sldNum" sz="quarter" idx="12"/>
          </p:nvPr>
        </p:nvSpPr>
        <p:spPr>
          <a:xfrm>
            <a:off x="9210964" y="6357897"/>
            <a:ext cx="2743200" cy="365125"/>
          </a:xfrm>
        </p:spPr>
        <p:txBody>
          <a:bodyPr/>
          <a:lstStyle>
            <a:lvl1pPr>
              <a:defRPr b="1">
                <a:solidFill>
                  <a:schemeClr val="bg1"/>
                </a:solidFill>
                <a:latin typeface="Arial" panose="020B0604020202020204" pitchFamily="34" charset="0"/>
                <a:cs typeface="Arial" panose="020B0604020202020204" pitchFamily="34" charset="0"/>
              </a:defRPr>
            </a:lvl1pPr>
          </a:lstStyle>
          <a:p>
            <a:fld id="{83F2330B-B6D6-4A74-9308-41CA2E49D00F}" type="slidenum">
              <a:rPr lang="en-GB" smtClean="0"/>
              <a:pPr/>
              <a:t>‹#›</a:t>
            </a:fld>
            <a:endParaRPr lang="en-GB"/>
          </a:p>
        </p:txBody>
      </p:sp>
      <p:pic>
        <p:nvPicPr>
          <p:cNvPr id="13" name="Picture 12" descr="Text&#10;&#10;Description automatically generated">
            <a:extLst>
              <a:ext uri="{FF2B5EF4-FFF2-40B4-BE49-F238E27FC236}">
                <a16:creationId xmlns:a16="http://schemas.microsoft.com/office/drawing/2014/main" id="{8ACDB08E-2784-4F28-B2A7-85984B1AF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4527" y="162739"/>
            <a:ext cx="1159637" cy="865167"/>
          </a:xfrm>
          <a:prstGeom prst="rect">
            <a:avLst/>
          </a:prstGeom>
        </p:spPr>
      </p:pic>
    </p:spTree>
    <p:extLst>
      <p:ext uri="{BB962C8B-B14F-4D97-AF65-F5344CB8AC3E}">
        <p14:creationId xmlns:p14="http://schemas.microsoft.com/office/powerpoint/2010/main" val="868528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82F96-26F3-4D17-9844-1847578CC7C3}"/>
              </a:ext>
            </a:extLst>
          </p:cNvPr>
          <p:cNvSpPr>
            <a:spLocks noGrp="1"/>
          </p:cNvSpPr>
          <p:nvPr>
            <p:ph type="title"/>
          </p:nvPr>
        </p:nvSpPr>
        <p:spPr>
          <a:xfrm>
            <a:off x="237836" y="162739"/>
            <a:ext cx="10402455" cy="865167"/>
          </a:xfrm>
          <a:solidFill>
            <a:srgbClr val="16B0A1"/>
          </a:solidFill>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GB"/>
          </a:p>
        </p:txBody>
      </p:sp>
      <p:pic>
        <p:nvPicPr>
          <p:cNvPr id="7" name="Picture 6" descr="Text&#10;&#10;Description automatically generated">
            <a:extLst>
              <a:ext uri="{FF2B5EF4-FFF2-40B4-BE49-F238E27FC236}">
                <a16:creationId xmlns:a16="http://schemas.microsoft.com/office/drawing/2014/main" id="{019583CD-91D8-4FDD-85AE-34AC1EB0D2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4527" y="162739"/>
            <a:ext cx="1159637" cy="865167"/>
          </a:xfrm>
          <a:prstGeom prst="rect">
            <a:avLst/>
          </a:prstGeom>
        </p:spPr>
      </p:pic>
      <p:sp>
        <p:nvSpPr>
          <p:cNvPr id="8" name="Footer Placeholder 4">
            <a:extLst>
              <a:ext uri="{FF2B5EF4-FFF2-40B4-BE49-F238E27FC236}">
                <a16:creationId xmlns:a16="http://schemas.microsoft.com/office/drawing/2014/main" id="{FC59B1C7-0165-496D-9933-F77EB70E9EF1}"/>
              </a:ext>
            </a:extLst>
          </p:cNvPr>
          <p:cNvSpPr>
            <a:spLocks noGrp="1"/>
          </p:cNvSpPr>
          <p:nvPr>
            <p:ph type="ftr" sz="quarter" idx="11"/>
          </p:nvPr>
        </p:nvSpPr>
        <p:spPr>
          <a:xfrm>
            <a:off x="237836" y="6356350"/>
            <a:ext cx="4114800" cy="365125"/>
          </a:xfrm>
        </p:spPr>
        <p:txBody>
          <a:bodyPr/>
          <a:lstStyle>
            <a:lvl1pPr algn="l">
              <a:defRPr b="1">
                <a:solidFill>
                  <a:srgbClr val="002060"/>
                </a:solidFill>
                <a:latin typeface="Arial" panose="020B0604020202020204" pitchFamily="34" charset="0"/>
                <a:cs typeface="Arial" panose="020B0604020202020204" pitchFamily="34" charset="0"/>
              </a:defRPr>
            </a:lvl1pPr>
          </a:lstStyle>
          <a:p>
            <a:r>
              <a:rPr lang="en-GB"/>
              <a:t>www.slam.nhs.uk/PCREF</a:t>
            </a:r>
          </a:p>
        </p:txBody>
      </p:sp>
      <p:sp>
        <p:nvSpPr>
          <p:cNvPr id="9" name="Slide Number Placeholder 5">
            <a:extLst>
              <a:ext uri="{FF2B5EF4-FFF2-40B4-BE49-F238E27FC236}">
                <a16:creationId xmlns:a16="http://schemas.microsoft.com/office/drawing/2014/main" id="{33A62823-9AF7-4309-9EB6-F6536CF7C999}"/>
              </a:ext>
            </a:extLst>
          </p:cNvPr>
          <p:cNvSpPr>
            <a:spLocks noGrp="1"/>
          </p:cNvSpPr>
          <p:nvPr>
            <p:ph type="sldNum" sz="quarter" idx="12"/>
          </p:nvPr>
        </p:nvSpPr>
        <p:spPr>
          <a:xfrm>
            <a:off x="9210964" y="6357897"/>
            <a:ext cx="2743200" cy="365125"/>
          </a:xfrm>
        </p:spPr>
        <p:txBody>
          <a:bodyPr/>
          <a:lstStyle>
            <a:lvl1pPr>
              <a:defRPr b="1">
                <a:solidFill>
                  <a:schemeClr val="bg1"/>
                </a:solidFill>
                <a:latin typeface="Arial" panose="020B0604020202020204" pitchFamily="34" charset="0"/>
                <a:cs typeface="Arial" panose="020B0604020202020204" pitchFamily="34" charset="0"/>
              </a:defRPr>
            </a:lvl1pPr>
          </a:lstStyle>
          <a:p>
            <a:fld id="{83F2330B-B6D6-4A74-9308-41CA2E49D00F}" type="slidenum">
              <a:rPr lang="en-GB" smtClean="0"/>
              <a:pPr/>
              <a:t>‹#›</a:t>
            </a:fld>
            <a:endParaRPr lang="en-GB"/>
          </a:p>
        </p:txBody>
      </p:sp>
    </p:spTree>
    <p:extLst>
      <p:ext uri="{BB962C8B-B14F-4D97-AF65-F5344CB8AC3E}">
        <p14:creationId xmlns:p14="http://schemas.microsoft.com/office/powerpoint/2010/main" val="899671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7BA4300-2181-48A5-AB45-2A227BB5549C}"/>
              </a:ext>
            </a:extLst>
          </p:cNvPr>
          <p:cNvSpPr>
            <a:spLocks noGrp="1"/>
          </p:cNvSpPr>
          <p:nvPr>
            <p:ph type="ftr" sz="quarter" idx="11"/>
          </p:nvPr>
        </p:nvSpPr>
        <p:spPr>
          <a:xfrm>
            <a:off x="237836" y="6356350"/>
            <a:ext cx="4114800" cy="365125"/>
          </a:xfrm>
        </p:spPr>
        <p:txBody>
          <a:bodyPr/>
          <a:lstStyle>
            <a:lvl1pPr algn="l">
              <a:defRPr b="1">
                <a:solidFill>
                  <a:srgbClr val="002060"/>
                </a:solidFill>
                <a:latin typeface="Arial" panose="020B0604020202020204" pitchFamily="34" charset="0"/>
                <a:cs typeface="Arial" panose="020B0604020202020204" pitchFamily="34" charset="0"/>
              </a:defRPr>
            </a:lvl1pPr>
          </a:lstStyle>
          <a:p>
            <a:r>
              <a:rPr lang="en-GB"/>
              <a:t>www.slam.nhs.uk/PCREF</a:t>
            </a:r>
          </a:p>
        </p:txBody>
      </p:sp>
      <p:sp>
        <p:nvSpPr>
          <p:cNvPr id="6" name="Slide Number Placeholder 5">
            <a:extLst>
              <a:ext uri="{FF2B5EF4-FFF2-40B4-BE49-F238E27FC236}">
                <a16:creationId xmlns:a16="http://schemas.microsoft.com/office/drawing/2014/main" id="{D423913F-83AB-45E6-A786-86FAE498BAA5}"/>
              </a:ext>
            </a:extLst>
          </p:cNvPr>
          <p:cNvSpPr>
            <a:spLocks noGrp="1"/>
          </p:cNvSpPr>
          <p:nvPr>
            <p:ph type="sldNum" sz="quarter" idx="12"/>
          </p:nvPr>
        </p:nvSpPr>
        <p:spPr>
          <a:xfrm>
            <a:off x="9210964" y="6357897"/>
            <a:ext cx="2743200" cy="365125"/>
          </a:xfrm>
        </p:spPr>
        <p:txBody>
          <a:bodyPr/>
          <a:lstStyle>
            <a:lvl1pPr>
              <a:defRPr b="1">
                <a:solidFill>
                  <a:schemeClr val="bg1"/>
                </a:solidFill>
                <a:latin typeface="Arial" panose="020B0604020202020204" pitchFamily="34" charset="0"/>
                <a:cs typeface="Arial" panose="020B0604020202020204" pitchFamily="34" charset="0"/>
              </a:defRPr>
            </a:lvl1pPr>
          </a:lstStyle>
          <a:p>
            <a:fld id="{83F2330B-B6D6-4A74-9308-41CA2E49D00F}" type="slidenum">
              <a:rPr lang="en-GB" smtClean="0"/>
              <a:pPr/>
              <a:t>‹#›</a:t>
            </a:fld>
            <a:endParaRPr lang="en-GB"/>
          </a:p>
        </p:txBody>
      </p:sp>
      <p:pic>
        <p:nvPicPr>
          <p:cNvPr id="7" name="Picture 6" descr="Text&#10;&#10;Description automatically generated">
            <a:extLst>
              <a:ext uri="{FF2B5EF4-FFF2-40B4-BE49-F238E27FC236}">
                <a16:creationId xmlns:a16="http://schemas.microsoft.com/office/drawing/2014/main" id="{A68E073A-1E2E-4443-97C7-CF95111C6D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4527" y="162739"/>
            <a:ext cx="1159637" cy="865167"/>
          </a:xfrm>
          <a:prstGeom prst="rect">
            <a:avLst/>
          </a:prstGeom>
        </p:spPr>
      </p:pic>
    </p:spTree>
    <p:extLst>
      <p:ext uri="{BB962C8B-B14F-4D97-AF65-F5344CB8AC3E}">
        <p14:creationId xmlns:p14="http://schemas.microsoft.com/office/powerpoint/2010/main" val="37522870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B0FBC-7BE9-4115-86F1-DED897338D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C2DCFE-5E7B-403F-B89B-1560C4AEB8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FDA4422-1539-4509-A4EF-875C8C3B3DC5}"/>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E85793AA-835C-4B56-ADE9-AF3ED9E75480}"/>
              </a:ext>
            </a:extLst>
          </p:cNvPr>
          <p:cNvSpPr>
            <a:spLocks noGrp="1"/>
          </p:cNvSpPr>
          <p:nvPr>
            <p:ph type="ftr" sz="quarter" idx="11"/>
          </p:nvPr>
        </p:nvSpPr>
        <p:spPr/>
        <p:txBody>
          <a:bodyPr/>
          <a:lstStyle/>
          <a:p>
            <a:r>
              <a:rPr lang="en-GB"/>
              <a:t>Mental Health update</a:t>
            </a:r>
          </a:p>
        </p:txBody>
      </p:sp>
      <p:sp>
        <p:nvSpPr>
          <p:cNvPr id="6" name="Slide Number Placeholder 5">
            <a:extLst>
              <a:ext uri="{FF2B5EF4-FFF2-40B4-BE49-F238E27FC236}">
                <a16:creationId xmlns:a16="http://schemas.microsoft.com/office/drawing/2014/main" id="{09172917-BEBD-45FC-B08D-E109D39282D4}"/>
              </a:ext>
            </a:extLst>
          </p:cNvPr>
          <p:cNvSpPr>
            <a:spLocks noGrp="1"/>
          </p:cNvSpPr>
          <p:nvPr>
            <p:ph type="sldNum" sz="quarter" idx="12"/>
          </p:nvPr>
        </p:nvSpPr>
        <p:spPr/>
        <p:txBody>
          <a:bodyPr/>
          <a:lstStyle/>
          <a:p>
            <a:fld id="{97E163A3-6C32-4279-8AD2-BBF3D58405EB}" type="slidenum">
              <a:rPr lang="en-GB" smtClean="0"/>
              <a:t>‹#›</a:t>
            </a:fld>
            <a:endParaRPr lang="en-GB"/>
          </a:p>
        </p:txBody>
      </p:sp>
    </p:spTree>
    <p:extLst>
      <p:ext uri="{BB962C8B-B14F-4D97-AF65-F5344CB8AC3E}">
        <p14:creationId xmlns:p14="http://schemas.microsoft.com/office/powerpoint/2010/main" val="4119000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5BDEE-4CF6-4E6E-BDFE-DE70CCE8DB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B6D619-0219-4E81-90BE-B4C6B5BDF2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D20235-67B1-457D-BC9B-4852B5BE729A}"/>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8553BFF-5FA2-4C27-BE49-00F8E80B3CCE}"/>
              </a:ext>
            </a:extLst>
          </p:cNvPr>
          <p:cNvSpPr>
            <a:spLocks noGrp="1"/>
          </p:cNvSpPr>
          <p:nvPr>
            <p:ph type="ftr" sz="quarter" idx="11"/>
          </p:nvPr>
        </p:nvSpPr>
        <p:spPr/>
        <p:txBody>
          <a:bodyPr/>
          <a:lstStyle/>
          <a:p>
            <a:r>
              <a:rPr lang="en-GB"/>
              <a:t>Mental Health update</a:t>
            </a:r>
          </a:p>
        </p:txBody>
      </p:sp>
      <p:sp>
        <p:nvSpPr>
          <p:cNvPr id="6" name="Slide Number Placeholder 5">
            <a:extLst>
              <a:ext uri="{FF2B5EF4-FFF2-40B4-BE49-F238E27FC236}">
                <a16:creationId xmlns:a16="http://schemas.microsoft.com/office/drawing/2014/main" id="{5936F6A6-EDA2-4208-82C0-17A658063D6B}"/>
              </a:ext>
            </a:extLst>
          </p:cNvPr>
          <p:cNvSpPr>
            <a:spLocks noGrp="1"/>
          </p:cNvSpPr>
          <p:nvPr>
            <p:ph type="sldNum" sz="quarter" idx="12"/>
          </p:nvPr>
        </p:nvSpPr>
        <p:spPr/>
        <p:txBody>
          <a:bodyPr/>
          <a:lstStyle/>
          <a:p>
            <a:fld id="{97E163A3-6C32-4279-8AD2-BBF3D58405EB}" type="slidenum">
              <a:rPr lang="en-GB" smtClean="0"/>
              <a:t>‹#›</a:t>
            </a:fld>
            <a:endParaRPr lang="en-GB"/>
          </a:p>
        </p:txBody>
      </p:sp>
    </p:spTree>
    <p:extLst>
      <p:ext uri="{BB962C8B-B14F-4D97-AF65-F5344CB8AC3E}">
        <p14:creationId xmlns:p14="http://schemas.microsoft.com/office/powerpoint/2010/main" val="9223065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94BE8-E4BD-40BD-BF1D-17042AC17A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9724278-8837-44B2-A6B1-4517E64E0E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8F772A-04E9-46B7-968F-6ADB714711F7}"/>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2CE51009-55E1-4853-A0AD-CA254D717FDF}"/>
              </a:ext>
            </a:extLst>
          </p:cNvPr>
          <p:cNvSpPr>
            <a:spLocks noGrp="1"/>
          </p:cNvSpPr>
          <p:nvPr>
            <p:ph type="ftr" sz="quarter" idx="11"/>
          </p:nvPr>
        </p:nvSpPr>
        <p:spPr/>
        <p:txBody>
          <a:bodyPr/>
          <a:lstStyle/>
          <a:p>
            <a:r>
              <a:rPr lang="en-GB"/>
              <a:t>Mental Health update</a:t>
            </a:r>
          </a:p>
        </p:txBody>
      </p:sp>
      <p:sp>
        <p:nvSpPr>
          <p:cNvPr id="6" name="Slide Number Placeholder 5">
            <a:extLst>
              <a:ext uri="{FF2B5EF4-FFF2-40B4-BE49-F238E27FC236}">
                <a16:creationId xmlns:a16="http://schemas.microsoft.com/office/drawing/2014/main" id="{31FA4894-932F-48C4-B12B-958770712E20}"/>
              </a:ext>
            </a:extLst>
          </p:cNvPr>
          <p:cNvSpPr>
            <a:spLocks noGrp="1"/>
          </p:cNvSpPr>
          <p:nvPr>
            <p:ph type="sldNum" sz="quarter" idx="12"/>
          </p:nvPr>
        </p:nvSpPr>
        <p:spPr/>
        <p:txBody>
          <a:bodyPr/>
          <a:lstStyle/>
          <a:p>
            <a:fld id="{97E163A3-6C32-4279-8AD2-BBF3D58405EB}" type="slidenum">
              <a:rPr lang="en-GB" smtClean="0"/>
              <a:t>‹#›</a:t>
            </a:fld>
            <a:endParaRPr lang="en-GB"/>
          </a:p>
        </p:txBody>
      </p:sp>
    </p:spTree>
    <p:extLst>
      <p:ext uri="{BB962C8B-B14F-4D97-AF65-F5344CB8AC3E}">
        <p14:creationId xmlns:p14="http://schemas.microsoft.com/office/powerpoint/2010/main" val="27223515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858D-B0C6-427C-8936-DA35246C3F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EC0860-2AE4-43E3-B994-445B130326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E6FF51-F190-4274-9517-B8D048840A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8C1D343-AF2C-4683-8C2A-B567F9AF1D8D}"/>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486AA102-3D4D-4CE4-A03A-01B8226BA77B}"/>
              </a:ext>
            </a:extLst>
          </p:cNvPr>
          <p:cNvSpPr>
            <a:spLocks noGrp="1"/>
          </p:cNvSpPr>
          <p:nvPr>
            <p:ph type="ftr" sz="quarter" idx="11"/>
          </p:nvPr>
        </p:nvSpPr>
        <p:spPr/>
        <p:txBody>
          <a:bodyPr/>
          <a:lstStyle/>
          <a:p>
            <a:r>
              <a:rPr lang="en-GB"/>
              <a:t>Mental Health update</a:t>
            </a:r>
          </a:p>
        </p:txBody>
      </p:sp>
      <p:sp>
        <p:nvSpPr>
          <p:cNvPr id="7" name="Slide Number Placeholder 6">
            <a:extLst>
              <a:ext uri="{FF2B5EF4-FFF2-40B4-BE49-F238E27FC236}">
                <a16:creationId xmlns:a16="http://schemas.microsoft.com/office/drawing/2014/main" id="{0AA3710A-969A-416F-81EA-53992ADE38D4}"/>
              </a:ext>
            </a:extLst>
          </p:cNvPr>
          <p:cNvSpPr>
            <a:spLocks noGrp="1"/>
          </p:cNvSpPr>
          <p:nvPr>
            <p:ph type="sldNum" sz="quarter" idx="12"/>
          </p:nvPr>
        </p:nvSpPr>
        <p:spPr/>
        <p:txBody>
          <a:bodyPr/>
          <a:lstStyle/>
          <a:p>
            <a:fld id="{97E163A3-6C32-4279-8AD2-BBF3D58405EB}" type="slidenum">
              <a:rPr lang="en-GB" smtClean="0"/>
              <a:t>‹#›</a:t>
            </a:fld>
            <a:endParaRPr lang="en-GB"/>
          </a:p>
        </p:txBody>
      </p:sp>
    </p:spTree>
    <p:extLst>
      <p:ext uri="{BB962C8B-B14F-4D97-AF65-F5344CB8AC3E}">
        <p14:creationId xmlns:p14="http://schemas.microsoft.com/office/powerpoint/2010/main" val="2958836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4"/>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p:nvPr>
        </p:nvSpPr>
        <p:spPr>
          <a:xfrm>
            <a:off x="497651" y="2169165"/>
            <a:ext cx="9144000" cy="1682429"/>
          </a:xfrm>
          <a:prstGeom prst="rect">
            <a:avLst/>
          </a:prstGeom>
        </p:spPr>
        <p:txBody>
          <a:bodyPr anchor="b" anchorCtr="0"/>
          <a:lstStyle>
            <a:lvl1pPr algn="l">
              <a:lnSpc>
                <a:spcPct val="100000"/>
              </a:lnSpc>
              <a:defRPr sz="4800" b="1">
                <a:solidFill>
                  <a:schemeClr val="bg1"/>
                </a:solidFill>
              </a:defRPr>
            </a:lvl1pPr>
          </a:lstStyle>
          <a:p>
            <a:r>
              <a:rPr lang="en-GB"/>
              <a:t>Click to edit Master title style</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0529434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FE59F-9EC4-4532-9553-D7F87C0A049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93DFB6-CD8E-47B5-976A-28495558F0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C781F9-4EE9-4B03-8F51-C737AB662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BC72F21-21C3-487C-A469-666AF0DD7C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CCA983-6EEF-4FF4-B3C7-49D7E00CE5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486BA87-9198-462E-B4C7-D4654476078E}"/>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5F864E00-9CCC-446D-914A-49D013F9C0AF}"/>
              </a:ext>
            </a:extLst>
          </p:cNvPr>
          <p:cNvSpPr>
            <a:spLocks noGrp="1"/>
          </p:cNvSpPr>
          <p:nvPr>
            <p:ph type="ftr" sz="quarter" idx="11"/>
          </p:nvPr>
        </p:nvSpPr>
        <p:spPr/>
        <p:txBody>
          <a:bodyPr/>
          <a:lstStyle/>
          <a:p>
            <a:r>
              <a:rPr lang="en-GB"/>
              <a:t>Mental Health update</a:t>
            </a:r>
          </a:p>
        </p:txBody>
      </p:sp>
      <p:sp>
        <p:nvSpPr>
          <p:cNvPr id="9" name="Slide Number Placeholder 8">
            <a:extLst>
              <a:ext uri="{FF2B5EF4-FFF2-40B4-BE49-F238E27FC236}">
                <a16:creationId xmlns:a16="http://schemas.microsoft.com/office/drawing/2014/main" id="{54C8A88C-EB32-41B4-94A9-C4F6FC814A52}"/>
              </a:ext>
            </a:extLst>
          </p:cNvPr>
          <p:cNvSpPr>
            <a:spLocks noGrp="1"/>
          </p:cNvSpPr>
          <p:nvPr>
            <p:ph type="sldNum" sz="quarter" idx="12"/>
          </p:nvPr>
        </p:nvSpPr>
        <p:spPr/>
        <p:txBody>
          <a:bodyPr/>
          <a:lstStyle/>
          <a:p>
            <a:fld id="{97E163A3-6C32-4279-8AD2-BBF3D58405EB}" type="slidenum">
              <a:rPr lang="en-GB" smtClean="0"/>
              <a:t>‹#›</a:t>
            </a:fld>
            <a:endParaRPr lang="en-GB"/>
          </a:p>
        </p:txBody>
      </p:sp>
    </p:spTree>
    <p:extLst>
      <p:ext uri="{BB962C8B-B14F-4D97-AF65-F5344CB8AC3E}">
        <p14:creationId xmlns:p14="http://schemas.microsoft.com/office/powerpoint/2010/main" val="31769735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240C4-4FAA-44B2-A36B-3B9B624A308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C24506-9826-4B8B-8712-82B9D43A8E4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F1A2B3CD-70D4-45F0-8A19-BCF65CF88FD8}"/>
              </a:ext>
            </a:extLst>
          </p:cNvPr>
          <p:cNvSpPr>
            <a:spLocks noGrp="1"/>
          </p:cNvSpPr>
          <p:nvPr>
            <p:ph type="ftr" sz="quarter" idx="11"/>
          </p:nvPr>
        </p:nvSpPr>
        <p:spPr/>
        <p:txBody>
          <a:bodyPr/>
          <a:lstStyle/>
          <a:p>
            <a:r>
              <a:rPr lang="en-GB"/>
              <a:t>Mental Health update</a:t>
            </a:r>
          </a:p>
        </p:txBody>
      </p:sp>
      <p:sp>
        <p:nvSpPr>
          <p:cNvPr id="5" name="Slide Number Placeholder 4">
            <a:extLst>
              <a:ext uri="{FF2B5EF4-FFF2-40B4-BE49-F238E27FC236}">
                <a16:creationId xmlns:a16="http://schemas.microsoft.com/office/drawing/2014/main" id="{A058AD3B-5918-4A53-A87D-81261DB862BC}"/>
              </a:ext>
            </a:extLst>
          </p:cNvPr>
          <p:cNvSpPr>
            <a:spLocks noGrp="1"/>
          </p:cNvSpPr>
          <p:nvPr>
            <p:ph type="sldNum" sz="quarter" idx="12"/>
          </p:nvPr>
        </p:nvSpPr>
        <p:spPr/>
        <p:txBody>
          <a:bodyPr/>
          <a:lstStyle/>
          <a:p>
            <a:fld id="{97E163A3-6C32-4279-8AD2-BBF3D58405EB}" type="slidenum">
              <a:rPr lang="en-GB" smtClean="0"/>
              <a:t>‹#›</a:t>
            </a:fld>
            <a:endParaRPr lang="en-GB"/>
          </a:p>
        </p:txBody>
      </p:sp>
    </p:spTree>
    <p:extLst>
      <p:ext uri="{BB962C8B-B14F-4D97-AF65-F5344CB8AC3E}">
        <p14:creationId xmlns:p14="http://schemas.microsoft.com/office/powerpoint/2010/main" val="1775957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B2AA16-515D-4411-BB76-819EA0B9044D}"/>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3D7736E9-7676-4F40-BBAE-365930F3FA0C}"/>
              </a:ext>
            </a:extLst>
          </p:cNvPr>
          <p:cNvSpPr>
            <a:spLocks noGrp="1"/>
          </p:cNvSpPr>
          <p:nvPr>
            <p:ph type="ftr" sz="quarter" idx="11"/>
          </p:nvPr>
        </p:nvSpPr>
        <p:spPr/>
        <p:txBody>
          <a:bodyPr/>
          <a:lstStyle/>
          <a:p>
            <a:r>
              <a:rPr lang="en-GB"/>
              <a:t>Mental Health update</a:t>
            </a:r>
          </a:p>
        </p:txBody>
      </p:sp>
      <p:sp>
        <p:nvSpPr>
          <p:cNvPr id="4" name="Slide Number Placeholder 3">
            <a:extLst>
              <a:ext uri="{FF2B5EF4-FFF2-40B4-BE49-F238E27FC236}">
                <a16:creationId xmlns:a16="http://schemas.microsoft.com/office/drawing/2014/main" id="{C8E15688-8BAA-4EF4-865C-525A708447A7}"/>
              </a:ext>
            </a:extLst>
          </p:cNvPr>
          <p:cNvSpPr>
            <a:spLocks noGrp="1"/>
          </p:cNvSpPr>
          <p:nvPr>
            <p:ph type="sldNum" sz="quarter" idx="12"/>
          </p:nvPr>
        </p:nvSpPr>
        <p:spPr/>
        <p:txBody>
          <a:bodyPr/>
          <a:lstStyle/>
          <a:p>
            <a:fld id="{97E163A3-6C32-4279-8AD2-BBF3D58405EB}" type="slidenum">
              <a:rPr lang="en-GB" smtClean="0"/>
              <a:t>‹#›</a:t>
            </a:fld>
            <a:endParaRPr lang="en-GB"/>
          </a:p>
        </p:txBody>
      </p:sp>
    </p:spTree>
    <p:extLst>
      <p:ext uri="{BB962C8B-B14F-4D97-AF65-F5344CB8AC3E}">
        <p14:creationId xmlns:p14="http://schemas.microsoft.com/office/powerpoint/2010/main" val="10797798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1FF0-6B3C-4B38-88FC-6925A1E08D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F64AC4C-1FC4-4B44-B153-ED63E7EE3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F553DF0-96E9-4A6F-99EB-B83562CB2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CB6275-77C7-4539-B31C-0F3DB6E87029}"/>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093B0ACF-0858-4156-8962-C18D84E116C6}"/>
              </a:ext>
            </a:extLst>
          </p:cNvPr>
          <p:cNvSpPr>
            <a:spLocks noGrp="1"/>
          </p:cNvSpPr>
          <p:nvPr>
            <p:ph type="ftr" sz="quarter" idx="11"/>
          </p:nvPr>
        </p:nvSpPr>
        <p:spPr/>
        <p:txBody>
          <a:bodyPr/>
          <a:lstStyle/>
          <a:p>
            <a:r>
              <a:rPr lang="en-GB"/>
              <a:t>Mental Health update</a:t>
            </a:r>
          </a:p>
        </p:txBody>
      </p:sp>
      <p:sp>
        <p:nvSpPr>
          <p:cNvPr id="7" name="Slide Number Placeholder 6">
            <a:extLst>
              <a:ext uri="{FF2B5EF4-FFF2-40B4-BE49-F238E27FC236}">
                <a16:creationId xmlns:a16="http://schemas.microsoft.com/office/drawing/2014/main" id="{1C20013E-9D47-4E24-A2F9-F0A4FDEA7D85}"/>
              </a:ext>
            </a:extLst>
          </p:cNvPr>
          <p:cNvSpPr>
            <a:spLocks noGrp="1"/>
          </p:cNvSpPr>
          <p:nvPr>
            <p:ph type="sldNum" sz="quarter" idx="12"/>
          </p:nvPr>
        </p:nvSpPr>
        <p:spPr/>
        <p:txBody>
          <a:bodyPr/>
          <a:lstStyle/>
          <a:p>
            <a:fld id="{97E163A3-6C32-4279-8AD2-BBF3D58405EB}" type="slidenum">
              <a:rPr lang="en-GB" smtClean="0"/>
              <a:t>‹#›</a:t>
            </a:fld>
            <a:endParaRPr lang="en-GB"/>
          </a:p>
        </p:txBody>
      </p:sp>
    </p:spTree>
    <p:extLst>
      <p:ext uri="{BB962C8B-B14F-4D97-AF65-F5344CB8AC3E}">
        <p14:creationId xmlns:p14="http://schemas.microsoft.com/office/powerpoint/2010/main" val="10771832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A0B0-42CE-4D5D-A4F4-3164FB8549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2E0990-6978-45BB-8BFE-C2BB3057A9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AA8D349-E8E3-4BD8-9A1F-B9682B98F3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A58926-BFC0-4E01-83DE-0DDDFD04AFF5}"/>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60888A6-B4B8-466F-B521-EF24F3C1BD35}"/>
              </a:ext>
            </a:extLst>
          </p:cNvPr>
          <p:cNvSpPr>
            <a:spLocks noGrp="1"/>
          </p:cNvSpPr>
          <p:nvPr>
            <p:ph type="ftr" sz="quarter" idx="11"/>
          </p:nvPr>
        </p:nvSpPr>
        <p:spPr/>
        <p:txBody>
          <a:bodyPr/>
          <a:lstStyle/>
          <a:p>
            <a:r>
              <a:rPr lang="en-GB"/>
              <a:t>Mental Health update</a:t>
            </a:r>
          </a:p>
        </p:txBody>
      </p:sp>
      <p:sp>
        <p:nvSpPr>
          <p:cNvPr id="7" name="Slide Number Placeholder 6">
            <a:extLst>
              <a:ext uri="{FF2B5EF4-FFF2-40B4-BE49-F238E27FC236}">
                <a16:creationId xmlns:a16="http://schemas.microsoft.com/office/drawing/2014/main" id="{89A6DF5C-D3B6-46C3-B0B0-0E9F44AF74D5}"/>
              </a:ext>
            </a:extLst>
          </p:cNvPr>
          <p:cNvSpPr>
            <a:spLocks noGrp="1"/>
          </p:cNvSpPr>
          <p:nvPr>
            <p:ph type="sldNum" sz="quarter" idx="12"/>
          </p:nvPr>
        </p:nvSpPr>
        <p:spPr/>
        <p:txBody>
          <a:bodyPr/>
          <a:lstStyle/>
          <a:p>
            <a:fld id="{97E163A3-6C32-4279-8AD2-BBF3D58405EB}" type="slidenum">
              <a:rPr lang="en-GB" smtClean="0"/>
              <a:t>‹#›</a:t>
            </a:fld>
            <a:endParaRPr lang="en-GB"/>
          </a:p>
        </p:txBody>
      </p:sp>
    </p:spTree>
    <p:extLst>
      <p:ext uri="{BB962C8B-B14F-4D97-AF65-F5344CB8AC3E}">
        <p14:creationId xmlns:p14="http://schemas.microsoft.com/office/powerpoint/2010/main" val="1673363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B8DA5-88BD-45D0-AE29-CB36EBEC4E9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60E659-EC2D-4C84-BA0E-5D8BC4E42B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F6CB60-036D-4BD6-848D-D9E710A8AF21}"/>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58884280-943D-4393-B4C9-91AB644E47A5}"/>
              </a:ext>
            </a:extLst>
          </p:cNvPr>
          <p:cNvSpPr>
            <a:spLocks noGrp="1"/>
          </p:cNvSpPr>
          <p:nvPr>
            <p:ph type="ftr" sz="quarter" idx="11"/>
          </p:nvPr>
        </p:nvSpPr>
        <p:spPr/>
        <p:txBody>
          <a:bodyPr/>
          <a:lstStyle/>
          <a:p>
            <a:r>
              <a:rPr lang="en-GB"/>
              <a:t>Mental Health update</a:t>
            </a:r>
          </a:p>
        </p:txBody>
      </p:sp>
      <p:sp>
        <p:nvSpPr>
          <p:cNvPr id="6" name="Slide Number Placeholder 5">
            <a:extLst>
              <a:ext uri="{FF2B5EF4-FFF2-40B4-BE49-F238E27FC236}">
                <a16:creationId xmlns:a16="http://schemas.microsoft.com/office/drawing/2014/main" id="{172BD50D-2747-442C-BC1F-6EDF538091D1}"/>
              </a:ext>
            </a:extLst>
          </p:cNvPr>
          <p:cNvSpPr>
            <a:spLocks noGrp="1"/>
          </p:cNvSpPr>
          <p:nvPr>
            <p:ph type="sldNum" sz="quarter" idx="12"/>
          </p:nvPr>
        </p:nvSpPr>
        <p:spPr/>
        <p:txBody>
          <a:bodyPr/>
          <a:lstStyle/>
          <a:p>
            <a:fld id="{97E163A3-6C32-4279-8AD2-BBF3D58405EB}" type="slidenum">
              <a:rPr lang="en-GB" smtClean="0"/>
              <a:t>‹#›</a:t>
            </a:fld>
            <a:endParaRPr lang="en-GB"/>
          </a:p>
        </p:txBody>
      </p:sp>
    </p:spTree>
    <p:extLst>
      <p:ext uri="{BB962C8B-B14F-4D97-AF65-F5344CB8AC3E}">
        <p14:creationId xmlns:p14="http://schemas.microsoft.com/office/powerpoint/2010/main" val="5749887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92F8B5-3449-4EF4-BA17-E572AC6004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C60EE9-0319-4261-BC6C-BCE6900F77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55AF94-E965-459A-8570-A5CAF1C94C94}"/>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A92A1002-C160-445C-8861-4B36F450D1FA}"/>
              </a:ext>
            </a:extLst>
          </p:cNvPr>
          <p:cNvSpPr>
            <a:spLocks noGrp="1"/>
          </p:cNvSpPr>
          <p:nvPr>
            <p:ph type="ftr" sz="quarter" idx="11"/>
          </p:nvPr>
        </p:nvSpPr>
        <p:spPr/>
        <p:txBody>
          <a:bodyPr/>
          <a:lstStyle/>
          <a:p>
            <a:r>
              <a:rPr lang="en-GB"/>
              <a:t>Mental Health update</a:t>
            </a:r>
          </a:p>
        </p:txBody>
      </p:sp>
      <p:sp>
        <p:nvSpPr>
          <p:cNvPr id="6" name="Slide Number Placeholder 5">
            <a:extLst>
              <a:ext uri="{FF2B5EF4-FFF2-40B4-BE49-F238E27FC236}">
                <a16:creationId xmlns:a16="http://schemas.microsoft.com/office/drawing/2014/main" id="{3D73A753-D601-414D-862C-E857C36CA5D9}"/>
              </a:ext>
            </a:extLst>
          </p:cNvPr>
          <p:cNvSpPr>
            <a:spLocks noGrp="1"/>
          </p:cNvSpPr>
          <p:nvPr>
            <p:ph type="sldNum" sz="quarter" idx="12"/>
          </p:nvPr>
        </p:nvSpPr>
        <p:spPr/>
        <p:txBody>
          <a:bodyPr/>
          <a:lstStyle/>
          <a:p>
            <a:fld id="{97E163A3-6C32-4279-8AD2-BBF3D58405EB}" type="slidenum">
              <a:rPr lang="en-GB" smtClean="0"/>
              <a:t>‹#›</a:t>
            </a:fld>
            <a:endParaRPr lang="en-GB"/>
          </a:p>
        </p:txBody>
      </p:sp>
    </p:spTree>
    <p:extLst>
      <p:ext uri="{BB962C8B-B14F-4D97-AF65-F5344CB8AC3E}">
        <p14:creationId xmlns:p14="http://schemas.microsoft.com/office/powerpoint/2010/main" val="33820339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1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BB79D01-2A70-DAF1-6A65-BC0424C2FEE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57010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82907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6_Breaker Heading1-Blue-DarkBlu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092F3-915E-341D-8AD1-B8E398E9BFA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378186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5"/>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p:nvPr>
        </p:nvSpPr>
        <p:spPr>
          <a:xfrm>
            <a:off x="497651" y="2169165"/>
            <a:ext cx="9144000" cy="1682429"/>
          </a:xfrm>
          <a:prstGeom prst="rect">
            <a:avLst/>
          </a:prstGeom>
        </p:spPr>
        <p:txBody>
          <a:bodyPr anchor="b" anchorCtr="0"/>
          <a:lstStyle>
            <a:lvl1pPr algn="l">
              <a:lnSpc>
                <a:spcPct val="100000"/>
              </a:lnSpc>
              <a:defRPr sz="4800" b="1">
                <a:solidFill>
                  <a:schemeClr val="bg1"/>
                </a:solidFill>
              </a:defRPr>
            </a:lvl1pPr>
          </a:lstStyle>
          <a:p>
            <a:r>
              <a:rPr lang="en-GB"/>
              <a:t>Click to edit Master title style</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41399533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55676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74A26B3-AA54-E4E3-F815-2DD0B5B502BC}"/>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Picture 30"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dirty="0"/>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6030841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275908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6"/>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p:nvPr>
        </p:nvSpPr>
        <p:spPr>
          <a:xfrm>
            <a:off x="497651" y="2169165"/>
            <a:ext cx="9144000" cy="1682429"/>
          </a:xfrm>
          <a:prstGeom prst="rect">
            <a:avLst/>
          </a:prstGeom>
        </p:spPr>
        <p:txBody>
          <a:bodyPr anchor="b" anchorCtr="0"/>
          <a:lstStyle>
            <a:lvl1pPr algn="l">
              <a:lnSpc>
                <a:spcPct val="100000"/>
              </a:lnSpc>
              <a:defRPr sz="4800" b="1">
                <a:solidFill>
                  <a:schemeClr val="bg1"/>
                </a:solidFill>
              </a:defRPr>
            </a:lvl1pPr>
          </a:lstStyle>
          <a:p>
            <a:r>
              <a:rPr lang="en-GB"/>
              <a:t>Click to edit Master title style</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4252712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019639"/>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p:nvPr>
        </p:nvSpPr>
        <p:spPr>
          <a:xfrm>
            <a:off x="497651" y="2169165"/>
            <a:ext cx="9144000" cy="1682429"/>
          </a:xfrm>
          <a:prstGeom prst="rect">
            <a:avLst/>
          </a:prstGeom>
        </p:spPr>
        <p:txBody>
          <a:bodyPr anchor="b" anchorCtr="0"/>
          <a:lstStyle>
            <a:lvl1pPr algn="l">
              <a:lnSpc>
                <a:spcPct val="100000"/>
              </a:lnSpc>
              <a:defRPr sz="4800" b="1">
                <a:solidFill>
                  <a:schemeClr val="bg1"/>
                </a:solidFill>
              </a:defRPr>
            </a:lvl1pPr>
          </a:lstStyle>
          <a:p>
            <a:r>
              <a:rPr lang="en-GB"/>
              <a:t>Click to edit Master title style</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486018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78BE20"/>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627CEEE-6531-9D0F-E2DE-B7222F83EAD9}"/>
              </a:ext>
            </a:extLst>
          </p:cNvPr>
          <p:cNvSpPr txBox="1">
            <a:spLocks/>
          </p:cNvSpPr>
          <p:nvPr userDrawn="1"/>
        </p:nvSpPr>
        <p:spPr>
          <a:xfrm>
            <a:off x="11015331" y="6357493"/>
            <a:ext cx="670258" cy="28623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31EACA5D-3005-FC43-99D2-09F0D0CA0832}" type="slidenum">
              <a:rPr lang="en-GB" sz="1400" smtClean="0">
                <a:solidFill>
                  <a:schemeClr val="bg1"/>
                </a:solidFill>
              </a:rPr>
              <a:pPr algn="r"/>
              <a:t>‹#›</a:t>
            </a:fld>
            <a:endParaRPr lang="en-GB" sz="1400">
              <a:solidFill>
                <a:schemeClr val="bg1"/>
              </a:solidFill>
            </a:endParaRPr>
          </a:p>
        </p:txBody>
      </p:sp>
      <p:sp>
        <p:nvSpPr>
          <p:cNvPr id="8" name="Subtitle 2">
            <a:extLst>
              <a:ext uri="{FF2B5EF4-FFF2-40B4-BE49-F238E27FC236}">
                <a16:creationId xmlns:a16="http://schemas.microsoft.com/office/drawing/2014/main" id="{981CD8BD-71DC-03FE-FFB2-24C03EBC842B}"/>
              </a:ext>
            </a:extLst>
          </p:cNvPr>
          <p:cNvSpPr txBox="1">
            <a:spLocks/>
          </p:cNvSpPr>
          <p:nvPr userDrawn="1"/>
        </p:nvSpPr>
        <p:spPr>
          <a:xfrm>
            <a:off x="488950" y="6378268"/>
            <a:ext cx="6836883" cy="244682"/>
          </a:xfrm>
          <a:prstGeom prst="rect">
            <a:avLst/>
          </a:prstGeom>
        </p:spPr>
        <p:txBody>
          <a:bodyPr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a:solidFill>
                  <a:schemeClr val="bg1"/>
                </a:solidFill>
              </a:rPr>
              <a:t>Leeds and York Partnership NHS Foundation Trust</a:t>
            </a:r>
          </a:p>
        </p:txBody>
      </p:sp>
      <p:cxnSp>
        <p:nvCxnSpPr>
          <p:cNvPr id="10" name="Straight Connector 9">
            <a:extLst>
              <a:ext uri="{FF2B5EF4-FFF2-40B4-BE49-F238E27FC236}">
                <a16:creationId xmlns:a16="http://schemas.microsoft.com/office/drawing/2014/main" id="{FDF788E9-28C0-755A-B000-23BDB5C0BA89}"/>
              </a:ext>
            </a:extLst>
          </p:cNvPr>
          <p:cNvCxnSpPr>
            <a:cxnSpLocks/>
          </p:cNvCxnSpPr>
          <p:nvPr userDrawn="1"/>
        </p:nvCxnSpPr>
        <p:spPr>
          <a:xfrm>
            <a:off x="574675" y="1761827"/>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360126-35F1-1564-39B2-3AB3B1B87FFF}"/>
              </a:ext>
            </a:extLst>
          </p:cNvPr>
          <p:cNvCxnSpPr>
            <a:cxnSpLocks/>
          </p:cNvCxnSpPr>
          <p:nvPr userDrawn="1"/>
        </p:nvCxnSpPr>
        <p:spPr>
          <a:xfrm>
            <a:off x="574675" y="6312561"/>
            <a:ext cx="110251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D651FB0D-F9DE-FC08-A020-CF4456D22229}"/>
              </a:ext>
            </a:extLst>
          </p:cNvPr>
          <p:cNvSpPr>
            <a:spLocks noGrp="1"/>
          </p:cNvSpPr>
          <p:nvPr>
            <p:ph type="ctrTitle"/>
          </p:nvPr>
        </p:nvSpPr>
        <p:spPr>
          <a:xfrm>
            <a:off x="497651" y="2169165"/>
            <a:ext cx="9144000" cy="1682429"/>
          </a:xfrm>
          <a:prstGeom prst="rect">
            <a:avLst/>
          </a:prstGeom>
        </p:spPr>
        <p:txBody>
          <a:bodyPr anchor="b" anchorCtr="0"/>
          <a:lstStyle>
            <a:lvl1pPr algn="l">
              <a:lnSpc>
                <a:spcPct val="100000"/>
              </a:lnSpc>
              <a:defRPr sz="4800" b="1">
                <a:solidFill>
                  <a:schemeClr val="bg1"/>
                </a:solidFill>
              </a:defRPr>
            </a:lvl1pPr>
          </a:lstStyle>
          <a:p>
            <a:r>
              <a:rPr lang="en-GB"/>
              <a:t>Click to edit Master title style</a:t>
            </a:r>
          </a:p>
        </p:txBody>
      </p:sp>
      <p:sp>
        <p:nvSpPr>
          <p:cNvPr id="32" name="Subtitle 2">
            <a:extLst>
              <a:ext uri="{FF2B5EF4-FFF2-40B4-BE49-F238E27FC236}">
                <a16:creationId xmlns:a16="http://schemas.microsoft.com/office/drawing/2014/main" id="{BB42CFEB-33EC-FC80-E2A6-7260C909CED9}"/>
              </a:ext>
            </a:extLst>
          </p:cNvPr>
          <p:cNvSpPr>
            <a:spLocks noGrp="1"/>
          </p:cNvSpPr>
          <p:nvPr>
            <p:ph type="subTitle" idx="1"/>
          </p:nvPr>
        </p:nvSpPr>
        <p:spPr>
          <a:xfrm>
            <a:off x="497651" y="3943670"/>
            <a:ext cx="9144000" cy="1655762"/>
          </a:xfrm>
          <a:prstGeom prst="rect">
            <a:avLst/>
          </a:prstGeo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1091328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49.jpeg"/><Relationship Id="rId4" Type="http://schemas.openxmlformats.org/officeDocument/2006/relationships/slideLayout" Target="../slideLayouts/slideLayout4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0098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8">
          <p15:clr>
            <a:srgbClr val="F26B43"/>
          </p15:clr>
        </p15:guide>
        <p15:guide id="4" pos="7361">
          <p15:clr>
            <a:srgbClr val="F26B43"/>
          </p15:clr>
        </p15:guide>
        <p15:guide id="5" pos="362">
          <p15:clr>
            <a:srgbClr val="F26B43"/>
          </p15:clr>
        </p15:guide>
        <p15:guide id="6" pos="730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3458A8-1AD3-46A4-A8B7-22C6C8B116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22AD55-7D1D-47B7-86CE-0AFBB298CE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0E6E3A-C1C2-4E9F-B3E4-9A6E701DEC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F1DF97-DDA2-4187-BCEA-BED8107EB715}" type="datetime1">
              <a:rPr lang="en-GB" smtClean="0"/>
              <a:t>17/04/2025</a:t>
            </a:fld>
            <a:endParaRPr lang="en-GB"/>
          </a:p>
        </p:txBody>
      </p:sp>
      <p:sp>
        <p:nvSpPr>
          <p:cNvPr id="5" name="Footer Placeholder 4">
            <a:extLst>
              <a:ext uri="{FF2B5EF4-FFF2-40B4-BE49-F238E27FC236}">
                <a16:creationId xmlns:a16="http://schemas.microsoft.com/office/drawing/2014/main" id="{48701DC2-E3CA-4F84-BA16-3520C152E5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38693CB-F78D-44C7-A7B6-73D055D74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2330B-B6D6-4A74-9308-41CA2E49D00F}" type="slidenum">
              <a:rPr lang="en-GB" smtClean="0"/>
              <a:t>‹#›</a:t>
            </a:fld>
            <a:endParaRPr lang="en-GB"/>
          </a:p>
        </p:txBody>
      </p:sp>
    </p:spTree>
    <p:extLst>
      <p:ext uri="{BB962C8B-B14F-4D97-AF65-F5344CB8AC3E}">
        <p14:creationId xmlns:p14="http://schemas.microsoft.com/office/powerpoint/2010/main" val="40612968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348DF-5285-4A81-8DD3-E71114568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45B7DF-95E1-4E87-9CC9-82206406C7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89B6C7-4155-4F22-901C-67F98AAD00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C9C7F9D-746D-49F9-B93B-079296516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Mental Health update</a:t>
            </a:r>
          </a:p>
        </p:txBody>
      </p:sp>
      <p:sp>
        <p:nvSpPr>
          <p:cNvPr id="6" name="Slide Number Placeholder 5">
            <a:extLst>
              <a:ext uri="{FF2B5EF4-FFF2-40B4-BE49-F238E27FC236}">
                <a16:creationId xmlns:a16="http://schemas.microsoft.com/office/drawing/2014/main" id="{5B23AC1B-F48C-4A90-A86F-4F6F29E5AE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163A3-6C32-4279-8AD2-BBF3D58405EB}" type="slidenum">
              <a:rPr lang="en-GB" smtClean="0"/>
              <a:t>‹#›</a:t>
            </a:fld>
            <a:endParaRPr lang="en-GB"/>
          </a:p>
        </p:txBody>
      </p:sp>
    </p:spTree>
    <p:extLst>
      <p:ext uri="{BB962C8B-B14F-4D97-AF65-F5344CB8AC3E}">
        <p14:creationId xmlns:p14="http://schemas.microsoft.com/office/powerpoint/2010/main" val="111414974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england.nhs.uk/mental-health/advancing-mental-health-equalities/pcref/" TargetMode="External"/><Relationship Id="rId1" Type="http://schemas.openxmlformats.org/officeDocument/2006/relationships/slideLayout" Target="../slideLayouts/slideLayout60.xml"/><Relationship Id="rId6" Type="http://schemas.openxmlformats.org/officeDocument/2006/relationships/hyperlink" Target="https://assets.publishing.service.gov.uk/government/uploads/system/uploads/attachment_data/file/703475/mental_health_act_review_african_and_caribbean_group_terms_of_reference.pdf" TargetMode="External"/><Relationship Id="rId5" Type="http://schemas.openxmlformats.org/officeDocument/2006/relationships/hyperlink" Target="https://assets.publishing.service.gov.uk/government/uploads/system/uploads/attachment_data/file/778897/Modernising_the_Mental_Health_Act_-_increasing_choice__reducing_compulsion.pdf" TargetMode="External"/><Relationship Id="rId4" Type="http://schemas.openxmlformats.org/officeDocument/2006/relationships/hyperlink" Target="https://future.nhs.uk/connect.ti/MHRH/view?objectId=3944910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xml"/><Relationship Id="rId1" Type="http://schemas.openxmlformats.org/officeDocument/2006/relationships/slideLayout" Target="../slideLayouts/slideLayout62.xml"/><Relationship Id="rId5" Type="http://schemas.openxmlformats.org/officeDocument/2006/relationships/hyperlink" Target="https://www.england.nhs.uk/author/jacqui-dyer/" TargetMode="External"/><Relationship Id="rId4" Type="http://schemas.openxmlformats.org/officeDocument/2006/relationships/image" Target="cid:eaac781d-1014-45ed-a9c5-699b4272aa8f@GBRP265.PROD.OUTLOOK.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nhsrho.org/research/the-cost-of-racism-how-ethnic-health-inequalities-are-standing-in-the-way-of-growth/" TargetMode="External"/><Relationship Id="rId2" Type="http://schemas.openxmlformats.org/officeDocument/2006/relationships/image" Target="../media/image70.jpg"/><Relationship Id="rId1" Type="http://schemas.openxmlformats.org/officeDocument/2006/relationships/slideLayout" Target="../slideLayouts/slideLayout53.xml"/><Relationship Id="rId5" Type="http://schemas.openxmlformats.org/officeDocument/2006/relationships/image" Target="../media/image72.png"/><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53.xml"/><Relationship Id="rId4" Type="http://schemas.openxmlformats.org/officeDocument/2006/relationships/image" Target="../media/image75.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6.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7.png"/><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8" Type="http://schemas.openxmlformats.org/officeDocument/2006/relationships/hyperlink" Target="https://assets.publishing.service.gov.uk/government/uploads/system/uploads/attachment_data/file/703475/mental_health_act_review_african_and_caribbean_group_terms_of_reference.pdf" TargetMode="External"/><Relationship Id="rId3" Type="http://schemas.openxmlformats.org/officeDocument/2006/relationships/hyperlink" Target="https://www.england.nhs.uk/mental-health/advancing-mental-health-equalities/pcref/" TargetMode="External"/><Relationship Id="rId7" Type="http://schemas.openxmlformats.org/officeDocument/2006/relationships/hyperlink" Target="https://www.advancechoice.org/" TargetMode="External"/><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hyperlink" Target="https://www.gov.uk/government/groups/independent-review-of-the-mental-health-act" TargetMode="External"/><Relationship Id="rId11" Type="http://schemas.openxmlformats.org/officeDocument/2006/relationships/hyperlink" Target="https://www.gov.uk/government/publications/draft-mental-health-bill-2022" TargetMode="External"/><Relationship Id="rId5" Type="http://schemas.openxmlformats.org/officeDocument/2006/relationships/hyperlink" Target="https://www.england.nhs.uk/five-year-forward-view/" TargetMode="External"/><Relationship Id="rId10" Type="http://schemas.openxmlformats.org/officeDocument/2006/relationships/hyperlink" Target="https://www.england.nhs.uk/nhs-standard-contract/24-25/" TargetMode="External"/><Relationship Id="rId4" Type="http://schemas.openxmlformats.org/officeDocument/2006/relationships/hyperlink" Target="https://www.rcpsych.ac.uk/docs/default-source/improving-care/better-mh-policy/policy/policy-old-problems-new-solutions-caapc-report-england.pdf?sfvrsn=7563102e_2" TargetMode="External"/><Relationship Id="rId9" Type="http://schemas.openxmlformats.org/officeDocument/2006/relationships/hyperlink" Target="https://www.england.nhs.uk/mental-health/advancing-mental-health-equalities/"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cqc.org.uk/guidance-providers/nhs-trusts/pcref" TargetMode="External"/><Relationship Id="rId3" Type="http://schemas.openxmlformats.org/officeDocument/2006/relationships/hyperlink" Target="https://www.england.nhs.uk/about/equality/equality-hub/patient-equalities-programme/equality-frameworks-and-information-standards/eds/" TargetMode="External"/><Relationship Id="rId7" Type="http://schemas.openxmlformats.org/officeDocument/2006/relationships/hyperlink" Target="https://www.england.nhs.uk/nhs-standard-contract/24-25/" TargetMode="External"/><Relationship Id="rId12" Type="http://schemas.openxmlformats.org/officeDocument/2006/relationships/hyperlink" Target="https://www.equalityhumanrights.com/human-rights/submission-united-nations-committee-elimination-all-forms-racial-discrimination-july" TargetMode="External"/><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hyperlink" Target="https://www.england.nhs.uk/wp-content/uploads/2023/11/PR2128-i-nhs-englands-statement-on-information-on-health-inequalities.pdf" TargetMode="External"/><Relationship Id="rId11" Type="http://schemas.openxmlformats.org/officeDocument/2006/relationships/hyperlink" Target="https://www.fons.org/programmes-development-opportunities/ward-managers-programme/" TargetMode="External"/><Relationship Id="rId5" Type="http://schemas.openxmlformats.org/officeDocument/2006/relationships/hyperlink" Target="https://www.england.nhs.uk/long-read/culture-of-care-standards-for-mental-health-inpatient-services/" TargetMode="External"/><Relationship Id="rId10" Type="http://schemas.openxmlformats.org/officeDocument/2006/relationships/hyperlink" Target="https://www.england.nhs.uk/long-read/the-insightful-provider-board/" TargetMode="External"/><Relationship Id="rId4" Type="http://schemas.openxmlformats.org/officeDocument/2006/relationships/hyperlink" Target="https://carers.org/triangle-of-care/the-triangle-of-care" TargetMode="External"/><Relationship Id="rId9" Type="http://schemas.openxmlformats.org/officeDocument/2006/relationships/hyperlink" Target="https://www.england.nhs.uk/about/equality/equality-hub/national-healthcare-inequalities-improvement-programme/core20plus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mailto:england.mentalhealthpmo@nhs.net" TargetMode="External"/><Relationship Id="rId2" Type="http://schemas.openxmlformats.org/officeDocument/2006/relationships/image" Target="../media/image79.png"/><Relationship Id="rId1" Type="http://schemas.openxmlformats.org/officeDocument/2006/relationships/slideLayout" Target="../slideLayouts/slideLayout59.xml"/><Relationship Id="rId6" Type="http://schemas.openxmlformats.org/officeDocument/2006/relationships/hyperlink" Target="https://www.england.nhs.uk/mental-health/advancing-mental-health-equalities/" TargetMode="External"/><Relationship Id="rId5" Type="http://schemas.openxmlformats.org/officeDocument/2006/relationships/hyperlink" Target="https://future.nhs.uk/MHRH/view?objectId=46362000" TargetMode="External"/><Relationship Id="rId4" Type="http://schemas.openxmlformats.org/officeDocument/2006/relationships/hyperlink" Target="https://www.england.nhs.uk/pcre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s://future.nhs.uk/MHRH/view?objectId=46362000" TargetMode="External"/><Relationship Id="rId7" Type="http://schemas.openxmlformats.org/officeDocument/2006/relationships/image" Target="../media/image83.png"/><Relationship Id="rId2" Type="http://schemas.openxmlformats.org/officeDocument/2006/relationships/hyperlink" Target="https://gbr01.safelinks.protection.outlook.com/?url=https%3A%2F%2Fwww.england.nhs.uk%2Fmental-health%2Fadvancing-mental-health-equalities%2Fpcref%2F&amp;data=05%7C02%7Cj.bienaime%40nhs.net%7C1e637564693e4a5566f808dc1689c43a%7C37c354b285b047f5b22207b48d774ee3%7C0%7C0%7C638410028156213936%7CUnknown%7CTWFpbGZsb3d8eyJWIjoiMC4wLjAwMDAiLCJQIjoiV2luMzIiLCJBTiI6Ik1haWwiLCJXVCI6Mn0%3D%7C3000%7C%7C%7C&amp;sdata=zgYCcgSghw23r6uBisbJpmeMtQG9dAdheEPIQwBBrtE%3D&amp;reserved=0" TargetMode="External"/><Relationship Id="rId1" Type="http://schemas.openxmlformats.org/officeDocument/2006/relationships/slideLayout" Target="../slideLayouts/slideLayout5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2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jp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86.jpg"/><Relationship Id="rId1" Type="http://schemas.openxmlformats.org/officeDocument/2006/relationships/slideLayout" Target="../slideLayouts/slideLayout47.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hyperlink" Target="https://www.england.nhs.uk/mental-health/advancing-mental-health-equalities/pcref/" TargetMode="External"/><Relationship Id="rId10" Type="http://schemas.openxmlformats.org/officeDocument/2006/relationships/image" Target="../media/image92.png"/><Relationship Id="rId4" Type="http://schemas.openxmlformats.org/officeDocument/2006/relationships/hyperlink" Target="https://www.england.nhs.uk/wp-content/uploads/2020/10/00159-advancing-mental-health-equalities-strategy.pdf" TargetMode="External"/><Relationship Id="rId9" Type="http://schemas.openxmlformats.org/officeDocument/2006/relationships/image" Target="../media/image9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svg"/><Relationship Id="rId2" Type="http://schemas.openxmlformats.org/officeDocument/2006/relationships/image" Target="../media/image59.png"/><Relationship Id="rId1" Type="http://schemas.openxmlformats.org/officeDocument/2006/relationships/slideLayout" Target="../slideLayouts/slideLayout2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svg"/></Relationships>
</file>

<file path=ppt/slides/_rels/slide28.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102.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03.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2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wypartnership.co.uk/publications/tackling-health-inequalities-for-ethnic-minority-communities-and-colleagues" TargetMode="Externa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9.png"/><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4.xml"/><Relationship Id="rId5" Type="http://schemas.openxmlformats.org/officeDocument/2006/relationships/image" Target="../media/image59.png"/><Relationship Id="rId4" Type="http://schemas.openxmlformats.org/officeDocument/2006/relationships/hyperlink" Target="https://observatory.leeds.gov.uk/population/#/view-report/63aeddf1d7fc44b8b4dffcd868e84eac/___iaFirstFeature/G3"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4.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5.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hyperlink" Target="mailto:lmh-tr.healthequity@nhs.net"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hyperlink" Target="mailto:patientexperience.lypft@nhs.net" TargetMode="External"/><Relationship Id="rId2" Type="http://schemas.openxmlformats.org/officeDocument/2006/relationships/hyperlink" Target="http://www.myonlinesurvey.co.uk/PFFT/RGD" TargetMode="External"/><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hyperlink" Target="mailto:sophie.valinakis@nhs.net" TargetMode="External"/><Relationship Id="rId2" Type="http://schemas.openxmlformats.org/officeDocument/2006/relationships/hyperlink" Target="mailto:lmh-tr.healthequity@nhs.net" TargetMode="Externa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mailto:lmh-tr.healthequity@nhs.net" TargetMode="External"/><Relationship Id="rId2" Type="http://schemas.openxmlformats.org/officeDocument/2006/relationships/hyperlink" Target="mailto:https://view.officeapps.live.com/op/view.aspx?src=https%3A%2F%2Fwww.leedsandyorkpft.nhs.uk%2Fget-involved%2Fwp-content%2Fuploads%2Fsites%2F11%2F2025%2F03%2FImproving-Health-Equity-strategic-plan-accessible-version-March-2025.docx&amp;wdOrigin=BROWSELINK" TargetMode="External"/><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0C32CB-5288-2917-0817-412F1A72BA76}"/>
              </a:ext>
            </a:extLst>
          </p:cNvPr>
          <p:cNvSpPr>
            <a:spLocks noGrp="1"/>
          </p:cNvSpPr>
          <p:nvPr>
            <p:ph type="ctrTitle"/>
          </p:nvPr>
        </p:nvSpPr>
        <p:spPr>
          <a:xfrm>
            <a:off x="1563756" y="508959"/>
            <a:ext cx="7951304" cy="887895"/>
          </a:xfrm>
        </p:spPr>
        <p:txBody>
          <a:bodyPr lIns="91440" tIns="45720" rIns="91440" bIns="45720" anchor="b" anchorCtr="0"/>
          <a:lstStyle/>
          <a:p>
            <a:pPr algn="l">
              <a:lnSpc>
                <a:spcPct val="150000"/>
              </a:lnSpc>
              <a:spcBef>
                <a:spcPts val="1200"/>
              </a:spcBef>
            </a:pPr>
            <a:r>
              <a:rPr lang="en-GB" sz="4400" dirty="0">
                <a:solidFill>
                  <a:schemeClr val="accent1"/>
                </a:solidFill>
              </a:rPr>
              <a:t>Improving Health Equity</a:t>
            </a:r>
            <a:endParaRPr lang="en-GB" sz="4400" dirty="0"/>
          </a:p>
        </p:txBody>
      </p:sp>
      <p:sp>
        <p:nvSpPr>
          <p:cNvPr id="7" name="Subtitle 6">
            <a:extLst>
              <a:ext uri="{FF2B5EF4-FFF2-40B4-BE49-F238E27FC236}">
                <a16:creationId xmlns:a16="http://schemas.microsoft.com/office/drawing/2014/main" id="{37234544-A488-CF1A-BACB-9F755A886C93}"/>
              </a:ext>
            </a:extLst>
          </p:cNvPr>
          <p:cNvSpPr>
            <a:spLocks noGrp="1"/>
          </p:cNvSpPr>
          <p:nvPr>
            <p:ph type="subTitle" idx="1"/>
          </p:nvPr>
        </p:nvSpPr>
        <p:spPr>
          <a:xfrm>
            <a:off x="2937412" y="4985423"/>
            <a:ext cx="5943600" cy="1263192"/>
          </a:xfrm>
        </p:spPr>
        <p:txBody>
          <a:bodyPr lIns="91440" tIns="45720" rIns="91440" bIns="45720" anchor="t"/>
          <a:lstStyle/>
          <a:p>
            <a:pPr>
              <a:spcBef>
                <a:spcPts val="0"/>
              </a:spcBef>
            </a:pPr>
            <a:r>
              <a:rPr lang="en-GB" sz="2000" dirty="0"/>
              <a:t>Joanna Forster-Adams – Chief Operating Officer</a:t>
            </a:r>
          </a:p>
          <a:p>
            <a:pPr>
              <a:spcBef>
                <a:spcPts val="0"/>
              </a:spcBef>
            </a:pPr>
            <a:r>
              <a:rPr lang="en-GB" sz="2000" dirty="0"/>
              <a:t>Sophie Valinakis – Head of Health Equity</a:t>
            </a:r>
            <a:endParaRPr lang="en-GB" sz="2000" dirty="0">
              <a:cs typeface="Arial"/>
            </a:endParaRPr>
          </a:p>
        </p:txBody>
      </p:sp>
      <p:pic>
        <p:nvPicPr>
          <p:cNvPr id="2" name="Picture 1">
            <a:extLst>
              <a:ext uri="{FF2B5EF4-FFF2-40B4-BE49-F238E27FC236}">
                <a16:creationId xmlns:a16="http://schemas.microsoft.com/office/drawing/2014/main" id="{23CEE565-8F78-6871-9AA0-FD422B35EE22}"/>
              </a:ext>
            </a:extLst>
          </p:cNvPr>
          <p:cNvPicPr>
            <a:picLocks noChangeAspect="1"/>
          </p:cNvPicPr>
          <p:nvPr/>
        </p:nvPicPr>
        <p:blipFill>
          <a:blip r:embed="rId2"/>
          <a:stretch>
            <a:fillRect/>
          </a:stretch>
        </p:blipFill>
        <p:spPr>
          <a:xfrm>
            <a:off x="114818" y="188393"/>
            <a:ext cx="969348" cy="1316850"/>
          </a:xfrm>
          <a:prstGeom prst="rect">
            <a:avLst/>
          </a:prstGeom>
        </p:spPr>
      </p:pic>
      <p:sp>
        <p:nvSpPr>
          <p:cNvPr id="4" name="TextBox 3">
            <a:extLst>
              <a:ext uri="{FF2B5EF4-FFF2-40B4-BE49-F238E27FC236}">
                <a16:creationId xmlns:a16="http://schemas.microsoft.com/office/drawing/2014/main" id="{97726467-497F-5EB6-F53D-10C4C8FBB760}"/>
              </a:ext>
            </a:extLst>
          </p:cNvPr>
          <p:cNvSpPr txBox="1"/>
          <p:nvPr/>
        </p:nvSpPr>
        <p:spPr>
          <a:xfrm>
            <a:off x="10481044" y="6349041"/>
            <a:ext cx="1225402" cy="369332"/>
          </a:xfrm>
          <a:prstGeom prst="rect">
            <a:avLst/>
          </a:prstGeom>
          <a:noFill/>
        </p:spPr>
        <p:txBody>
          <a:bodyPr wrap="square">
            <a:spAutoFit/>
          </a:bodyPr>
          <a:lstStyle/>
          <a:p>
            <a:r>
              <a:rPr lang="en-GB" sz="1800" dirty="0"/>
              <a:t>(14.04.25)</a:t>
            </a:r>
            <a:endParaRPr lang="en-GB" dirty="0"/>
          </a:p>
        </p:txBody>
      </p:sp>
      <p:sp>
        <p:nvSpPr>
          <p:cNvPr id="8" name="TextBox 7">
            <a:extLst>
              <a:ext uri="{FF2B5EF4-FFF2-40B4-BE49-F238E27FC236}">
                <a16:creationId xmlns:a16="http://schemas.microsoft.com/office/drawing/2014/main" id="{FCF45387-D732-E842-AC1B-32E637BC06BF}"/>
              </a:ext>
            </a:extLst>
          </p:cNvPr>
          <p:cNvSpPr txBox="1"/>
          <p:nvPr/>
        </p:nvSpPr>
        <p:spPr>
          <a:xfrm>
            <a:off x="408304" y="2705725"/>
            <a:ext cx="11001817" cy="1446550"/>
          </a:xfrm>
          <a:prstGeom prst="rect">
            <a:avLst/>
          </a:prstGeom>
          <a:noFill/>
        </p:spPr>
        <p:txBody>
          <a:bodyPr wrap="square">
            <a:spAutoFit/>
          </a:bodyPr>
          <a:lstStyle/>
          <a:p>
            <a:pPr algn="ctr"/>
            <a:r>
              <a:rPr lang="en-GB" sz="4400" b="1" dirty="0"/>
              <a:t>Patient Carer Race Equality Framework </a:t>
            </a:r>
          </a:p>
          <a:p>
            <a:pPr algn="ctr"/>
            <a:r>
              <a:rPr lang="en-GB" sz="4400" b="1" dirty="0"/>
              <a:t>(PCREF)</a:t>
            </a:r>
          </a:p>
        </p:txBody>
      </p:sp>
    </p:spTree>
    <p:extLst>
      <p:ext uri="{BB962C8B-B14F-4D97-AF65-F5344CB8AC3E}">
        <p14:creationId xmlns:p14="http://schemas.microsoft.com/office/powerpoint/2010/main" val="2909815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a:xfrm>
            <a:off x="215817" y="120933"/>
            <a:ext cx="6366365" cy="2946680"/>
          </a:xfrm>
        </p:spPr>
        <p:txBody>
          <a:bodyPr/>
          <a:lstStyle/>
          <a:p>
            <a:r>
              <a:rPr lang="en-GB" sz="4000" b="1" dirty="0">
                <a:latin typeface="Arial" panose="020B0604020202020204" pitchFamily="34" charset="0"/>
                <a:cs typeface="Arial" panose="020B0604020202020204" pitchFamily="34" charset="0"/>
              </a:rPr>
              <a:t>Patient and Carer Race Equality Framework</a:t>
            </a:r>
            <a:br>
              <a:rPr lang="en-GB" sz="4000" b="1" dirty="0">
                <a:latin typeface="Arial" panose="020B0604020202020204" pitchFamily="34" charset="0"/>
                <a:cs typeface="Arial" panose="020B0604020202020204" pitchFamily="34" charset="0"/>
              </a:rPr>
            </a:br>
            <a:br>
              <a:rPr lang="en-GB" sz="4000" b="1" dirty="0">
                <a:latin typeface="Arial" panose="020B0604020202020204" pitchFamily="34" charset="0"/>
                <a:cs typeface="Arial" panose="020B0604020202020204" pitchFamily="34" charset="0"/>
              </a:rPr>
            </a:br>
            <a:endParaRPr lang="en-GB" sz="6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B96998-8BA0-CF4D-B57F-DEBCAD1141C5}"/>
              </a:ext>
            </a:extLst>
          </p:cNvPr>
          <p:cNvSpPr>
            <a:spLocks noGrp="1"/>
          </p:cNvSpPr>
          <p:nvPr>
            <p:ph type="subTitle" idx="1"/>
          </p:nvPr>
        </p:nvSpPr>
        <p:spPr>
          <a:xfrm>
            <a:off x="215813" y="1809792"/>
            <a:ext cx="6259514" cy="1375394"/>
          </a:xfrm>
        </p:spPr>
        <p:txBody>
          <a:bodyPr>
            <a:normAutofit/>
          </a:bodyPr>
          <a:lstStyle/>
          <a:p>
            <a:r>
              <a:rPr lang="en-GB" sz="2800" b="1" dirty="0"/>
              <a:t>Making anti-racism work for all </a:t>
            </a:r>
            <a:br>
              <a:rPr lang="en-GB" b="1" dirty="0"/>
            </a:br>
            <a:r>
              <a:rPr lang="en-GB" sz="2800" b="1" dirty="0"/>
              <a:t>Mental Health </a:t>
            </a:r>
            <a:r>
              <a:rPr lang="en-GB" b="1" dirty="0"/>
              <a:t>providers</a:t>
            </a:r>
          </a:p>
        </p:txBody>
      </p:sp>
      <p:sp>
        <p:nvSpPr>
          <p:cNvPr id="9" name="Text Placeholder 8">
            <a:extLst>
              <a:ext uri="{FF2B5EF4-FFF2-40B4-BE49-F238E27FC236}">
                <a16:creationId xmlns:a16="http://schemas.microsoft.com/office/drawing/2014/main" id="{E4F63B5F-2944-6B41-9332-74DB2CCA6FCA}"/>
              </a:ext>
            </a:extLst>
          </p:cNvPr>
          <p:cNvSpPr>
            <a:spLocks noGrp="1"/>
          </p:cNvSpPr>
          <p:nvPr>
            <p:ph type="body" sz="quarter" idx="13"/>
          </p:nvPr>
        </p:nvSpPr>
        <p:spPr>
          <a:xfrm>
            <a:off x="148783" y="3909826"/>
            <a:ext cx="6433399" cy="2417204"/>
          </a:xfrm>
        </p:spPr>
        <p:txBody>
          <a:bodyPr>
            <a:noAutofit/>
          </a:bodyPr>
          <a:lstStyle/>
          <a:p>
            <a:pPr>
              <a:lnSpc>
                <a:spcPct val="120000"/>
              </a:lnSpc>
            </a:pPr>
            <a:r>
              <a:rPr lang="en-GB" sz="1900" b="1" dirty="0">
                <a:solidFill>
                  <a:schemeClr val="tx1"/>
                </a:solidFill>
                <a:latin typeface="Arial" panose="020B0604020202020204" pitchFamily="34" charset="0"/>
                <a:cs typeface="Arial" panose="020B0604020202020204" pitchFamily="34" charset="0"/>
              </a:rPr>
              <a:t>Dr Jacqui Dyer, MBE</a:t>
            </a:r>
          </a:p>
          <a:p>
            <a:pPr>
              <a:lnSpc>
                <a:spcPct val="120000"/>
              </a:lnSpc>
            </a:pPr>
            <a:r>
              <a:rPr lang="en-GB" sz="1900" dirty="0">
                <a:solidFill>
                  <a:schemeClr val="tx1"/>
                </a:solidFill>
                <a:latin typeface="Arial" panose="020B0604020202020204" pitchFamily="34" charset="0"/>
                <a:cs typeface="Arial" panose="020B0604020202020204" pitchFamily="34" charset="0"/>
              </a:rPr>
              <a:t>NHS England, National Mental Health Equalities Adviser </a:t>
            </a:r>
          </a:p>
          <a:p>
            <a:pPr>
              <a:lnSpc>
                <a:spcPct val="120000"/>
              </a:lnSpc>
            </a:pPr>
            <a:r>
              <a:rPr lang="en-GB" sz="1900" dirty="0">
                <a:solidFill>
                  <a:schemeClr val="tx1"/>
                </a:solidFill>
                <a:latin typeface="Arial" panose="020B0604020202020204" pitchFamily="34" charset="0"/>
                <a:cs typeface="Arial" panose="020B0604020202020204" pitchFamily="34" charset="0"/>
              </a:rPr>
              <a:t>Advancing Mental Health Equalities</a:t>
            </a:r>
          </a:p>
          <a:p>
            <a:pPr>
              <a:lnSpc>
                <a:spcPct val="120000"/>
              </a:lnSpc>
            </a:pPr>
            <a:endParaRPr lang="en-GB" sz="1900" dirty="0">
              <a:solidFill>
                <a:schemeClr val="tx1"/>
              </a:solidFill>
              <a:latin typeface="Arial" panose="020B0604020202020204" pitchFamily="34" charset="0"/>
              <a:cs typeface="Arial" panose="020B0604020202020204" pitchFamily="34" charset="0"/>
            </a:endParaRPr>
          </a:p>
          <a:p>
            <a:pPr>
              <a:lnSpc>
                <a:spcPct val="120000"/>
              </a:lnSpc>
            </a:pPr>
            <a:endParaRPr lang="en-GB" sz="1900" dirty="0">
              <a:solidFill>
                <a:schemeClr val="tx1"/>
              </a:solidFill>
              <a:latin typeface="Arial" panose="020B0604020202020204" pitchFamily="34" charset="0"/>
              <a:cs typeface="Arial" panose="020B0604020202020204" pitchFamily="34" charset="0"/>
            </a:endParaRPr>
          </a:p>
          <a:p>
            <a:pPr>
              <a:lnSpc>
                <a:spcPct val="120000"/>
              </a:lnSpc>
            </a:pPr>
            <a:endParaRPr lang="en-GB" sz="1900" dirty="0">
              <a:solidFill>
                <a:schemeClr val="tx1"/>
              </a:solidFill>
              <a:latin typeface="Arial" panose="020B0604020202020204" pitchFamily="34" charset="0"/>
              <a:cs typeface="Arial" panose="020B0604020202020204" pitchFamily="34" charset="0"/>
            </a:endParaRPr>
          </a:p>
          <a:p>
            <a:pPr>
              <a:lnSpc>
                <a:spcPct val="120000"/>
              </a:lnSpc>
            </a:pPr>
            <a:r>
              <a:rPr lang="en-GB" sz="1900" dirty="0">
                <a:solidFill>
                  <a:schemeClr val="tx1"/>
                </a:solidFill>
                <a:latin typeface="Arial" panose="020B0604020202020204" pitchFamily="34" charset="0"/>
                <a:cs typeface="Arial" panose="020B0604020202020204" pitchFamily="34" charset="0"/>
              </a:rPr>
              <a:t>April 2025</a:t>
            </a:r>
          </a:p>
          <a:p>
            <a:pPr>
              <a:lnSpc>
                <a:spcPct val="120000"/>
              </a:lnSpc>
            </a:pPr>
            <a:endParaRPr lang="en-GB" sz="1900" dirty="0">
              <a:solidFill>
                <a:schemeClr val="tx1"/>
              </a:solidFill>
              <a:latin typeface="Arial" panose="020B0604020202020204" pitchFamily="34" charset="0"/>
              <a:cs typeface="Arial" panose="020B0604020202020204" pitchFamily="34" charset="0"/>
            </a:endParaRPr>
          </a:p>
        </p:txBody>
      </p:sp>
      <p:sp>
        <p:nvSpPr>
          <p:cNvPr id="4" name="Text Placeholder 8">
            <a:extLst>
              <a:ext uri="{FF2B5EF4-FFF2-40B4-BE49-F238E27FC236}">
                <a16:creationId xmlns:a16="http://schemas.microsoft.com/office/drawing/2014/main" id="{99EFEC90-6018-7FD5-7329-87D58630DB5B}"/>
              </a:ext>
            </a:extLst>
          </p:cNvPr>
          <p:cNvSpPr txBox="1">
            <a:spLocks/>
          </p:cNvSpPr>
          <p:nvPr/>
        </p:nvSpPr>
        <p:spPr>
          <a:xfrm>
            <a:off x="269241" y="2399747"/>
            <a:ext cx="6259513" cy="90301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accent6"/>
                </a:solidFill>
                <a:latin typeface="+mn-lt"/>
                <a:ea typeface="+mn-ea"/>
                <a:cs typeface="+mn-cs"/>
              </a:defRPr>
            </a:lvl1pPr>
            <a:lvl2pPr marL="357188"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mn-lt"/>
                <a:ea typeface="+mn-ea"/>
                <a:cs typeface="+mn-cs"/>
              </a:defRPr>
            </a:lvl2pPr>
            <a:lvl3pPr marL="714375"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3pPr>
            <a:lvl4pPr marL="1081087"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4pPr>
            <a:lvl5pPr marL="1438275"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GB" sz="22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br>
              <a:rPr kumimoji="0" lang="en-GB" sz="22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br>
            <a:endParaRPr kumimoji="0" lang="en-GB" sz="22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158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56A373-7C78-9E2F-07A7-5FEEF1D12973}"/>
              </a:ext>
            </a:extLst>
          </p:cNvPr>
          <p:cNvSpPr>
            <a:spLocks noGrp="1"/>
          </p:cNvSpPr>
          <p:nvPr>
            <p:ph type="title"/>
          </p:nvPr>
        </p:nvSpPr>
        <p:spPr>
          <a:xfrm>
            <a:off x="82177" y="0"/>
            <a:ext cx="11233150" cy="684389"/>
          </a:xfrm>
        </p:spPr>
        <p:txBody>
          <a:bodyPr>
            <a:normAutofit/>
          </a:bodyPr>
          <a:lstStyle/>
          <a:p>
            <a:r>
              <a:rPr lang="en-GB" sz="3200" dirty="0">
                <a:latin typeface="Arial" panose="020B0604020202020204" pitchFamily="34" charset="0"/>
                <a:cs typeface="Arial" panose="020B0604020202020204" pitchFamily="34" charset="0"/>
              </a:rPr>
              <a:t>Background/history</a:t>
            </a:r>
          </a:p>
        </p:txBody>
      </p:sp>
      <p:sp>
        <p:nvSpPr>
          <p:cNvPr id="6" name="Content Placeholder 2">
            <a:extLst>
              <a:ext uri="{FF2B5EF4-FFF2-40B4-BE49-F238E27FC236}">
                <a16:creationId xmlns:a16="http://schemas.microsoft.com/office/drawing/2014/main" id="{5BEC66EC-D443-D08A-0D6E-55484FDBD98F}"/>
              </a:ext>
            </a:extLst>
          </p:cNvPr>
          <p:cNvSpPr txBox="1">
            <a:spLocks/>
          </p:cNvSpPr>
          <p:nvPr/>
        </p:nvSpPr>
        <p:spPr>
          <a:xfrm>
            <a:off x="317148" y="749877"/>
            <a:ext cx="6879100" cy="28036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28600" algn="l" defTabSz="914400" rtl="0" eaLnBrk="1" fontAlgn="auto" latinLnBrk="0" hangingPunct="1">
              <a:lnSpc>
                <a:spcPct val="100000"/>
              </a:lnSpc>
              <a:spcBef>
                <a:spcPts val="0"/>
              </a:spcBef>
              <a:spcAft>
                <a:spcPts val="0"/>
              </a:spcAft>
              <a:buClr>
                <a:srgbClr val="003087"/>
              </a:buClr>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NHS England (NHSE) published its first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Advancing Mental Health Equalities Strategy</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in October 2020, laying out plans for addressing inequalities in access, experience and outcomes in mental health care. </a:t>
            </a:r>
          </a:p>
          <a:p>
            <a:pPr marL="285750" marR="0" lvl="0" indent="-228600" algn="l" defTabSz="914400" rtl="0" eaLnBrk="1" fontAlgn="auto" latinLnBrk="0" hangingPunct="1">
              <a:lnSpc>
                <a:spcPct val="100000"/>
              </a:lnSpc>
              <a:spcBef>
                <a:spcPts val="0"/>
              </a:spcBef>
              <a:spcAft>
                <a:spcPts val="0"/>
              </a:spcAft>
              <a:buClr>
                <a:srgbClr val="003087"/>
              </a:buClr>
              <a:buSzTx/>
              <a:buFont typeface="Arial" panose="020B0604020202020204" pitchFamily="34" charset="0"/>
              <a:buChar char="•"/>
              <a:tabLst/>
              <a:defRPr/>
            </a:pPr>
            <a:r>
              <a:rPr kumimoji="0" lang="en-GB"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The strategy summarises the core actions that are needed to address inequalities and improve care for communities faring worse than others in mental health services. It sets out three avenues to achieve this:</a:t>
            </a:r>
          </a:p>
          <a:p>
            <a:pPr marL="742950" marR="0" lvl="1" indent="-228600" algn="l" defTabSz="914400" rtl="0" eaLnBrk="1" fontAlgn="auto" latinLnBrk="0" hangingPunct="1">
              <a:lnSpc>
                <a:spcPct val="100000"/>
              </a:lnSpc>
              <a:spcBef>
                <a:spcPts val="0"/>
              </a:spcBef>
              <a:spcAft>
                <a:spcPts val="0"/>
              </a:spcAft>
              <a:buClr>
                <a:srgbClr val="003087"/>
              </a:buClr>
              <a:buSzTx/>
              <a:buFont typeface="Arial" panose="020B0604020202020204" pitchFamily="34" charset="0"/>
              <a:buChar char="•"/>
              <a:tabLst/>
              <a:defRPr/>
            </a:pPr>
            <a:r>
              <a:rPr kumimoji="0" lang="en-GB"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Supporting local health systems to advance equalities</a:t>
            </a:r>
          </a:p>
          <a:p>
            <a:pPr marL="742950" marR="0" lvl="1" indent="-228600" algn="l" defTabSz="914400" rtl="0" eaLnBrk="1" fontAlgn="auto" latinLnBrk="0" hangingPunct="1">
              <a:lnSpc>
                <a:spcPct val="100000"/>
              </a:lnSpc>
              <a:spcBef>
                <a:spcPts val="0"/>
              </a:spcBef>
              <a:spcAft>
                <a:spcPts val="0"/>
              </a:spcAft>
              <a:buClr>
                <a:srgbClr val="003087"/>
              </a:buClr>
              <a:buSzTx/>
              <a:buFont typeface="Arial" panose="020B0604020202020204" pitchFamily="34" charset="0"/>
              <a:buChar char="•"/>
              <a:tabLst/>
              <a:defRPr/>
            </a:pPr>
            <a:r>
              <a:rPr kumimoji="0" lang="en-GB"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Improving the quality and use of data to inform decision making, and</a:t>
            </a:r>
          </a:p>
          <a:p>
            <a:pPr marL="742950" marR="0" lvl="1" indent="-228600" algn="l" defTabSz="914400" rtl="0" eaLnBrk="1" fontAlgn="auto" latinLnBrk="0" hangingPunct="1">
              <a:lnSpc>
                <a:spcPct val="100000"/>
              </a:lnSpc>
              <a:spcBef>
                <a:spcPts val="0"/>
              </a:spcBef>
              <a:spcAft>
                <a:spcPts val="0"/>
              </a:spcAft>
              <a:buClr>
                <a:srgbClr val="003087"/>
              </a:buClr>
              <a:buSzTx/>
              <a:buFont typeface="Arial" panose="020B0604020202020204" pitchFamily="34" charset="0"/>
              <a:buChar char="•"/>
              <a:tabLst/>
              <a:defRPr/>
            </a:pPr>
            <a:r>
              <a:rPr kumimoji="0" lang="en-GB"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Creating a diverse and representative workforce which is equipped with the capabilities to achieve change</a:t>
            </a: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85750" marR="0" lvl="0" indent="-228600" algn="l" defTabSz="914400" rtl="0" eaLnBrk="1" fontAlgn="auto" latinLnBrk="0" hangingPunct="1">
              <a:lnSpc>
                <a:spcPct val="90000"/>
              </a:lnSpc>
              <a:spcBef>
                <a:spcPts val="1000"/>
              </a:spcBef>
              <a:spcAft>
                <a:spcPts val="0"/>
              </a:spcAft>
              <a:buClr>
                <a:srgbClr val="003087"/>
              </a:buClr>
              <a:buSzTx/>
              <a:buFont typeface="Arial" panose="020B0604020202020204" pitchFamily="34" charset="0"/>
              <a:buChar char="•"/>
              <a:tabLst/>
              <a:defRPr/>
            </a:pP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228600" algn="l" defTabSz="914400" rtl="0" eaLnBrk="1" fontAlgn="auto" latinLnBrk="0" hangingPunct="1">
              <a:lnSpc>
                <a:spcPct val="90000"/>
              </a:lnSpc>
              <a:spcBef>
                <a:spcPts val="1000"/>
              </a:spcBef>
              <a:spcAft>
                <a:spcPts val="0"/>
              </a:spcAft>
              <a:buClr>
                <a:srgbClr val="003087"/>
              </a:buClr>
              <a:buSzTx/>
              <a:buFont typeface="Arial" panose="020B0604020202020204" pitchFamily="34" charset="0"/>
              <a:buChar char="•"/>
              <a:tabLst/>
              <a:defRPr/>
            </a:pP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228600" algn="l" defTabSz="914400" rtl="0" eaLnBrk="1" fontAlgn="auto" latinLnBrk="0" hangingPunct="1">
              <a:lnSpc>
                <a:spcPct val="90000"/>
              </a:lnSpc>
              <a:spcBef>
                <a:spcPts val="100"/>
              </a:spcBef>
              <a:spcAft>
                <a:spcPts val="3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22860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E8FC29AA-C8E4-6888-B162-755EFCF68B77}"/>
              </a:ext>
            </a:extLst>
          </p:cNvPr>
          <p:cNvPicPr>
            <a:picLocks noChangeAspect="1"/>
          </p:cNvPicPr>
          <p:nvPr/>
        </p:nvPicPr>
        <p:blipFill>
          <a:blip r:embed="rId3"/>
          <a:stretch>
            <a:fillRect/>
          </a:stretch>
        </p:blipFill>
        <p:spPr>
          <a:xfrm>
            <a:off x="7520586" y="749877"/>
            <a:ext cx="4354266" cy="2369817"/>
          </a:xfrm>
          <a:prstGeom prst="rect">
            <a:avLst/>
          </a:prstGeom>
        </p:spPr>
      </p:pic>
      <p:sp>
        <p:nvSpPr>
          <p:cNvPr id="8" name="Content Placeholder 2">
            <a:extLst>
              <a:ext uri="{FF2B5EF4-FFF2-40B4-BE49-F238E27FC236}">
                <a16:creationId xmlns:a16="http://schemas.microsoft.com/office/drawing/2014/main" id="{74631CB1-1FA0-6053-EAD9-DB6E8D1935EE}"/>
              </a:ext>
            </a:extLst>
          </p:cNvPr>
          <p:cNvSpPr txBox="1">
            <a:spLocks/>
          </p:cNvSpPr>
          <p:nvPr/>
        </p:nvSpPr>
        <p:spPr>
          <a:xfrm>
            <a:off x="317146" y="3735826"/>
            <a:ext cx="11233149" cy="926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28600" algn="l" defTabSz="914400" rtl="0" eaLnBrk="1" fontAlgn="auto" latinLnBrk="0" hangingPunct="1">
              <a:lnSpc>
                <a:spcPct val="100000"/>
              </a:lnSpc>
              <a:spcBef>
                <a:spcPts val="0"/>
              </a:spcBef>
              <a:spcAft>
                <a:spcPts val="0"/>
              </a:spcAft>
              <a:buClr>
                <a:srgbClr val="003087"/>
              </a:buClr>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The </a:t>
            </a:r>
            <a:r>
              <a:rPr kumimoji="0" lang="en-US" sz="16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hlinkClick r:id="rId4"/>
              </a:rPr>
              <a:t>Patient and Carer Race Equality Framework</a:t>
            </a:r>
            <a:r>
              <a:rPr kumimoji="0" lang="en-US" sz="16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(PCREF)</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is a core part of the Advancing Mental Health Strategy and a key recommendation of the </a:t>
            </a:r>
            <a:r>
              <a:rPr kumimoji="0" lang="en-US" sz="1600" b="0" i="0" u="sng"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Independent Review of the Mental Health Act</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2018, supported by the set up of the MHA </a:t>
            </a:r>
            <a:r>
              <a:rPr kumimoji="0" lang="en-US" sz="1600" b="0" i="0" u="sng"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African and Caribbean group</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to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 with the aims of the independent review, focusing on the inequalities faced by racialised and culturally and ethnically diverse communities.  NHSE agreed to take forward the PCREF soon after the review was published. </a:t>
            </a:r>
          </a:p>
          <a:p>
            <a:pPr marL="285750" marR="0" lvl="0" indent="-228600" algn="l" defTabSz="914400" rtl="0" eaLnBrk="1" fontAlgn="auto" latinLnBrk="0" hangingPunct="1">
              <a:lnSpc>
                <a:spcPct val="100000"/>
              </a:lnSpc>
              <a:spcBef>
                <a:spcPts val="0"/>
              </a:spcBef>
              <a:spcAft>
                <a:spcPts val="0"/>
              </a:spcAft>
              <a:buClr>
                <a:srgbClr val="003087"/>
              </a:buClr>
              <a:buSzTx/>
              <a:buFont typeface="Arial" panose="020B0604020202020204" pitchFamily="34" charset="0"/>
              <a:buChar char="•"/>
              <a:tabLst/>
              <a:defRPr/>
            </a:pP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57150" marR="0" lvl="0" indent="0" algn="l" defTabSz="914400" rtl="0" eaLnBrk="1" fontAlgn="auto" latinLnBrk="0" hangingPunct="1">
              <a:lnSpc>
                <a:spcPct val="90000"/>
              </a:lnSpc>
              <a:spcBef>
                <a:spcPts val="1000"/>
              </a:spcBef>
              <a:spcAft>
                <a:spcPts val="0"/>
              </a:spcAft>
              <a:buClr>
                <a:srgbClr val="003087"/>
              </a:buClr>
              <a:buSzTx/>
              <a:buFont typeface="Arial" panose="020B0604020202020204" pitchFamily="34" charset="0"/>
              <a:buNone/>
              <a:tabLst/>
              <a:defRPr/>
            </a:pP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85750" marR="0" lvl="0" indent="-228600" algn="l" defTabSz="914400" rtl="0" eaLnBrk="1" fontAlgn="auto" latinLnBrk="0" hangingPunct="1">
              <a:lnSpc>
                <a:spcPct val="90000"/>
              </a:lnSpc>
              <a:spcBef>
                <a:spcPts val="1000"/>
              </a:spcBef>
              <a:spcAft>
                <a:spcPts val="0"/>
              </a:spcAft>
              <a:buClr>
                <a:srgbClr val="003087"/>
              </a:buClr>
              <a:buSzTx/>
              <a:buFont typeface="Arial" panose="020B0604020202020204" pitchFamily="34" charset="0"/>
              <a:buChar char="•"/>
              <a:tabLst/>
              <a:defRPr/>
            </a:pP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85750" marR="0" lvl="0" indent="-228600" algn="l" defTabSz="914400" rtl="0" eaLnBrk="1" fontAlgn="auto" latinLnBrk="0" hangingPunct="1">
              <a:lnSpc>
                <a:spcPct val="90000"/>
              </a:lnSpc>
              <a:spcBef>
                <a:spcPts val="1000"/>
              </a:spcBef>
              <a:spcAft>
                <a:spcPts val="0"/>
              </a:spcAft>
              <a:buClr>
                <a:srgbClr val="003087"/>
              </a:buClr>
              <a:buSzTx/>
              <a:buFont typeface="Arial" panose="020B0604020202020204" pitchFamily="34" charset="0"/>
              <a:buChar char="•"/>
              <a:tabLst/>
              <a:defRPr/>
            </a:pP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BA5C9107-0F58-B033-D894-A2BAC79F07E1}"/>
              </a:ext>
            </a:extLst>
          </p:cNvPr>
          <p:cNvSpPr txBox="1"/>
          <p:nvPr/>
        </p:nvSpPr>
        <p:spPr>
          <a:xfrm>
            <a:off x="82177" y="5151464"/>
            <a:ext cx="11703085" cy="1323439"/>
          </a:xfrm>
          <a:prstGeom prst="rect">
            <a:avLst/>
          </a:prstGeom>
          <a:noFill/>
        </p:spPr>
        <p:txBody>
          <a:bodyPr wrap="square" rtlCol="0">
            <a:spAutoFit/>
          </a:bodyPr>
          <a:lstStyle/>
          <a:p>
            <a:pPr marL="571500" marR="0" lvl="0" indent="-285750" algn="l" defTabSz="457200" rtl="0" eaLnBrk="1" fontAlgn="auto" latinLnBrk="0" hangingPunct="1">
              <a:lnSpc>
                <a:spcPct val="100000"/>
              </a:lnSpc>
              <a:spcBef>
                <a:spcPts val="0"/>
              </a:spcBef>
              <a:spcAft>
                <a:spcPts val="0"/>
              </a:spcAft>
              <a:buClr>
                <a:srgbClr val="003087"/>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delivery of the Strategy and the development of the PCREF is being overseen by the Advancing Mental Health Equalities Taskforce, and the PCREF Steering Group, established in February 2020, and chaired by Dr Jacqui Dyer, NHSE’s national Mental health Equalities Advisor.</a:t>
            </a:r>
          </a:p>
          <a:p>
            <a:pPr marL="285750" marR="0" lvl="0" indent="0" algn="l" defTabSz="457200" rtl="0" eaLnBrk="1" fontAlgn="auto" latinLnBrk="0" hangingPunct="1">
              <a:lnSpc>
                <a:spcPct val="100000"/>
              </a:lnSpc>
              <a:spcBef>
                <a:spcPts val="0"/>
              </a:spcBef>
              <a:spcAft>
                <a:spcPts val="0"/>
              </a:spcAft>
              <a:buClr>
                <a:srgbClr val="003087"/>
              </a:buClr>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0" algn="l" defTabSz="457200" rtl="0" eaLnBrk="1" fontAlgn="auto" latinLnBrk="0" hangingPunct="1">
              <a:lnSpc>
                <a:spcPct val="100000"/>
              </a:lnSpc>
              <a:spcBef>
                <a:spcPts val="0"/>
              </a:spcBef>
              <a:spcAft>
                <a:spcPts val="0"/>
              </a:spcAft>
              <a:buClr>
                <a:srgbClr val="003087"/>
              </a:buClr>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2733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a:extLst>
              <a:ext uri="{FF2B5EF4-FFF2-40B4-BE49-F238E27FC236}">
                <a16:creationId xmlns:a16="http://schemas.microsoft.com/office/drawing/2014/main" id="{F5D0124E-7715-A55B-3024-54A0CA90B2D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157357" y="574046"/>
            <a:ext cx="1198479" cy="781778"/>
          </a:xfrm>
          <a:custGeom>
            <a:avLst/>
            <a:gdLst/>
            <a:ahLst/>
            <a:cxnLst>
              <a:cxn ang="0">
                <a:pos x="wd2" y="hd2"/>
              </a:cxn>
              <a:cxn ang="5400000">
                <a:pos x="wd2" y="hd2"/>
              </a:cxn>
              <a:cxn ang="10800000">
                <a:pos x="wd2" y="hd2"/>
              </a:cxn>
              <a:cxn ang="16200000">
                <a:pos x="wd2" y="hd2"/>
              </a:cxn>
            </a:cxnLst>
            <a:rect l="0" t="0" r="r" b="b"/>
            <a:pathLst>
              <a:path w="21600" h="21600" extrusionOk="0">
                <a:moveTo>
                  <a:pt x="2677" y="0"/>
                </a:moveTo>
                <a:cubicBezTo>
                  <a:pt x="1891" y="0"/>
                  <a:pt x="1420" y="2"/>
                  <a:pt x="1106" y="178"/>
                </a:cubicBezTo>
                <a:cubicBezTo>
                  <a:pt x="653" y="400"/>
                  <a:pt x="298" y="878"/>
                  <a:pt x="133" y="1486"/>
                </a:cubicBezTo>
                <a:cubicBezTo>
                  <a:pt x="2" y="1909"/>
                  <a:pt x="0" y="2541"/>
                  <a:pt x="0" y="3597"/>
                </a:cubicBezTo>
                <a:lnTo>
                  <a:pt x="0" y="17999"/>
                </a:lnTo>
                <a:cubicBezTo>
                  <a:pt x="0" y="19055"/>
                  <a:pt x="2" y="19691"/>
                  <a:pt x="133" y="20114"/>
                </a:cubicBezTo>
                <a:cubicBezTo>
                  <a:pt x="298" y="20722"/>
                  <a:pt x="653" y="21200"/>
                  <a:pt x="1106" y="21422"/>
                </a:cubicBezTo>
                <a:cubicBezTo>
                  <a:pt x="1420" y="21598"/>
                  <a:pt x="1891" y="21600"/>
                  <a:pt x="2677" y="21600"/>
                </a:cubicBezTo>
                <a:lnTo>
                  <a:pt x="4955" y="21600"/>
                </a:lnTo>
                <a:lnTo>
                  <a:pt x="14398" y="21600"/>
                </a:lnTo>
                <a:lnTo>
                  <a:pt x="21600" y="21600"/>
                </a:lnTo>
                <a:lnTo>
                  <a:pt x="21600" y="0"/>
                </a:lnTo>
                <a:lnTo>
                  <a:pt x="14398" y="0"/>
                </a:lnTo>
                <a:lnTo>
                  <a:pt x="4955" y="0"/>
                </a:lnTo>
                <a:lnTo>
                  <a:pt x="2677" y="0"/>
                </a:lnTo>
                <a:close/>
              </a:path>
            </a:pathLst>
          </a:custGeom>
          <a:solidFill>
            <a:srgbClr val="00A9CE"/>
          </a:solidFill>
          <a:ln w="12700" cap="flat">
            <a:noFill/>
            <a:miter lim="400000"/>
          </a:ln>
          <a:effectLst/>
        </p:spPr>
        <p:txBody>
          <a:bodyPr wrap="square" lIns="50800" tIns="50800" rIns="50800" bIns="50800" numCol="1" anchor="ctr">
            <a:noAutofit/>
          </a:bodyPr>
          <a:lstStyle/>
          <a:p>
            <a:pPr marL="0" marR="0" lvl="0" indent="0" algn="l" defTabSz="82550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32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6" name="Rounded Rectangle 17">
            <a:extLst>
              <a:ext uri="{FF2B5EF4-FFF2-40B4-BE49-F238E27FC236}">
                <a16:creationId xmlns:a16="http://schemas.microsoft.com/office/drawing/2014/main" id="{78A0AD8E-9052-F89A-B6BD-17BC716921B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flipV="1">
            <a:off x="5573999" y="6250876"/>
            <a:ext cx="1044000" cy="739839"/>
          </a:xfrm>
          <a:prstGeom prst="roundRect">
            <a:avLst>
              <a:gd name="adj" fmla="val 9386"/>
            </a:avLst>
          </a:prstGeom>
          <a:solidFill>
            <a:srgbClr val="03A49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pic>
        <p:nvPicPr>
          <p:cNvPr id="7" name="Picture Placeholder 6" descr="A person holding a microphone">
            <a:extLst>
              <a:ext uri="{FF2B5EF4-FFF2-40B4-BE49-F238E27FC236}">
                <a16:creationId xmlns:a16="http://schemas.microsoft.com/office/drawing/2014/main" id="{49036892-D885-B593-9405-9404563D64F2}"/>
              </a:ext>
            </a:extLst>
          </p:cNvPr>
          <p:cNvPicPr>
            <a:picLocks noGrp="1" noChangeAspect="1"/>
          </p:cNvPicPr>
          <p:nvPr>
            <p:ph type="pic" sz="quarter" idx="10"/>
          </p:nvPr>
        </p:nvPicPr>
        <p:blipFill rotWithShape="1">
          <a:blip r:embed="rId3" r:link="rId4">
            <a:alphaModFix amt="51000"/>
            <a:extLst>
              <a:ext uri="{28A0092B-C50C-407E-A947-70E740481C1C}">
                <a14:useLocalDpi xmlns:a14="http://schemas.microsoft.com/office/drawing/2010/main" val="0"/>
              </a:ext>
            </a:extLst>
          </a:blip>
          <a:srcRect l="20432" r="20432"/>
          <a:stretch>
            <a:fillRect/>
          </a:stretch>
        </p:blipFill>
        <p:spPr bwMode="auto">
          <a:xfrm>
            <a:off x="6361114" y="0"/>
            <a:ext cx="5830886" cy="6858000"/>
          </a:xfrm>
          <a:prstGeom prst="rect">
            <a:avLst/>
          </a:prstGeom>
          <a:noFill/>
          <a:effectLst>
            <a:outerShdw blurRad="50800" dist="50800" dir="5400000" sx="1000" sy="1000" algn="ctr" rotWithShape="0">
              <a:srgbClr val="000000"/>
            </a:outerShdw>
          </a:effectLst>
        </p:spPr>
      </p:pic>
      <p:sp>
        <p:nvSpPr>
          <p:cNvPr id="11" name="TextBox 10">
            <a:extLst>
              <a:ext uri="{FF2B5EF4-FFF2-40B4-BE49-F238E27FC236}">
                <a16:creationId xmlns:a16="http://schemas.microsoft.com/office/drawing/2014/main" id="{9FF76B83-5590-0795-05A2-975635A6059F}"/>
              </a:ext>
            </a:extLst>
          </p:cNvPr>
          <p:cNvSpPr txBox="1"/>
          <p:nvPr/>
        </p:nvSpPr>
        <p:spPr>
          <a:xfrm>
            <a:off x="152472" y="785600"/>
            <a:ext cx="5409772"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The fight against racial inequality and inequity in mental health services is a very personal journey for me.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As a mental health service user and carer for the past few decades my experiential knowledge of mental health services is extensive and my commitment to this agenda is personal, political and professional. </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 have been working with vulnerable and racialised groups and communities for many years and have seen the disastrous impact that systemic racism and injustice has had on so many peoples’ lives.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 have lost two brothers who throughout their lives struggled with long term mental health challenges and died at age 53 and 41. In 2022, I also lost my aunt, who died whilst in the care of mental health services.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early 2019, I was appointed as the Mental Health Equalities Champion for England and am currently the Mental Health Equalities Advisor for NHS England.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To find out more about me and the significant work on advancing mental health equalities please refer to my profile on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5"/>
              </a:rPr>
              <a:t>NHS England</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0E74C5B-DAB1-9BD7-A857-0ACF3EB38105}"/>
              </a:ext>
            </a:extLst>
          </p:cNvPr>
          <p:cNvSpPr txBox="1"/>
          <p:nvPr/>
        </p:nvSpPr>
        <p:spPr>
          <a:xfrm>
            <a:off x="178904" y="99391"/>
            <a:ext cx="58308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Reclaiming the narrative</a:t>
            </a:r>
          </a:p>
        </p:txBody>
      </p:sp>
      <p:sp>
        <p:nvSpPr>
          <p:cNvPr id="13" name="TextBox 12">
            <a:extLst>
              <a:ext uri="{FF2B5EF4-FFF2-40B4-BE49-F238E27FC236}">
                <a16:creationId xmlns:a16="http://schemas.microsoft.com/office/drawing/2014/main" id="{6B5C9C55-3D89-F810-EC4C-00711DA914A7}"/>
              </a:ext>
            </a:extLst>
          </p:cNvPr>
          <p:cNvSpPr txBox="1"/>
          <p:nvPr/>
        </p:nvSpPr>
        <p:spPr>
          <a:xfrm>
            <a:off x="8249478" y="4960515"/>
            <a:ext cx="364714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 am driven by the fight for a fairer system where people from racialised communities no longer have significantly worse experiences”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Dr Jacqui Dyer, MBE</a:t>
            </a:r>
            <a:endParaRPr kumimoji="0" lang="en-GB" sz="16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50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D7F9EC-D9FB-1EDD-3834-79558190D4E4}"/>
              </a:ext>
            </a:extLst>
          </p:cNvPr>
          <p:cNvSpPr txBox="1">
            <a:spLocks/>
          </p:cNvSpPr>
          <p:nvPr/>
        </p:nvSpPr>
        <p:spPr>
          <a:xfrm>
            <a:off x="88738" y="-132813"/>
            <a:ext cx="12014523" cy="105663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Historical Context of racism in Mental Health Policies impacting systemic equities in care</a:t>
            </a:r>
          </a:p>
        </p:txBody>
      </p:sp>
      <p:pic>
        <p:nvPicPr>
          <p:cNvPr id="7" name="Picture 6" descr="Mental health awareness mural">
            <a:extLst>
              <a:ext uri="{FF2B5EF4-FFF2-40B4-BE49-F238E27FC236}">
                <a16:creationId xmlns:a16="http://schemas.microsoft.com/office/drawing/2014/main" id="{B472D0A2-C1E6-CDFD-E382-D9B87B35890E}"/>
              </a:ext>
            </a:extLst>
          </p:cNvPr>
          <p:cNvPicPr>
            <a:picLocks noChangeAspect="1"/>
          </p:cNvPicPr>
          <p:nvPr/>
        </p:nvPicPr>
        <p:blipFill>
          <a:blip r:embed="rId2">
            <a:extLst>
              <a:ext uri="{28A0092B-C50C-407E-A947-70E740481C1C}">
                <a14:useLocalDpi xmlns:a14="http://schemas.microsoft.com/office/drawing/2010/main" val="0"/>
              </a:ext>
            </a:extLst>
          </a:blip>
          <a:srcRect r="21481" b="1"/>
          <a:stretch/>
        </p:blipFill>
        <p:spPr>
          <a:xfrm>
            <a:off x="365356" y="1246395"/>
            <a:ext cx="2713152" cy="2397453"/>
          </a:xfrm>
          <a:prstGeom prst="rect">
            <a:avLst/>
          </a:prstGeom>
          <a:noFill/>
        </p:spPr>
      </p:pic>
      <p:sp>
        <p:nvSpPr>
          <p:cNvPr id="13" name="Slide Number Placeholder 4">
            <a:extLst>
              <a:ext uri="{FF2B5EF4-FFF2-40B4-BE49-F238E27FC236}">
                <a16:creationId xmlns:a16="http://schemas.microsoft.com/office/drawing/2014/main" id="{E47FE368-AB95-A02E-7E96-EF9FC629ED3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E163A3-6C32-4279-8AD2-BBF3D58405E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7B323C9-EED7-B230-2F38-EFEA5F7294F6}"/>
              </a:ext>
            </a:extLst>
          </p:cNvPr>
          <p:cNvSpPr txBox="1"/>
          <p:nvPr/>
        </p:nvSpPr>
        <p:spPr>
          <a:xfrm>
            <a:off x="8339603" y="4329643"/>
            <a:ext cx="338496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Insufficient funding for mental health services in racialised communities leads to inadequate treatment options resulting in poorer health outcomes and experiences and increased reliance on crisis interventions</a:t>
            </a:r>
            <a:endPar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F7689C03-A1D4-F25D-AC39-7753375F6CB2}"/>
              </a:ext>
            </a:extLst>
          </p:cNvPr>
          <p:cNvSpPr txBox="1"/>
          <p:nvPr/>
        </p:nvSpPr>
        <p:spPr>
          <a:xfrm>
            <a:off x="4089371" y="4329643"/>
            <a:ext cx="425023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inequities create significant barriers for racialised communities seeking mental health care, including limited availability of culturally competent providers and longer waiting times which results in a significant cost to NHS services. 2025 report by NHS RHO on </a:t>
            </a: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The Cost of Racism</a:t>
            </a:r>
            <a:endPar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62D00659-7006-38F0-55D4-9F7AE73743AD}"/>
              </a:ext>
            </a:extLst>
          </p:cNvPr>
          <p:cNvSpPr txBox="1"/>
          <p:nvPr/>
        </p:nvSpPr>
        <p:spPr>
          <a:xfrm>
            <a:off x="158130" y="4329643"/>
            <a:ext cx="3581973"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Historical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policies have entrenched systemic inequities in mental health care, leading to persistent disparities in access and treatment for racialised communities, necessitating urgent reforms to address these long-standing injustices.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4C31996F-C9C7-2283-AEE6-BDE9EF3D3287}"/>
              </a:ext>
            </a:extLst>
          </p:cNvPr>
          <p:cNvSpPr/>
          <p:nvPr/>
        </p:nvSpPr>
        <p:spPr>
          <a:xfrm>
            <a:off x="437779" y="3703436"/>
            <a:ext cx="2170741" cy="566619"/>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Systemic Racism</a:t>
            </a:r>
          </a:p>
        </p:txBody>
      </p:sp>
      <p:pic>
        <p:nvPicPr>
          <p:cNvPr id="21" name="Picture 20">
            <a:extLst>
              <a:ext uri="{FF2B5EF4-FFF2-40B4-BE49-F238E27FC236}">
                <a16:creationId xmlns:a16="http://schemas.microsoft.com/office/drawing/2014/main" id="{A52C5CBB-468F-D271-0D31-F436B79BB1D4}"/>
              </a:ext>
            </a:extLst>
          </p:cNvPr>
          <p:cNvPicPr>
            <a:picLocks noChangeAspect="1"/>
          </p:cNvPicPr>
          <p:nvPr/>
        </p:nvPicPr>
        <p:blipFill>
          <a:blip r:embed="rId4"/>
          <a:srcRect l="3500" b="28544"/>
          <a:stretch/>
        </p:blipFill>
        <p:spPr>
          <a:xfrm>
            <a:off x="3974419" y="1022974"/>
            <a:ext cx="2839283" cy="2522789"/>
          </a:xfrm>
          <a:prstGeom prst="rect">
            <a:avLst/>
          </a:prstGeom>
        </p:spPr>
      </p:pic>
      <p:sp>
        <p:nvSpPr>
          <p:cNvPr id="22" name="Rectangle: Rounded Corners 21">
            <a:extLst>
              <a:ext uri="{FF2B5EF4-FFF2-40B4-BE49-F238E27FC236}">
                <a16:creationId xmlns:a16="http://schemas.microsoft.com/office/drawing/2014/main" id="{08C5B1DE-5210-E994-E2BE-4E97E8387DF3}"/>
              </a:ext>
            </a:extLst>
          </p:cNvPr>
          <p:cNvSpPr/>
          <p:nvPr/>
        </p:nvSpPr>
        <p:spPr>
          <a:xfrm>
            <a:off x="4089369" y="3640086"/>
            <a:ext cx="2609381" cy="56033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Funding Disparities and their Impact on care</a:t>
            </a:r>
          </a:p>
        </p:txBody>
      </p:sp>
      <p:pic>
        <p:nvPicPr>
          <p:cNvPr id="24" name="Picture 23">
            <a:extLst>
              <a:ext uri="{FF2B5EF4-FFF2-40B4-BE49-F238E27FC236}">
                <a16:creationId xmlns:a16="http://schemas.microsoft.com/office/drawing/2014/main" id="{116DF52F-9116-6991-50E0-EA85F0A50129}"/>
              </a:ext>
            </a:extLst>
          </p:cNvPr>
          <p:cNvPicPr>
            <a:picLocks noChangeAspect="1"/>
          </p:cNvPicPr>
          <p:nvPr/>
        </p:nvPicPr>
        <p:blipFill>
          <a:blip r:embed="rId5"/>
          <a:stretch>
            <a:fillRect/>
          </a:stretch>
        </p:blipFill>
        <p:spPr>
          <a:xfrm>
            <a:off x="8610600" y="1246396"/>
            <a:ext cx="2609381" cy="2393690"/>
          </a:xfrm>
          <a:prstGeom prst="rect">
            <a:avLst/>
          </a:prstGeom>
        </p:spPr>
      </p:pic>
      <p:sp>
        <p:nvSpPr>
          <p:cNvPr id="25" name="Rectangle: Rounded Corners 24">
            <a:extLst>
              <a:ext uri="{FF2B5EF4-FFF2-40B4-BE49-F238E27FC236}">
                <a16:creationId xmlns:a16="http://schemas.microsoft.com/office/drawing/2014/main" id="{9392D903-0499-4276-58E4-2B164611C8C7}"/>
              </a:ext>
            </a:extLst>
          </p:cNvPr>
          <p:cNvSpPr/>
          <p:nvPr/>
        </p:nvSpPr>
        <p:spPr>
          <a:xfrm>
            <a:off x="8677509" y="3644915"/>
            <a:ext cx="2609381" cy="56033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Barriers to Access</a:t>
            </a:r>
          </a:p>
        </p:txBody>
      </p:sp>
    </p:spTree>
    <p:extLst>
      <p:ext uri="{BB962C8B-B14F-4D97-AF65-F5344CB8AC3E}">
        <p14:creationId xmlns:p14="http://schemas.microsoft.com/office/powerpoint/2010/main" val="807337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97918-215B-C4A9-57B3-98616E6FAA9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7EC6647-FD6A-689C-9356-D2FD5F54D6C2}"/>
              </a:ext>
            </a:extLst>
          </p:cNvPr>
          <p:cNvSpPr txBox="1">
            <a:spLocks/>
          </p:cNvSpPr>
          <p:nvPr/>
        </p:nvSpPr>
        <p:spPr>
          <a:xfrm>
            <a:off x="99559" y="230777"/>
            <a:ext cx="11975900" cy="83154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The Consequences of Dehumanisation in Mental Health services </a:t>
            </a:r>
          </a:p>
        </p:txBody>
      </p:sp>
      <p:sp>
        <p:nvSpPr>
          <p:cNvPr id="13" name="Slide Number Placeholder 4">
            <a:extLst>
              <a:ext uri="{FF2B5EF4-FFF2-40B4-BE49-F238E27FC236}">
                <a16:creationId xmlns:a16="http://schemas.microsoft.com/office/drawing/2014/main" id="{3FBF5B37-AC23-1BFA-B9D8-4D42F463DBDB}"/>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E163A3-6C32-4279-8AD2-BBF3D58405E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descr="Why Racial Inequities Still Persist in ...">
            <a:extLst>
              <a:ext uri="{FF2B5EF4-FFF2-40B4-BE49-F238E27FC236}">
                <a16:creationId xmlns:a16="http://schemas.microsoft.com/office/drawing/2014/main" id="{44E1EC4F-C47D-9327-2D88-6155F790F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613" y="1421003"/>
            <a:ext cx="2959474" cy="20708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portance of cultural competence in MH treatment – Georgia HOPE">
            <a:extLst>
              <a:ext uri="{FF2B5EF4-FFF2-40B4-BE49-F238E27FC236}">
                <a16:creationId xmlns:a16="http://schemas.microsoft.com/office/drawing/2014/main" id="{0283DEEB-7999-88CA-570A-A234B8955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421" y="1416618"/>
            <a:ext cx="3403228" cy="20752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nds Growth Tree Trunk Stock Illustrations – 220 Hands Growth Tree Trunk  Stock Illustrations, Vectors &amp; Clipart - Dreamstime">
            <a:extLst>
              <a:ext uri="{FF2B5EF4-FFF2-40B4-BE49-F238E27FC236}">
                <a16:creationId xmlns:a16="http://schemas.microsoft.com/office/drawing/2014/main" id="{91EACD34-308D-4303-0AF6-226E647DA4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7458" y="1190065"/>
            <a:ext cx="3346067" cy="23061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B8E8BAA-8845-11BE-D3B4-4E1004926F8E}"/>
              </a:ext>
            </a:extLst>
          </p:cNvPr>
          <p:cNvSpPr/>
          <p:nvPr/>
        </p:nvSpPr>
        <p:spPr>
          <a:xfrm>
            <a:off x="679354" y="3308073"/>
            <a:ext cx="2346512" cy="900953"/>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Impact on Patient Trust</a:t>
            </a:r>
          </a:p>
        </p:txBody>
      </p:sp>
      <p:sp>
        <p:nvSpPr>
          <p:cNvPr id="6" name="Rectangle: Rounded Corners 5">
            <a:extLst>
              <a:ext uri="{FF2B5EF4-FFF2-40B4-BE49-F238E27FC236}">
                <a16:creationId xmlns:a16="http://schemas.microsoft.com/office/drawing/2014/main" id="{1343AE7F-FCCC-AB7A-21B0-84DFD13B464F}"/>
              </a:ext>
            </a:extLst>
          </p:cNvPr>
          <p:cNvSpPr/>
          <p:nvPr/>
        </p:nvSpPr>
        <p:spPr>
          <a:xfrm>
            <a:off x="4951168" y="3308073"/>
            <a:ext cx="2346512" cy="900953"/>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Cultural Misunderstandings</a:t>
            </a:r>
          </a:p>
        </p:txBody>
      </p:sp>
      <p:sp>
        <p:nvSpPr>
          <p:cNvPr id="18" name="Rectangle: Rounded Corners 17">
            <a:extLst>
              <a:ext uri="{FF2B5EF4-FFF2-40B4-BE49-F238E27FC236}">
                <a16:creationId xmlns:a16="http://schemas.microsoft.com/office/drawing/2014/main" id="{B90E7EC3-BEE5-3DB6-DA61-06BB8AE0CD7D}"/>
              </a:ext>
            </a:extLst>
          </p:cNvPr>
          <p:cNvSpPr/>
          <p:nvPr/>
        </p:nvSpPr>
        <p:spPr>
          <a:xfrm>
            <a:off x="8918205" y="3376330"/>
            <a:ext cx="2346512" cy="900953"/>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Long Term psychological impact</a:t>
            </a:r>
          </a:p>
        </p:txBody>
      </p:sp>
      <p:sp>
        <p:nvSpPr>
          <p:cNvPr id="19" name="TextBox 18">
            <a:extLst>
              <a:ext uri="{FF2B5EF4-FFF2-40B4-BE49-F238E27FC236}">
                <a16:creationId xmlns:a16="http://schemas.microsoft.com/office/drawing/2014/main" id="{AEA10AAD-32F3-2D42-B760-B16CF55CAD8F}"/>
              </a:ext>
            </a:extLst>
          </p:cNvPr>
          <p:cNvSpPr txBox="1"/>
          <p:nvPr/>
        </p:nvSpPr>
        <p:spPr>
          <a:xfrm>
            <a:off x="99560" y="4652167"/>
            <a:ext cx="3267636"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Dehumanisation fosters an environment of mistrust between patients and providers, leading to reluctance in seeking help and sharing critical information about mental health conditions right</a:t>
            </a:r>
          </a:p>
        </p:txBody>
      </p:sp>
      <p:sp>
        <p:nvSpPr>
          <p:cNvPr id="20" name="TextBox 19">
            <a:extLst>
              <a:ext uri="{FF2B5EF4-FFF2-40B4-BE49-F238E27FC236}">
                <a16:creationId xmlns:a16="http://schemas.microsoft.com/office/drawing/2014/main" id="{C6016B58-08B9-A815-D793-AD397DA680D0}"/>
              </a:ext>
            </a:extLst>
          </p:cNvPr>
          <p:cNvSpPr txBox="1"/>
          <p:nvPr/>
        </p:nvSpPr>
        <p:spPr>
          <a:xfrm>
            <a:off x="4270421" y="4550943"/>
            <a:ext cx="3403228"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Lack of cultural competency among mental health professionals results in misinterpretation of systems and needs, exacerbating the challenges faced by racialized communities in receiving appropriate culturally competent care</a:t>
            </a:r>
          </a:p>
        </p:txBody>
      </p:sp>
      <p:sp>
        <p:nvSpPr>
          <p:cNvPr id="21" name="TextBox 20">
            <a:extLst>
              <a:ext uri="{FF2B5EF4-FFF2-40B4-BE49-F238E27FC236}">
                <a16:creationId xmlns:a16="http://schemas.microsoft.com/office/drawing/2014/main" id="{367CF0B5-F2BC-2953-B3C8-A49B2E1C3C08}"/>
              </a:ext>
            </a:extLst>
          </p:cNvPr>
          <p:cNvSpPr txBox="1"/>
          <p:nvPr/>
        </p:nvSpPr>
        <p:spPr>
          <a:xfrm>
            <a:off x="8373980" y="4596652"/>
            <a:ext cx="357597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ongoing demonisation of individuals in mental health services contributes to chronic stress and worsen mental health outcomes and experiences, perpetuating cycles of disadvantage and limiting recovery opportunities</a:t>
            </a:r>
          </a:p>
        </p:txBody>
      </p:sp>
    </p:spTree>
    <p:extLst>
      <p:ext uri="{BB962C8B-B14F-4D97-AF65-F5344CB8AC3E}">
        <p14:creationId xmlns:p14="http://schemas.microsoft.com/office/powerpoint/2010/main" val="1242509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40EE9-C22E-F5CA-8957-7C1FDB29F81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9960AD4-D59E-D265-CEDD-BC04FA0B398F}"/>
              </a:ext>
            </a:extLst>
          </p:cNvPr>
          <p:cNvSpPr txBox="1">
            <a:spLocks/>
          </p:cNvSpPr>
          <p:nvPr/>
        </p:nvSpPr>
        <p:spPr>
          <a:xfrm>
            <a:off x="99560" y="182749"/>
            <a:ext cx="11975900" cy="61685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Recent Events Highlighting Racial Disparities </a:t>
            </a:r>
          </a:p>
        </p:txBody>
      </p:sp>
      <p:sp>
        <p:nvSpPr>
          <p:cNvPr id="13" name="Slide Number Placeholder 4">
            <a:extLst>
              <a:ext uri="{FF2B5EF4-FFF2-40B4-BE49-F238E27FC236}">
                <a16:creationId xmlns:a16="http://schemas.microsoft.com/office/drawing/2014/main" id="{4F89F6A9-3CD4-A489-76EA-243995A9248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E163A3-6C32-4279-8AD2-BBF3D58405E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F1C06E4A-BF53-4E54-18A7-7CF1E8F0BA05}"/>
              </a:ext>
            </a:extLst>
          </p:cNvPr>
          <p:cNvSpPr txBox="1"/>
          <p:nvPr/>
        </p:nvSpPr>
        <p:spPr>
          <a:xfrm>
            <a:off x="409576" y="3635703"/>
            <a:ext cx="2648481"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Societal upheavals, such as race riots have highlighted the mental health implications of discrimination exacerbating existing health disparities among minority communities right and then</a:t>
            </a:r>
          </a:p>
        </p:txBody>
      </p:sp>
      <p:sp>
        <p:nvSpPr>
          <p:cNvPr id="21" name="TextBox 20">
            <a:extLst>
              <a:ext uri="{FF2B5EF4-FFF2-40B4-BE49-F238E27FC236}">
                <a16:creationId xmlns:a16="http://schemas.microsoft.com/office/drawing/2014/main" id="{52A72CD5-B1FF-85D1-51E6-5D8CE749BF65}"/>
              </a:ext>
            </a:extLst>
          </p:cNvPr>
          <p:cNvSpPr txBox="1"/>
          <p:nvPr/>
        </p:nvSpPr>
        <p:spPr>
          <a:xfrm>
            <a:off x="3819913" y="3916207"/>
            <a:ext cx="259506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persistent racial disparities in mental health outcomes the critical need for targeted legislative measures to ensure equitable access to mental health care for all</a:t>
            </a:r>
          </a:p>
        </p:txBody>
      </p:sp>
      <p:pic>
        <p:nvPicPr>
          <p:cNvPr id="8" name="Picture 7">
            <a:extLst>
              <a:ext uri="{FF2B5EF4-FFF2-40B4-BE49-F238E27FC236}">
                <a16:creationId xmlns:a16="http://schemas.microsoft.com/office/drawing/2014/main" id="{413DD4C5-50D3-5174-ECB8-4810772ECF5F}"/>
              </a:ext>
            </a:extLst>
          </p:cNvPr>
          <p:cNvPicPr>
            <a:picLocks noChangeAspect="1"/>
          </p:cNvPicPr>
          <p:nvPr/>
        </p:nvPicPr>
        <p:blipFill>
          <a:blip r:embed="rId3"/>
          <a:stretch>
            <a:fillRect/>
          </a:stretch>
        </p:blipFill>
        <p:spPr>
          <a:xfrm>
            <a:off x="3819913" y="939081"/>
            <a:ext cx="2194637" cy="2189498"/>
          </a:xfrm>
          <a:prstGeom prst="rect">
            <a:avLst/>
          </a:prstGeom>
        </p:spPr>
      </p:pic>
      <p:pic>
        <p:nvPicPr>
          <p:cNvPr id="10" name="Picture 9">
            <a:extLst>
              <a:ext uri="{FF2B5EF4-FFF2-40B4-BE49-F238E27FC236}">
                <a16:creationId xmlns:a16="http://schemas.microsoft.com/office/drawing/2014/main" id="{9314B770-401F-09A8-575A-9DADEE778764}"/>
              </a:ext>
            </a:extLst>
          </p:cNvPr>
          <p:cNvPicPr>
            <a:picLocks noChangeAspect="1"/>
          </p:cNvPicPr>
          <p:nvPr/>
        </p:nvPicPr>
        <p:blipFill>
          <a:blip r:embed="rId4"/>
          <a:stretch>
            <a:fillRect/>
          </a:stretch>
        </p:blipFill>
        <p:spPr>
          <a:xfrm>
            <a:off x="585823" y="1102113"/>
            <a:ext cx="2346512" cy="1966708"/>
          </a:xfrm>
          <a:prstGeom prst="rect">
            <a:avLst/>
          </a:prstGeom>
        </p:spPr>
      </p:pic>
      <p:sp>
        <p:nvSpPr>
          <p:cNvPr id="11" name="Rectangle: Rounded Corners 10">
            <a:extLst>
              <a:ext uri="{FF2B5EF4-FFF2-40B4-BE49-F238E27FC236}">
                <a16:creationId xmlns:a16="http://schemas.microsoft.com/office/drawing/2014/main" id="{194AB65D-E824-EC2B-DD33-5E9A4D27052D}"/>
              </a:ext>
            </a:extLst>
          </p:cNvPr>
          <p:cNvSpPr/>
          <p:nvPr/>
        </p:nvSpPr>
        <p:spPr>
          <a:xfrm>
            <a:off x="560560" y="2970542"/>
            <a:ext cx="2346512" cy="45845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Impact of Societal Unrest</a:t>
            </a:r>
          </a:p>
        </p:txBody>
      </p:sp>
      <p:sp>
        <p:nvSpPr>
          <p:cNvPr id="12" name="Rectangle: Rounded Corners 11">
            <a:extLst>
              <a:ext uri="{FF2B5EF4-FFF2-40B4-BE49-F238E27FC236}">
                <a16:creationId xmlns:a16="http://schemas.microsoft.com/office/drawing/2014/main" id="{403D6E45-E749-26BC-AAC3-AD1B7A0B406A}"/>
              </a:ext>
            </a:extLst>
          </p:cNvPr>
          <p:cNvSpPr/>
          <p:nvPr/>
        </p:nvSpPr>
        <p:spPr>
          <a:xfrm>
            <a:off x="3990033" y="3050148"/>
            <a:ext cx="2346512" cy="58555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Urgent need for Reform</a:t>
            </a:r>
          </a:p>
        </p:txBody>
      </p:sp>
      <p:sp>
        <p:nvSpPr>
          <p:cNvPr id="14" name="Rectangle: Rounded Corners 13">
            <a:extLst>
              <a:ext uri="{FF2B5EF4-FFF2-40B4-BE49-F238E27FC236}">
                <a16:creationId xmlns:a16="http://schemas.microsoft.com/office/drawing/2014/main" id="{E36854FD-1AD3-F241-47B4-47AA88EE4556}"/>
              </a:ext>
            </a:extLst>
          </p:cNvPr>
          <p:cNvSpPr/>
          <p:nvPr/>
        </p:nvSpPr>
        <p:spPr>
          <a:xfrm rot="16200000">
            <a:off x="6762974" y="640274"/>
            <a:ext cx="5049547" cy="5405301"/>
          </a:xfrm>
          <a:prstGeom prst="roundRect">
            <a:avLst/>
          </a:prstGeom>
          <a:ln w="38100">
            <a:noFill/>
          </a:ln>
        </p:spPr>
        <p:style>
          <a:lnRef idx="2">
            <a:schemeClr val="accent1"/>
          </a:lnRef>
          <a:fillRef idx="1">
            <a:schemeClr val="lt1"/>
          </a:fillRef>
          <a:effectRef idx="0">
            <a:schemeClr val="accent1"/>
          </a:effectRef>
          <a:fontRef idx="minor">
            <a:schemeClr val="dk1"/>
          </a:fontRef>
        </p:style>
        <p:txBody>
          <a:bodyPr rtlCol="0" anchor="ctr">
            <a:prstTxWarp prst="textCircl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1" i="0" u="none" strike="noStrike" kern="1200" cap="none" spc="0" normalizeH="0" baseline="0" noProof="0" dirty="0">
                <a:ln>
                  <a:noFill/>
                </a:ln>
                <a:solidFill>
                  <a:srgbClr val="3BB9BF"/>
                </a:solidFill>
                <a:effectLst/>
                <a:uLnTx/>
                <a:uFillTx/>
                <a:latin typeface="Arial" panose="020B0604020202020204" pitchFamily="34" charset="0"/>
                <a:ea typeface="+mn-ea"/>
                <a:cs typeface="Arial" panose="020B0604020202020204" pitchFamily="34" charset="0"/>
              </a:rPr>
              <a:t>Pathways to collective reform</a:t>
            </a:r>
            <a:r>
              <a:rPr kumimoji="0" lang="en-GB" sz="3200" b="1" i="0" u="none" strike="noStrike" kern="1200" cap="none" spc="0" normalizeH="0" baseline="0" noProof="0" dirty="0">
                <a:ln>
                  <a:noFill/>
                </a:ln>
                <a:solidFill>
                  <a:srgbClr val="3BB9BF"/>
                </a:solidFill>
                <a:effectLst/>
                <a:uLnTx/>
                <a:uFillTx/>
                <a:latin typeface="Arial" panose="020B0604020202020204" pitchFamily="34" charset="0"/>
                <a:ea typeface="+mn-ea"/>
                <a:cs typeface="Arial" panose="020B0604020202020204" pitchFamily="34" charset="0"/>
              </a:rPr>
              <a:t> </a:t>
            </a:r>
          </a:p>
        </p:txBody>
      </p:sp>
      <p:graphicFrame>
        <p:nvGraphicFramePr>
          <p:cNvPr id="16" name="Diagram 15">
            <a:extLst>
              <a:ext uri="{FF2B5EF4-FFF2-40B4-BE49-F238E27FC236}">
                <a16:creationId xmlns:a16="http://schemas.microsoft.com/office/drawing/2014/main" id="{BA0225BC-EDC8-81EF-938B-1D02D108050F}"/>
              </a:ext>
            </a:extLst>
          </p:cNvPr>
          <p:cNvGraphicFramePr/>
          <p:nvPr/>
        </p:nvGraphicFramePr>
        <p:xfrm>
          <a:off x="5982311" y="1419110"/>
          <a:ext cx="6610871" cy="49941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27073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a:extLst>
              <a:ext uri="{FF2B5EF4-FFF2-40B4-BE49-F238E27FC236}">
                <a16:creationId xmlns:a16="http://schemas.microsoft.com/office/drawing/2014/main" id="{855A131D-DBD7-2493-4BFF-0F3862E8163C}"/>
              </a:ext>
            </a:extLst>
          </p:cNvPr>
          <p:cNvCxnSpPr>
            <a:cxnSpLocks/>
          </p:cNvCxnSpPr>
          <p:nvPr/>
        </p:nvCxnSpPr>
        <p:spPr>
          <a:xfrm flipV="1">
            <a:off x="4405063" y="2682548"/>
            <a:ext cx="0" cy="825797"/>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F2D4CBE6-007B-FE00-7CE1-26A1F4CFE014}"/>
              </a:ext>
            </a:extLst>
          </p:cNvPr>
          <p:cNvCxnSpPr>
            <a:cxnSpLocks/>
          </p:cNvCxnSpPr>
          <p:nvPr/>
        </p:nvCxnSpPr>
        <p:spPr>
          <a:xfrm flipV="1">
            <a:off x="5276056" y="2651990"/>
            <a:ext cx="0" cy="825797"/>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42" name="Straight Arrow Connector 41">
            <a:extLst>
              <a:ext uri="{FF2B5EF4-FFF2-40B4-BE49-F238E27FC236}">
                <a16:creationId xmlns:a16="http://schemas.microsoft.com/office/drawing/2014/main" id="{ACE7155C-3A5E-1C0C-B3A8-F2BD877BE3B5}"/>
              </a:ext>
            </a:extLst>
          </p:cNvPr>
          <p:cNvCxnSpPr>
            <a:cxnSpLocks/>
          </p:cNvCxnSpPr>
          <p:nvPr/>
        </p:nvCxnSpPr>
        <p:spPr>
          <a:xfrm>
            <a:off x="5446559" y="3894229"/>
            <a:ext cx="0" cy="903361"/>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47" name="Straight Arrow Connector 46">
            <a:extLst>
              <a:ext uri="{FF2B5EF4-FFF2-40B4-BE49-F238E27FC236}">
                <a16:creationId xmlns:a16="http://schemas.microsoft.com/office/drawing/2014/main" id="{EF2761B4-9384-925C-576A-9CBD1CC40BD7}"/>
              </a:ext>
            </a:extLst>
          </p:cNvPr>
          <p:cNvCxnSpPr>
            <a:cxnSpLocks/>
          </p:cNvCxnSpPr>
          <p:nvPr/>
        </p:nvCxnSpPr>
        <p:spPr>
          <a:xfrm flipV="1">
            <a:off x="6928285" y="2672263"/>
            <a:ext cx="0" cy="777324"/>
          </a:xfrm>
          <a:prstGeom prst="straightConnector1">
            <a:avLst/>
          </a:prstGeom>
          <a:ln w="57150">
            <a:solidFill>
              <a:srgbClr val="00A9CE"/>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858DC4D-C3C5-F2BF-185C-C4FA2069FECC}"/>
              </a:ext>
            </a:extLst>
          </p:cNvPr>
          <p:cNvCxnSpPr>
            <a:cxnSpLocks/>
          </p:cNvCxnSpPr>
          <p:nvPr/>
        </p:nvCxnSpPr>
        <p:spPr>
          <a:xfrm>
            <a:off x="4415201" y="3971793"/>
            <a:ext cx="0" cy="825797"/>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3" name="Title 2">
            <a:extLst>
              <a:ext uri="{FF2B5EF4-FFF2-40B4-BE49-F238E27FC236}">
                <a16:creationId xmlns:a16="http://schemas.microsoft.com/office/drawing/2014/main" id="{0565DC94-8322-0DCA-9FDA-0A0B51941F42}"/>
              </a:ext>
            </a:extLst>
          </p:cNvPr>
          <p:cNvSpPr>
            <a:spLocks noGrp="1"/>
          </p:cNvSpPr>
          <p:nvPr>
            <p:ph type="title"/>
          </p:nvPr>
        </p:nvSpPr>
        <p:spPr>
          <a:xfrm>
            <a:off x="432000" y="315042"/>
            <a:ext cx="11404154" cy="680795"/>
          </a:xfrm>
        </p:spPr>
        <p:txBody>
          <a:bodyPr>
            <a:normAutofit/>
          </a:bodyPr>
          <a:lstStyle/>
          <a:p>
            <a:r>
              <a:rPr lang="en-GB" sz="3200" dirty="0">
                <a:latin typeface="Arial" panose="020B0604020202020204" pitchFamily="34" charset="0"/>
                <a:cs typeface="Arial" panose="020B0604020202020204" pitchFamily="34" charset="0"/>
              </a:rPr>
              <a:t>Evolution of the PCREF</a:t>
            </a:r>
          </a:p>
        </p:txBody>
      </p:sp>
      <p:sp>
        <p:nvSpPr>
          <p:cNvPr id="4" name="Rectangle: Rounded Corners 3">
            <a:extLst>
              <a:ext uri="{FF2B5EF4-FFF2-40B4-BE49-F238E27FC236}">
                <a16:creationId xmlns:a16="http://schemas.microsoft.com/office/drawing/2014/main" id="{0DC1AA17-1F4E-F2DC-29DD-936F18757764}"/>
              </a:ext>
            </a:extLst>
          </p:cNvPr>
          <p:cNvSpPr/>
          <p:nvPr/>
        </p:nvSpPr>
        <p:spPr>
          <a:xfrm>
            <a:off x="432000" y="3200249"/>
            <a:ext cx="1428698" cy="865186"/>
          </a:xfrm>
          <a:prstGeom prst="roundRect">
            <a:avLst/>
          </a:prstGeom>
          <a:solidFill>
            <a:srgbClr val="99D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2015 – 2016</a:t>
            </a:r>
          </a:p>
        </p:txBody>
      </p:sp>
      <p:sp>
        <p:nvSpPr>
          <p:cNvPr id="15" name="Rectangle: Rounded Corners 14">
            <a:extLst>
              <a:ext uri="{FF2B5EF4-FFF2-40B4-BE49-F238E27FC236}">
                <a16:creationId xmlns:a16="http://schemas.microsoft.com/office/drawing/2014/main" id="{3C767186-7079-8A22-F3F7-2A63A22B51FB}"/>
              </a:ext>
            </a:extLst>
          </p:cNvPr>
          <p:cNvSpPr/>
          <p:nvPr/>
        </p:nvSpPr>
        <p:spPr>
          <a:xfrm>
            <a:off x="1973903" y="3213343"/>
            <a:ext cx="914010" cy="865186"/>
          </a:xfrm>
          <a:prstGeom prst="roundRect">
            <a:avLst/>
          </a:prstGeom>
          <a:solidFill>
            <a:srgbClr val="80D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2018</a:t>
            </a:r>
          </a:p>
        </p:txBody>
      </p:sp>
      <p:sp>
        <p:nvSpPr>
          <p:cNvPr id="16" name="Rectangle: Rounded Corners 15">
            <a:extLst>
              <a:ext uri="{FF2B5EF4-FFF2-40B4-BE49-F238E27FC236}">
                <a16:creationId xmlns:a16="http://schemas.microsoft.com/office/drawing/2014/main" id="{CC2062A1-0F34-E8C8-A060-BA5B3911FA05}"/>
              </a:ext>
            </a:extLst>
          </p:cNvPr>
          <p:cNvSpPr/>
          <p:nvPr/>
        </p:nvSpPr>
        <p:spPr>
          <a:xfrm>
            <a:off x="3019146" y="3213343"/>
            <a:ext cx="953387" cy="865186"/>
          </a:xfrm>
          <a:prstGeom prst="roundRect">
            <a:avLst/>
          </a:prstGeom>
          <a:solidFill>
            <a:srgbClr val="00A4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2019</a:t>
            </a:r>
          </a:p>
        </p:txBody>
      </p:sp>
      <p:sp>
        <p:nvSpPr>
          <p:cNvPr id="17" name="Rectangle: Rounded Corners 16">
            <a:extLst>
              <a:ext uri="{FF2B5EF4-FFF2-40B4-BE49-F238E27FC236}">
                <a16:creationId xmlns:a16="http://schemas.microsoft.com/office/drawing/2014/main" id="{CBCAA89B-3D68-B6C3-E4FB-8DDCE0057970}"/>
              </a:ext>
            </a:extLst>
          </p:cNvPr>
          <p:cNvSpPr/>
          <p:nvPr/>
        </p:nvSpPr>
        <p:spPr>
          <a:xfrm>
            <a:off x="4143160" y="3224729"/>
            <a:ext cx="1478080" cy="86518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2020 –  2021</a:t>
            </a:r>
          </a:p>
        </p:txBody>
      </p:sp>
      <p:sp>
        <p:nvSpPr>
          <p:cNvPr id="18" name="Rectangle: Rounded Corners 17">
            <a:extLst>
              <a:ext uri="{FF2B5EF4-FFF2-40B4-BE49-F238E27FC236}">
                <a16:creationId xmlns:a16="http://schemas.microsoft.com/office/drawing/2014/main" id="{A210B825-B789-0469-FC16-0E6112495DA1}"/>
              </a:ext>
            </a:extLst>
          </p:cNvPr>
          <p:cNvSpPr/>
          <p:nvPr/>
        </p:nvSpPr>
        <p:spPr>
          <a:xfrm>
            <a:off x="5782834" y="3233877"/>
            <a:ext cx="1428698" cy="865186"/>
          </a:xfrm>
          <a:prstGeom prst="roundRect">
            <a:avLst/>
          </a:prstGeom>
          <a:solidFill>
            <a:srgbClr val="00A9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2021 - 2022</a:t>
            </a:r>
          </a:p>
        </p:txBody>
      </p:sp>
      <p:sp>
        <p:nvSpPr>
          <p:cNvPr id="19" name="Rectangle: Rounded Corners 18">
            <a:extLst>
              <a:ext uri="{FF2B5EF4-FFF2-40B4-BE49-F238E27FC236}">
                <a16:creationId xmlns:a16="http://schemas.microsoft.com/office/drawing/2014/main" id="{4A9C28C2-6AA6-C11A-21D7-BAEB2BE03F9C}"/>
              </a:ext>
            </a:extLst>
          </p:cNvPr>
          <p:cNvSpPr/>
          <p:nvPr/>
        </p:nvSpPr>
        <p:spPr>
          <a:xfrm>
            <a:off x="7314654" y="3249985"/>
            <a:ext cx="1084667" cy="865186"/>
          </a:xfrm>
          <a:prstGeom prst="roundRect">
            <a:avLst/>
          </a:pr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2022</a:t>
            </a:r>
          </a:p>
        </p:txBody>
      </p:sp>
      <p:sp>
        <p:nvSpPr>
          <p:cNvPr id="20" name="Rectangle: Rounded Corners 19">
            <a:extLst>
              <a:ext uri="{FF2B5EF4-FFF2-40B4-BE49-F238E27FC236}">
                <a16:creationId xmlns:a16="http://schemas.microsoft.com/office/drawing/2014/main" id="{5C13FC97-2461-19D5-BEAB-698D3431D547}"/>
              </a:ext>
            </a:extLst>
          </p:cNvPr>
          <p:cNvSpPr/>
          <p:nvPr/>
        </p:nvSpPr>
        <p:spPr>
          <a:xfrm>
            <a:off x="8504864" y="3233877"/>
            <a:ext cx="999851" cy="865186"/>
          </a:xfrm>
          <a:prstGeom prst="roundRect">
            <a:avLst/>
          </a:prstGeom>
          <a:solidFill>
            <a:schemeClr val="accent4">
              <a:lumMod val="60000"/>
              <a:lumOff val="40000"/>
            </a:schemeClr>
          </a:solidFill>
          <a:ln w="285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2023</a:t>
            </a:r>
          </a:p>
        </p:txBody>
      </p:sp>
      <p:cxnSp>
        <p:nvCxnSpPr>
          <p:cNvPr id="30" name="Straight Arrow Connector 29">
            <a:extLst>
              <a:ext uri="{FF2B5EF4-FFF2-40B4-BE49-F238E27FC236}">
                <a16:creationId xmlns:a16="http://schemas.microsoft.com/office/drawing/2014/main" id="{26E35B43-10D5-D6CB-9CA3-D4FF78AFC521}"/>
              </a:ext>
            </a:extLst>
          </p:cNvPr>
          <p:cNvCxnSpPr>
            <a:cxnSpLocks/>
          </p:cNvCxnSpPr>
          <p:nvPr/>
        </p:nvCxnSpPr>
        <p:spPr>
          <a:xfrm flipV="1">
            <a:off x="1133749" y="2646651"/>
            <a:ext cx="0" cy="553598"/>
          </a:xfrm>
          <a:prstGeom prst="straightConnector1">
            <a:avLst/>
          </a:prstGeom>
          <a:ln w="57150">
            <a:solidFill>
              <a:srgbClr val="99DBD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FBE56AD-34EC-FC5A-EB41-6920EB4288AD}"/>
              </a:ext>
            </a:extLst>
          </p:cNvPr>
          <p:cNvCxnSpPr>
            <a:cxnSpLocks/>
          </p:cNvCxnSpPr>
          <p:nvPr/>
        </p:nvCxnSpPr>
        <p:spPr>
          <a:xfrm>
            <a:off x="2391741" y="3883596"/>
            <a:ext cx="0" cy="825797"/>
          </a:xfrm>
          <a:prstGeom prst="straightConnector1">
            <a:avLst/>
          </a:prstGeom>
          <a:ln w="57150">
            <a:solidFill>
              <a:srgbClr val="80D2CC"/>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B07D005-4BE9-9A3A-3454-3BEE377B0000}"/>
              </a:ext>
            </a:extLst>
          </p:cNvPr>
          <p:cNvCxnSpPr/>
          <p:nvPr/>
        </p:nvCxnSpPr>
        <p:spPr>
          <a:xfrm flipV="1">
            <a:off x="3278740" y="2646651"/>
            <a:ext cx="0" cy="648586"/>
          </a:xfrm>
          <a:prstGeom prst="straightConnector1">
            <a:avLst/>
          </a:prstGeom>
          <a:ln w="57150">
            <a:solidFill>
              <a:srgbClr val="00A499"/>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4FB0462-73E0-FB18-A731-C0E8D254719D}"/>
              </a:ext>
            </a:extLst>
          </p:cNvPr>
          <p:cNvSpPr txBox="1"/>
          <p:nvPr/>
        </p:nvSpPr>
        <p:spPr>
          <a:xfrm>
            <a:off x="2538725" y="1569896"/>
            <a:ext cx="159435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NHS England agree to take forward PCREF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C6FA7501-7356-3AD5-D00E-7E4FC40F55D6}"/>
              </a:ext>
            </a:extLst>
          </p:cNvPr>
          <p:cNvSpPr txBox="1"/>
          <p:nvPr/>
        </p:nvSpPr>
        <p:spPr>
          <a:xfrm>
            <a:off x="6424141" y="1995350"/>
            <a:ext cx="17795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Six Early Adopter sites join</a:t>
            </a:r>
            <a:endParaRPr kumimoji="0" lang="en-GB" sz="14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cxnSp>
        <p:nvCxnSpPr>
          <p:cNvPr id="48" name="Straight Arrow Connector 47">
            <a:extLst>
              <a:ext uri="{FF2B5EF4-FFF2-40B4-BE49-F238E27FC236}">
                <a16:creationId xmlns:a16="http://schemas.microsoft.com/office/drawing/2014/main" id="{4C67A9FD-61C7-497B-F20D-7D0FC9C57266}"/>
              </a:ext>
            </a:extLst>
          </p:cNvPr>
          <p:cNvCxnSpPr>
            <a:cxnSpLocks/>
          </p:cNvCxnSpPr>
          <p:nvPr/>
        </p:nvCxnSpPr>
        <p:spPr>
          <a:xfrm>
            <a:off x="7880010" y="3972123"/>
            <a:ext cx="0" cy="716399"/>
          </a:xfrm>
          <a:prstGeom prst="straightConnector1">
            <a:avLst/>
          </a:prstGeom>
          <a:ln w="57150">
            <a:solidFill>
              <a:srgbClr val="005EB8"/>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DC4CE30-6B5F-A16F-1809-0E840D59B743}"/>
              </a:ext>
            </a:extLst>
          </p:cNvPr>
          <p:cNvSpPr txBox="1"/>
          <p:nvPr/>
        </p:nvSpPr>
        <p:spPr>
          <a:xfrm>
            <a:off x="7489368" y="4674469"/>
            <a:ext cx="142869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Launch of draft PCREF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0" name="Straight Arrow Connector 49">
            <a:extLst>
              <a:ext uri="{FF2B5EF4-FFF2-40B4-BE49-F238E27FC236}">
                <a16:creationId xmlns:a16="http://schemas.microsoft.com/office/drawing/2014/main" id="{4E872427-D6EF-A2BF-00AB-AC9D4EDD542F}"/>
              </a:ext>
            </a:extLst>
          </p:cNvPr>
          <p:cNvCxnSpPr>
            <a:cxnSpLocks/>
            <a:stCxn id="20" idx="0"/>
          </p:cNvCxnSpPr>
          <p:nvPr/>
        </p:nvCxnSpPr>
        <p:spPr>
          <a:xfrm flipH="1" flipV="1">
            <a:off x="9004789" y="2491563"/>
            <a:ext cx="1" cy="742314"/>
          </a:xfrm>
          <a:prstGeom prst="straightConnector1">
            <a:avLst/>
          </a:prstGeom>
          <a:ln w="571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48B5325-A317-611F-D61D-F99EB97F6690}"/>
              </a:ext>
            </a:extLst>
          </p:cNvPr>
          <p:cNvSpPr txBox="1"/>
          <p:nvPr/>
        </p:nvSpPr>
        <p:spPr>
          <a:xfrm>
            <a:off x="8251873" y="1933599"/>
            <a:ext cx="142869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Official launch of the </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PCREF</a:t>
            </a: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D5341C2-2576-BC89-6EB2-645A32AA4D32}"/>
              </a:ext>
            </a:extLst>
          </p:cNvPr>
          <p:cNvSpPr txBox="1"/>
          <p:nvPr/>
        </p:nvSpPr>
        <p:spPr>
          <a:xfrm>
            <a:off x="4959982" y="1645177"/>
            <a:ext cx="134163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CQC and EHRC agreed to work with NHS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8660BA90-5D72-86EE-DCFA-E5E0BB166F79}"/>
              </a:ext>
            </a:extLst>
          </p:cNvPr>
          <p:cNvSpPr/>
          <p:nvPr/>
        </p:nvSpPr>
        <p:spPr>
          <a:xfrm>
            <a:off x="9609006" y="3246481"/>
            <a:ext cx="1177017" cy="865186"/>
          </a:xfrm>
          <a:prstGeom prst="roundRect">
            <a:avLst/>
          </a:prstGeom>
          <a:solidFill>
            <a:srgbClr val="FF66CC"/>
          </a:solidFill>
          <a:ln>
            <a:solidFill>
              <a:srgbClr val="FF6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2024</a:t>
            </a:r>
          </a:p>
        </p:txBody>
      </p:sp>
      <p:cxnSp>
        <p:nvCxnSpPr>
          <p:cNvPr id="14" name="Straight Arrow Connector 13">
            <a:extLst>
              <a:ext uri="{FF2B5EF4-FFF2-40B4-BE49-F238E27FC236}">
                <a16:creationId xmlns:a16="http://schemas.microsoft.com/office/drawing/2014/main" id="{A9D943BA-92CA-D355-FD19-2EDB17B69CF2}"/>
              </a:ext>
            </a:extLst>
          </p:cNvPr>
          <p:cNvCxnSpPr>
            <a:cxnSpLocks/>
          </p:cNvCxnSpPr>
          <p:nvPr/>
        </p:nvCxnSpPr>
        <p:spPr>
          <a:xfrm>
            <a:off x="10197514" y="3916734"/>
            <a:ext cx="0" cy="691332"/>
          </a:xfrm>
          <a:prstGeom prst="straightConnector1">
            <a:avLst/>
          </a:prstGeom>
          <a:ln w="57150">
            <a:solidFill>
              <a:srgbClr val="FF66CC"/>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DBB6DD5-EB46-6586-D38E-CCA9654B8E94}"/>
              </a:ext>
            </a:extLst>
          </p:cNvPr>
          <p:cNvSpPr txBox="1"/>
          <p:nvPr/>
        </p:nvSpPr>
        <p:spPr>
          <a:xfrm>
            <a:off x="438713" y="1538122"/>
            <a:ext cx="205208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The Crisp commission report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NHSE FYFV MH</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A2EA5C8-A937-E62B-014D-FA89B8FAD68A}"/>
              </a:ext>
            </a:extLst>
          </p:cNvPr>
          <p:cNvSpPr txBox="1"/>
          <p:nvPr/>
        </p:nvSpPr>
        <p:spPr>
          <a:xfrm>
            <a:off x="516855" y="4723295"/>
            <a:ext cx="345567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Independent review of the MHA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recommended the PCREF, culturally appropriate advocacy, and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advance choice documents</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The African and Caribbean group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(MHARAC) was established to support the aims of the independent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D628232-1DB7-D2F0-74BA-C001105533DE}"/>
              </a:ext>
            </a:extLst>
          </p:cNvPr>
          <p:cNvSpPr txBox="1"/>
          <p:nvPr/>
        </p:nvSpPr>
        <p:spPr>
          <a:xfrm>
            <a:off x="3823407" y="4720026"/>
            <a:ext cx="1443087"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NHS England publishes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9"/>
              </a:rPr>
              <a:t>Advancing Mental Health Equalities strategy </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6E055E9-F536-3F85-75C0-B9D77E3D7262}"/>
              </a:ext>
            </a:extLst>
          </p:cNvPr>
          <p:cNvSpPr txBox="1"/>
          <p:nvPr/>
        </p:nvSpPr>
        <p:spPr>
          <a:xfrm>
            <a:off x="9165848" y="4608066"/>
            <a:ext cx="177957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PCREF included in the </a:t>
            </a:r>
            <a:r>
              <a:rPr kumimoji="0" lang="en-GB" sz="1400" b="0" i="0" u="none" strike="noStrike" kern="1200" cap="none" spc="0" normalizeH="0" baseline="0" noProof="0" dirty="0">
                <a:ln>
                  <a:noFill/>
                </a:ln>
                <a:solidFill>
                  <a:srgbClr val="0563C1"/>
                </a:solidFill>
                <a:effectLst/>
                <a:uLnTx/>
                <a:uFillTx/>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rPr>
              <a:t>NHS Standards Contract </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5" name="Straight Arrow Connector 4">
            <a:extLst>
              <a:ext uri="{FF2B5EF4-FFF2-40B4-BE49-F238E27FC236}">
                <a16:creationId xmlns:a16="http://schemas.microsoft.com/office/drawing/2014/main" id="{DC1F408F-8E1F-F927-9B95-5F0E3F3FE058}"/>
              </a:ext>
            </a:extLst>
          </p:cNvPr>
          <p:cNvCxnSpPr>
            <a:cxnSpLocks/>
          </p:cNvCxnSpPr>
          <p:nvPr/>
        </p:nvCxnSpPr>
        <p:spPr>
          <a:xfrm flipV="1">
            <a:off x="11487692" y="2491563"/>
            <a:ext cx="2" cy="1016782"/>
          </a:xfrm>
          <a:prstGeom prst="straightConnector1">
            <a:avLst/>
          </a:prstGeom>
          <a:ln w="57150">
            <a:solidFill>
              <a:srgbClr val="B17ED8"/>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852B57C-9FC7-F72E-8E48-7AC480D479C2}"/>
              </a:ext>
            </a:extLst>
          </p:cNvPr>
          <p:cNvSpPr txBox="1"/>
          <p:nvPr/>
        </p:nvSpPr>
        <p:spPr>
          <a:xfrm>
            <a:off x="10949018" y="1943017"/>
            <a:ext cx="109399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Five more sites join!</a:t>
            </a:r>
            <a:endParaRPr kumimoji="0" lang="en-GB" sz="14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D9B1E4BB-485F-93E8-1006-B697E19510B7}"/>
              </a:ext>
            </a:extLst>
          </p:cNvPr>
          <p:cNvSpPr/>
          <p:nvPr/>
        </p:nvSpPr>
        <p:spPr>
          <a:xfrm>
            <a:off x="10865994" y="3259086"/>
            <a:ext cx="1177017" cy="852581"/>
          </a:xfrm>
          <a:prstGeom prst="roundRect">
            <a:avLst/>
          </a:prstGeom>
          <a:solidFill>
            <a:srgbClr val="AE78D6"/>
          </a:solidFill>
          <a:ln>
            <a:solidFill>
              <a:srgbClr val="B17E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2025</a:t>
            </a:r>
          </a:p>
        </p:txBody>
      </p:sp>
      <p:sp>
        <p:nvSpPr>
          <p:cNvPr id="11" name="TextBox 10">
            <a:extLst>
              <a:ext uri="{FF2B5EF4-FFF2-40B4-BE49-F238E27FC236}">
                <a16:creationId xmlns:a16="http://schemas.microsoft.com/office/drawing/2014/main" id="{C8563731-C940-98F7-DC28-1A695607FD8B}"/>
              </a:ext>
            </a:extLst>
          </p:cNvPr>
          <p:cNvSpPr txBox="1"/>
          <p:nvPr/>
        </p:nvSpPr>
        <p:spPr>
          <a:xfrm>
            <a:off x="3962192" y="1996115"/>
            <a:ext cx="13416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Four Pilot sites join</a:t>
            </a:r>
            <a:endParaRPr kumimoji="0" lang="en-GB" sz="14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cxnSp>
        <p:nvCxnSpPr>
          <p:cNvPr id="22" name="Straight Arrow Connector 21">
            <a:extLst>
              <a:ext uri="{FF2B5EF4-FFF2-40B4-BE49-F238E27FC236}">
                <a16:creationId xmlns:a16="http://schemas.microsoft.com/office/drawing/2014/main" id="{5AA90F2E-751C-93FD-57F2-B7FCCA918EB6}"/>
              </a:ext>
            </a:extLst>
          </p:cNvPr>
          <p:cNvCxnSpPr>
            <a:cxnSpLocks/>
          </p:cNvCxnSpPr>
          <p:nvPr/>
        </p:nvCxnSpPr>
        <p:spPr>
          <a:xfrm>
            <a:off x="11836154" y="4012999"/>
            <a:ext cx="0" cy="675523"/>
          </a:xfrm>
          <a:prstGeom prst="straightConnector1">
            <a:avLst/>
          </a:prstGeom>
          <a:ln w="57150">
            <a:solidFill>
              <a:srgbClr val="B17ED8"/>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BCD5578-4AC6-F117-C2CD-C312F281B64F}"/>
              </a:ext>
            </a:extLst>
          </p:cNvPr>
          <p:cNvSpPr txBox="1"/>
          <p:nvPr/>
        </p:nvSpPr>
        <p:spPr>
          <a:xfrm>
            <a:off x="10945423" y="4696055"/>
            <a:ext cx="149820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1"/>
              </a:rPr>
              <a:t>Draft Mental Health Bill </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Left Brace 23">
            <a:extLst>
              <a:ext uri="{FF2B5EF4-FFF2-40B4-BE49-F238E27FC236}">
                <a16:creationId xmlns:a16="http://schemas.microsoft.com/office/drawing/2014/main" id="{252C39FC-CAA7-FA49-1BE7-14C5B5FAEEA5}"/>
              </a:ext>
            </a:extLst>
          </p:cNvPr>
          <p:cNvSpPr/>
          <p:nvPr/>
        </p:nvSpPr>
        <p:spPr>
          <a:xfrm rot="5400000">
            <a:off x="7508276" y="-2190732"/>
            <a:ext cx="876205" cy="7082630"/>
          </a:xfrm>
          <a:prstGeom prst="leftBrace">
            <a:avLst>
              <a:gd name="adj1" fmla="val 8333"/>
              <a:gd name="adj2" fmla="val 54331"/>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799382A-AFBB-12F2-3775-3767C6A32E2A}"/>
              </a:ext>
            </a:extLst>
          </p:cNvPr>
          <p:cNvSpPr txBox="1"/>
          <p:nvPr/>
        </p:nvSpPr>
        <p:spPr>
          <a:xfrm>
            <a:off x="6504947" y="417362"/>
            <a:ext cx="2363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18 Pilot Trusts joined to support NHSE </a:t>
            </a:r>
          </a:p>
        </p:txBody>
      </p:sp>
      <p:sp>
        <p:nvSpPr>
          <p:cNvPr id="35" name="TextBox 34">
            <a:extLst>
              <a:ext uri="{FF2B5EF4-FFF2-40B4-BE49-F238E27FC236}">
                <a16:creationId xmlns:a16="http://schemas.microsoft.com/office/drawing/2014/main" id="{57B6F452-EFC1-3B16-0297-AF36FED339AF}"/>
              </a:ext>
            </a:extLst>
          </p:cNvPr>
          <p:cNvSpPr txBox="1"/>
          <p:nvPr/>
        </p:nvSpPr>
        <p:spPr>
          <a:xfrm>
            <a:off x="6091868" y="5477573"/>
            <a:ext cx="15031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NHSE Regions set up PCREF Network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9" name="Straight Arrow Connector 38">
            <a:extLst>
              <a:ext uri="{FF2B5EF4-FFF2-40B4-BE49-F238E27FC236}">
                <a16:creationId xmlns:a16="http://schemas.microsoft.com/office/drawing/2014/main" id="{34684429-4548-0ACF-9B5E-4245A7C63197}"/>
              </a:ext>
            </a:extLst>
          </p:cNvPr>
          <p:cNvCxnSpPr>
            <a:cxnSpLocks/>
          </p:cNvCxnSpPr>
          <p:nvPr/>
        </p:nvCxnSpPr>
        <p:spPr>
          <a:xfrm>
            <a:off x="6925507" y="4078529"/>
            <a:ext cx="0" cy="1371847"/>
          </a:xfrm>
          <a:prstGeom prst="straightConnector1">
            <a:avLst/>
          </a:prstGeom>
          <a:ln w="57150">
            <a:solidFill>
              <a:srgbClr val="00A9CE"/>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18070C4-DE09-A232-80D3-BDBDF67D1D7F}"/>
              </a:ext>
            </a:extLst>
          </p:cNvPr>
          <p:cNvSpPr txBox="1"/>
          <p:nvPr/>
        </p:nvSpPr>
        <p:spPr>
          <a:xfrm>
            <a:off x="5166976" y="4768563"/>
            <a:ext cx="15031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PCREF local engagement via Pilot sites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7" name="Straight Arrow Connector 26">
            <a:extLst>
              <a:ext uri="{FF2B5EF4-FFF2-40B4-BE49-F238E27FC236}">
                <a16:creationId xmlns:a16="http://schemas.microsoft.com/office/drawing/2014/main" id="{A9989ECF-2FC7-6740-FB27-18A08CBCC0B9}"/>
              </a:ext>
            </a:extLst>
          </p:cNvPr>
          <p:cNvCxnSpPr>
            <a:cxnSpLocks/>
          </p:cNvCxnSpPr>
          <p:nvPr/>
        </p:nvCxnSpPr>
        <p:spPr>
          <a:xfrm flipH="1">
            <a:off x="10195226" y="2485300"/>
            <a:ext cx="19249" cy="852683"/>
          </a:xfrm>
          <a:prstGeom prst="straightConnector1">
            <a:avLst/>
          </a:prstGeom>
          <a:ln w="57150">
            <a:solidFill>
              <a:srgbClr val="FF66CC"/>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A8EFB1D-2406-4B2B-A28F-7F5499313029}"/>
              </a:ext>
            </a:extLst>
          </p:cNvPr>
          <p:cNvSpPr txBox="1"/>
          <p:nvPr/>
        </p:nvSpPr>
        <p:spPr>
          <a:xfrm>
            <a:off x="9961000" y="1754543"/>
            <a:ext cx="944965" cy="738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Three sites join</a:t>
            </a:r>
            <a:endParaRPr kumimoji="0" lang="en-GB" sz="14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24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B8869-DFAF-FFB0-0990-D0E339612A02}"/>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7B05A48B-9755-5F73-ADB2-6E45A2210C87}"/>
              </a:ext>
            </a:extLst>
          </p:cNvPr>
          <p:cNvSpPr>
            <a:spLocks noGrp="1"/>
          </p:cNvSpPr>
          <p:nvPr>
            <p:ph type="title"/>
          </p:nvPr>
        </p:nvSpPr>
        <p:spPr>
          <a:xfrm>
            <a:off x="356083" y="132551"/>
            <a:ext cx="11404154" cy="865186"/>
          </a:xfrm>
        </p:spPr>
        <p:txBody>
          <a:bodyPr>
            <a:normAutofit/>
          </a:bodyPr>
          <a:lstStyle/>
          <a:p>
            <a:r>
              <a:rPr lang="en-GB" sz="3200" dirty="0">
                <a:latin typeface="Arial" panose="020B0604020202020204" pitchFamily="34" charset="0"/>
                <a:cs typeface="Arial" panose="020B0604020202020204" pitchFamily="34" charset="0"/>
              </a:rPr>
              <a:t>What makes the PCREF stand out? </a:t>
            </a:r>
          </a:p>
        </p:txBody>
      </p:sp>
      <p:sp>
        <p:nvSpPr>
          <p:cNvPr id="17" name="Hexagon 16">
            <a:extLst>
              <a:ext uri="{FF2B5EF4-FFF2-40B4-BE49-F238E27FC236}">
                <a16:creationId xmlns:a16="http://schemas.microsoft.com/office/drawing/2014/main" id="{55CC3971-7696-D9C3-6B53-A1CCBE5AE487}"/>
              </a:ext>
            </a:extLst>
          </p:cNvPr>
          <p:cNvSpPr>
            <a:spLocks noChangeAspect="1"/>
          </p:cNvSpPr>
          <p:nvPr/>
        </p:nvSpPr>
        <p:spPr>
          <a:xfrm>
            <a:off x="1948386" y="2064994"/>
            <a:ext cx="1808357" cy="1688023"/>
          </a:xfrm>
          <a:prstGeom prst="hexagon">
            <a:avLst/>
          </a:prstGeom>
          <a:solidFill>
            <a:srgbClr val="D9F2F7"/>
          </a:solidFill>
          <a:ln w="76200">
            <a:solidFill>
              <a:srgbClr val="3BB9B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NHS England’s Equality Delivery System 2022</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Hexagon 8">
            <a:extLst>
              <a:ext uri="{FF2B5EF4-FFF2-40B4-BE49-F238E27FC236}">
                <a16:creationId xmlns:a16="http://schemas.microsoft.com/office/drawing/2014/main" id="{AA5D5CDF-46CF-7D75-0FD7-95551ECED1C7}"/>
              </a:ext>
            </a:extLst>
          </p:cNvPr>
          <p:cNvSpPr>
            <a:spLocks noChangeAspect="1"/>
          </p:cNvSpPr>
          <p:nvPr/>
        </p:nvSpPr>
        <p:spPr>
          <a:xfrm>
            <a:off x="6657478" y="3004852"/>
            <a:ext cx="1808357" cy="1688023"/>
          </a:xfrm>
          <a:prstGeom prst="hexagon">
            <a:avLst/>
          </a:prstGeom>
          <a:solidFill>
            <a:srgbClr val="33CCFF"/>
          </a:solidFill>
          <a:ln w="76200">
            <a:solidFill>
              <a:srgbClr val="9FFF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Triangle of Care</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Hexagon 6">
            <a:extLst>
              <a:ext uri="{FF2B5EF4-FFF2-40B4-BE49-F238E27FC236}">
                <a16:creationId xmlns:a16="http://schemas.microsoft.com/office/drawing/2014/main" id="{875EDAC3-D1B5-47E9-EB54-F019836CDBCA}"/>
              </a:ext>
            </a:extLst>
          </p:cNvPr>
          <p:cNvSpPr>
            <a:spLocks noChangeAspect="1"/>
          </p:cNvSpPr>
          <p:nvPr/>
        </p:nvSpPr>
        <p:spPr>
          <a:xfrm>
            <a:off x="1972392" y="3906121"/>
            <a:ext cx="1808357" cy="1688023"/>
          </a:xfrm>
          <a:prstGeom prst="hexagon">
            <a:avLst/>
          </a:prstGeom>
          <a:solidFill>
            <a:schemeClr val="accent4">
              <a:lumMod val="60000"/>
              <a:lumOff val="40000"/>
            </a:schemeClr>
          </a:solidFill>
          <a:ln w="76200">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
              </a:rPr>
              <a:t>NHS England’s Culture of care standards for inpatient services </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Hexagon 11">
            <a:extLst>
              <a:ext uri="{FF2B5EF4-FFF2-40B4-BE49-F238E27FC236}">
                <a16:creationId xmlns:a16="http://schemas.microsoft.com/office/drawing/2014/main" id="{74D9C5ED-6B23-863B-61B5-04437482819F}"/>
              </a:ext>
            </a:extLst>
          </p:cNvPr>
          <p:cNvSpPr>
            <a:spLocks noChangeAspect="1"/>
          </p:cNvSpPr>
          <p:nvPr/>
        </p:nvSpPr>
        <p:spPr>
          <a:xfrm>
            <a:off x="436589" y="3018839"/>
            <a:ext cx="1808357" cy="1688023"/>
          </a:xfrm>
          <a:prstGeom prst="hexagon">
            <a:avLst/>
          </a:prstGeom>
          <a:solidFill>
            <a:srgbClr val="92D050"/>
          </a:solidFill>
          <a:ln w="76200">
            <a:solidFill>
              <a:srgbClr val="00B05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England’s Health Inequalities legal statement 2023 </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Hexagon 17">
            <a:extLst>
              <a:ext uri="{FF2B5EF4-FFF2-40B4-BE49-F238E27FC236}">
                <a16:creationId xmlns:a16="http://schemas.microsoft.com/office/drawing/2014/main" id="{6FD9284C-DC45-5B12-2F31-CB351A8AFA37}"/>
              </a:ext>
            </a:extLst>
          </p:cNvPr>
          <p:cNvSpPr>
            <a:spLocks noChangeAspect="1"/>
          </p:cNvSpPr>
          <p:nvPr/>
        </p:nvSpPr>
        <p:spPr>
          <a:xfrm>
            <a:off x="436590" y="1205599"/>
            <a:ext cx="1808357" cy="1688023"/>
          </a:xfrm>
          <a:prstGeom prst="hexagon">
            <a:avLst/>
          </a:prstGeom>
          <a:solidFill>
            <a:schemeClr val="accent2">
              <a:lumMod val="60000"/>
              <a:lumOff val="40000"/>
            </a:schemeClr>
          </a:solidFill>
          <a:ln w="76200">
            <a:solidFill>
              <a:srgbClr val="C0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Standards Contract 2024-2025 </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Hexagon 19">
            <a:extLst>
              <a:ext uri="{FF2B5EF4-FFF2-40B4-BE49-F238E27FC236}">
                <a16:creationId xmlns:a16="http://schemas.microsoft.com/office/drawing/2014/main" id="{D2910BFE-7575-7AF8-C37B-43FEC491B2A1}"/>
              </a:ext>
            </a:extLst>
          </p:cNvPr>
          <p:cNvSpPr>
            <a:spLocks noChangeAspect="1"/>
          </p:cNvSpPr>
          <p:nvPr/>
        </p:nvSpPr>
        <p:spPr>
          <a:xfrm>
            <a:off x="3480559" y="1162029"/>
            <a:ext cx="1808357" cy="1688023"/>
          </a:xfrm>
          <a:prstGeom prst="hexagon">
            <a:avLst/>
          </a:prstGeom>
          <a:solidFill>
            <a:srgbClr val="6CB0F4"/>
          </a:solidFill>
          <a:ln w="76200">
            <a:solidFill>
              <a:srgbClr val="0070C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mental health inspection guidance </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Hexagon 20">
            <a:extLst>
              <a:ext uri="{FF2B5EF4-FFF2-40B4-BE49-F238E27FC236}">
                <a16:creationId xmlns:a16="http://schemas.microsoft.com/office/drawing/2014/main" id="{E3F7599F-0498-487F-220C-DE40BD116327}"/>
              </a:ext>
            </a:extLst>
          </p:cNvPr>
          <p:cNvSpPr>
            <a:spLocks noChangeAspect="1"/>
          </p:cNvSpPr>
          <p:nvPr/>
        </p:nvSpPr>
        <p:spPr>
          <a:xfrm>
            <a:off x="3468011" y="2951879"/>
            <a:ext cx="1808357" cy="1688023"/>
          </a:xfrm>
          <a:prstGeom prst="hexagon">
            <a:avLst/>
          </a:prstGeom>
          <a:solidFill>
            <a:srgbClr val="F69CF0"/>
          </a:solidFill>
          <a:ln w="76200">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9"/>
              </a:rPr>
              <a:t>NHS England’s Core 20Plus5 </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Hexagon 21">
            <a:extLst>
              <a:ext uri="{FF2B5EF4-FFF2-40B4-BE49-F238E27FC236}">
                <a16:creationId xmlns:a16="http://schemas.microsoft.com/office/drawing/2014/main" id="{3B3463BD-0EBB-A1FE-476B-A8C75E4480A4}"/>
              </a:ext>
            </a:extLst>
          </p:cNvPr>
          <p:cNvSpPr>
            <a:spLocks noChangeAspect="1"/>
          </p:cNvSpPr>
          <p:nvPr/>
        </p:nvSpPr>
        <p:spPr>
          <a:xfrm>
            <a:off x="5008408" y="3912719"/>
            <a:ext cx="1925884" cy="1688023"/>
          </a:xfrm>
          <a:prstGeom prst="hexagon">
            <a:avLst/>
          </a:prstGeom>
          <a:solidFill>
            <a:srgbClr val="5BC5CD"/>
          </a:solidFill>
          <a:ln w="76200">
            <a:solidFill>
              <a:schemeClr val="accent5">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0"/>
              </a:rPr>
              <a:t>NHS England's Insightful Provider Board guidance</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Hexagon 22">
            <a:extLst>
              <a:ext uri="{FF2B5EF4-FFF2-40B4-BE49-F238E27FC236}">
                <a16:creationId xmlns:a16="http://schemas.microsoft.com/office/drawing/2014/main" id="{F5F1B229-D163-926F-1A72-16A808B48BD5}"/>
              </a:ext>
            </a:extLst>
          </p:cNvPr>
          <p:cNvSpPr>
            <a:spLocks noChangeAspect="1"/>
          </p:cNvSpPr>
          <p:nvPr/>
        </p:nvSpPr>
        <p:spPr>
          <a:xfrm>
            <a:off x="8137772" y="2080111"/>
            <a:ext cx="1808357" cy="1688023"/>
          </a:xfrm>
          <a:prstGeom prst="hexagon">
            <a:avLst/>
          </a:prstGeom>
          <a:solidFill>
            <a:srgbClr val="F26EE9"/>
          </a:solidFill>
          <a:ln w="76200">
            <a:solidFill>
              <a:srgbClr val="A86ED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1"/>
              </a:rPr>
              <a:t>Bespoke anti-racism training for the workforce</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Hexagon 29">
            <a:extLst>
              <a:ext uri="{FF2B5EF4-FFF2-40B4-BE49-F238E27FC236}">
                <a16:creationId xmlns:a16="http://schemas.microsoft.com/office/drawing/2014/main" id="{F3E800AB-70E5-F63B-F713-208040A29920}"/>
              </a:ext>
            </a:extLst>
          </p:cNvPr>
          <p:cNvSpPr>
            <a:spLocks noChangeAspect="1"/>
          </p:cNvSpPr>
          <p:nvPr/>
        </p:nvSpPr>
        <p:spPr>
          <a:xfrm>
            <a:off x="6650930" y="1162029"/>
            <a:ext cx="1808357" cy="1639952"/>
          </a:xfrm>
          <a:prstGeom prst="hexagon">
            <a:avLst/>
          </a:prstGeom>
          <a:solidFill>
            <a:srgbClr val="45E36B"/>
          </a:solidFill>
          <a:ln w="76200">
            <a:solidFill>
              <a:srgbClr val="00B05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Culture of Care Standards</a:t>
            </a:r>
            <a:endParaRPr kumimoji="0" lang="en-GB" sz="1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32" name="Hexagon 31">
            <a:extLst>
              <a:ext uri="{FF2B5EF4-FFF2-40B4-BE49-F238E27FC236}">
                <a16:creationId xmlns:a16="http://schemas.microsoft.com/office/drawing/2014/main" id="{82E790D9-E08C-069F-6009-40557C6C8FEE}"/>
              </a:ext>
            </a:extLst>
          </p:cNvPr>
          <p:cNvSpPr>
            <a:spLocks noChangeAspect="1"/>
          </p:cNvSpPr>
          <p:nvPr/>
        </p:nvSpPr>
        <p:spPr>
          <a:xfrm>
            <a:off x="9625532" y="1162029"/>
            <a:ext cx="1906069" cy="1688023"/>
          </a:xfrm>
          <a:prstGeom prst="hexagon">
            <a:avLst/>
          </a:prstGeom>
          <a:solidFill>
            <a:srgbClr val="FFFF00"/>
          </a:solidFill>
          <a:ln w="76200">
            <a:solidFill>
              <a:schemeClr val="accent4">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 from Association of Directors of Adult Social Services in England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Hexagon 32">
            <a:extLst>
              <a:ext uri="{FF2B5EF4-FFF2-40B4-BE49-F238E27FC236}">
                <a16:creationId xmlns:a16="http://schemas.microsoft.com/office/drawing/2014/main" id="{7AEDC523-3710-73D6-3376-C63B40382A8B}"/>
              </a:ext>
            </a:extLst>
          </p:cNvPr>
          <p:cNvSpPr>
            <a:spLocks noChangeAspect="1"/>
          </p:cNvSpPr>
          <p:nvPr/>
        </p:nvSpPr>
        <p:spPr>
          <a:xfrm>
            <a:off x="9625532" y="3018838"/>
            <a:ext cx="1906069" cy="1688023"/>
          </a:xfrm>
          <a:prstGeom prst="hexagon">
            <a:avLst/>
          </a:prstGeom>
          <a:solidFill>
            <a:schemeClr val="bg1">
              <a:lumMod val="85000"/>
            </a:schemeClr>
          </a:solidFill>
          <a:ln w="76200">
            <a:solidFill>
              <a:schemeClr val="bg2">
                <a:lumMod val="2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 from other statutory and voluntary and community sectors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Hexagon 1">
            <a:extLst>
              <a:ext uri="{FF2B5EF4-FFF2-40B4-BE49-F238E27FC236}">
                <a16:creationId xmlns:a16="http://schemas.microsoft.com/office/drawing/2014/main" id="{E7118CA1-2065-871D-2A70-9A25D35D5D1A}"/>
              </a:ext>
            </a:extLst>
          </p:cNvPr>
          <p:cNvSpPr>
            <a:spLocks noChangeAspect="1"/>
          </p:cNvSpPr>
          <p:nvPr/>
        </p:nvSpPr>
        <p:spPr>
          <a:xfrm>
            <a:off x="4959723" y="1982005"/>
            <a:ext cx="2014400" cy="1823240"/>
          </a:xfrm>
          <a:prstGeom prst="hexagon">
            <a:avLst/>
          </a:prstGeom>
          <a:solidFill>
            <a:schemeClr val="tx2">
              <a:lumMod val="40000"/>
              <a:lumOff val="60000"/>
            </a:schemeClr>
          </a:solidFill>
          <a:ln w="76200">
            <a:solidFill>
              <a:schemeClr val="bg2">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EHRC – Public Sector Equality Duty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(Equality Act 2010)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2"/>
              </a:rPr>
              <a:t>UN Committee submission</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070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diagram of a health care system">
            <a:extLst>
              <a:ext uri="{FF2B5EF4-FFF2-40B4-BE49-F238E27FC236}">
                <a16:creationId xmlns:a16="http://schemas.microsoft.com/office/drawing/2014/main" id="{FF36C47A-5BEE-76FB-05BE-707A119AAF74}"/>
              </a:ext>
            </a:extLst>
          </p:cNvPr>
          <p:cNvPicPr>
            <a:picLocks noChangeAspect="1"/>
          </p:cNvPicPr>
          <p:nvPr/>
        </p:nvPicPr>
        <p:blipFill rotWithShape="1">
          <a:blip r:embed="rId3">
            <a:extLst>
              <a:ext uri="{28A0092B-C50C-407E-A947-70E740481C1C}">
                <a14:useLocalDpi xmlns:a14="http://schemas.microsoft.com/office/drawing/2010/main" val="0"/>
              </a:ext>
            </a:extLst>
          </a:blip>
          <a:srcRect t="3451"/>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C6C4BB91-17D7-6A86-07B9-725E46F4A5E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E163A3-6C32-4279-8AD2-BBF3D58405EB}"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470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91F0CD0-AFDC-64FC-A281-EA1086496F84}"/>
              </a:ext>
            </a:extLst>
          </p:cNvPr>
          <p:cNvSpPr>
            <a:spLocks noGrp="1"/>
          </p:cNvSpPr>
          <p:nvPr>
            <p:ph type="title"/>
          </p:nvPr>
        </p:nvSpPr>
        <p:spPr>
          <a:xfrm>
            <a:off x="356083" y="132551"/>
            <a:ext cx="11404154" cy="865186"/>
          </a:xfrm>
        </p:spPr>
        <p:txBody>
          <a:bodyPr>
            <a:normAutofit/>
          </a:bodyPr>
          <a:lstStyle/>
          <a:p>
            <a:r>
              <a:rPr lang="en-GB" sz="3200" dirty="0">
                <a:latin typeface="Arial" panose="020B0604020202020204" pitchFamily="34" charset="0"/>
                <a:cs typeface="Arial" panose="020B0604020202020204" pitchFamily="34" charset="0"/>
              </a:rPr>
              <a:t>The importance of PCREF influencing the reforms </a:t>
            </a:r>
          </a:p>
        </p:txBody>
      </p:sp>
      <p:sp>
        <p:nvSpPr>
          <p:cNvPr id="7" name="TextBox 6">
            <a:extLst>
              <a:ext uri="{FF2B5EF4-FFF2-40B4-BE49-F238E27FC236}">
                <a16:creationId xmlns:a16="http://schemas.microsoft.com/office/drawing/2014/main" id="{FF9E6B21-D68A-409D-8AF2-5A32E55DED7F}"/>
              </a:ext>
            </a:extLst>
          </p:cNvPr>
          <p:cNvSpPr txBox="1"/>
          <p:nvPr/>
        </p:nvSpPr>
        <p:spPr>
          <a:xfrm>
            <a:off x="410135" y="1257300"/>
            <a:ext cx="11594023"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PCREF aligns closely with the Mental Health Act Reforms and supported by the Darzi Review’s vision for NHS transformation, particularly its Three Big Shifts, which guide the NHS 10-Year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1. From Quality of Care to Quality of Life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2. From a Healthcare System to a Health and Wellbeing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3. From Centralised to Localised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By embedding PCREF principles in NHS governance, performance metrics, workforce development, and patient feedback mechanisms, we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Address systemic racism in mental health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Improve patient outcomes for racially minoritized groups.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Drive NHS performance through transparency, accountability, and inclusion.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Strengthen the role of NHS leadership in reducing racial inequities.</a:t>
            </a:r>
          </a:p>
        </p:txBody>
      </p:sp>
      <p:sp>
        <p:nvSpPr>
          <p:cNvPr id="2" name="Rectangle: Rounded Corners 1">
            <a:extLst>
              <a:ext uri="{FF2B5EF4-FFF2-40B4-BE49-F238E27FC236}">
                <a16:creationId xmlns:a16="http://schemas.microsoft.com/office/drawing/2014/main" id="{B71EF3FD-2993-A46D-3C7E-03D44B51F8CD}"/>
              </a:ext>
            </a:extLst>
          </p:cNvPr>
          <p:cNvSpPr/>
          <p:nvPr/>
        </p:nvSpPr>
        <p:spPr>
          <a:xfrm>
            <a:off x="282804" y="997737"/>
            <a:ext cx="11721353" cy="1820877"/>
          </a:xfrm>
          <a:prstGeom prst="roundRect">
            <a:avLst/>
          </a:prstGeom>
          <a:noFill/>
          <a:ln w="38100">
            <a:solidFill>
              <a:srgbClr val="A86ED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id="{D09CA679-54E1-3494-4556-670BADDDBDDE}"/>
              </a:ext>
            </a:extLst>
          </p:cNvPr>
          <p:cNvSpPr/>
          <p:nvPr/>
        </p:nvSpPr>
        <p:spPr>
          <a:xfrm>
            <a:off x="282804" y="3252247"/>
            <a:ext cx="11721353" cy="2073897"/>
          </a:xfrm>
          <a:prstGeom prst="roundRect">
            <a:avLst/>
          </a:prstGeom>
          <a:noFill/>
          <a:ln w="381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187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B0A31E-5696-645D-8BCD-7DB5A87EEA41}"/>
              </a:ext>
            </a:extLst>
          </p:cNvPr>
          <p:cNvPicPr>
            <a:picLocks noChangeAspect="1"/>
          </p:cNvPicPr>
          <p:nvPr/>
        </p:nvPicPr>
        <p:blipFill>
          <a:blip r:embed="rId2"/>
          <a:stretch>
            <a:fillRect/>
          </a:stretch>
        </p:blipFill>
        <p:spPr>
          <a:xfrm>
            <a:off x="10842625" y="230188"/>
            <a:ext cx="969963" cy="1320800"/>
          </a:xfrm>
          <a:prstGeom prst="rect">
            <a:avLst/>
          </a:prstGeom>
        </p:spPr>
      </p:pic>
      <p:sp>
        <p:nvSpPr>
          <p:cNvPr id="3" name="TextBox 2">
            <a:extLst>
              <a:ext uri="{FF2B5EF4-FFF2-40B4-BE49-F238E27FC236}">
                <a16:creationId xmlns:a16="http://schemas.microsoft.com/office/drawing/2014/main" id="{02BEAF9F-2331-70C4-E0B9-E8271775A708}"/>
              </a:ext>
            </a:extLst>
          </p:cNvPr>
          <p:cNvSpPr txBox="1"/>
          <p:nvPr/>
        </p:nvSpPr>
        <p:spPr>
          <a:xfrm>
            <a:off x="707200" y="705922"/>
            <a:ext cx="30631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0000"/>
                </a:solidFill>
                <a:effectLst/>
                <a:uLnTx/>
                <a:uFillTx/>
                <a:latin typeface="Arial" panose="020B0604020202020204"/>
                <a:ea typeface="+mn-ea"/>
                <a:cs typeface="+mn-cs"/>
              </a:rPr>
              <a:t>Question </a:t>
            </a:r>
            <a:r>
              <a:rPr lang="en-GB" sz="3600" dirty="0">
                <a:solidFill>
                  <a:srgbClr val="000000"/>
                </a:solidFill>
                <a:latin typeface="Arial" panose="020B0604020202020204"/>
              </a:rPr>
              <a:t>1</a:t>
            </a:r>
            <a:r>
              <a:rPr kumimoji="0" lang="en-GB" sz="3600" b="1"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sp>
        <p:nvSpPr>
          <p:cNvPr id="4" name="Thought Bubble: Cloud 3">
            <a:extLst>
              <a:ext uri="{FF2B5EF4-FFF2-40B4-BE49-F238E27FC236}">
                <a16:creationId xmlns:a16="http://schemas.microsoft.com/office/drawing/2014/main" id="{CC8AFFD9-8C3F-5319-A4CF-F9347A279F63}"/>
              </a:ext>
            </a:extLst>
          </p:cNvPr>
          <p:cNvSpPr/>
          <p:nvPr/>
        </p:nvSpPr>
        <p:spPr>
          <a:xfrm>
            <a:off x="2342367" y="705922"/>
            <a:ext cx="8016657" cy="5010411"/>
          </a:xfrm>
          <a:prstGeom prst="cloud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itle 9">
            <a:extLst>
              <a:ext uri="{FF2B5EF4-FFF2-40B4-BE49-F238E27FC236}">
                <a16:creationId xmlns:a16="http://schemas.microsoft.com/office/drawing/2014/main" id="{0CE58CEB-5934-B466-6A37-17EA28648231}"/>
              </a:ext>
            </a:extLst>
          </p:cNvPr>
          <p:cNvSpPr>
            <a:spLocks noGrp="1"/>
          </p:cNvSpPr>
          <p:nvPr>
            <p:ph type="ctrTitle"/>
          </p:nvPr>
        </p:nvSpPr>
        <p:spPr>
          <a:xfrm>
            <a:off x="2920652" y="2401911"/>
            <a:ext cx="6551112" cy="2491409"/>
          </a:xfrm>
        </p:spPr>
        <p:txBody>
          <a:bodyPr lIns="91440" tIns="45720" rIns="91440" bIns="45720" anchor="b" anchorCtr="0"/>
          <a:lstStyle/>
          <a:p>
            <a:pPr algn="ctr" rtl="0" fontAlgn="base"/>
            <a:r>
              <a:rPr lang="en-GB" sz="2800" i="0" dirty="0">
                <a:solidFill>
                  <a:srgbClr val="000000"/>
                </a:solidFill>
                <a:effectLst/>
                <a:latin typeface="+mn-lt"/>
              </a:rPr>
              <a:t> </a:t>
            </a:r>
            <a:br>
              <a:rPr lang="en-GB" sz="2800" i="0" dirty="0">
                <a:solidFill>
                  <a:srgbClr val="000000"/>
                </a:solidFill>
                <a:effectLst/>
                <a:latin typeface="+mn-lt"/>
              </a:rPr>
            </a:br>
            <a:r>
              <a:rPr lang="en-GB" sz="3200" i="0" dirty="0">
                <a:solidFill>
                  <a:srgbClr val="000000"/>
                </a:solidFill>
                <a:effectLst/>
                <a:latin typeface="+mn-lt"/>
              </a:rPr>
              <a:t>Which one best represents </a:t>
            </a:r>
            <a:br>
              <a:rPr lang="en-GB" sz="3200" i="0" dirty="0">
                <a:solidFill>
                  <a:srgbClr val="000000"/>
                </a:solidFill>
                <a:effectLst/>
                <a:latin typeface="+mn-lt"/>
              </a:rPr>
            </a:br>
            <a:r>
              <a:rPr lang="en-GB" sz="3200" i="0" dirty="0">
                <a:solidFill>
                  <a:srgbClr val="000000"/>
                </a:solidFill>
                <a:effectLst/>
                <a:latin typeface="+mn-lt"/>
              </a:rPr>
              <a:t>how you feel today? </a:t>
            </a:r>
            <a:r>
              <a:rPr lang="en-GB" sz="3600" i="0" dirty="0">
                <a:solidFill>
                  <a:srgbClr val="000000"/>
                </a:solidFill>
                <a:effectLst/>
                <a:latin typeface="+mn-lt"/>
              </a:rPr>
              <a:t> </a:t>
            </a:r>
            <a:br>
              <a:rPr lang="en-GB" sz="2800" i="0" dirty="0">
                <a:solidFill>
                  <a:srgbClr val="000000"/>
                </a:solidFill>
                <a:effectLst/>
                <a:latin typeface="+mn-lt"/>
              </a:rPr>
            </a:br>
            <a:br>
              <a:rPr lang="en-GB" sz="2800" i="0" dirty="0">
                <a:solidFill>
                  <a:srgbClr val="000000"/>
                </a:solidFill>
                <a:effectLst/>
                <a:latin typeface="+mn-lt"/>
              </a:rPr>
            </a:br>
            <a:endParaRPr lang="en-GB" sz="5400" dirty="0">
              <a:cs typeface="Arial" panose="020B0604020202020204"/>
            </a:endParaRPr>
          </a:p>
        </p:txBody>
      </p:sp>
    </p:spTree>
    <p:extLst>
      <p:ext uri="{BB962C8B-B14F-4D97-AF65-F5344CB8AC3E}">
        <p14:creationId xmlns:p14="http://schemas.microsoft.com/office/powerpoint/2010/main" val="3988647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B1206D-94F3-0E7B-81E8-A2538642CEBE}"/>
              </a:ext>
            </a:extLst>
          </p:cNvPr>
          <p:cNvSpPr>
            <a:spLocks noGrp="1"/>
          </p:cNvSpPr>
          <p:nvPr>
            <p:ph type="title" idx="4294967295"/>
          </p:nvPr>
        </p:nvSpPr>
        <p:spPr>
          <a:xfrm>
            <a:off x="168345" y="1538150"/>
            <a:ext cx="5684838" cy="8969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6000" b="1" i="0" u="none" strike="noStrike" kern="1200" cap="none" spc="0" normalizeH="0" baseline="0" noProof="0" dirty="0">
                <a:ln>
                  <a:noFill/>
                </a:ln>
                <a:solidFill>
                  <a:schemeClr val="tx1"/>
                </a:solidFill>
                <a:effectLst/>
                <a:uLnTx/>
                <a:uFillTx/>
                <a:latin typeface="+mn-lt"/>
                <a:ea typeface="+mn-ea"/>
                <a:cs typeface="+mn-cs"/>
              </a:rPr>
              <a:t>Thank you </a:t>
            </a:r>
          </a:p>
        </p:txBody>
      </p:sp>
      <p:pic>
        <p:nvPicPr>
          <p:cNvPr id="5" name="Picture 4">
            <a:extLst>
              <a:ext uri="{FF2B5EF4-FFF2-40B4-BE49-F238E27FC236}">
                <a16:creationId xmlns:a16="http://schemas.microsoft.com/office/drawing/2014/main" id="{284F88A5-0FFC-DE9F-14BE-4AE676200531}"/>
              </a:ext>
            </a:extLst>
          </p:cNvPr>
          <p:cNvPicPr>
            <a:picLocks noChangeAspect="1"/>
          </p:cNvPicPr>
          <p:nvPr/>
        </p:nvPicPr>
        <p:blipFill>
          <a:blip r:embed="rId2"/>
          <a:stretch>
            <a:fillRect/>
          </a:stretch>
        </p:blipFill>
        <p:spPr>
          <a:xfrm>
            <a:off x="9710530" y="-1"/>
            <a:ext cx="2313125" cy="1737779"/>
          </a:xfrm>
          <a:prstGeom prst="rect">
            <a:avLst/>
          </a:prstGeom>
        </p:spPr>
      </p:pic>
      <p:sp>
        <p:nvSpPr>
          <p:cNvPr id="7" name="TextBox 6">
            <a:extLst>
              <a:ext uri="{FF2B5EF4-FFF2-40B4-BE49-F238E27FC236}">
                <a16:creationId xmlns:a16="http://schemas.microsoft.com/office/drawing/2014/main" id="{227A2C03-0FD1-36DF-B625-A4400F3DE19F}"/>
              </a:ext>
            </a:extLst>
          </p:cNvPr>
          <p:cNvSpPr txBox="1"/>
          <p:nvPr/>
        </p:nvSpPr>
        <p:spPr>
          <a:xfrm>
            <a:off x="168345" y="2623931"/>
            <a:ext cx="6140291" cy="409342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Email: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england.mentalhealthpmo@nhs.net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 more about NHS England recently published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 and Carer Race Equality Framework: </a:t>
            </a:r>
            <a:r>
              <a:rPr kumimoji="0" lang="en-US" sz="2000" b="0" i="0" u="none" strike="noStrike" kern="1200" cap="none" spc="0" normalizeH="0" baseline="0" noProof="0" dirty="0">
                <a:ln>
                  <a:noFill/>
                </a:ln>
                <a:solidFill>
                  <a:srgbClr val="0563C1"/>
                </a:solidFill>
                <a:effectLst/>
                <a:uLnTx/>
                <a:uFillTx/>
                <a:latin typeface="Arial" panose="020B0604020202020204" pitchFamily="34" charset="0"/>
                <a:ea typeface="+mn-ea"/>
                <a:cs typeface="Arial" panose="020B0604020202020204" pitchFamily="34" charset="0"/>
                <a:hlinkClick r:id="rId4"/>
              </a:rPr>
              <a:t>https://www.england.nhs.uk/pcref</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for additional information on the PCREF – including a positive practice guidance, can be found here: </a:t>
            </a:r>
            <a:r>
              <a:rPr kumimoji="0" lang="en-US" sz="2000" b="0" i="0" u="none" strike="noStrike" kern="1200" cap="none" spc="0" normalizeH="0" baseline="0" noProof="0" dirty="0">
                <a:ln>
                  <a:noFill/>
                </a:ln>
                <a:solidFill>
                  <a:srgbClr val="0563C1"/>
                </a:solidFill>
                <a:effectLst/>
                <a:uLnTx/>
                <a:uFillTx/>
                <a:latin typeface="Arial" panose="020B0604020202020204" pitchFamily="34" charset="0"/>
                <a:ea typeface="+mn-ea"/>
                <a:cs typeface="Arial" panose="020B0604020202020204" pitchFamily="34" charset="0"/>
                <a:hlinkClick r:id="rId5"/>
              </a:rPr>
              <a:t>NHS Future Collaboration Platform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 more about the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advancing mental health equalities programme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6"/>
              </a:rPr>
              <a:t>here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431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7BD06D5-DF5E-98E7-3FEF-FF61225BC433}"/>
              </a:ext>
            </a:extLst>
          </p:cNvPr>
          <p:cNvSpPr>
            <a:spLocks noGrp="1"/>
          </p:cNvSpPr>
          <p:nvPr>
            <p:ph type="body" sz="quarter" idx="13"/>
          </p:nvPr>
        </p:nvSpPr>
        <p:spPr>
          <a:xfrm>
            <a:off x="891916" y="3903218"/>
            <a:ext cx="3890150" cy="589269"/>
          </a:xfrm>
        </p:spPr>
        <p:txBody>
          <a:bodyPr/>
          <a:lstStyle/>
          <a:p>
            <a:r>
              <a:rPr lang="en-GB" b="1" dirty="0">
                <a:latin typeface="Arial" panose="020B0604020202020204" pitchFamily="34" charset="0"/>
                <a:cs typeface="Arial" panose="020B0604020202020204" pitchFamily="34" charset="0"/>
              </a:rPr>
              <a:t>Resources</a:t>
            </a:r>
          </a:p>
        </p:txBody>
      </p:sp>
      <p:sp>
        <p:nvSpPr>
          <p:cNvPr id="6" name="Text Placeholder 4">
            <a:extLst>
              <a:ext uri="{FF2B5EF4-FFF2-40B4-BE49-F238E27FC236}">
                <a16:creationId xmlns:a16="http://schemas.microsoft.com/office/drawing/2014/main" id="{DE379D68-D18F-C182-82D1-AF741D614996}"/>
              </a:ext>
            </a:extLst>
          </p:cNvPr>
          <p:cNvSpPr txBox="1">
            <a:spLocks/>
          </p:cNvSpPr>
          <p:nvPr/>
        </p:nvSpPr>
        <p:spPr>
          <a:xfrm>
            <a:off x="891916" y="2256636"/>
            <a:ext cx="3890150" cy="58926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357188"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714375"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081087"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Annex</a:t>
            </a:r>
          </a:p>
        </p:txBody>
      </p:sp>
    </p:spTree>
    <p:extLst>
      <p:ext uri="{BB962C8B-B14F-4D97-AF65-F5344CB8AC3E}">
        <p14:creationId xmlns:p14="http://schemas.microsoft.com/office/powerpoint/2010/main" val="384111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DE379D68-D18F-C182-82D1-AF741D614996}"/>
              </a:ext>
            </a:extLst>
          </p:cNvPr>
          <p:cNvSpPr txBox="1">
            <a:spLocks/>
          </p:cNvSpPr>
          <p:nvPr/>
        </p:nvSpPr>
        <p:spPr>
          <a:xfrm>
            <a:off x="372260" y="118194"/>
            <a:ext cx="4703863" cy="69334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357188"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714375"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081087"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Get yourself familiar </a:t>
            </a:r>
          </a:p>
        </p:txBody>
      </p:sp>
      <p:sp>
        <p:nvSpPr>
          <p:cNvPr id="16" name="TextBox 15">
            <a:extLst>
              <a:ext uri="{FF2B5EF4-FFF2-40B4-BE49-F238E27FC236}">
                <a16:creationId xmlns:a16="http://schemas.microsoft.com/office/drawing/2014/main" id="{CAA45029-E079-8196-B6C7-932CC105F531}"/>
              </a:ext>
            </a:extLst>
          </p:cNvPr>
          <p:cNvSpPr txBox="1"/>
          <p:nvPr/>
        </p:nvSpPr>
        <p:spPr>
          <a:xfrm>
            <a:off x="559797" y="834579"/>
            <a:ext cx="38132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mn-cs"/>
                <a:hlinkClick r:id="rId2"/>
              </a:rPr>
              <a:t>www.england.nhs.uk/pcref</a:t>
            </a:r>
            <a:endParaRPr kumimoji="0" lang="en-GB" sz="1800" b="1"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hlinkClick r:id="rId3"/>
              </a:rPr>
              <a:t>NHS Future Collaboration site </a:t>
            </a:r>
            <a:endParaRPr kumimoji="0" lang="en-GB" sz="1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394D162E-D4FA-8C1C-D0A9-00521C4551C0}"/>
              </a:ext>
            </a:extLst>
          </p:cNvPr>
          <p:cNvGrpSpPr/>
          <p:nvPr/>
        </p:nvGrpSpPr>
        <p:grpSpPr>
          <a:xfrm>
            <a:off x="200405" y="800521"/>
            <a:ext cx="11399292" cy="5298722"/>
            <a:chOff x="200406" y="800520"/>
            <a:chExt cx="11612559" cy="5522547"/>
          </a:xfrm>
        </p:grpSpPr>
        <p:pic>
          <p:nvPicPr>
            <p:cNvPr id="14" name="Picture 13">
              <a:extLst>
                <a:ext uri="{FF2B5EF4-FFF2-40B4-BE49-F238E27FC236}">
                  <a16:creationId xmlns:a16="http://schemas.microsoft.com/office/drawing/2014/main" id="{75A1A7EA-A7DA-BF3D-E560-813520E5D693}"/>
                </a:ext>
              </a:extLst>
            </p:cNvPr>
            <p:cNvPicPr>
              <a:picLocks noChangeAspect="1"/>
            </p:cNvPicPr>
            <p:nvPr/>
          </p:nvPicPr>
          <p:blipFill>
            <a:blip r:embed="rId4"/>
            <a:stretch>
              <a:fillRect/>
            </a:stretch>
          </p:blipFill>
          <p:spPr>
            <a:xfrm rot="19546552">
              <a:off x="7137882" y="800520"/>
              <a:ext cx="4195888" cy="2353013"/>
            </a:xfrm>
            <a:prstGeom prst="rect">
              <a:avLst/>
            </a:prstGeom>
          </p:spPr>
        </p:pic>
        <p:pic>
          <p:nvPicPr>
            <p:cNvPr id="12" name="Picture 11">
              <a:extLst>
                <a:ext uri="{FF2B5EF4-FFF2-40B4-BE49-F238E27FC236}">
                  <a16:creationId xmlns:a16="http://schemas.microsoft.com/office/drawing/2014/main" id="{84C1C039-EAC5-9AB4-4910-2013DE30C706}"/>
                </a:ext>
              </a:extLst>
            </p:cNvPr>
            <p:cNvPicPr>
              <a:picLocks noChangeAspect="1"/>
            </p:cNvPicPr>
            <p:nvPr/>
          </p:nvPicPr>
          <p:blipFill>
            <a:blip r:embed="rId5"/>
            <a:stretch>
              <a:fillRect/>
            </a:stretch>
          </p:blipFill>
          <p:spPr>
            <a:xfrm rot="20012351">
              <a:off x="7320285" y="1428089"/>
              <a:ext cx="4475172" cy="2293574"/>
            </a:xfrm>
            <a:prstGeom prst="rect">
              <a:avLst/>
            </a:prstGeom>
          </p:spPr>
        </p:pic>
        <p:pic>
          <p:nvPicPr>
            <p:cNvPr id="10" name="Picture 9">
              <a:extLst>
                <a:ext uri="{FF2B5EF4-FFF2-40B4-BE49-F238E27FC236}">
                  <a16:creationId xmlns:a16="http://schemas.microsoft.com/office/drawing/2014/main" id="{11D309E2-6C95-1A6E-2880-935FED769B87}"/>
                </a:ext>
              </a:extLst>
            </p:cNvPr>
            <p:cNvPicPr>
              <a:picLocks noChangeAspect="1"/>
            </p:cNvPicPr>
            <p:nvPr/>
          </p:nvPicPr>
          <p:blipFill>
            <a:blip r:embed="rId6"/>
            <a:stretch>
              <a:fillRect/>
            </a:stretch>
          </p:blipFill>
          <p:spPr>
            <a:xfrm rot="20818886">
              <a:off x="7337793" y="2143697"/>
              <a:ext cx="4475172" cy="2234138"/>
            </a:xfrm>
            <a:prstGeom prst="rect">
              <a:avLst/>
            </a:prstGeom>
          </p:spPr>
        </p:pic>
        <p:pic>
          <p:nvPicPr>
            <p:cNvPr id="3" name="Picture 2">
              <a:extLst>
                <a:ext uri="{FF2B5EF4-FFF2-40B4-BE49-F238E27FC236}">
                  <a16:creationId xmlns:a16="http://schemas.microsoft.com/office/drawing/2014/main" id="{6E3F0060-7A32-DD5D-D08C-A3B11812225C}"/>
                </a:ext>
              </a:extLst>
            </p:cNvPr>
            <p:cNvPicPr>
              <a:picLocks noChangeAspect="1"/>
            </p:cNvPicPr>
            <p:nvPr/>
          </p:nvPicPr>
          <p:blipFill>
            <a:blip r:embed="rId7"/>
            <a:stretch>
              <a:fillRect/>
            </a:stretch>
          </p:blipFill>
          <p:spPr>
            <a:xfrm rot="21395368">
              <a:off x="3839308" y="2301782"/>
              <a:ext cx="3162918" cy="4007636"/>
            </a:xfrm>
            <a:prstGeom prst="rect">
              <a:avLst/>
            </a:prstGeom>
            <a:ln>
              <a:solidFill>
                <a:schemeClr val="accent1"/>
              </a:solidFill>
            </a:ln>
          </p:spPr>
        </p:pic>
        <p:pic>
          <p:nvPicPr>
            <p:cNvPr id="15" name="Picture 14">
              <a:extLst>
                <a:ext uri="{FF2B5EF4-FFF2-40B4-BE49-F238E27FC236}">
                  <a16:creationId xmlns:a16="http://schemas.microsoft.com/office/drawing/2014/main" id="{BF0BC7E8-1DA7-E1F1-52C3-23C51254E65B}"/>
                </a:ext>
              </a:extLst>
            </p:cNvPr>
            <p:cNvPicPr>
              <a:picLocks noChangeAspect="1"/>
            </p:cNvPicPr>
            <p:nvPr/>
          </p:nvPicPr>
          <p:blipFill>
            <a:blip r:embed="rId8"/>
            <a:stretch>
              <a:fillRect/>
            </a:stretch>
          </p:blipFill>
          <p:spPr>
            <a:xfrm rot="20838960">
              <a:off x="302045" y="2019037"/>
              <a:ext cx="3495711" cy="2485120"/>
            </a:xfrm>
            <a:prstGeom prst="rect">
              <a:avLst/>
            </a:prstGeom>
          </p:spPr>
        </p:pic>
        <p:sp>
          <p:nvSpPr>
            <p:cNvPr id="8" name="Call-out: Down Arrow 7">
              <a:extLst>
                <a:ext uri="{FF2B5EF4-FFF2-40B4-BE49-F238E27FC236}">
                  <a16:creationId xmlns:a16="http://schemas.microsoft.com/office/drawing/2014/main" id="{3170E485-8AB1-AEAA-87F7-56E70B36E350}"/>
                </a:ext>
              </a:extLst>
            </p:cNvPr>
            <p:cNvSpPr/>
            <p:nvPr/>
          </p:nvSpPr>
          <p:spPr>
            <a:xfrm rot="21275658">
              <a:off x="3915123" y="1654268"/>
              <a:ext cx="2504442" cy="1221667"/>
            </a:xfrm>
            <a:prstGeom prst="downArrowCallout">
              <a:avLst/>
            </a:prstGeom>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Case studies</a:t>
              </a:r>
            </a:p>
          </p:txBody>
        </p:sp>
        <p:sp>
          <p:nvSpPr>
            <p:cNvPr id="9" name="Call-out: Up Arrow 8">
              <a:extLst>
                <a:ext uri="{FF2B5EF4-FFF2-40B4-BE49-F238E27FC236}">
                  <a16:creationId xmlns:a16="http://schemas.microsoft.com/office/drawing/2014/main" id="{FB6C5C66-35F3-9F9B-4F4D-B8F7D2216638}"/>
                </a:ext>
              </a:extLst>
            </p:cNvPr>
            <p:cNvSpPr/>
            <p:nvPr/>
          </p:nvSpPr>
          <p:spPr>
            <a:xfrm>
              <a:off x="7931118" y="5296397"/>
              <a:ext cx="2699675" cy="1012711"/>
            </a:xfrm>
            <a:prstGeom prst="upArrowCallout">
              <a:avLst/>
            </a:prstGeom>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PCREF report</a:t>
              </a:r>
            </a:p>
          </p:txBody>
        </p:sp>
        <p:grpSp>
          <p:nvGrpSpPr>
            <p:cNvPr id="2" name="Group 1">
              <a:extLst>
                <a:ext uri="{FF2B5EF4-FFF2-40B4-BE49-F238E27FC236}">
                  <a16:creationId xmlns:a16="http://schemas.microsoft.com/office/drawing/2014/main" id="{B681BEB8-992A-D2BF-F52B-4BAD054CD886}"/>
                </a:ext>
              </a:extLst>
            </p:cNvPr>
            <p:cNvGrpSpPr/>
            <p:nvPr/>
          </p:nvGrpSpPr>
          <p:grpSpPr>
            <a:xfrm rot="646357">
              <a:off x="200406" y="4885379"/>
              <a:ext cx="3821643" cy="1437688"/>
              <a:chOff x="121141" y="4761106"/>
              <a:chExt cx="3821643" cy="1437688"/>
            </a:xfrm>
          </p:grpSpPr>
          <p:sp>
            <p:nvSpPr>
              <p:cNvPr id="4" name="Speech Bubble: Oval 3">
                <a:extLst>
                  <a:ext uri="{FF2B5EF4-FFF2-40B4-BE49-F238E27FC236}">
                    <a16:creationId xmlns:a16="http://schemas.microsoft.com/office/drawing/2014/main" id="{EB809232-F9BA-6317-BAC2-2C3165D0AAF3}"/>
                  </a:ext>
                </a:extLst>
              </p:cNvPr>
              <p:cNvSpPr/>
              <p:nvPr/>
            </p:nvSpPr>
            <p:spPr>
              <a:xfrm>
                <a:off x="121141" y="4909831"/>
                <a:ext cx="2519468" cy="1288963"/>
              </a:xfrm>
              <a:prstGeom prst="wedgeEllipseCallout">
                <a:avLst>
                  <a:gd name="adj1" fmla="val -21894"/>
                  <a:gd name="adj2" fmla="val 73364"/>
                </a:avLst>
              </a:prstGeom>
              <a:solidFill>
                <a:srgbClr val="00B0F0"/>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peech Bubble: Oval 10">
                <a:extLst>
                  <a:ext uri="{FF2B5EF4-FFF2-40B4-BE49-F238E27FC236}">
                    <a16:creationId xmlns:a16="http://schemas.microsoft.com/office/drawing/2014/main" id="{F35BEE00-5E28-7617-946B-9D72E681A70E}"/>
                  </a:ext>
                </a:extLst>
              </p:cNvPr>
              <p:cNvSpPr/>
              <p:nvPr/>
            </p:nvSpPr>
            <p:spPr>
              <a:xfrm rot="21026625" flipH="1">
                <a:off x="1442974" y="4761106"/>
                <a:ext cx="2499810" cy="1249527"/>
              </a:xfrm>
              <a:prstGeom prst="wedgeEllipseCallout">
                <a:avLst>
                  <a:gd name="adj1" fmla="val -37373"/>
                  <a:gd name="adj2" fmla="val 64920"/>
                </a:avLst>
              </a:prstGeom>
              <a:solidFill>
                <a:srgbClr val="0070C0"/>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CC273D5-D6F4-A446-1790-F823333DF553}"/>
                  </a:ext>
                </a:extLst>
              </p:cNvPr>
              <p:cNvSpPr txBox="1"/>
              <p:nvPr/>
            </p:nvSpPr>
            <p:spPr>
              <a:xfrm rot="21149402">
                <a:off x="401657" y="4979561"/>
                <a:ext cx="3372174" cy="801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Join NHSE’s PCREF Community Forum</a:t>
                </a:r>
              </a:p>
            </p:txBody>
          </p:sp>
        </p:grpSp>
      </p:grpSp>
      <p:pic>
        <p:nvPicPr>
          <p:cNvPr id="20" name="Picture 19">
            <a:extLst>
              <a:ext uri="{FF2B5EF4-FFF2-40B4-BE49-F238E27FC236}">
                <a16:creationId xmlns:a16="http://schemas.microsoft.com/office/drawing/2014/main" id="{9B8675F1-76AF-17F4-CBF6-755F5332B2CC}"/>
              </a:ext>
            </a:extLst>
          </p:cNvPr>
          <p:cNvPicPr>
            <a:picLocks noChangeAspect="1"/>
          </p:cNvPicPr>
          <p:nvPr/>
        </p:nvPicPr>
        <p:blipFill>
          <a:blip r:embed="rId9"/>
          <a:srcRect b="2881"/>
          <a:stretch/>
        </p:blipFill>
        <p:spPr>
          <a:xfrm rot="21241865">
            <a:off x="7296903" y="2604096"/>
            <a:ext cx="4192271" cy="2426349"/>
          </a:xfrm>
          <a:prstGeom prst="rect">
            <a:avLst/>
          </a:prstGeom>
          <a:ln>
            <a:solidFill>
              <a:srgbClr val="0070C0"/>
            </a:solidFill>
          </a:ln>
        </p:spPr>
      </p:pic>
    </p:spTree>
    <p:extLst>
      <p:ext uri="{BB962C8B-B14F-4D97-AF65-F5344CB8AC3E}">
        <p14:creationId xmlns:p14="http://schemas.microsoft.com/office/powerpoint/2010/main" val="35201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812151" y="59943"/>
            <a:ext cx="4177029" cy="1920875"/>
            <a:chOff x="7812151" y="59943"/>
            <a:chExt cx="4177029" cy="1920875"/>
          </a:xfrm>
        </p:grpSpPr>
        <p:pic>
          <p:nvPicPr>
            <p:cNvPr id="3" name="object 3"/>
            <p:cNvPicPr/>
            <p:nvPr/>
          </p:nvPicPr>
          <p:blipFill>
            <a:blip r:embed="rId2" cstate="print"/>
            <a:stretch>
              <a:fillRect/>
            </a:stretch>
          </p:blipFill>
          <p:spPr>
            <a:xfrm>
              <a:off x="10535793" y="365848"/>
              <a:ext cx="1308989" cy="528612"/>
            </a:xfrm>
            <a:prstGeom prst="rect">
              <a:avLst/>
            </a:prstGeom>
          </p:spPr>
        </p:pic>
        <p:pic>
          <p:nvPicPr>
            <p:cNvPr id="4" name="object 4"/>
            <p:cNvPicPr/>
            <p:nvPr/>
          </p:nvPicPr>
          <p:blipFill>
            <a:blip r:embed="rId3" cstate="print"/>
            <a:stretch>
              <a:fillRect/>
            </a:stretch>
          </p:blipFill>
          <p:spPr>
            <a:xfrm>
              <a:off x="7812151" y="59943"/>
              <a:ext cx="4176903" cy="1920620"/>
            </a:xfrm>
            <a:prstGeom prst="rect">
              <a:avLst/>
            </a:prstGeom>
          </p:spPr>
        </p:pic>
      </p:grpSp>
      <p:sp>
        <p:nvSpPr>
          <p:cNvPr id="5" name="object 5"/>
          <p:cNvSpPr txBox="1">
            <a:spLocks noGrp="1"/>
          </p:cNvSpPr>
          <p:nvPr>
            <p:ph type="title"/>
          </p:nvPr>
        </p:nvSpPr>
        <p:spPr>
          <a:xfrm>
            <a:off x="163779" y="-25737"/>
            <a:ext cx="7396327" cy="966290"/>
          </a:xfrm>
          <a:prstGeom prst="rect">
            <a:avLst/>
          </a:prstGeom>
        </p:spPr>
        <p:txBody>
          <a:bodyPr vert="horz" wrap="square" lIns="0" tIns="67945" rIns="0" bIns="0" rtlCol="0">
            <a:spAutoFit/>
          </a:bodyPr>
          <a:lstStyle/>
          <a:p>
            <a:pPr marL="12700" marR="5080">
              <a:lnSpc>
                <a:spcPts val="3460"/>
              </a:lnSpc>
              <a:spcBef>
                <a:spcPts val="535"/>
              </a:spcBef>
            </a:pPr>
            <a:r>
              <a:rPr sz="3200" b="1" dirty="0">
                <a:latin typeface="Arial" panose="020B0604020202020204" pitchFamily="34" charset="0"/>
                <a:cs typeface="Arial" panose="020B0604020202020204" pitchFamily="34" charset="0"/>
              </a:rPr>
              <a:t>Patient</a:t>
            </a:r>
            <a:r>
              <a:rPr sz="3200" b="1" spc="-50" dirty="0">
                <a:latin typeface="Arial" panose="020B0604020202020204" pitchFamily="34" charset="0"/>
                <a:cs typeface="Arial" panose="020B0604020202020204" pitchFamily="34" charset="0"/>
              </a:rPr>
              <a:t> </a:t>
            </a:r>
            <a:r>
              <a:rPr sz="3200" b="1" dirty="0">
                <a:latin typeface="Arial" panose="020B0604020202020204" pitchFamily="34" charset="0"/>
                <a:cs typeface="Arial" panose="020B0604020202020204" pitchFamily="34" charset="0"/>
              </a:rPr>
              <a:t>and</a:t>
            </a:r>
            <a:r>
              <a:rPr sz="3200" b="1" spc="-45" dirty="0">
                <a:latin typeface="Arial" panose="020B0604020202020204" pitchFamily="34" charset="0"/>
                <a:cs typeface="Arial" panose="020B0604020202020204" pitchFamily="34" charset="0"/>
              </a:rPr>
              <a:t> </a:t>
            </a:r>
            <a:r>
              <a:rPr sz="3200" b="1" dirty="0">
                <a:latin typeface="Arial" panose="020B0604020202020204" pitchFamily="34" charset="0"/>
                <a:cs typeface="Arial" panose="020B0604020202020204" pitchFamily="34" charset="0"/>
              </a:rPr>
              <a:t>Carer</a:t>
            </a:r>
            <a:r>
              <a:rPr sz="3200" b="1" spc="-20" dirty="0">
                <a:latin typeface="Arial" panose="020B0604020202020204" pitchFamily="34" charset="0"/>
                <a:cs typeface="Arial" panose="020B0604020202020204" pitchFamily="34" charset="0"/>
              </a:rPr>
              <a:t> </a:t>
            </a:r>
            <a:r>
              <a:rPr sz="3200" b="1" dirty="0">
                <a:latin typeface="Arial" panose="020B0604020202020204" pitchFamily="34" charset="0"/>
                <a:cs typeface="Arial" panose="020B0604020202020204" pitchFamily="34" charset="0"/>
              </a:rPr>
              <a:t>Race</a:t>
            </a:r>
            <a:r>
              <a:rPr sz="3200" b="1" spc="-30" dirty="0">
                <a:latin typeface="Arial" panose="020B0604020202020204" pitchFamily="34" charset="0"/>
                <a:cs typeface="Arial" panose="020B0604020202020204" pitchFamily="34" charset="0"/>
              </a:rPr>
              <a:t> </a:t>
            </a:r>
            <a:r>
              <a:rPr sz="3200" b="1" spc="-10" dirty="0">
                <a:latin typeface="Arial" panose="020B0604020202020204" pitchFamily="34" charset="0"/>
                <a:cs typeface="Arial" panose="020B0604020202020204" pitchFamily="34" charset="0"/>
              </a:rPr>
              <a:t>Equality Framework</a:t>
            </a:r>
            <a:endParaRPr sz="3200" b="1" dirty="0">
              <a:latin typeface="Arial" panose="020B0604020202020204" pitchFamily="34" charset="0"/>
              <a:cs typeface="Arial" panose="020B0604020202020204" pitchFamily="34" charset="0"/>
            </a:endParaRPr>
          </a:p>
        </p:txBody>
      </p:sp>
      <p:grpSp>
        <p:nvGrpSpPr>
          <p:cNvPr id="6" name="object 6"/>
          <p:cNvGrpSpPr/>
          <p:nvPr/>
        </p:nvGrpSpPr>
        <p:grpSpPr>
          <a:xfrm>
            <a:off x="259977" y="984577"/>
            <a:ext cx="7342505" cy="1261110"/>
            <a:chOff x="217601" y="891286"/>
            <a:chExt cx="7342505" cy="1261110"/>
          </a:xfrm>
        </p:grpSpPr>
        <p:sp>
          <p:nvSpPr>
            <p:cNvPr id="7" name="object 7"/>
            <p:cNvSpPr/>
            <p:nvPr/>
          </p:nvSpPr>
          <p:spPr>
            <a:xfrm>
              <a:off x="217601" y="891286"/>
              <a:ext cx="7342505" cy="1261110"/>
            </a:xfrm>
            <a:custGeom>
              <a:avLst/>
              <a:gdLst/>
              <a:ahLst/>
              <a:cxnLst/>
              <a:rect l="l" t="t" r="r" b="b"/>
              <a:pathLst>
                <a:path w="7342505" h="1261110">
                  <a:moveTo>
                    <a:pt x="7216343" y="0"/>
                  </a:moveTo>
                  <a:lnTo>
                    <a:pt x="126072" y="0"/>
                  </a:lnTo>
                  <a:lnTo>
                    <a:pt x="76997" y="9898"/>
                  </a:lnTo>
                  <a:lnTo>
                    <a:pt x="36923" y="36893"/>
                  </a:lnTo>
                  <a:lnTo>
                    <a:pt x="9906" y="76938"/>
                  </a:lnTo>
                  <a:lnTo>
                    <a:pt x="0" y="125984"/>
                  </a:lnTo>
                  <a:lnTo>
                    <a:pt x="0" y="1134617"/>
                  </a:lnTo>
                  <a:lnTo>
                    <a:pt x="9906" y="1183683"/>
                  </a:lnTo>
                  <a:lnTo>
                    <a:pt x="36923" y="1223772"/>
                  </a:lnTo>
                  <a:lnTo>
                    <a:pt x="76997" y="1250811"/>
                  </a:lnTo>
                  <a:lnTo>
                    <a:pt x="126072" y="1260728"/>
                  </a:lnTo>
                  <a:lnTo>
                    <a:pt x="7216343" y="1260728"/>
                  </a:lnTo>
                  <a:lnTo>
                    <a:pt x="7265389" y="1250811"/>
                  </a:lnTo>
                  <a:lnTo>
                    <a:pt x="7305433" y="1223772"/>
                  </a:lnTo>
                  <a:lnTo>
                    <a:pt x="7332429" y="1183683"/>
                  </a:lnTo>
                  <a:lnTo>
                    <a:pt x="7342327" y="1134617"/>
                  </a:lnTo>
                  <a:lnTo>
                    <a:pt x="7342327" y="125984"/>
                  </a:lnTo>
                  <a:lnTo>
                    <a:pt x="7332429" y="76938"/>
                  </a:lnTo>
                  <a:lnTo>
                    <a:pt x="7305433" y="36893"/>
                  </a:lnTo>
                  <a:lnTo>
                    <a:pt x="7265389" y="9898"/>
                  </a:lnTo>
                  <a:lnTo>
                    <a:pt x="7216343" y="0"/>
                  </a:lnTo>
                  <a:close/>
                </a:path>
              </a:pathLst>
            </a:custGeom>
            <a:solidFill>
              <a:srgbClr val="CFD4E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8"/>
            <p:cNvSpPr/>
            <p:nvPr/>
          </p:nvSpPr>
          <p:spPr>
            <a:xfrm>
              <a:off x="654112" y="1344112"/>
              <a:ext cx="586740" cy="407034"/>
            </a:xfrm>
            <a:custGeom>
              <a:avLst/>
              <a:gdLst/>
              <a:ahLst/>
              <a:cxnLst/>
              <a:rect l="l" t="t" r="r" b="b"/>
              <a:pathLst>
                <a:path w="586740" h="407035">
                  <a:moveTo>
                    <a:pt x="293213" y="0"/>
                  </a:moveTo>
                  <a:lnTo>
                    <a:pt x="207393" y="85655"/>
                  </a:lnTo>
                  <a:lnTo>
                    <a:pt x="207393" y="107068"/>
                  </a:lnTo>
                  <a:lnTo>
                    <a:pt x="0" y="107068"/>
                  </a:lnTo>
                  <a:lnTo>
                    <a:pt x="0" y="135620"/>
                  </a:lnTo>
                  <a:lnTo>
                    <a:pt x="14300" y="135620"/>
                  </a:lnTo>
                  <a:lnTo>
                    <a:pt x="14300" y="406861"/>
                  </a:lnTo>
                  <a:lnTo>
                    <a:pt x="572126" y="406861"/>
                  </a:lnTo>
                  <a:lnTo>
                    <a:pt x="572126" y="378309"/>
                  </a:lnTo>
                  <a:lnTo>
                    <a:pt x="264606" y="378309"/>
                  </a:lnTo>
                  <a:lnTo>
                    <a:pt x="264606" y="349757"/>
                  </a:lnTo>
                  <a:lnTo>
                    <a:pt x="42906" y="349757"/>
                  </a:lnTo>
                  <a:lnTo>
                    <a:pt x="42906" y="306930"/>
                  </a:lnTo>
                  <a:lnTo>
                    <a:pt x="264606" y="306930"/>
                  </a:lnTo>
                  <a:lnTo>
                    <a:pt x="264606" y="278378"/>
                  </a:lnTo>
                  <a:lnTo>
                    <a:pt x="42906" y="278378"/>
                  </a:lnTo>
                  <a:lnTo>
                    <a:pt x="42906" y="235551"/>
                  </a:lnTo>
                  <a:lnTo>
                    <a:pt x="572126" y="235551"/>
                  </a:lnTo>
                  <a:lnTo>
                    <a:pt x="572126" y="206999"/>
                  </a:lnTo>
                  <a:lnTo>
                    <a:pt x="42906" y="206999"/>
                  </a:lnTo>
                  <a:lnTo>
                    <a:pt x="42906" y="164172"/>
                  </a:lnTo>
                  <a:lnTo>
                    <a:pt x="279839" y="164172"/>
                  </a:lnTo>
                  <a:lnTo>
                    <a:pt x="279839" y="157890"/>
                  </a:lnTo>
                  <a:lnTo>
                    <a:pt x="256525" y="157890"/>
                  </a:lnTo>
                  <a:lnTo>
                    <a:pt x="243152" y="134763"/>
                  </a:lnTo>
                  <a:lnTo>
                    <a:pt x="266537" y="121344"/>
                  </a:lnTo>
                  <a:lnTo>
                    <a:pt x="243151" y="107925"/>
                  </a:lnTo>
                  <a:lnTo>
                    <a:pt x="256525" y="84798"/>
                  </a:lnTo>
                  <a:lnTo>
                    <a:pt x="279839" y="84798"/>
                  </a:lnTo>
                  <a:lnTo>
                    <a:pt x="279839" y="71379"/>
                  </a:lnTo>
                  <a:lnTo>
                    <a:pt x="364729" y="71379"/>
                  </a:lnTo>
                  <a:lnTo>
                    <a:pt x="293213" y="0"/>
                  </a:lnTo>
                  <a:close/>
                </a:path>
                <a:path w="586740" h="407035">
                  <a:moveTo>
                    <a:pt x="572126" y="235551"/>
                  </a:moveTo>
                  <a:lnTo>
                    <a:pt x="543519" y="235551"/>
                  </a:lnTo>
                  <a:lnTo>
                    <a:pt x="543519" y="278378"/>
                  </a:lnTo>
                  <a:lnTo>
                    <a:pt x="321819" y="278378"/>
                  </a:lnTo>
                  <a:lnTo>
                    <a:pt x="321819" y="378309"/>
                  </a:lnTo>
                  <a:lnTo>
                    <a:pt x="572126" y="378309"/>
                  </a:lnTo>
                  <a:lnTo>
                    <a:pt x="572126" y="349757"/>
                  </a:lnTo>
                  <a:lnTo>
                    <a:pt x="357577" y="349757"/>
                  </a:lnTo>
                  <a:lnTo>
                    <a:pt x="357577" y="306930"/>
                  </a:lnTo>
                  <a:lnTo>
                    <a:pt x="572126" y="306930"/>
                  </a:lnTo>
                  <a:lnTo>
                    <a:pt x="572126" y="235551"/>
                  </a:lnTo>
                  <a:close/>
                </a:path>
                <a:path w="586740" h="407035">
                  <a:moveTo>
                    <a:pt x="114422" y="306930"/>
                  </a:moveTo>
                  <a:lnTo>
                    <a:pt x="85816" y="306930"/>
                  </a:lnTo>
                  <a:lnTo>
                    <a:pt x="85816" y="349757"/>
                  </a:lnTo>
                  <a:lnTo>
                    <a:pt x="114422" y="349757"/>
                  </a:lnTo>
                  <a:lnTo>
                    <a:pt x="114422" y="306930"/>
                  </a:lnTo>
                  <a:close/>
                </a:path>
                <a:path w="586740" h="407035">
                  <a:moveTo>
                    <a:pt x="185939" y="306930"/>
                  </a:moveTo>
                  <a:lnTo>
                    <a:pt x="157332" y="306930"/>
                  </a:lnTo>
                  <a:lnTo>
                    <a:pt x="157332" y="349757"/>
                  </a:lnTo>
                  <a:lnTo>
                    <a:pt x="185939" y="349757"/>
                  </a:lnTo>
                  <a:lnTo>
                    <a:pt x="185939" y="306930"/>
                  </a:lnTo>
                  <a:close/>
                </a:path>
                <a:path w="586740" h="407035">
                  <a:moveTo>
                    <a:pt x="264606" y="306930"/>
                  </a:moveTo>
                  <a:lnTo>
                    <a:pt x="228848" y="306930"/>
                  </a:lnTo>
                  <a:lnTo>
                    <a:pt x="228848" y="349757"/>
                  </a:lnTo>
                  <a:lnTo>
                    <a:pt x="264606" y="349757"/>
                  </a:lnTo>
                  <a:lnTo>
                    <a:pt x="264606" y="306930"/>
                  </a:lnTo>
                  <a:close/>
                </a:path>
                <a:path w="586740" h="407035">
                  <a:moveTo>
                    <a:pt x="429094" y="306930"/>
                  </a:moveTo>
                  <a:lnTo>
                    <a:pt x="400487" y="306930"/>
                  </a:lnTo>
                  <a:lnTo>
                    <a:pt x="400487" y="349757"/>
                  </a:lnTo>
                  <a:lnTo>
                    <a:pt x="429094" y="349757"/>
                  </a:lnTo>
                  <a:lnTo>
                    <a:pt x="429094" y="306930"/>
                  </a:lnTo>
                  <a:close/>
                </a:path>
                <a:path w="586740" h="407035">
                  <a:moveTo>
                    <a:pt x="500610" y="306930"/>
                  </a:moveTo>
                  <a:lnTo>
                    <a:pt x="472003" y="306930"/>
                  </a:lnTo>
                  <a:lnTo>
                    <a:pt x="472003" y="349757"/>
                  </a:lnTo>
                  <a:lnTo>
                    <a:pt x="500610" y="349757"/>
                  </a:lnTo>
                  <a:lnTo>
                    <a:pt x="500610" y="306930"/>
                  </a:lnTo>
                  <a:close/>
                </a:path>
                <a:path w="586740" h="407035">
                  <a:moveTo>
                    <a:pt x="572126" y="306930"/>
                  </a:moveTo>
                  <a:lnTo>
                    <a:pt x="543519" y="306930"/>
                  </a:lnTo>
                  <a:lnTo>
                    <a:pt x="543519" y="349757"/>
                  </a:lnTo>
                  <a:lnTo>
                    <a:pt x="572126" y="349757"/>
                  </a:lnTo>
                  <a:lnTo>
                    <a:pt x="572126" y="306930"/>
                  </a:lnTo>
                  <a:close/>
                </a:path>
                <a:path w="586740" h="407035">
                  <a:moveTo>
                    <a:pt x="114422" y="235551"/>
                  </a:moveTo>
                  <a:lnTo>
                    <a:pt x="85816" y="235551"/>
                  </a:lnTo>
                  <a:lnTo>
                    <a:pt x="85816" y="278378"/>
                  </a:lnTo>
                  <a:lnTo>
                    <a:pt x="114422" y="278378"/>
                  </a:lnTo>
                  <a:lnTo>
                    <a:pt x="114422" y="235551"/>
                  </a:lnTo>
                  <a:close/>
                </a:path>
                <a:path w="586740" h="407035">
                  <a:moveTo>
                    <a:pt x="185939" y="235551"/>
                  </a:moveTo>
                  <a:lnTo>
                    <a:pt x="157332" y="235551"/>
                  </a:lnTo>
                  <a:lnTo>
                    <a:pt x="157332" y="278378"/>
                  </a:lnTo>
                  <a:lnTo>
                    <a:pt x="185939" y="278378"/>
                  </a:lnTo>
                  <a:lnTo>
                    <a:pt x="185939" y="235551"/>
                  </a:lnTo>
                  <a:close/>
                </a:path>
                <a:path w="586740" h="407035">
                  <a:moveTo>
                    <a:pt x="357577" y="235551"/>
                  </a:moveTo>
                  <a:lnTo>
                    <a:pt x="228848" y="235551"/>
                  </a:lnTo>
                  <a:lnTo>
                    <a:pt x="228848" y="278378"/>
                  </a:lnTo>
                  <a:lnTo>
                    <a:pt x="357577" y="278378"/>
                  </a:lnTo>
                  <a:lnTo>
                    <a:pt x="357577" y="235551"/>
                  </a:lnTo>
                  <a:close/>
                </a:path>
                <a:path w="586740" h="407035">
                  <a:moveTo>
                    <a:pt x="429094" y="235551"/>
                  </a:moveTo>
                  <a:lnTo>
                    <a:pt x="400487" y="235551"/>
                  </a:lnTo>
                  <a:lnTo>
                    <a:pt x="400487" y="278378"/>
                  </a:lnTo>
                  <a:lnTo>
                    <a:pt x="429094" y="278378"/>
                  </a:lnTo>
                  <a:lnTo>
                    <a:pt x="429094" y="235551"/>
                  </a:lnTo>
                  <a:close/>
                </a:path>
                <a:path w="586740" h="407035">
                  <a:moveTo>
                    <a:pt x="500610" y="235551"/>
                  </a:moveTo>
                  <a:lnTo>
                    <a:pt x="472003" y="235551"/>
                  </a:lnTo>
                  <a:lnTo>
                    <a:pt x="472003" y="278378"/>
                  </a:lnTo>
                  <a:lnTo>
                    <a:pt x="500610" y="278378"/>
                  </a:lnTo>
                  <a:lnTo>
                    <a:pt x="500610" y="235551"/>
                  </a:lnTo>
                  <a:close/>
                </a:path>
                <a:path w="586740" h="407035">
                  <a:moveTo>
                    <a:pt x="114422" y="164172"/>
                  </a:moveTo>
                  <a:lnTo>
                    <a:pt x="85816" y="164172"/>
                  </a:lnTo>
                  <a:lnTo>
                    <a:pt x="85816" y="206999"/>
                  </a:lnTo>
                  <a:lnTo>
                    <a:pt x="114422" y="206999"/>
                  </a:lnTo>
                  <a:lnTo>
                    <a:pt x="114422" y="164172"/>
                  </a:lnTo>
                  <a:close/>
                </a:path>
                <a:path w="586740" h="407035">
                  <a:moveTo>
                    <a:pt x="185939" y="164172"/>
                  </a:moveTo>
                  <a:lnTo>
                    <a:pt x="157332" y="164172"/>
                  </a:lnTo>
                  <a:lnTo>
                    <a:pt x="157332" y="206999"/>
                  </a:lnTo>
                  <a:lnTo>
                    <a:pt x="185939" y="206999"/>
                  </a:lnTo>
                  <a:lnTo>
                    <a:pt x="185939" y="164172"/>
                  </a:lnTo>
                  <a:close/>
                </a:path>
                <a:path w="586740" h="407035">
                  <a:moveTo>
                    <a:pt x="279839" y="164172"/>
                  </a:moveTo>
                  <a:lnTo>
                    <a:pt x="228848" y="164172"/>
                  </a:lnTo>
                  <a:lnTo>
                    <a:pt x="228848" y="206999"/>
                  </a:lnTo>
                  <a:lnTo>
                    <a:pt x="357577" y="206999"/>
                  </a:lnTo>
                  <a:lnTo>
                    <a:pt x="357577" y="171310"/>
                  </a:lnTo>
                  <a:lnTo>
                    <a:pt x="279839" y="171310"/>
                  </a:lnTo>
                  <a:lnTo>
                    <a:pt x="279839" y="164172"/>
                  </a:lnTo>
                  <a:close/>
                </a:path>
                <a:path w="586740" h="407035">
                  <a:moveTo>
                    <a:pt x="429094" y="164172"/>
                  </a:moveTo>
                  <a:lnTo>
                    <a:pt x="400487" y="164172"/>
                  </a:lnTo>
                  <a:lnTo>
                    <a:pt x="400487" y="206999"/>
                  </a:lnTo>
                  <a:lnTo>
                    <a:pt x="429094" y="206999"/>
                  </a:lnTo>
                  <a:lnTo>
                    <a:pt x="429094" y="164172"/>
                  </a:lnTo>
                  <a:close/>
                </a:path>
                <a:path w="586740" h="407035">
                  <a:moveTo>
                    <a:pt x="500610" y="164172"/>
                  </a:moveTo>
                  <a:lnTo>
                    <a:pt x="472003" y="164172"/>
                  </a:lnTo>
                  <a:lnTo>
                    <a:pt x="472003" y="206999"/>
                  </a:lnTo>
                  <a:lnTo>
                    <a:pt x="500610" y="206999"/>
                  </a:lnTo>
                  <a:lnTo>
                    <a:pt x="500610" y="164172"/>
                  </a:lnTo>
                  <a:close/>
                </a:path>
                <a:path w="586740" h="407035">
                  <a:moveTo>
                    <a:pt x="572126" y="164172"/>
                  </a:moveTo>
                  <a:lnTo>
                    <a:pt x="543519" y="164172"/>
                  </a:lnTo>
                  <a:lnTo>
                    <a:pt x="543519" y="206999"/>
                  </a:lnTo>
                  <a:lnTo>
                    <a:pt x="572126" y="206999"/>
                  </a:lnTo>
                  <a:lnTo>
                    <a:pt x="572126" y="164172"/>
                  </a:lnTo>
                  <a:close/>
                </a:path>
                <a:path w="586740" h="407035">
                  <a:moveTo>
                    <a:pt x="306586" y="144400"/>
                  </a:moveTo>
                  <a:lnTo>
                    <a:pt x="306586" y="171310"/>
                  </a:lnTo>
                  <a:lnTo>
                    <a:pt x="357577" y="171310"/>
                  </a:lnTo>
                  <a:lnTo>
                    <a:pt x="357577" y="164172"/>
                  </a:lnTo>
                  <a:lnTo>
                    <a:pt x="572126" y="164172"/>
                  </a:lnTo>
                  <a:lnTo>
                    <a:pt x="572126" y="157890"/>
                  </a:lnTo>
                  <a:lnTo>
                    <a:pt x="329901" y="157890"/>
                  </a:lnTo>
                  <a:lnTo>
                    <a:pt x="306586" y="144400"/>
                  </a:lnTo>
                  <a:close/>
                </a:path>
                <a:path w="586740" h="407035">
                  <a:moveTo>
                    <a:pt x="279839" y="144400"/>
                  </a:moveTo>
                  <a:lnTo>
                    <a:pt x="256525" y="157890"/>
                  </a:lnTo>
                  <a:lnTo>
                    <a:pt x="279839" y="157890"/>
                  </a:lnTo>
                  <a:lnTo>
                    <a:pt x="279839" y="144400"/>
                  </a:lnTo>
                  <a:close/>
                </a:path>
                <a:path w="586740" h="407035">
                  <a:moveTo>
                    <a:pt x="378174" y="84798"/>
                  </a:moveTo>
                  <a:lnTo>
                    <a:pt x="329901" y="84798"/>
                  </a:lnTo>
                  <a:lnTo>
                    <a:pt x="343274" y="107925"/>
                  </a:lnTo>
                  <a:lnTo>
                    <a:pt x="319888" y="121344"/>
                  </a:lnTo>
                  <a:lnTo>
                    <a:pt x="343274" y="134763"/>
                  </a:lnTo>
                  <a:lnTo>
                    <a:pt x="329901" y="157890"/>
                  </a:lnTo>
                  <a:lnTo>
                    <a:pt x="572126" y="157890"/>
                  </a:lnTo>
                  <a:lnTo>
                    <a:pt x="572126" y="135620"/>
                  </a:lnTo>
                  <a:lnTo>
                    <a:pt x="586429" y="135620"/>
                  </a:lnTo>
                  <a:lnTo>
                    <a:pt x="586429" y="107068"/>
                  </a:lnTo>
                  <a:lnTo>
                    <a:pt x="379032" y="107068"/>
                  </a:lnTo>
                  <a:lnTo>
                    <a:pt x="379032" y="85655"/>
                  </a:lnTo>
                  <a:lnTo>
                    <a:pt x="378174" y="84798"/>
                  </a:lnTo>
                  <a:close/>
                </a:path>
                <a:path w="586740" h="407035">
                  <a:moveTo>
                    <a:pt x="279839" y="84798"/>
                  </a:moveTo>
                  <a:lnTo>
                    <a:pt x="256525" y="84798"/>
                  </a:lnTo>
                  <a:lnTo>
                    <a:pt x="279839" y="98289"/>
                  </a:lnTo>
                  <a:lnTo>
                    <a:pt x="279839" y="84798"/>
                  </a:lnTo>
                  <a:close/>
                </a:path>
                <a:path w="586740" h="407035">
                  <a:moveTo>
                    <a:pt x="364729" y="71379"/>
                  </a:moveTo>
                  <a:lnTo>
                    <a:pt x="306586" y="71379"/>
                  </a:lnTo>
                  <a:lnTo>
                    <a:pt x="306586" y="98289"/>
                  </a:lnTo>
                  <a:lnTo>
                    <a:pt x="329901" y="84798"/>
                  </a:lnTo>
                  <a:lnTo>
                    <a:pt x="378174" y="84798"/>
                  </a:lnTo>
                  <a:lnTo>
                    <a:pt x="364729" y="71379"/>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9"/>
            <p:cNvSpPr/>
            <p:nvPr/>
          </p:nvSpPr>
          <p:spPr>
            <a:xfrm>
              <a:off x="654112" y="1344112"/>
              <a:ext cx="586740" cy="407034"/>
            </a:xfrm>
            <a:custGeom>
              <a:avLst/>
              <a:gdLst/>
              <a:ahLst/>
              <a:cxnLst/>
              <a:rect l="l" t="t" r="r" b="b"/>
              <a:pathLst>
                <a:path w="586740" h="407035">
                  <a:moveTo>
                    <a:pt x="379032" y="107068"/>
                  </a:moveTo>
                  <a:lnTo>
                    <a:pt x="379032" y="85655"/>
                  </a:lnTo>
                  <a:lnTo>
                    <a:pt x="293213" y="0"/>
                  </a:lnTo>
                  <a:lnTo>
                    <a:pt x="207393" y="85655"/>
                  </a:lnTo>
                  <a:lnTo>
                    <a:pt x="207393" y="107068"/>
                  </a:lnTo>
                  <a:lnTo>
                    <a:pt x="0" y="107068"/>
                  </a:lnTo>
                  <a:lnTo>
                    <a:pt x="0" y="135620"/>
                  </a:lnTo>
                  <a:lnTo>
                    <a:pt x="14300" y="135620"/>
                  </a:lnTo>
                  <a:lnTo>
                    <a:pt x="14300" y="406861"/>
                  </a:lnTo>
                  <a:lnTo>
                    <a:pt x="572126" y="406861"/>
                  </a:lnTo>
                  <a:lnTo>
                    <a:pt x="572126" y="135620"/>
                  </a:lnTo>
                  <a:lnTo>
                    <a:pt x="586429" y="135620"/>
                  </a:lnTo>
                  <a:lnTo>
                    <a:pt x="586429" y="107068"/>
                  </a:lnTo>
                  <a:lnTo>
                    <a:pt x="379032" y="107068"/>
                  </a:lnTo>
                  <a:close/>
                </a:path>
                <a:path w="586740" h="407035">
                  <a:moveTo>
                    <a:pt x="85816" y="349757"/>
                  </a:moveTo>
                  <a:lnTo>
                    <a:pt x="42906" y="349757"/>
                  </a:lnTo>
                  <a:lnTo>
                    <a:pt x="42906" y="306930"/>
                  </a:lnTo>
                  <a:lnTo>
                    <a:pt x="85816" y="306930"/>
                  </a:lnTo>
                  <a:lnTo>
                    <a:pt x="85816" y="349757"/>
                  </a:lnTo>
                  <a:close/>
                </a:path>
                <a:path w="586740" h="407035">
                  <a:moveTo>
                    <a:pt x="85816" y="278378"/>
                  </a:moveTo>
                  <a:lnTo>
                    <a:pt x="42906" y="278378"/>
                  </a:lnTo>
                  <a:lnTo>
                    <a:pt x="42906" y="235551"/>
                  </a:lnTo>
                  <a:lnTo>
                    <a:pt x="85816" y="235551"/>
                  </a:lnTo>
                  <a:lnTo>
                    <a:pt x="85816" y="278378"/>
                  </a:lnTo>
                  <a:close/>
                </a:path>
                <a:path w="586740" h="407035">
                  <a:moveTo>
                    <a:pt x="85816" y="206999"/>
                  </a:moveTo>
                  <a:lnTo>
                    <a:pt x="42906" y="206999"/>
                  </a:lnTo>
                  <a:lnTo>
                    <a:pt x="42906" y="164172"/>
                  </a:lnTo>
                  <a:lnTo>
                    <a:pt x="85816" y="164172"/>
                  </a:lnTo>
                  <a:lnTo>
                    <a:pt x="85816" y="206999"/>
                  </a:lnTo>
                  <a:close/>
                </a:path>
                <a:path w="586740" h="407035">
                  <a:moveTo>
                    <a:pt x="157332" y="349757"/>
                  </a:moveTo>
                  <a:lnTo>
                    <a:pt x="114422" y="349757"/>
                  </a:lnTo>
                  <a:lnTo>
                    <a:pt x="114422" y="306930"/>
                  </a:lnTo>
                  <a:lnTo>
                    <a:pt x="157332" y="306930"/>
                  </a:lnTo>
                  <a:lnTo>
                    <a:pt x="157332" y="349757"/>
                  </a:lnTo>
                  <a:close/>
                </a:path>
                <a:path w="586740" h="407035">
                  <a:moveTo>
                    <a:pt x="157332" y="278378"/>
                  </a:moveTo>
                  <a:lnTo>
                    <a:pt x="114422" y="278378"/>
                  </a:lnTo>
                  <a:lnTo>
                    <a:pt x="114422" y="235551"/>
                  </a:lnTo>
                  <a:lnTo>
                    <a:pt x="157332" y="235551"/>
                  </a:lnTo>
                  <a:lnTo>
                    <a:pt x="157332" y="278378"/>
                  </a:lnTo>
                  <a:close/>
                </a:path>
                <a:path w="586740" h="407035">
                  <a:moveTo>
                    <a:pt x="157332" y="206999"/>
                  </a:moveTo>
                  <a:lnTo>
                    <a:pt x="114422" y="206999"/>
                  </a:lnTo>
                  <a:lnTo>
                    <a:pt x="114422" y="164172"/>
                  </a:lnTo>
                  <a:lnTo>
                    <a:pt x="157332" y="164172"/>
                  </a:lnTo>
                  <a:lnTo>
                    <a:pt x="157332" y="206999"/>
                  </a:lnTo>
                  <a:close/>
                </a:path>
                <a:path w="586740" h="407035">
                  <a:moveTo>
                    <a:pt x="228848" y="349757"/>
                  </a:moveTo>
                  <a:lnTo>
                    <a:pt x="185939" y="349757"/>
                  </a:lnTo>
                  <a:lnTo>
                    <a:pt x="185939" y="306930"/>
                  </a:lnTo>
                  <a:lnTo>
                    <a:pt x="228848" y="306930"/>
                  </a:lnTo>
                  <a:lnTo>
                    <a:pt x="228848" y="349757"/>
                  </a:lnTo>
                  <a:close/>
                </a:path>
                <a:path w="586740" h="407035">
                  <a:moveTo>
                    <a:pt x="228848" y="278378"/>
                  </a:moveTo>
                  <a:lnTo>
                    <a:pt x="185939" y="278378"/>
                  </a:lnTo>
                  <a:lnTo>
                    <a:pt x="185939" y="235551"/>
                  </a:lnTo>
                  <a:lnTo>
                    <a:pt x="228848" y="235551"/>
                  </a:lnTo>
                  <a:lnTo>
                    <a:pt x="228848" y="278378"/>
                  </a:lnTo>
                  <a:close/>
                </a:path>
                <a:path w="586740" h="407035">
                  <a:moveTo>
                    <a:pt x="228848" y="206999"/>
                  </a:moveTo>
                  <a:lnTo>
                    <a:pt x="185939" y="206999"/>
                  </a:lnTo>
                  <a:lnTo>
                    <a:pt x="185939" y="164172"/>
                  </a:lnTo>
                  <a:lnTo>
                    <a:pt x="228848" y="164172"/>
                  </a:lnTo>
                  <a:lnTo>
                    <a:pt x="228848" y="206999"/>
                  </a:lnTo>
                  <a:close/>
                </a:path>
                <a:path w="586740" h="407035">
                  <a:moveTo>
                    <a:pt x="264606" y="378309"/>
                  </a:moveTo>
                  <a:lnTo>
                    <a:pt x="264606" y="278378"/>
                  </a:lnTo>
                  <a:lnTo>
                    <a:pt x="321819" y="278378"/>
                  </a:lnTo>
                  <a:lnTo>
                    <a:pt x="321819" y="378309"/>
                  </a:lnTo>
                  <a:lnTo>
                    <a:pt x="264606" y="378309"/>
                  </a:lnTo>
                  <a:close/>
                </a:path>
                <a:path w="586740" h="407035">
                  <a:moveTo>
                    <a:pt x="343274" y="134763"/>
                  </a:moveTo>
                  <a:lnTo>
                    <a:pt x="329901" y="157890"/>
                  </a:lnTo>
                  <a:lnTo>
                    <a:pt x="306586" y="144400"/>
                  </a:lnTo>
                  <a:lnTo>
                    <a:pt x="306586" y="171310"/>
                  </a:lnTo>
                  <a:lnTo>
                    <a:pt x="279839" y="171310"/>
                  </a:lnTo>
                  <a:lnTo>
                    <a:pt x="279839" y="144400"/>
                  </a:lnTo>
                  <a:lnTo>
                    <a:pt x="256525" y="157890"/>
                  </a:lnTo>
                  <a:lnTo>
                    <a:pt x="243152" y="134763"/>
                  </a:lnTo>
                  <a:lnTo>
                    <a:pt x="266537" y="121344"/>
                  </a:lnTo>
                  <a:lnTo>
                    <a:pt x="243152" y="107925"/>
                  </a:lnTo>
                  <a:lnTo>
                    <a:pt x="256525" y="84798"/>
                  </a:lnTo>
                  <a:lnTo>
                    <a:pt x="279839" y="98289"/>
                  </a:lnTo>
                  <a:lnTo>
                    <a:pt x="279839" y="71379"/>
                  </a:lnTo>
                  <a:lnTo>
                    <a:pt x="306586" y="71379"/>
                  </a:lnTo>
                  <a:lnTo>
                    <a:pt x="306586" y="98289"/>
                  </a:lnTo>
                  <a:lnTo>
                    <a:pt x="329901" y="84798"/>
                  </a:lnTo>
                  <a:lnTo>
                    <a:pt x="343274" y="107925"/>
                  </a:lnTo>
                  <a:lnTo>
                    <a:pt x="319888" y="121344"/>
                  </a:lnTo>
                  <a:lnTo>
                    <a:pt x="343274" y="134763"/>
                  </a:lnTo>
                  <a:close/>
                </a:path>
                <a:path w="586740" h="407035">
                  <a:moveTo>
                    <a:pt x="400487" y="349757"/>
                  </a:moveTo>
                  <a:lnTo>
                    <a:pt x="357577" y="349757"/>
                  </a:lnTo>
                  <a:lnTo>
                    <a:pt x="357577" y="306930"/>
                  </a:lnTo>
                  <a:lnTo>
                    <a:pt x="400487" y="306930"/>
                  </a:lnTo>
                  <a:lnTo>
                    <a:pt x="400487" y="349757"/>
                  </a:lnTo>
                  <a:close/>
                </a:path>
                <a:path w="586740" h="407035">
                  <a:moveTo>
                    <a:pt x="400487" y="278378"/>
                  </a:moveTo>
                  <a:lnTo>
                    <a:pt x="357577" y="278378"/>
                  </a:lnTo>
                  <a:lnTo>
                    <a:pt x="357577" y="235551"/>
                  </a:lnTo>
                  <a:lnTo>
                    <a:pt x="400487" y="235551"/>
                  </a:lnTo>
                  <a:lnTo>
                    <a:pt x="400487" y="278378"/>
                  </a:lnTo>
                  <a:close/>
                </a:path>
                <a:path w="586740" h="407035">
                  <a:moveTo>
                    <a:pt x="400487" y="206999"/>
                  </a:moveTo>
                  <a:lnTo>
                    <a:pt x="357577" y="206999"/>
                  </a:lnTo>
                  <a:lnTo>
                    <a:pt x="357577" y="164172"/>
                  </a:lnTo>
                  <a:lnTo>
                    <a:pt x="400487" y="164172"/>
                  </a:lnTo>
                  <a:lnTo>
                    <a:pt x="400487" y="206999"/>
                  </a:lnTo>
                  <a:close/>
                </a:path>
                <a:path w="586740" h="407035">
                  <a:moveTo>
                    <a:pt x="472003" y="349757"/>
                  </a:moveTo>
                  <a:lnTo>
                    <a:pt x="429094" y="349757"/>
                  </a:lnTo>
                  <a:lnTo>
                    <a:pt x="429094" y="306930"/>
                  </a:lnTo>
                  <a:lnTo>
                    <a:pt x="472003" y="306930"/>
                  </a:lnTo>
                  <a:lnTo>
                    <a:pt x="472003" y="349757"/>
                  </a:lnTo>
                  <a:close/>
                </a:path>
                <a:path w="586740" h="407035">
                  <a:moveTo>
                    <a:pt x="472003" y="278378"/>
                  </a:moveTo>
                  <a:lnTo>
                    <a:pt x="429094" y="278378"/>
                  </a:lnTo>
                  <a:lnTo>
                    <a:pt x="429094" y="235551"/>
                  </a:lnTo>
                  <a:lnTo>
                    <a:pt x="472003" y="235551"/>
                  </a:lnTo>
                  <a:lnTo>
                    <a:pt x="472003" y="278378"/>
                  </a:lnTo>
                  <a:close/>
                </a:path>
                <a:path w="586740" h="407035">
                  <a:moveTo>
                    <a:pt x="472003" y="206999"/>
                  </a:moveTo>
                  <a:lnTo>
                    <a:pt x="429094" y="206999"/>
                  </a:lnTo>
                  <a:lnTo>
                    <a:pt x="429094" y="164172"/>
                  </a:lnTo>
                  <a:lnTo>
                    <a:pt x="472003" y="164172"/>
                  </a:lnTo>
                  <a:lnTo>
                    <a:pt x="472003" y="206999"/>
                  </a:lnTo>
                  <a:close/>
                </a:path>
                <a:path w="586740" h="407035">
                  <a:moveTo>
                    <a:pt x="543519" y="349757"/>
                  </a:moveTo>
                  <a:lnTo>
                    <a:pt x="500610" y="349757"/>
                  </a:lnTo>
                  <a:lnTo>
                    <a:pt x="500610" y="306930"/>
                  </a:lnTo>
                  <a:lnTo>
                    <a:pt x="543519" y="306930"/>
                  </a:lnTo>
                  <a:lnTo>
                    <a:pt x="543519" y="349757"/>
                  </a:lnTo>
                  <a:close/>
                </a:path>
                <a:path w="586740" h="407035">
                  <a:moveTo>
                    <a:pt x="543519" y="278378"/>
                  </a:moveTo>
                  <a:lnTo>
                    <a:pt x="500610" y="278378"/>
                  </a:lnTo>
                  <a:lnTo>
                    <a:pt x="500610" y="235551"/>
                  </a:lnTo>
                  <a:lnTo>
                    <a:pt x="543519" y="235551"/>
                  </a:lnTo>
                  <a:lnTo>
                    <a:pt x="543519" y="278378"/>
                  </a:lnTo>
                  <a:close/>
                </a:path>
                <a:path w="586740" h="407035">
                  <a:moveTo>
                    <a:pt x="543519" y="206999"/>
                  </a:moveTo>
                  <a:lnTo>
                    <a:pt x="500610" y="206999"/>
                  </a:lnTo>
                  <a:lnTo>
                    <a:pt x="500610" y="164172"/>
                  </a:lnTo>
                  <a:lnTo>
                    <a:pt x="543519" y="164172"/>
                  </a:lnTo>
                  <a:lnTo>
                    <a:pt x="543519" y="206999"/>
                  </a:lnTo>
                  <a:close/>
                </a:path>
              </a:pathLst>
            </a:custGeom>
            <a:ln w="8335">
              <a:solidFill>
                <a:srgbClr val="4471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p:cNvSpPr/>
            <p:nvPr/>
          </p:nvSpPr>
          <p:spPr>
            <a:xfrm>
              <a:off x="822816" y="1266808"/>
              <a:ext cx="249554" cy="144780"/>
            </a:xfrm>
            <a:custGeom>
              <a:avLst/>
              <a:gdLst/>
              <a:ahLst/>
              <a:cxnLst/>
              <a:rect l="l" t="t" r="r" b="b"/>
              <a:pathLst>
                <a:path w="249555" h="144780">
                  <a:moveTo>
                    <a:pt x="124509" y="0"/>
                  </a:moveTo>
                  <a:lnTo>
                    <a:pt x="0" y="124342"/>
                  </a:lnTo>
                  <a:lnTo>
                    <a:pt x="20167" y="144471"/>
                  </a:lnTo>
                  <a:lnTo>
                    <a:pt x="124509" y="40400"/>
                  </a:lnTo>
                  <a:lnTo>
                    <a:pt x="228851" y="144471"/>
                  </a:lnTo>
                  <a:lnTo>
                    <a:pt x="249019" y="124342"/>
                  </a:lnTo>
                  <a:lnTo>
                    <a:pt x="124509" y="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11"/>
            <p:cNvSpPr/>
            <p:nvPr/>
          </p:nvSpPr>
          <p:spPr>
            <a:xfrm>
              <a:off x="822816" y="1266808"/>
              <a:ext cx="249554" cy="144780"/>
            </a:xfrm>
            <a:custGeom>
              <a:avLst/>
              <a:gdLst/>
              <a:ahLst/>
              <a:cxnLst/>
              <a:rect l="l" t="t" r="r" b="b"/>
              <a:pathLst>
                <a:path w="249555" h="144780">
                  <a:moveTo>
                    <a:pt x="124509" y="40400"/>
                  </a:moveTo>
                  <a:lnTo>
                    <a:pt x="228851" y="144471"/>
                  </a:lnTo>
                  <a:lnTo>
                    <a:pt x="249019" y="124342"/>
                  </a:lnTo>
                  <a:lnTo>
                    <a:pt x="124509" y="0"/>
                  </a:lnTo>
                  <a:lnTo>
                    <a:pt x="0" y="124342"/>
                  </a:lnTo>
                  <a:lnTo>
                    <a:pt x="20167" y="144471"/>
                  </a:lnTo>
                  <a:lnTo>
                    <a:pt x="124509" y="40400"/>
                  </a:lnTo>
                  <a:close/>
                </a:path>
              </a:pathLst>
            </a:custGeom>
            <a:ln w="8331">
              <a:solidFill>
                <a:srgbClr val="4471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12"/>
            <p:cNvSpPr/>
            <p:nvPr/>
          </p:nvSpPr>
          <p:spPr>
            <a:xfrm>
              <a:off x="598982" y="1174877"/>
              <a:ext cx="695325" cy="693420"/>
            </a:xfrm>
            <a:custGeom>
              <a:avLst/>
              <a:gdLst/>
              <a:ahLst/>
              <a:cxnLst/>
              <a:rect l="l" t="t" r="r" b="b"/>
              <a:pathLst>
                <a:path w="695325" h="693419">
                  <a:moveTo>
                    <a:pt x="0" y="693420"/>
                  </a:moveTo>
                  <a:lnTo>
                    <a:pt x="694778" y="693420"/>
                  </a:lnTo>
                  <a:lnTo>
                    <a:pt x="694778" y="0"/>
                  </a:lnTo>
                  <a:lnTo>
                    <a:pt x="0" y="0"/>
                  </a:lnTo>
                  <a:lnTo>
                    <a:pt x="0" y="693420"/>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object 13"/>
          <p:cNvSpPr txBox="1"/>
          <p:nvPr/>
        </p:nvSpPr>
        <p:spPr>
          <a:xfrm>
            <a:off x="1816100" y="1063878"/>
            <a:ext cx="5412105" cy="1088390"/>
          </a:xfrm>
          <a:prstGeom prst="rect">
            <a:avLst/>
          </a:prstGeom>
        </p:spPr>
        <p:txBody>
          <a:bodyPr vert="horz" wrap="square" lIns="0" tIns="24130" rIns="0" bIns="0" rtlCol="0">
            <a:spAutoFit/>
          </a:bodyPr>
          <a:lstStyle/>
          <a:p>
            <a:pPr marL="12700" marR="5080" lvl="0" indent="0" algn="l" defTabSz="914400" rtl="0" eaLnBrk="1" fontAlgn="auto" latinLnBrk="0" hangingPunct="1">
              <a:lnSpc>
                <a:spcPct val="95800"/>
              </a:lnSpc>
              <a:spcBef>
                <a:spcPts val="19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Arial"/>
                <a:ea typeface="+mn-ea"/>
                <a:cs typeface="Arial"/>
              </a:rPr>
              <a:t>NHS</a:t>
            </a:r>
            <a:r>
              <a:rPr kumimoji="0" sz="1800" b="0" i="0" u="none" strike="noStrike" kern="1200" cap="none" spc="-3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England</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(NHSE)</a:t>
            </a:r>
            <a:r>
              <a:rPr kumimoji="0" sz="1800" b="0" i="0" u="none" strike="noStrike" kern="1200" cap="none" spc="-2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published</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its</a:t>
            </a:r>
            <a:r>
              <a:rPr kumimoji="0" sz="1800" b="0" i="0" u="none" strike="noStrike" kern="1200" cap="none" spc="-4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first</a:t>
            </a:r>
            <a:r>
              <a:rPr kumimoji="0" sz="1800" b="0" i="0" u="none" strike="noStrike" kern="1200" cap="none" spc="-120" normalizeH="0" baseline="0" noProof="0" dirty="0">
                <a:ln>
                  <a:noFill/>
                </a:ln>
                <a:solidFill>
                  <a:prstClr val="black"/>
                </a:solidFill>
                <a:effectLst/>
                <a:uLnTx/>
                <a:uFillTx/>
                <a:latin typeface="Arial"/>
                <a:ea typeface="+mn-ea"/>
                <a:cs typeface="Arial"/>
              </a:rPr>
              <a:t> </a:t>
            </a:r>
            <a:r>
              <a:rPr kumimoji="0" sz="1800" b="0" i="0" u="sng" strike="noStrike" kern="1200" cap="none" spc="-10" normalizeH="0" baseline="0" noProof="0" dirty="0">
                <a:ln>
                  <a:noFill/>
                </a:ln>
                <a:solidFill>
                  <a:srgbClr val="0462C1"/>
                </a:solidFill>
                <a:effectLst/>
                <a:uLnTx/>
                <a:uFill>
                  <a:solidFill>
                    <a:srgbClr val="0462C1"/>
                  </a:solidFill>
                </a:uFill>
                <a:latin typeface="Arial"/>
                <a:ea typeface="+mn-ea"/>
                <a:cs typeface="Arial"/>
                <a:hlinkClick r:id="rId4"/>
              </a:rPr>
              <a:t>Advancing</a:t>
            </a:r>
            <a:r>
              <a:rPr kumimoji="0" sz="1800" b="0" i="0" u="none" strike="noStrike" kern="1200" cap="none" spc="-10" normalizeH="0" baseline="0" noProof="0" dirty="0">
                <a:ln>
                  <a:noFill/>
                </a:ln>
                <a:solidFill>
                  <a:srgbClr val="0462C1"/>
                </a:solidFill>
                <a:effectLst/>
                <a:uLnTx/>
                <a:uFillTx/>
                <a:latin typeface="Arial"/>
                <a:ea typeface="+mn-ea"/>
                <a:cs typeface="Arial"/>
              </a:rPr>
              <a:t> </a:t>
            </a:r>
            <a:r>
              <a:rPr kumimoji="0" sz="1800" b="0" i="0" u="sng" strike="noStrike" kern="1200" cap="none" spc="0" normalizeH="0" baseline="0" noProof="0" dirty="0">
                <a:ln>
                  <a:noFill/>
                </a:ln>
                <a:solidFill>
                  <a:srgbClr val="0462C1"/>
                </a:solidFill>
                <a:effectLst/>
                <a:uLnTx/>
                <a:uFill>
                  <a:solidFill>
                    <a:srgbClr val="0462C1"/>
                  </a:solidFill>
                </a:uFill>
                <a:latin typeface="Arial"/>
                <a:ea typeface="+mn-ea"/>
                <a:cs typeface="Arial"/>
                <a:hlinkClick r:id="rId4"/>
              </a:rPr>
              <a:t>Mental</a:t>
            </a:r>
            <a:r>
              <a:rPr kumimoji="0" sz="1800" b="0" i="0" u="sng" strike="noStrike" kern="1200" cap="none" spc="-30" normalizeH="0" baseline="0" noProof="0" dirty="0">
                <a:ln>
                  <a:noFill/>
                </a:ln>
                <a:solidFill>
                  <a:srgbClr val="0462C1"/>
                </a:solidFill>
                <a:effectLst/>
                <a:uLnTx/>
                <a:uFill>
                  <a:solidFill>
                    <a:srgbClr val="0462C1"/>
                  </a:solidFill>
                </a:uFill>
                <a:latin typeface="Arial"/>
                <a:ea typeface="+mn-ea"/>
                <a:cs typeface="Arial"/>
                <a:hlinkClick r:id="rId4"/>
              </a:rPr>
              <a:t> </a:t>
            </a:r>
            <a:r>
              <a:rPr kumimoji="0" sz="1800" b="0" i="0" u="sng" strike="noStrike" kern="1200" cap="none" spc="0" normalizeH="0" baseline="0" noProof="0" dirty="0">
                <a:ln>
                  <a:noFill/>
                </a:ln>
                <a:solidFill>
                  <a:srgbClr val="0462C1"/>
                </a:solidFill>
                <a:effectLst/>
                <a:uLnTx/>
                <a:uFill>
                  <a:solidFill>
                    <a:srgbClr val="0462C1"/>
                  </a:solidFill>
                </a:uFill>
                <a:latin typeface="Arial"/>
                <a:ea typeface="+mn-ea"/>
                <a:cs typeface="Arial"/>
                <a:hlinkClick r:id="rId4"/>
              </a:rPr>
              <a:t>Health</a:t>
            </a:r>
            <a:r>
              <a:rPr kumimoji="0" sz="1800" b="0" i="0" u="sng" strike="noStrike" kern="1200" cap="none" spc="-20" normalizeH="0" baseline="0" noProof="0" dirty="0">
                <a:ln>
                  <a:noFill/>
                </a:ln>
                <a:solidFill>
                  <a:srgbClr val="0462C1"/>
                </a:solidFill>
                <a:effectLst/>
                <a:uLnTx/>
                <a:uFill>
                  <a:solidFill>
                    <a:srgbClr val="0462C1"/>
                  </a:solidFill>
                </a:uFill>
                <a:latin typeface="Arial"/>
                <a:ea typeface="+mn-ea"/>
                <a:cs typeface="Arial"/>
                <a:hlinkClick r:id="rId4"/>
              </a:rPr>
              <a:t> </a:t>
            </a:r>
            <a:r>
              <a:rPr kumimoji="0" sz="1800" b="0" i="0" u="sng" strike="noStrike" kern="1200" cap="none" spc="0" normalizeH="0" baseline="0" noProof="0" dirty="0">
                <a:ln>
                  <a:noFill/>
                </a:ln>
                <a:solidFill>
                  <a:srgbClr val="0462C1"/>
                </a:solidFill>
                <a:effectLst/>
                <a:uLnTx/>
                <a:uFill>
                  <a:solidFill>
                    <a:srgbClr val="0462C1"/>
                  </a:solidFill>
                </a:uFill>
                <a:latin typeface="Arial"/>
                <a:ea typeface="+mn-ea"/>
                <a:cs typeface="Arial"/>
                <a:hlinkClick r:id="rId4"/>
              </a:rPr>
              <a:t>Equalities</a:t>
            </a:r>
            <a:r>
              <a:rPr kumimoji="0" sz="1800" b="0" i="0" u="sng" strike="noStrike" kern="1200" cap="none" spc="-15" normalizeH="0" baseline="0" noProof="0" dirty="0">
                <a:ln>
                  <a:noFill/>
                </a:ln>
                <a:solidFill>
                  <a:srgbClr val="0462C1"/>
                </a:solidFill>
                <a:effectLst/>
                <a:uLnTx/>
                <a:uFill>
                  <a:solidFill>
                    <a:srgbClr val="0462C1"/>
                  </a:solidFill>
                </a:uFill>
                <a:latin typeface="Arial"/>
                <a:ea typeface="+mn-ea"/>
                <a:cs typeface="Arial"/>
                <a:hlinkClick r:id="rId4"/>
              </a:rPr>
              <a:t> </a:t>
            </a:r>
            <a:r>
              <a:rPr kumimoji="0" sz="1800" b="0" i="0" u="sng" strike="noStrike" kern="1200" cap="none" spc="0" normalizeH="0" baseline="0" noProof="0" dirty="0">
                <a:ln>
                  <a:noFill/>
                </a:ln>
                <a:solidFill>
                  <a:srgbClr val="0462C1"/>
                </a:solidFill>
                <a:effectLst/>
                <a:uLnTx/>
                <a:uFill>
                  <a:solidFill>
                    <a:srgbClr val="0462C1"/>
                  </a:solidFill>
                </a:uFill>
                <a:latin typeface="Arial"/>
                <a:ea typeface="+mn-ea"/>
                <a:cs typeface="Arial"/>
                <a:hlinkClick r:id="rId4"/>
              </a:rPr>
              <a:t>Strategy</a:t>
            </a:r>
            <a:r>
              <a:rPr kumimoji="0" sz="1800" b="0" i="0" u="none" strike="noStrike" kern="1200" cap="none" spc="-20" normalizeH="0" baseline="0" noProof="0" dirty="0">
                <a:ln>
                  <a:noFill/>
                </a:ln>
                <a:solidFill>
                  <a:srgbClr val="0462C1"/>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in</a:t>
            </a:r>
            <a:r>
              <a:rPr kumimoji="0" sz="1800" b="0" i="0" u="none" strike="noStrike" kern="1200" cap="none" spc="-3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October</a:t>
            </a:r>
            <a:r>
              <a:rPr kumimoji="0" sz="1800" b="0" i="0" u="none" strike="noStrike" kern="1200" cap="none" spc="-30" normalizeH="0" baseline="0" noProof="0" dirty="0">
                <a:ln>
                  <a:noFill/>
                </a:ln>
                <a:solidFill>
                  <a:prstClr val="black"/>
                </a:solidFill>
                <a:effectLst/>
                <a:uLnTx/>
                <a:uFillTx/>
                <a:latin typeface="Arial"/>
                <a:ea typeface="+mn-ea"/>
                <a:cs typeface="Arial"/>
              </a:rPr>
              <a:t> </a:t>
            </a:r>
            <a:r>
              <a:rPr kumimoji="0" sz="1800" b="0" i="0" u="none" strike="noStrike" kern="1200" cap="none" spc="-10" normalizeH="0" baseline="0" noProof="0" dirty="0">
                <a:ln>
                  <a:noFill/>
                </a:ln>
                <a:solidFill>
                  <a:prstClr val="black"/>
                </a:solidFill>
                <a:effectLst/>
                <a:uLnTx/>
                <a:uFillTx/>
                <a:latin typeface="Arial"/>
                <a:ea typeface="+mn-ea"/>
                <a:cs typeface="Arial"/>
              </a:rPr>
              <a:t>2020, </a:t>
            </a:r>
            <a:r>
              <a:rPr kumimoji="0" sz="1800" b="0" i="0" u="none" strike="noStrike" kern="1200" cap="none" spc="0" normalizeH="0" baseline="0" noProof="0" dirty="0">
                <a:ln>
                  <a:noFill/>
                </a:ln>
                <a:solidFill>
                  <a:prstClr val="black"/>
                </a:solidFill>
                <a:effectLst/>
                <a:uLnTx/>
                <a:uFillTx/>
                <a:latin typeface="Arial"/>
                <a:ea typeface="+mn-ea"/>
                <a:cs typeface="Arial"/>
              </a:rPr>
              <a:t>laying</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out</a:t>
            </a:r>
            <a:r>
              <a:rPr kumimoji="0" sz="1800" b="0" i="0" u="none" strike="noStrike" kern="1200" cap="none" spc="-4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plans</a:t>
            </a:r>
            <a:r>
              <a:rPr kumimoji="0" sz="1800" b="0" i="0" u="none" strike="noStrike" kern="1200" cap="none" spc="-3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for</a:t>
            </a:r>
            <a:r>
              <a:rPr kumimoji="0" sz="1800" b="0" i="0" u="none" strike="noStrike" kern="1200" cap="none" spc="-4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addressing</a:t>
            </a:r>
            <a:r>
              <a:rPr kumimoji="0" sz="1800" b="0" i="0" u="none" strike="noStrike" kern="1200" cap="none" spc="-2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inequalities</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in</a:t>
            </a:r>
            <a:r>
              <a:rPr kumimoji="0" sz="1800" b="0" i="0" u="none" strike="noStrike" kern="1200" cap="none" spc="-40" normalizeH="0" baseline="0" noProof="0" dirty="0">
                <a:ln>
                  <a:noFill/>
                </a:ln>
                <a:solidFill>
                  <a:prstClr val="black"/>
                </a:solidFill>
                <a:effectLst/>
                <a:uLnTx/>
                <a:uFillTx/>
                <a:latin typeface="Arial"/>
                <a:ea typeface="+mn-ea"/>
                <a:cs typeface="Arial"/>
              </a:rPr>
              <a:t> </a:t>
            </a:r>
            <a:r>
              <a:rPr kumimoji="0" sz="1800" b="0" i="0" u="none" strike="noStrike" kern="1200" cap="none" spc="-10" normalizeH="0" baseline="0" noProof="0" dirty="0">
                <a:ln>
                  <a:noFill/>
                </a:ln>
                <a:solidFill>
                  <a:prstClr val="black"/>
                </a:solidFill>
                <a:effectLst/>
                <a:uLnTx/>
                <a:uFillTx/>
                <a:latin typeface="Arial"/>
                <a:ea typeface="+mn-ea"/>
                <a:cs typeface="Arial"/>
              </a:rPr>
              <a:t>access, </a:t>
            </a:r>
            <a:r>
              <a:rPr kumimoji="0" sz="1800" b="0" i="0" u="none" strike="noStrike" kern="1200" cap="none" spc="0" normalizeH="0" baseline="0" noProof="0" dirty="0">
                <a:ln>
                  <a:noFill/>
                </a:ln>
                <a:solidFill>
                  <a:prstClr val="black"/>
                </a:solidFill>
                <a:effectLst/>
                <a:uLnTx/>
                <a:uFillTx/>
                <a:latin typeface="Arial"/>
                <a:ea typeface="+mn-ea"/>
                <a:cs typeface="Arial"/>
              </a:rPr>
              <a:t>experience</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and</a:t>
            </a:r>
            <a:r>
              <a:rPr kumimoji="0" sz="1800" b="0" i="0" u="none" strike="noStrike" kern="1200" cap="none" spc="-3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outcomes</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in</a:t>
            </a:r>
            <a:r>
              <a:rPr kumimoji="0" sz="1800" b="0" i="0" u="none" strike="noStrike" kern="1200" cap="none" spc="-3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mental</a:t>
            </a:r>
            <a:r>
              <a:rPr kumimoji="0" sz="1800" b="0" i="0" u="none" strike="noStrike" kern="1200" cap="none" spc="-2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health</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10" normalizeH="0" baseline="0" noProof="0" dirty="0">
                <a:ln>
                  <a:noFill/>
                </a:ln>
                <a:solidFill>
                  <a:prstClr val="black"/>
                </a:solidFill>
                <a:effectLst/>
                <a:uLnTx/>
                <a:uFillTx/>
                <a:latin typeface="Arial"/>
                <a:ea typeface="+mn-ea"/>
                <a:cs typeface="Arial"/>
              </a:rPr>
              <a:t>care.</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14" name="object 14"/>
          <p:cNvGrpSpPr/>
          <p:nvPr/>
        </p:nvGrpSpPr>
        <p:grpSpPr>
          <a:xfrm>
            <a:off x="217601" y="2343657"/>
            <a:ext cx="7342505" cy="1261110"/>
            <a:chOff x="217601" y="2343657"/>
            <a:chExt cx="7342505" cy="1261110"/>
          </a:xfrm>
        </p:grpSpPr>
        <p:sp>
          <p:nvSpPr>
            <p:cNvPr id="15" name="object 15"/>
            <p:cNvSpPr/>
            <p:nvPr/>
          </p:nvSpPr>
          <p:spPr>
            <a:xfrm>
              <a:off x="217601" y="2343657"/>
              <a:ext cx="7342505" cy="1261110"/>
            </a:xfrm>
            <a:custGeom>
              <a:avLst/>
              <a:gdLst/>
              <a:ahLst/>
              <a:cxnLst/>
              <a:rect l="l" t="t" r="r" b="b"/>
              <a:pathLst>
                <a:path w="7342505" h="1261110">
                  <a:moveTo>
                    <a:pt x="7216343" y="0"/>
                  </a:moveTo>
                  <a:lnTo>
                    <a:pt x="126072" y="0"/>
                  </a:lnTo>
                  <a:lnTo>
                    <a:pt x="76997" y="9917"/>
                  </a:lnTo>
                  <a:lnTo>
                    <a:pt x="36923" y="36956"/>
                  </a:lnTo>
                  <a:lnTo>
                    <a:pt x="9906" y="77045"/>
                  </a:lnTo>
                  <a:lnTo>
                    <a:pt x="0" y="126111"/>
                  </a:lnTo>
                  <a:lnTo>
                    <a:pt x="0" y="1134744"/>
                  </a:lnTo>
                  <a:lnTo>
                    <a:pt x="9906" y="1183810"/>
                  </a:lnTo>
                  <a:lnTo>
                    <a:pt x="36923" y="1223899"/>
                  </a:lnTo>
                  <a:lnTo>
                    <a:pt x="76997" y="1250938"/>
                  </a:lnTo>
                  <a:lnTo>
                    <a:pt x="126072" y="1260855"/>
                  </a:lnTo>
                  <a:lnTo>
                    <a:pt x="7216343" y="1260855"/>
                  </a:lnTo>
                  <a:lnTo>
                    <a:pt x="7265389" y="1250938"/>
                  </a:lnTo>
                  <a:lnTo>
                    <a:pt x="7305433" y="1223899"/>
                  </a:lnTo>
                  <a:lnTo>
                    <a:pt x="7332429" y="1183810"/>
                  </a:lnTo>
                  <a:lnTo>
                    <a:pt x="7342327" y="1134744"/>
                  </a:lnTo>
                  <a:lnTo>
                    <a:pt x="7342327" y="126111"/>
                  </a:lnTo>
                  <a:lnTo>
                    <a:pt x="7332429" y="77045"/>
                  </a:lnTo>
                  <a:lnTo>
                    <a:pt x="7305433" y="36956"/>
                  </a:lnTo>
                  <a:lnTo>
                    <a:pt x="7265389" y="9917"/>
                  </a:lnTo>
                  <a:lnTo>
                    <a:pt x="7216343" y="0"/>
                  </a:lnTo>
                  <a:close/>
                </a:path>
              </a:pathLst>
            </a:custGeom>
            <a:solidFill>
              <a:srgbClr val="CFD4E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16"/>
            <p:cNvSpPr/>
            <p:nvPr/>
          </p:nvSpPr>
          <p:spPr>
            <a:xfrm>
              <a:off x="704171" y="2691615"/>
              <a:ext cx="486409" cy="568960"/>
            </a:xfrm>
            <a:custGeom>
              <a:avLst/>
              <a:gdLst/>
              <a:ahLst/>
              <a:cxnLst/>
              <a:rect l="l" t="t" r="r" b="b"/>
              <a:pathLst>
                <a:path w="486409" h="568960">
                  <a:moveTo>
                    <a:pt x="237616" y="0"/>
                  </a:moveTo>
                  <a:lnTo>
                    <a:pt x="192195" y="0"/>
                  </a:lnTo>
                  <a:lnTo>
                    <a:pt x="147529" y="8889"/>
                  </a:lnTo>
                  <a:lnTo>
                    <a:pt x="105128" y="27939"/>
                  </a:lnTo>
                  <a:lnTo>
                    <a:pt x="67831" y="55879"/>
                  </a:lnTo>
                  <a:lnTo>
                    <a:pt x="37949" y="90169"/>
                  </a:lnTo>
                  <a:lnTo>
                    <a:pt x="16202" y="129539"/>
                  </a:lnTo>
                  <a:lnTo>
                    <a:pt x="3312" y="173989"/>
                  </a:lnTo>
                  <a:lnTo>
                    <a:pt x="0" y="219709"/>
                  </a:lnTo>
                  <a:lnTo>
                    <a:pt x="5643" y="269239"/>
                  </a:lnTo>
                  <a:lnTo>
                    <a:pt x="22080" y="314959"/>
                  </a:lnTo>
                  <a:lnTo>
                    <a:pt x="48575" y="356869"/>
                  </a:lnTo>
                  <a:lnTo>
                    <a:pt x="84389" y="391159"/>
                  </a:lnTo>
                  <a:lnTo>
                    <a:pt x="84389" y="568959"/>
                  </a:lnTo>
                  <a:lnTo>
                    <a:pt x="310380" y="568960"/>
                  </a:lnTo>
                  <a:lnTo>
                    <a:pt x="310380" y="485140"/>
                  </a:lnTo>
                  <a:lnTo>
                    <a:pt x="345423" y="485140"/>
                  </a:lnTo>
                  <a:lnTo>
                    <a:pt x="392690" y="469900"/>
                  </a:lnTo>
                  <a:lnTo>
                    <a:pt x="423554" y="431800"/>
                  </a:lnTo>
                  <a:lnTo>
                    <a:pt x="429812" y="400050"/>
                  </a:lnTo>
                  <a:lnTo>
                    <a:pt x="429812" y="356870"/>
                  </a:lnTo>
                  <a:lnTo>
                    <a:pt x="461279" y="356870"/>
                  </a:lnTo>
                  <a:lnTo>
                    <a:pt x="474331" y="351790"/>
                  </a:lnTo>
                  <a:lnTo>
                    <a:pt x="483628" y="341630"/>
                  </a:lnTo>
                  <a:lnTo>
                    <a:pt x="484924" y="334010"/>
                  </a:lnTo>
                  <a:lnTo>
                    <a:pt x="135880" y="334009"/>
                  </a:lnTo>
                  <a:lnTo>
                    <a:pt x="131813" y="303529"/>
                  </a:lnTo>
                  <a:lnTo>
                    <a:pt x="122650" y="285749"/>
                  </a:lnTo>
                  <a:lnTo>
                    <a:pt x="112950" y="279399"/>
                  </a:lnTo>
                  <a:lnTo>
                    <a:pt x="107274" y="276859"/>
                  </a:lnTo>
                  <a:lnTo>
                    <a:pt x="96613" y="273049"/>
                  </a:lnTo>
                  <a:lnTo>
                    <a:pt x="83137" y="262889"/>
                  </a:lnTo>
                  <a:lnTo>
                    <a:pt x="70465" y="248919"/>
                  </a:lnTo>
                  <a:lnTo>
                    <a:pt x="62219" y="228599"/>
                  </a:lnTo>
                  <a:lnTo>
                    <a:pt x="61503" y="227329"/>
                  </a:lnTo>
                  <a:lnTo>
                    <a:pt x="61503" y="223519"/>
                  </a:lnTo>
                  <a:lnTo>
                    <a:pt x="54799" y="210819"/>
                  </a:lnTo>
                  <a:lnTo>
                    <a:pt x="52921" y="195579"/>
                  </a:lnTo>
                  <a:lnTo>
                    <a:pt x="55872" y="180339"/>
                  </a:lnTo>
                  <a:lnTo>
                    <a:pt x="63649" y="167639"/>
                  </a:lnTo>
                  <a:lnTo>
                    <a:pt x="62219" y="162559"/>
                  </a:lnTo>
                  <a:lnTo>
                    <a:pt x="61503" y="157479"/>
                  </a:lnTo>
                  <a:lnTo>
                    <a:pt x="61503" y="152399"/>
                  </a:lnTo>
                  <a:lnTo>
                    <a:pt x="64431" y="135889"/>
                  </a:lnTo>
                  <a:lnTo>
                    <a:pt x="72588" y="121919"/>
                  </a:lnTo>
                  <a:lnTo>
                    <a:pt x="85037" y="110489"/>
                  </a:lnTo>
                  <a:lnTo>
                    <a:pt x="100837" y="105409"/>
                  </a:lnTo>
                  <a:lnTo>
                    <a:pt x="108201" y="91439"/>
                  </a:lnTo>
                  <a:lnTo>
                    <a:pt x="118985" y="81279"/>
                  </a:lnTo>
                  <a:lnTo>
                    <a:pt x="132316" y="73659"/>
                  </a:lnTo>
                  <a:lnTo>
                    <a:pt x="147323" y="72389"/>
                  </a:lnTo>
                  <a:lnTo>
                    <a:pt x="160180" y="72389"/>
                  </a:lnTo>
                  <a:lnTo>
                    <a:pt x="165839" y="67309"/>
                  </a:lnTo>
                  <a:lnTo>
                    <a:pt x="174052" y="62229"/>
                  </a:lnTo>
                  <a:lnTo>
                    <a:pt x="183204" y="58419"/>
                  </a:lnTo>
                  <a:lnTo>
                    <a:pt x="193093" y="55879"/>
                  </a:lnTo>
                  <a:lnTo>
                    <a:pt x="361980" y="55880"/>
                  </a:lnTo>
                  <a:lnTo>
                    <a:pt x="324683" y="27940"/>
                  </a:lnTo>
                  <a:lnTo>
                    <a:pt x="282282" y="8890"/>
                  </a:lnTo>
                  <a:lnTo>
                    <a:pt x="237616" y="0"/>
                  </a:lnTo>
                  <a:close/>
                </a:path>
                <a:path w="486409" h="568960">
                  <a:moveTo>
                    <a:pt x="155949" y="231139"/>
                  </a:moveTo>
                  <a:lnTo>
                    <a:pt x="130874" y="231139"/>
                  </a:lnTo>
                  <a:lnTo>
                    <a:pt x="135165" y="233679"/>
                  </a:lnTo>
                  <a:lnTo>
                    <a:pt x="143747" y="240029"/>
                  </a:lnTo>
                  <a:lnTo>
                    <a:pt x="167973" y="271779"/>
                  </a:lnTo>
                  <a:lnTo>
                    <a:pt x="168778" y="334009"/>
                  </a:lnTo>
                  <a:lnTo>
                    <a:pt x="181651" y="334009"/>
                  </a:lnTo>
                  <a:lnTo>
                    <a:pt x="181595" y="280669"/>
                  </a:lnTo>
                  <a:lnTo>
                    <a:pt x="166677" y="240029"/>
                  </a:lnTo>
                  <a:lnTo>
                    <a:pt x="161447" y="236219"/>
                  </a:lnTo>
                  <a:lnTo>
                    <a:pt x="155949" y="231139"/>
                  </a:lnTo>
                  <a:close/>
                </a:path>
                <a:path w="486409" h="568960">
                  <a:moveTo>
                    <a:pt x="366407" y="60960"/>
                  </a:moveTo>
                  <a:lnTo>
                    <a:pt x="261548" y="60960"/>
                  </a:lnTo>
                  <a:lnTo>
                    <a:pt x="272476" y="62230"/>
                  </a:lnTo>
                  <a:lnTo>
                    <a:pt x="283025" y="67310"/>
                  </a:lnTo>
                  <a:lnTo>
                    <a:pt x="291964" y="73660"/>
                  </a:lnTo>
                  <a:lnTo>
                    <a:pt x="299026" y="82550"/>
                  </a:lnTo>
                  <a:lnTo>
                    <a:pt x="303943" y="92710"/>
                  </a:lnTo>
                  <a:lnTo>
                    <a:pt x="306804" y="92710"/>
                  </a:lnTo>
                  <a:lnTo>
                    <a:pt x="351960" y="121920"/>
                  </a:lnTo>
                  <a:lnTo>
                    <a:pt x="356150" y="143510"/>
                  </a:lnTo>
                  <a:lnTo>
                    <a:pt x="367090" y="152400"/>
                  </a:lnTo>
                  <a:lnTo>
                    <a:pt x="375012" y="162560"/>
                  </a:lnTo>
                  <a:lnTo>
                    <a:pt x="379583" y="175260"/>
                  </a:lnTo>
                  <a:lnTo>
                    <a:pt x="380466" y="189230"/>
                  </a:lnTo>
                  <a:lnTo>
                    <a:pt x="373292" y="207010"/>
                  </a:lnTo>
                  <a:lnTo>
                    <a:pt x="361156" y="220980"/>
                  </a:lnTo>
                  <a:lnTo>
                    <a:pt x="345266" y="229870"/>
                  </a:lnTo>
                  <a:lnTo>
                    <a:pt x="326828" y="232410"/>
                  </a:lnTo>
                  <a:lnTo>
                    <a:pt x="263179" y="232410"/>
                  </a:lnTo>
                  <a:lnTo>
                    <a:pt x="244004" y="236220"/>
                  </a:lnTo>
                  <a:lnTo>
                    <a:pt x="228315" y="246380"/>
                  </a:lnTo>
                  <a:lnTo>
                    <a:pt x="217722" y="261620"/>
                  </a:lnTo>
                  <a:lnTo>
                    <a:pt x="213833" y="280670"/>
                  </a:lnTo>
                  <a:lnTo>
                    <a:pt x="213833" y="334010"/>
                  </a:lnTo>
                  <a:lnTo>
                    <a:pt x="484924" y="334010"/>
                  </a:lnTo>
                  <a:lnTo>
                    <a:pt x="486220" y="326390"/>
                  </a:lnTo>
                  <a:lnTo>
                    <a:pt x="479158" y="307340"/>
                  </a:lnTo>
                  <a:lnTo>
                    <a:pt x="429812" y="222250"/>
                  </a:lnTo>
                  <a:lnTo>
                    <a:pt x="429812" y="219710"/>
                  </a:lnTo>
                  <a:lnTo>
                    <a:pt x="426499" y="173990"/>
                  </a:lnTo>
                  <a:lnTo>
                    <a:pt x="413609" y="129540"/>
                  </a:lnTo>
                  <a:lnTo>
                    <a:pt x="391862" y="90170"/>
                  </a:lnTo>
                  <a:lnTo>
                    <a:pt x="366407" y="60960"/>
                  </a:lnTo>
                  <a:close/>
                </a:path>
                <a:path w="486409" h="568960">
                  <a:moveTo>
                    <a:pt x="94401" y="137159"/>
                  </a:moveTo>
                  <a:lnTo>
                    <a:pt x="91540" y="138429"/>
                  </a:lnTo>
                  <a:lnTo>
                    <a:pt x="87249" y="142239"/>
                  </a:lnTo>
                  <a:lnTo>
                    <a:pt x="85819" y="146049"/>
                  </a:lnTo>
                  <a:lnTo>
                    <a:pt x="87249" y="148589"/>
                  </a:lnTo>
                  <a:lnTo>
                    <a:pt x="88680" y="157479"/>
                  </a:lnTo>
                  <a:lnTo>
                    <a:pt x="90825" y="165099"/>
                  </a:lnTo>
                  <a:lnTo>
                    <a:pt x="99407" y="179069"/>
                  </a:lnTo>
                  <a:lnTo>
                    <a:pt x="105128" y="185419"/>
                  </a:lnTo>
                  <a:lnTo>
                    <a:pt x="112995" y="187959"/>
                  </a:lnTo>
                  <a:lnTo>
                    <a:pt x="114045" y="195579"/>
                  </a:lnTo>
                  <a:lnTo>
                    <a:pt x="116034" y="203199"/>
                  </a:lnTo>
                  <a:lnTo>
                    <a:pt x="118828" y="210819"/>
                  </a:lnTo>
                  <a:lnTo>
                    <a:pt x="122292" y="217169"/>
                  </a:lnTo>
                  <a:lnTo>
                    <a:pt x="117286" y="223519"/>
                  </a:lnTo>
                  <a:lnTo>
                    <a:pt x="110850" y="228599"/>
                  </a:lnTo>
                  <a:lnTo>
                    <a:pt x="103698" y="233679"/>
                  </a:lnTo>
                  <a:lnTo>
                    <a:pt x="101552" y="234949"/>
                  </a:lnTo>
                  <a:lnTo>
                    <a:pt x="100122" y="237489"/>
                  </a:lnTo>
                  <a:lnTo>
                    <a:pt x="99407" y="240029"/>
                  </a:lnTo>
                  <a:lnTo>
                    <a:pt x="99407" y="243839"/>
                  </a:lnTo>
                  <a:lnTo>
                    <a:pt x="100837" y="246379"/>
                  </a:lnTo>
                  <a:lnTo>
                    <a:pt x="106559" y="248919"/>
                  </a:lnTo>
                  <a:lnTo>
                    <a:pt x="109419" y="248919"/>
                  </a:lnTo>
                  <a:lnTo>
                    <a:pt x="111565" y="246379"/>
                  </a:lnTo>
                  <a:lnTo>
                    <a:pt x="118716" y="242569"/>
                  </a:lnTo>
                  <a:lnTo>
                    <a:pt x="125153" y="237489"/>
                  </a:lnTo>
                  <a:lnTo>
                    <a:pt x="130874" y="231139"/>
                  </a:lnTo>
                  <a:lnTo>
                    <a:pt x="155949" y="231139"/>
                  </a:lnTo>
                  <a:lnTo>
                    <a:pt x="138741" y="219709"/>
                  </a:lnTo>
                  <a:lnTo>
                    <a:pt x="132304" y="210819"/>
                  </a:lnTo>
                  <a:lnTo>
                    <a:pt x="129444" y="203199"/>
                  </a:lnTo>
                  <a:lnTo>
                    <a:pt x="135992" y="200659"/>
                  </a:lnTo>
                  <a:lnTo>
                    <a:pt x="142674" y="200659"/>
                  </a:lnTo>
                  <a:lnTo>
                    <a:pt x="149357" y="199389"/>
                  </a:lnTo>
                  <a:lnTo>
                    <a:pt x="160196" y="199389"/>
                  </a:lnTo>
                  <a:lnTo>
                    <a:pt x="163772" y="196849"/>
                  </a:lnTo>
                  <a:lnTo>
                    <a:pt x="163772" y="193039"/>
                  </a:lnTo>
                  <a:lnTo>
                    <a:pt x="164487" y="187959"/>
                  </a:lnTo>
                  <a:lnTo>
                    <a:pt x="163056" y="186689"/>
                  </a:lnTo>
                  <a:lnTo>
                    <a:pt x="125153" y="186689"/>
                  </a:lnTo>
                  <a:lnTo>
                    <a:pt x="125153" y="184149"/>
                  </a:lnTo>
                  <a:lnTo>
                    <a:pt x="124438" y="182879"/>
                  </a:lnTo>
                  <a:lnTo>
                    <a:pt x="123722" y="176529"/>
                  </a:lnTo>
                  <a:lnTo>
                    <a:pt x="125153" y="170179"/>
                  </a:lnTo>
                  <a:lnTo>
                    <a:pt x="111565" y="170179"/>
                  </a:lnTo>
                  <a:lnTo>
                    <a:pt x="108704" y="167639"/>
                  </a:lnTo>
                  <a:lnTo>
                    <a:pt x="107989" y="165099"/>
                  </a:lnTo>
                  <a:lnTo>
                    <a:pt x="105128" y="158749"/>
                  </a:lnTo>
                  <a:lnTo>
                    <a:pt x="102983" y="152399"/>
                  </a:lnTo>
                  <a:lnTo>
                    <a:pt x="102268" y="146049"/>
                  </a:lnTo>
                  <a:lnTo>
                    <a:pt x="101552" y="142239"/>
                  </a:lnTo>
                  <a:lnTo>
                    <a:pt x="99407" y="139699"/>
                  </a:lnTo>
                  <a:lnTo>
                    <a:pt x="97261" y="139699"/>
                  </a:lnTo>
                  <a:lnTo>
                    <a:pt x="94401" y="137159"/>
                  </a:lnTo>
                  <a:close/>
                </a:path>
                <a:path w="486409" h="568960">
                  <a:moveTo>
                    <a:pt x="266102" y="143510"/>
                  </a:moveTo>
                  <a:lnTo>
                    <a:pt x="242439" y="143510"/>
                  </a:lnTo>
                  <a:lnTo>
                    <a:pt x="249937" y="151130"/>
                  </a:lnTo>
                  <a:lnTo>
                    <a:pt x="258441" y="157480"/>
                  </a:lnTo>
                  <a:lnTo>
                    <a:pt x="267883" y="162560"/>
                  </a:lnTo>
                  <a:lnTo>
                    <a:pt x="278197" y="166370"/>
                  </a:lnTo>
                  <a:lnTo>
                    <a:pt x="291629" y="173990"/>
                  </a:lnTo>
                  <a:lnTo>
                    <a:pt x="303049" y="182880"/>
                  </a:lnTo>
                  <a:lnTo>
                    <a:pt x="310983" y="194310"/>
                  </a:lnTo>
                  <a:lnTo>
                    <a:pt x="313955" y="208280"/>
                  </a:lnTo>
                  <a:lnTo>
                    <a:pt x="313955" y="210820"/>
                  </a:lnTo>
                  <a:lnTo>
                    <a:pt x="315386" y="214630"/>
                  </a:lnTo>
                  <a:lnTo>
                    <a:pt x="317531" y="215900"/>
                  </a:lnTo>
                  <a:lnTo>
                    <a:pt x="320392" y="217170"/>
                  </a:lnTo>
                  <a:lnTo>
                    <a:pt x="323253" y="217170"/>
                  </a:lnTo>
                  <a:lnTo>
                    <a:pt x="328974" y="214630"/>
                  </a:lnTo>
                  <a:lnTo>
                    <a:pt x="330404" y="210820"/>
                  </a:lnTo>
                  <a:lnTo>
                    <a:pt x="329689" y="208280"/>
                  </a:lnTo>
                  <a:lnTo>
                    <a:pt x="328382" y="196850"/>
                  </a:lnTo>
                  <a:lnTo>
                    <a:pt x="324594" y="185420"/>
                  </a:lnTo>
                  <a:lnTo>
                    <a:pt x="318526" y="176530"/>
                  </a:lnTo>
                  <a:lnTo>
                    <a:pt x="310380" y="168910"/>
                  </a:lnTo>
                  <a:lnTo>
                    <a:pt x="317610" y="167640"/>
                  </a:lnTo>
                  <a:lnTo>
                    <a:pt x="324236" y="163830"/>
                  </a:lnTo>
                  <a:lnTo>
                    <a:pt x="330192" y="160020"/>
                  </a:lnTo>
                  <a:lnTo>
                    <a:pt x="335410" y="156210"/>
                  </a:lnTo>
                  <a:lnTo>
                    <a:pt x="338271" y="152400"/>
                  </a:lnTo>
                  <a:lnTo>
                    <a:pt x="296792" y="152400"/>
                  </a:lnTo>
                  <a:lnTo>
                    <a:pt x="286656" y="151130"/>
                  </a:lnTo>
                  <a:lnTo>
                    <a:pt x="276856" y="148590"/>
                  </a:lnTo>
                  <a:lnTo>
                    <a:pt x="267727" y="144780"/>
                  </a:lnTo>
                  <a:lnTo>
                    <a:pt x="266102" y="143510"/>
                  </a:lnTo>
                  <a:close/>
                </a:path>
                <a:path w="486409" h="568960">
                  <a:moveTo>
                    <a:pt x="267883" y="134620"/>
                  </a:moveTo>
                  <a:lnTo>
                    <a:pt x="171638" y="134619"/>
                  </a:lnTo>
                  <a:lnTo>
                    <a:pt x="175214" y="135889"/>
                  </a:lnTo>
                  <a:lnTo>
                    <a:pt x="180935" y="137159"/>
                  </a:lnTo>
                  <a:lnTo>
                    <a:pt x="184511" y="137159"/>
                  </a:lnTo>
                  <a:lnTo>
                    <a:pt x="188802" y="138429"/>
                  </a:lnTo>
                  <a:lnTo>
                    <a:pt x="193484" y="144779"/>
                  </a:lnTo>
                  <a:lnTo>
                    <a:pt x="196758" y="152399"/>
                  </a:lnTo>
                  <a:lnTo>
                    <a:pt x="198557" y="160019"/>
                  </a:lnTo>
                  <a:lnTo>
                    <a:pt x="198814" y="168909"/>
                  </a:lnTo>
                  <a:lnTo>
                    <a:pt x="197485" y="176529"/>
                  </a:lnTo>
                  <a:lnTo>
                    <a:pt x="194613" y="184149"/>
                  </a:lnTo>
                  <a:lnTo>
                    <a:pt x="190266" y="190499"/>
                  </a:lnTo>
                  <a:lnTo>
                    <a:pt x="184511" y="196849"/>
                  </a:lnTo>
                  <a:lnTo>
                    <a:pt x="181651" y="199389"/>
                  </a:lnTo>
                  <a:lnTo>
                    <a:pt x="180935" y="204469"/>
                  </a:lnTo>
                  <a:lnTo>
                    <a:pt x="183796" y="208279"/>
                  </a:lnTo>
                  <a:lnTo>
                    <a:pt x="186657" y="210819"/>
                  </a:lnTo>
                  <a:lnTo>
                    <a:pt x="190948" y="210819"/>
                  </a:lnTo>
                  <a:lnTo>
                    <a:pt x="194523" y="208279"/>
                  </a:lnTo>
                  <a:lnTo>
                    <a:pt x="199530" y="204469"/>
                  </a:lnTo>
                  <a:lnTo>
                    <a:pt x="203821" y="199389"/>
                  </a:lnTo>
                  <a:lnTo>
                    <a:pt x="206681" y="193040"/>
                  </a:lnTo>
                  <a:lnTo>
                    <a:pt x="207396" y="193040"/>
                  </a:lnTo>
                  <a:lnTo>
                    <a:pt x="245300" y="180340"/>
                  </a:lnTo>
                  <a:lnTo>
                    <a:pt x="246373" y="176530"/>
                  </a:lnTo>
                  <a:lnTo>
                    <a:pt x="213118" y="176530"/>
                  </a:lnTo>
                  <a:lnTo>
                    <a:pt x="213833" y="175260"/>
                  </a:lnTo>
                  <a:lnTo>
                    <a:pt x="214548" y="171450"/>
                  </a:lnTo>
                  <a:lnTo>
                    <a:pt x="214682" y="162560"/>
                  </a:lnTo>
                  <a:lnTo>
                    <a:pt x="214012" y="156210"/>
                  </a:lnTo>
                  <a:lnTo>
                    <a:pt x="212537" y="149860"/>
                  </a:lnTo>
                  <a:lnTo>
                    <a:pt x="210257" y="143510"/>
                  </a:lnTo>
                  <a:lnTo>
                    <a:pt x="266102" y="143510"/>
                  </a:lnTo>
                  <a:lnTo>
                    <a:pt x="259603" y="138430"/>
                  </a:lnTo>
                  <a:lnTo>
                    <a:pt x="267883" y="134620"/>
                  </a:lnTo>
                  <a:close/>
                </a:path>
                <a:path w="486409" h="568960">
                  <a:moveTo>
                    <a:pt x="158050" y="182879"/>
                  </a:moveTo>
                  <a:lnTo>
                    <a:pt x="141602" y="182879"/>
                  </a:lnTo>
                  <a:lnTo>
                    <a:pt x="133310" y="184149"/>
                  </a:lnTo>
                  <a:lnTo>
                    <a:pt x="125153" y="186689"/>
                  </a:lnTo>
                  <a:lnTo>
                    <a:pt x="163056" y="186689"/>
                  </a:lnTo>
                  <a:lnTo>
                    <a:pt x="161626" y="185419"/>
                  </a:lnTo>
                  <a:lnTo>
                    <a:pt x="158050" y="182879"/>
                  </a:lnTo>
                  <a:close/>
                </a:path>
                <a:path w="486409" h="568960">
                  <a:moveTo>
                    <a:pt x="237433" y="167640"/>
                  </a:moveTo>
                  <a:lnTo>
                    <a:pt x="233857" y="170180"/>
                  </a:lnTo>
                  <a:lnTo>
                    <a:pt x="227421" y="173990"/>
                  </a:lnTo>
                  <a:lnTo>
                    <a:pt x="220984" y="176530"/>
                  </a:lnTo>
                  <a:lnTo>
                    <a:pt x="246373" y="176530"/>
                  </a:lnTo>
                  <a:lnTo>
                    <a:pt x="246730" y="175260"/>
                  </a:lnTo>
                  <a:lnTo>
                    <a:pt x="244585" y="171450"/>
                  </a:lnTo>
                  <a:lnTo>
                    <a:pt x="241724" y="168910"/>
                  </a:lnTo>
                  <a:lnTo>
                    <a:pt x="237433" y="167640"/>
                  </a:lnTo>
                  <a:close/>
                </a:path>
                <a:path w="486409" h="568960">
                  <a:moveTo>
                    <a:pt x="133735" y="101599"/>
                  </a:moveTo>
                  <a:lnTo>
                    <a:pt x="128013" y="101599"/>
                  </a:lnTo>
                  <a:lnTo>
                    <a:pt x="123722" y="106679"/>
                  </a:lnTo>
                  <a:lnTo>
                    <a:pt x="123007" y="109219"/>
                  </a:lnTo>
                  <a:lnTo>
                    <a:pt x="123722" y="113029"/>
                  </a:lnTo>
                  <a:lnTo>
                    <a:pt x="124438" y="115569"/>
                  </a:lnTo>
                  <a:lnTo>
                    <a:pt x="126583" y="118109"/>
                  </a:lnTo>
                  <a:lnTo>
                    <a:pt x="130159" y="118109"/>
                  </a:lnTo>
                  <a:lnTo>
                    <a:pt x="135880" y="119379"/>
                  </a:lnTo>
                  <a:lnTo>
                    <a:pt x="140171" y="124459"/>
                  </a:lnTo>
                  <a:lnTo>
                    <a:pt x="143032" y="129539"/>
                  </a:lnTo>
                  <a:lnTo>
                    <a:pt x="133422" y="134619"/>
                  </a:lnTo>
                  <a:lnTo>
                    <a:pt x="125153" y="142239"/>
                  </a:lnTo>
                  <a:lnTo>
                    <a:pt x="118493" y="149859"/>
                  </a:lnTo>
                  <a:lnTo>
                    <a:pt x="112280" y="162559"/>
                  </a:lnTo>
                  <a:lnTo>
                    <a:pt x="111565" y="166369"/>
                  </a:lnTo>
                  <a:lnTo>
                    <a:pt x="111565" y="170179"/>
                  </a:lnTo>
                  <a:lnTo>
                    <a:pt x="125153" y="170179"/>
                  </a:lnTo>
                  <a:lnTo>
                    <a:pt x="126583" y="163829"/>
                  </a:lnTo>
                  <a:lnTo>
                    <a:pt x="132338" y="154939"/>
                  </a:lnTo>
                  <a:lnTo>
                    <a:pt x="140439" y="147319"/>
                  </a:lnTo>
                  <a:lnTo>
                    <a:pt x="150016" y="142239"/>
                  </a:lnTo>
                  <a:lnTo>
                    <a:pt x="160196" y="137159"/>
                  </a:lnTo>
                  <a:lnTo>
                    <a:pt x="162341" y="137159"/>
                  </a:lnTo>
                  <a:lnTo>
                    <a:pt x="165202" y="135889"/>
                  </a:lnTo>
                  <a:lnTo>
                    <a:pt x="168778" y="135889"/>
                  </a:lnTo>
                  <a:lnTo>
                    <a:pt x="170923" y="134619"/>
                  </a:lnTo>
                  <a:lnTo>
                    <a:pt x="267883" y="134620"/>
                  </a:lnTo>
                  <a:lnTo>
                    <a:pt x="275426" y="128270"/>
                  </a:lnTo>
                  <a:lnTo>
                    <a:pt x="223018" y="128270"/>
                  </a:lnTo>
                  <a:lnTo>
                    <a:pt x="195239" y="124459"/>
                  </a:lnTo>
                  <a:lnTo>
                    <a:pt x="196443" y="123189"/>
                  </a:lnTo>
                  <a:lnTo>
                    <a:pt x="158050" y="123189"/>
                  </a:lnTo>
                  <a:lnTo>
                    <a:pt x="153949" y="115569"/>
                  </a:lnTo>
                  <a:lnTo>
                    <a:pt x="148306" y="109219"/>
                  </a:lnTo>
                  <a:lnTo>
                    <a:pt x="141456" y="105409"/>
                  </a:lnTo>
                  <a:lnTo>
                    <a:pt x="133735" y="101599"/>
                  </a:lnTo>
                  <a:close/>
                </a:path>
                <a:path w="486409" h="568960">
                  <a:moveTo>
                    <a:pt x="331119" y="140970"/>
                  </a:moveTo>
                  <a:lnTo>
                    <a:pt x="326113" y="142240"/>
                  </a:lnTo>
                  <a:lnTo>
                    <a:pt x="323253" y="144780"/>
                  </a:lnTo>
                  <a:lnTo>
                    <a:pt x="319520" y="147320"/>
                  </a:lnTo>
                  <a:lnTo>
                    <a:pt x="313777" y="149860"/>
                  </a:lnTo>
                  <a:lnTo>
                    <a:pt x="306156" y="152400"/>
                  </a:lnTo>
                  <a:lnTo>
                    <a:pt x="338271" y="152400"/>
                  </a:lnTo>
                  <a:lnTo>
                    <a:pt x="337556" y="147320"/>
                  </a:lnTo>
                  <a:lnTo>
                    <a:pt x="334695" y="144780"/>
                  </a:lnTo>
                  <a:lnTo>
                    <a:pt x="331119" y="140970"/>
                  </a:lnTo>
                  <a:close/>
                </a:path>
                <a:path w="486409" h="568960">
                  <a:moveTo>
                    <a:pt x="242439" y="143510"/>
                  </a:moveTo>
                  <a:lnTo>
                    <a:pt x="210257" y="143510"/>
                  </a:lnTo>
                  <a:lnTo>
                    <a:pt x="221700" y="144780"/>
                  </a:lnTo>
                  <a:lnTo>
                    <a:pt x="232427" y="144780"/>
                  </a:lnTo>
                  <a:lnTo>
                    <a:pt x="242439" y="143510"/>
                  </a:lnTo>
                  <a:close/>
                </a:path>
                <a:path w="486409" h="568960">
                  <a:moveTo>
                    <a:pt x="281058" y="100330"/>
                  </a:moveTo>
                  <a:lnTo>
                    <a:pt x="276052" y="101600"/>
                  </a:lnTo>
                  <a:lnTo>
                    <a:pt x="273906" y="105410"/>
                  </a:lnTo>
                  <a:lnTo>
                    <a:pt x="262218" y="119380"/>
                  </a:lnTo>
                  <a:lnTo>
                    <a:pt x="245300" y="127000"/>
                  </a:lnTo>
                  <a:lnTo>
                    <a:pt x="223018" y="128270"/>
                  </a:lnTo>
                  <a:lnTo>
                    <a:pt x="275426" y="128270"/>
                  </a:lnTo>
                  <a:lnTo>
                    <a:pt x="282030" y="121920"/>
                  </a:lnTo>
                  <a:lnTo>
                    <a:pt x="287494" y="114300"/>
                  </a:lnTo>
                  <a:lnTo>
                    <a:pt x="289640" y="110490"/>
                  </a:lnTo>
                  <a:lnTo>
                    <a:pt x="288210" y="105410"/>
                  </a:lnTo>
                  <a:lnTo>
                    <a:pt x="281058" y="100330"/>
                  </a:lnTo>
                  <a:close/>
                </a:path>
                <a:path w="486409" h="568960">
                  <a:moveTo>
                    <a:pt x="200245" y="83820"/>
                  </a:moveTo>
                  <a:lnTo>
                    <a:pt x="197384" y="83819"/>
                  </a:lnTo>
                  <a:lnTo>
                    <a:pt x="194523" y="85089"/>
                  </a:lnTo>
                  <a:lnTo>
                    <a:pt x="191663" y="87629"/>
                  </a:lnTo>
                  <a:lnTo>
                    <a:pt x="190948" y="90169"/>
                  </a:lnTo>
                  <a:lnTo>
                    <a:pt x="190948" y="93979"/>
                  </a:lnTo>
                  <a:lnTo>
                    <a:pt x="189540" y="105409"/>
                  </a:lnTo>
                  <a:lnTo>
                    <a:pt x="184511" y="111759"/>
                  </a:lnTo>
                  <a:lnTo>
                    <a:pt x="176265" y="116839"/>
                  </a:lnTo>
                  <a:lnTo>
                    <a:pt x="163056" y="121919"/>
                  </a:lnTo>
                  <a:lnTo>
                    <a:pt x="160196" y="121919"/>
                  </a:lnTo>
                  <a:lnTo>
                    <a:pt x="158050" y="123189"/>
                  </a:lnTo>
                  <a:lnTo>
                    <a:pt x="196443" y="123189"/>
                  </a:lnTo>
                  <a:lnTo>
                    <a:pt x="201262" y="118110"/>
                  </a:lnTo>
                  <a:lnTo>
                    <a:pt x="205340" y="109220"/>
                  </a:lnTo>
                  <a:lnTo>
                    <a:pt x="207408" y="101600"/>
                  </a:lnTo>
                  <a:lnTo>
                    <a:pt x="207396" y="88900"/>
                  </a:lnTo>
                  <a:lnTo>
                    <a:pt x="205966" y="86360"/>
                  </a:lnTo>
                  <a:lnTo>
                    <a:pt x="200245" y="83820"/>
                  </a:lnTo>
                  <a:close/>
                </a:path>
                <a:path w="486409" h="568960">
                  <a:moveTo>
                    <a:pt x="160180" y="72389"/>
                  </a:moveTo>
                  <a:lnTo>
                    <a:pt x="155190" y="72389"/>
                  </a:lnTo>
                  <a:lnTo>
                    <a:pt x="158765" y="73659"/>
                  </a:lnTo>
                  <a:lnTo>
                    <a:pt x="160180" y="72389"/>
                  </a:lnTo>
                  <a:close/>
                </a:path>
                <a:path w="486409" h="568960">
                  <a:moveTo>
                    <a:pt x="361980" y="55880"/>
                  </a:moveTo>
                  <a:lnTo>
                    <a:pt x="193093" y="55879"/>
                  </a:lnTo>
                  <a:lnTo>
                    <a:pt x="203117" y="57150"/>
                  </a:lnTo>
                  <a:lnTo>
                    <a:pt x="212671" y="59690"/>
                  </a:lnTo>
                  <a:lnTo>
                    <a:pt x="221554" y="63500"/>
                  </a:lnTo>
                  <a:lnTo>
                    <a:pt x="229566" y="69850"/>
                  </a:lnTo>
                  <a:lnTo>
                    <a:pt x="239690" y="63500"/>
                  </a:lnTo>
                  <a:lnTo>
                    <a:pt x="250485" y="60960"/>
                  </a:lnTo>
                  <a:lnTo>
                    <a:pt x="366407" y="60960"/>
                  </a:lnTo>
                  <a:lnTo>
                    <a:pt x="361980" y="5588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bject 17"/>
            <p:cNvSpPr/>
            <p:nvPr/>
          </p:nvSpPr>
          <p:spPr>
            <a:xfrm>
              <a:off x="704171" y="2690765"/>
              <a:ext cx="486409" cy="570230"/>
            </a:xfrm>
            <a:custGeom>
              <a:avLst/>
              <a:gdLst/>
              <a:ahLst/>
              <a:cxnLst/>
              <a:rect l="l" t="t" r="r" b="b"/>
              <a:pathLst>
                <a:path w="486409" h="570229">
                  <a:moveTo>
                    <a:pt x="326828" y="232900"/>
                  </a:moveTo>
                  <a:lnTo>
                    <a:pt x="263179" y="232900"/>
                  </a:lnTo>
                  <a:lnTo>
                    <a:pt x="217722" y="262411"/>
                  </a:lnTo>
                  <a:lnTo>
                    <a:pt x="213833" y="281438"/>
                  </a:lnTo>
                  <a:lnTo>
                    <a:pt x="213833" y="334259"/>
                  </a:lnTo>
                  <a:lnTo>
                    <a:pt x="181651" y="334259"/>
                  </a:lnTo>
                  <a:lnTo>
                    <a:pt x="181651" y="292145"/>
                  </a:lnTo>
                  <a:lnTo>
                    <a:pt x="171638" y="245748"/>
                  </a:lnTo>
                  <a:lnTo>
                    <a:pt x="144462" y="223621"/>
                  </a:lnTo>
                  <a:lnTo>
                    <a:pt x="138741" y="219338"/>
                  </a:lnTo>
                  <a:lnTo>
                    <a:pt x="134450" y="213628"/>
                  </a:lnTo>
                  <a:lnTo>
                    <a:pt x="132304" y="210773"/>
                  </a:lnTo>
                  <a:lnTo>
                    <a:pt x="130874" y="207204"/>
                  </a:lnTo>
                  <a:lnTo>
                    <a:pt x="129444" y="203635"/>
                  </a:lnTo>
                  <a:lnTo>
                    <a:pt x="135992" y="201471"/>
                  </a:lnTo>
                  <a:lnTo>
                    <a:pt x="142674" y="200244"/>
                  </a:lnTo>
                  <a:lnTo>
                    <a:pt x="149357" y="199820"/>
                  </a:lnTo>
                  <a:lnTo>
                    <a:pt x="155905" y="200066"/>
                  </a:lnTo>
                  <a:lnTo>
                    <a:pt x="160196" y="200066"/>
                  </a:lnTo>
                  <a:lnTo>
                    <a:pt x="163772" y="197211"/>
                  </a:lnTo>
                  <a:lnTo>
                    <a:pt x="163772" y="192928"/>
                  </a:lnTo>
                  <a:lnTo>
                    <a:pt x="164487" y="188645"/>
                  </a:lnTo>
                  <a:lnTo>
                    <a:pt x="161626" y="185076"/>
                  </a:lnTo>
                  <a:lnTo>
                    <a:pt x="158050" y="183649"/>
                  </a:lnTo>
                  <a:lnTo>
                    <a:pt x="149893" y="183102"/>
                  </a:lnTo>
                  <a:lnTo>
                    <a:pt x="141602" y="183559"/>
                  </a:lnTo>
                  <a:lnTo>
                    <a:pt x="133310" y="184953"/>
                  </a:lnTo>
                  <a:lnTo>
                    <a:pt x="125153" y="187218"/>
                  </a:lnTo>
                  <a:lnTo>
                    <a:pt x="125153" y="185790"/>
                  </a:lnTo>
                  <a:lnTo>
                    <a:pt x="125153" y="184362"/>
                  </a:lnTo>
                  <a:lnTo>
                    <a:pt x="124438" y="183649"/>
                  </a:lnTo>
                  <a:lnTo>
                    <a:pt x="123722" y="177224"/>
                  </a:lnTo>
                  <a:lnTo>
                    <a:pt x="125153" y="170800"/>
                  </a:lnTo>
                  <a:lnTo>
                    <a:pt x="126583" y="164376"/>
                  </a:lnTo>
                  <a:lnTo>
                    <a:pt x="132338" y="154628"/>
                  </a:lnTo>
                  <a:lnTo>
                    <a:pt x="168778" y="135825"/>
                  </a:lnTo>
                  <a:lnTo>
                    <a:pt x="170923" y="135111"/>
                  </a:lnTo>
                  <a:lnTo>
                    <a:pt x="171638" y="135111"/>
                  </a:lnTo>
                  <a:lnTo>
                    <a:pt x="175214" y="135825"/>
                  </a:lnTo>
                  <a:lnTo>
                    <a:pt x="178075" y="136538"/>
                  </a:lnTo>
                  <a:lnTo>
                    <a:pt x="180935" y="137252"/>
                  </a:lnTo>
                  <a:lnTo>
                    <a:pt x="184511" y="137966"/>
                  </a:lnTo>
                  <a:lnTo>
                    <a:pt x="198814" y="168659"/>
                  </a:lnTo>
                  <a:lnTo>
                    <a:pt x="197485" y="176522"/>
                  </a:lnTo>
                  <a:lnTo>
                    <a:pt x="194613" y="183916"/>
                  </a:lnTo>
                  <a:lnTo>
                    <a:pt x="190266" y="190642"/>
                  </a:lnTo>
                  <a:lnTo>
                    <a:pt x="184511" y="196497"/>
                  </a:lnTo>
                  <a:lnTo>
                    <a:pt x="181651" y="199352"/>
                  </a:lnTo>
                  <a:lnTo>
                    <a:pt x="180935" y="204349"/>
                  </a:lnTo>
                  <a:lnTo>
                    <a:pt x="183796" y="207918"/>
                  </a:lnTo>
                  <a:lnTo>
                    <a:pt x="186657" y="210773"/>
                  </a:lnTo>
                  <a:lnTo>
                    <a:pt x="190948" y="211486"/>
                  </a:lnTo>
                  <a:lnTo>
                    <a:pt x="194523" y="208631"/>
                  </a:lnTo>
                  <a:lnTo>
                    <a:pt x="199530" y="204349"/>
                  </a:lnTo>
                  <a:lnTo>
                    <a:pt x="203821" y="199352"/>
                  </a:lnTo>
                  <a:lnTo>
                    <a:pt x="206681" y="193642"/>
                  </a:lnTo>
                  <a:lnTo>
                    <a:pt x="207396" y="193642"/>
                  </a:lnTo>
                  <a:lnTo>
                    <a:pt x="243870" y="181507"/>
                  </a:lnTo>
                  <a:lnTo>
                    <a:pt x="246015" y="177938"/>
                  </a:lnTo>
                  <a:lnTo>
                    <a:pt x="246730" y="175797"/>
                  </a:lnTo>
                  <a:lnTo>
                    <a:pt x="246015" y="173656"/>
                  </a:lnTo>
                  <a:lnTo>
                    <a:pt x="244585" y="172228"/>
                  </a:lnTo>
                  <a:lnTo>
                    <a:pt x="241724" y="168659"/>
                  </a:lnTo>
                  <a:lnTo>
                    <a:pt x="237433" y="167945"/>
                  </a:lnTo>
                  <a:lnTo>
                    <a:pt x="233857" y="170087"/>
                  </a:lnTo>
                  <a:lnTo>
                    <a:pt x="227421" y="173656"/>
                  </a:lnTo>
                  <a:lnTo>
                    <a:pt x="220984" y="176511"/>
                  </a:lnTo>
                  <a:lnTo>
                    <a:pt x="213118" y="177225"/>
                  </a:lnTo>
                  <a:lnTo>
                    <a:pt x="213833" y="175083"/>
                  </a:lnTo>
                  <a:lnTo>
                    <a:pt x="214548" y="172228"/>
                  </a:lnTo>
                  <a:lnTo>
                    <a:pt x="214548" y="170087"/>
                  </a:lnTo>
                  <a:lnTo>
                    <a:pt x="214682" y="163149"/>
                  </a:lnTo>
                  <a:lnTo>
                    <a:pt x="214012" y="156346"/>
                  </a:lnTo>
                  <a:lnTo>
                    <a:pt x="212537" y="149810"/>
                  </a:lnTo>
                  <a:lnTo>
                    <a:pt x="210257" y="143676"/>
                  </a:lnTo>
                  <a:lnTo>
                    <a:pt x="215978" y="144390"/>
                  </a:lnTo>
                  <a:lnTo>
                    <a:pt x="221700" y="145104"/>
                  </a:lnTo>
                  <a:lnTo>
                    <a:pt x="227421" y="145104"/>
                  </a:lnTo>
                  <a:lnTo>
                    <a:pt x="232427" y="145104"/>
                  </a:lnTo>
                  <a:lnTo>
                    <a:pt x="237433" y="144390"/>
                  </a:lnTo>
                  <a:lnTo>
                    <a:pt x="242439" y="143676"/>
                  </a:lnTo>
                  <a:lnTo>
                    <a:pt x="249937" y="151561"/>
                  </a:lnTo>
                  <a:lnTo>
                    <a:pt x="258441" y="158041"/>
                  </a:lnTo>
                  <a:lnTo>
                    <a:pt x="267883" y="163049"/>
                  </a:lnTo>
                  <a:lnTo>
                    <a:pt x="278197" y="166518"/>
                  </a:lnTo>
                  <a:lnTo>
                    <a:pt x="291629" y="174091"/>
                  </a:lnTo>
                  <a:lnTo>
                    <a:pt x="303049" y="183203"/>
                  </a:lnTo>
                  <a:lnTo>
                    <a:pt x="310983" y="194322"/>
                  </a:lnTo>
                  <a:lnTo>
                    <a:pt x="313955" y="207918"/>
                  </a:lnTo>
                  <a:lnTo>
                    <a:pt x="313955" y="210773"/>
                  </a:lnTo>
                  <a:lnTo>
                    <a:pt x="315386" y="214342"/>
                  </a:lnTo>
                  <a:lnTo>
                    <a:pt x="317531" y="215769"/>
                  </a:lnTo>
                  <a:lnTo>
                    <a:pt x="320392" y="217197"/>
                  </a:lnTo>
                  <a:lnTo>
                    <a:pt x="323253" y="217197"/>
                  </a:lnTo>
                  <a:lnTo>
                    <a:pt x="326113" y="215769"/>
                  </a:lnTo>
                  <a:lnTo>
                    <a:pt x="328974" y="214342"/>
                  </a:lnTo>
                  <a:lnTo>
                    <a:pt x="330404" y="210773"/>
                  </a:lnTo>
                  <a:lnTo>
                    <a:pt x="329689" y="207918"/>
                  </a:lnTo>
                  <a:lnTo>
                    <a:pt x="328382" y="196463"/>
                  </a:lnTo>
                  <a:lnTo>
                    <a:pt x="324594" y="185879"/>
                  </a:lnTo>
                  <a:lnTo>
                    <a:pt x="318526" y="176500"/>
                  </a:lnTo>
                  <a:lnTo>
                    <a:pt x="310380" y="168659"/>
                  </a:lnTo>
                  <a:lnTo>
                    <a:pt x="317610" y="167354"/>
                  </a:lnTo>
                  <a:lnTo>
                    <a:pt x="324236" y="164644"/>
                  </a:lnTo>
                  <a:lnTo>
                    <a:pt x="330192" y="160729"/>
                  </a:lnTo>
                  <a:lnTo>
                    <a:pt x="335410" y="155811"/>
                  </a:lnTo>
                  <a:lnTo>
                    <a:pt x="338271" y="152242"/>
                  </a:lnTo>
                  <a:lnTo>
                    <a:pt x="337556" y="147245"/>
                  </a:lnTo>
                  <a:lnTo>
                    <a:pt x="334695" y="144390"/>
                  </a:lnTo>
                  <a:lnTo>
                    <a:pt x="331119" y="141535"/>
                  </a:lnTo>
                  <a:lnTo>
                    <a:pt x="326113" y="142249"/>
                  </a:lnTo>
                  <a:lnTo>
                    <a:pt x="323253" y="145104"/>
                  </a:lnTo>
                  <a:lnTo>
                    <a:pt x="319520" y="148126"/>
                  </a:lnTo>
                  <a:lnTo>
                    <a:pt x="313777" y="150547"/>
                  </a:lnTo>
                  <a:lnTo>
                    <a:pt x="306156" y="152030"/>
                  </a:lnTo>
                  <a:lnTo>
                    <a:pt x="296792" y="152242"/>
                  </a:lnTo>
                  <a:lnTo>
                    <a:pt x="286656" y="151327"/>
                  </a:lnTo>
                  <a:lnTo>
                    <a:pt x="276856" y="148673"/>
                  </a:lnTo>
                  <a:lnTo>
                    <a:pt x="267727" y="144412"/>
                  </a:lnTo>
                  <a:lnTo>
                    <a:pt x="259603" y="138680"/>
                  </a:lnTo>
                  <a:lnTo>
                    <a:pt x="267883" y="134285"/>
                  </a:lnTo>
                  <a:lnTo>
                    <a:pt x="275426" y="128687"/>
                  </a:lnTo>
                  <a:lnTo>
                    <a:pt x="282030" y="122017"/>
                  </a:lnTo>
                  <a:lnTo>
                    <a:pt x="287495" y="114411"/>
                  </a:lnTo>
                  <a:lnTo>
                    <a:pt x="289640" y="110842"/>
                  </a:lnTo>
                  <a:lnTo>
                    <a:pt x="288210" y="105845"/>
                  </a:lnTo>
                  <a:lnTo>
                    <a:pt x="284634" y="102990"/>
                  </a:lnTo>
                  <a:lnTo>
                    <a:pt x="281058" y="100849"/>
                  </a:lnTo>
                  <a:lnTo>
                    <a:pt x="276052" y="102276"/>
                  </a:lnTo>
                  <a:lnTo>
                    <a:pt x="273906" y="105845"/>
                  </a:lnTo>
                  <a:lnTo>
                    <a:pt x="262218" y="119485"/>
                  </a:lnTo>
                  <a:lnTo>
                    <a:pt x="245300" y="127170"/>
                  </a:lnTo>
                  <a:lnTo>
                    <a:pt x="223018" y="128832"/>
                  </a:lnTo>
                  <a:lnTo>
                    <a:pt x="195239" y="124404"/>
                  </a:lnTo>
                  <a:lnTo>
                    <a:pt x="201262" y="117779"/>
                  </a:lnTo>
                  <a:lnTo>
                    <a:pt x="205340" y="109950"/>
                  </a:lnTo>
                  <a:lnTo>
                    <a:pt x="207408" y="101317"/>
                  </a:lnTo>
                  <a:lnTo>
                    <a:pt x="207396" y="92283"/>
                  </a:lnTo>
                  <a:lnTo>
                    <a:pt x="207396" y="89428"/>
                  </a:lnTo>
                  <a:lnTo>
                    <a:pt x="205966" y="86573"/>
                  </a:lnTo>
                  <a:lnTo>
                    <a:pt x="203105" y="85145"/>
                  </a:lnTo>
                  <a:lnTo>
                    <a:pt x="200245" y="83718"/>
                  </a:lnTo>
                  <a:lnTo>
                    <a:pt x="197384" y="83718"/>
                  </a:lnTo>
                  <a:lnTo>
                    <a:pt x="194523" y="85859"/>
                  </a:lnTo>
                  <a:lnTo>
                    <a:pt x="191663" y="87287"/>
                  </a:lnTo>
                  <a:lnTo>
                    <a:pt x="190948" y="90856"/>
                  </a:lnTo>
                  <a:lnTo>
                    <a:pt x="190948" y="93711"/>
                  </a:lnTo>
                  <a:lnTo>
                    <a:pt x="189540" y="105076"/>
                  </a:lnTo>
                  <a:lnTo>
                    <a:pt x="160196" y="122263"/>
                  </a:lnTo>
                  <a:lnTo>
                    <a:pt x="158050" y="122976"/>
                  </a:lnTo>
                  <a:lnTo>
                    <a:pt x="130874" y="101563"/>
                  </a:lnTo>
                  <a:lnTo>
                    <a:pt x="128013" y="102276"/>
                  </a:lnTo>
                  <a:lnTo>
                    <a:pt x="125868" y="104418"/>
                  </a:lnTo>
                  <a:lnTo>
                    <a:pt x="123722" y="106559"/>
                  </a:lnTo>
                  <a:lnTo>
                    <a:pt x="130159" y="118694"/>
                  </a:lnTo>
                  <a:lnTo>
                    <a:pt x="135880" y="120121"/>
                  </a:lnTo>
                  <a:lnTo>
                    <a:pt x="140171" y="124404"/>
                  </a:lnTo>
                  <a:lnTo>
                    <a:pt x="143032" y="129400"/>
                  </a:lnTo>
                  <a:lnTo>
                    <a:pt x="143032" y="130114"/>
                  </a:lnTo>
                  <a:lnTo>
                    <a:pt x="133422" y="135300"/>
                  </a:lnTo>
                  <a:lnTo>
                    <a:pt x="125153" y="142159"/>
                  </a:lnTo>
                  <a:lnTo>
                    <a:pt x="118493" y="150491"/>
                  </a:lnTo>
                  <a:lnTo>
                    <a:pt x="113710" y="160093"/>
                  </a:lnTo>
                  <a:lnTo>
                    <a:pt x="112280" y="162949"/>
                  </a:lnTo>
                  <a:lnTo>
                    <a:pt x="111565" y="166518"/>
                  </a:lnTo>
                  <a:lnTo>
                    <a:pt x="111565" y="170087"/>
                  </a:lnTo>
                  <a:lnTo>
                    <a:pt x="110134" y="168659"/>
                  </a:lnTo>
                  <a:lnTo>
                    <a:pt x="108704" y="167231"/>
                  </a:lnTo>
                  <a:lnTo>
                    <a:pt x="107989" y="165090"/>
                  </a:lnTo>
                  <a:lnTo>
                    <a:pt x="105128" y="159380"/>
                  </a:lnTo>
                  <a:lnTo>
                    <a:pt x="102983" y="152242"/>
                  </a:lnTo>
                  <a:lnTo>
                    <a:pt x="102268" y="145818"/>
                  </a:lnTo>
                  <a:lnTo>
                    <a:pt x="101552" y="142962"/>
                  </a:lnTo>
                  <a:lnTo>
                    <a:pt x="99407" y="140107"/>
                  </a:lnTo>
                  <a:lnTo>
                    <a:pt x="97261" y="139393"/>
                  </a:lnTo>
                  <a:lnTo>
                    <a:pt x="94401" y="137966"/>
                  </a:lnTo>
                  <a:lnTo>
                    <a:pt x="91540" y="138680"/>
                  </a:lnTo>
                  <a:lnTo>
                    <a:pt x="89395" y="140821"/>
                  </a:lnTo>
                  <a:lnTo>
                    <a:pt x="87249" y="142962"/>
                  </a:lnTo>
                  <a:lnTo>
                    <a:pt x="85819" y="145818"/>
                  </a:lnTo>
                  <a:lnTo>
                    <a:pt x="87249" y="148673"/>
                  </a:lnTo>
                  <a:lnTo>
                    <a:pt x="88680" y="157238"/>
                  </a:lnTo>
                  <a:lnTo>
                    <a:pt x="90825" y="165090"/>
                  </a:lnTo>
                  <a:lnTo>
                    <a:pt x="95116" y="172228"/>
                  </a:lnTo>
                  <a:lnTo>
                    <a:pt x="99407" y="179366"/>
                  </a:lnTo>
                  <a:lnTo>
                    <a:pt x="105128" y="185076"/>
                  </a:lnTo>
                  <a:lnTo>
                    <a:pt x="112995" y="188645"/>
                  </a:lnTo>
                  <a:lnTo>
                    <a:pt x="114045" y="196129"/>
                  </a:lnTo>
                  <a:lnTo>
                    <a:pt x="116034" y="203546"/>
                  </a:lnTo>
                  <a:lnTo>
                    <a:pt x="118828" y="210828"/>
                  </a:lnTo>
                  <a:lnTo>
                    <a:pt x="122292" y="217911"/>
                  </a:lnTo>
                  <a:lnTo>
                    <a:pt x="117286" y="224335"/>
                  </a:lnTo>
                  <a:lnTo>
                    <a:pt x="110850" y="229331"/>
                  </a:lnTo>
                  <a:lnTo>
                    <a:pt x="103698" y="233614"/>
                  </a:lnTo>
                  <a:lnTo>
                    <a:pt x="101552" y="235042"/>
                  </a:lnTo>
                  <a:lnTo>
                    <a:pt x="100122" y="237897"/>
                  </a:lnTo>
                  <a:lnTo>
                    <a:pt x="99407" y="240752"/>
                  </a:lnTo>
                  <a:lnTo>
                    <a:pt x="99407" y="243607"/>
                  </a:lnTo>
                  <a:lnTo>
                    <a:pt x="100837" y="246462"/>
                  </a:lnTo>
                  <a:lnTo>
                    <a:pt x="103698" y="247890"/>
                  </a:lnTo>
                  <a:lnTo>
                    <a:pt x="106559" y="249317"/>
                  </a:lnTo>
                  <a:lnTo>
                    <a:pt x="109419" y="249317"/>
                  </a:lnTo>
                  <a:lnTo>
                    <a:pt x="111565" y="247176"/>
                  </a:lnTo>
                  <a:lnTo>
                    <a:pt x="118716" y="242180"/>
                  </a:lnTo>
                  <a:lnTo>
                    <a:pt x="125153" y="237183"/>
                  </a:lnTo>
                  <a:lnTo>
                    <a:pt x="130874" y="230759"/>
                  </a:lnTo>
                  <a:lnTo>
                    <a:pt x="135165" y="234328"/>
                  </a:lnTo>
                  <a:lnTo>
                    <a:pt x="139456" y="237183"/>
                  </a:lnTo>
                  <a:lnTo>
                    <a:pt x="143747" y="240038"/>
                  </a:lnTo>
                  <a:lnTo>
                    <a:pt x="150899" y="244321"/>
                  </a:lnTo>
                  <a:lnTo>
                    <a:pt x="156620" y="249317"/>
                  </a:lnTo>
                  <a:lnTo>
                    <a:pt x="168778" y="291431"/>
                  </a:lnTo>
                  <a:lnTo>
                    <a:pt x="168778" y="334259"/>
                  </a:lnTo>
                  <a:lnTo>
                    <a:pt x="135880" y="334259"/>
                  </a:lnTo>
                  <a:lnTo>
                    <a:pt x="131813" y="303253"/>
                  </a:lnTo>
                  <a:lnTo>
                    <a:pt x="122650" y="286435"/>
                  </a:lnTo>
                  <a:lnTo>
                    <a:pt x="112950" y="279252"/>
                  </a:lnTo>
                  <a:lnTo>
                    <a:pt x="107274" y="277155"/>
                  </a:lnTo>
                  <a:lnTo>
                    <a:pt x="96613" y="272694"/>
                  </a:lnTo>
                  <a:lnTo>
                    <a:pt x="83137" y="263415"/>
                  </a:lnTo>
                  <a:lnTo>
                    <a:pt x="70465" y="249050"/>
                  </a:lnTo>
                  <a:lnTo>
                    <a:pt x="62219" y="229331"/>
                  </a:lnTo>
                  <a:lnTo>
                    <a:pt x="61503" y="227904"/>
                  </a:lnTo>
                  <a:lnTo>
                    <a:pt x="61503" y="225762"/>
                  </a:lnTo>
                  <a:lnTo>
                    <a:pt x="61503" y="224335"/>
                  </a:lnTo>
                  <a:lnTo>
                    <a:pt x="54799" y="210494"/>
                  </a:lnTo>
                  <a:lnTo>
                    <a:pt x="52921" y="195515"/>
                  </a:lnTo>
                  <a:lnTo>
                    <a:pt x="55872" y="180671"/>
                  </a:lnTo>
                  <a:lnTo>
                    <a:pt x="63649" y="167231"/>
                  </a:lnTo>
                  <a:lnTo>
                    <a:pt x="62219" y="162235"/>
                  </a:lnTo>
                  <a:lnTo>
                    <a:pt x="61503" y="157238"/>
                  </a:lnTo>
                  <a:lnTo>
                    <a:pt x="61503" y="152242"/>
                  </a:lnTo>
                  <a:lnTo>
                    <a:pt x="64431" y="135847"/>
                  </a:lnTo>
                  <a:lnTo>
                    <a:pt x="72588" y="121727"/>
                  </a:lnTo>
                  <a:lnTo>
                    <a:pt x="85037" y="111087"/>
                  </a:lnTo>
                  <a:lnTo>
                    <a:pt x="100837" y="105131"/>
                  </a:lnTo>
                  <a:lnTo>
                    <a:pt x="108201" y="91469"/>
                  </a:lnTo>
                  <a:lnTo>
                    <a:pt x="118985" y="80952"/>
                  </a:lnTo>
                  <a:lnTo>
                    <a:pt x="132316" y="74316"/>
                  </a:lnTo>
                  <a:lnTo>
                    <a:pt x="147323" y="72297"/>
                  </a:lnTo>
                  <a:lnTo>
                    <a:pt x="150899" y="72297"/>
                  </a:lnTo>
                  <a:lnTo>
                    <a:pt x="155190" y="73011"/>
                  </a:lnTo>
                  <a:lnTo>
                    <a:pt x="158765" y="73725"/>
                  </a:lnTo>
                  <a:lnTo>
                    <a:pt x="165839" y="67033"/>
                  </a:lnTo>
                  <a:lnTo>
                    <a:pt x="174052" y="61947"/>
                  </a:lnTo>
                  <a:lnTo>
                    <a:pt x="183204" y="58467"/>
                  </a:lnTo>
                  <a:lnTo>
                    <a:pt x="193093" y="56594"/>
                  </a:lnTo>
                  <a:lnTo>
                    <a:pt x="203117" y="56995"/>
                  </a:lnTo>
                  <a:lnTo>
                    <a:pt x="212671" y="59270"/>
                  </a:lnTo>
                  <a:lnTo>
                    <a:pt x="221554" y="63419"/>
                  </a:lnTo>
                  <a:lnTo>
                    <a:pt x="229566" y="69442"/>
                  </a:lnTo>
                  <a:lnTo>
                    <a:pt x="239690" y="64222"/>
                  </a:lnTo>
                  <a:lnTo>
                    <a:pt x="250485" y="61412"/>
                  </a:lnTo>
                  <a:lnTo>
                    <a:pt x="261548" y="61010"/>
                  </a:lnTo>
                  <a:lnTo>
                    <a:pt x="272476" y="63018"/>
                  </a:lnTo>
                  <a:lnTo>
                    <a:pt x="283025" y="67501"/>
                  </a:lnTo>
                  <a:lnTo>
                    <a:pt x="291964" y="74260"/>
                  </a:lnTo>
                  <a:lnTo>
                    <a:pt x="299026" y="82892"/>
                  </a:lnTo>
                  <a:lnTo>
                    <a:pt x="303943" y="92997"/>
                  </a:lnTo>
                  <a:lnTo>
                    <a:pt x="306804" y="92997"/>
                  </a:lnTo>
                  <a:lnTo>
                    <a:pt x="351960" y="122508"/>
                  </a:lnTo>
                  <a:lnTo>
                    <a:pt x="356150" y="143676"/>
                  </a:lnTo>
                  <a:lnTo>
                    <a:pt x="367090" y="152119"/>
                  </a:lnTo>
                  <a:lnTo>
                    <a:pt x="375012" y="163038"/>
                  </a:lnTo>
                  <a:lnTo>
                    <a:pt x="379583" y="175697"/>
                  </a:lnTo>
                  <a:lnTo>
                    <a:pt x="380466" y="189359"/>
                  </a:lnTo>
                  <a:lnTo>
                    <a:pt x="373292" y="206802"/>
                  </a:lnTo>
                  <a:lnTo>
                    <a:pt x="361156" y="220766"/>
                  </a:lnTo>
                  <a:lnTo>
                    <a:pt x="345266" y="229911"/>
                  </a:lnTo>
                  <a:lnTo>
                    <a:pt x="326828" y="232900"/>
                  </a:lnTo>
                  <a:close/>
                </a:path>
                <a:path w="486409" h="570229">
                  <a:moveTo>
                    <a:pt x="479158" y="307849"/>
                  </a:moveTo>
                  <a:lnTo>
                    <a:pt x="429812" y="222907"/>
                  </a:lnTo>
                  <a:lnTo>
                    <a:pt x="429812" y="220052"/>
                  </a:lnTo>
                  <a:lnTo>
                    <a:pt x="426499" y="173776"/>
                  </a:lnTo>
                  <a:lnTo>
                    <a:pt x="413609" y="130104"/>
                  </a:lnTo>
                  <a:lnTo>
                    <a:pt x="391862" y="90444"/>
                  </a:lnTo>
                  <a:lnTo>
                    <a:pt x="361980" y="56201"/>
                  </a:lnTo>
                  <a:lnTo>
                    <a:pt x="324683" y="28780"/>
                  </a:lnTo>
                  <a:lnTo>
                    <a:pt x="282282" y="9593"/>
                  </a:lnTo>
                  <a:lnTo>
                    <a:pt x="237616" y="0"/>
                  </a:lnTo>
                  <a:lnTo>
                    <a:pt x="192195" y="0"/>
                  </a:lnTo>
                  <a:lnTo>
                    <a:pt x="147529" y="9593"/>
                  </a:lnTo>
                  <a:lnTo>
                    <a:pt x="105128" y="28780"/>
                  </a:lnTo>
                  <a:lnTo>
                    <a:pt x="67831" y="56200"/>
                  </a:lnTo>
                  <a:lnTo>
                    <a:pt x="37949" y="90444"/>
                  </a:lnTo>
                  <a:lnTo>
                    <a:pt x="16202" y="130104"/>
                  </a:lnTo>
                  <a:lnTo>
                    <a:pt x="3312" y="173776"/>
                  </a:lnTo>
                  <a:lnTo>
                    <a:pt x="0" y="220052"/>
                  </a:lnTo>
                  <a:lnTo>
                    <a:pt x="5643" y="269404"/>
                  </a:lnTo>
                  <a:lnTo>
                    <a:pt x="22080" y="315611"/>
                  </a:lnTo>
                  <a:lnTo>
                    <a:pt x="48575" y="356866"/>
                  </a:lnTo>
                  <a:lnTo>
                    <a:pt x="84389" y="391362"/>
                  </a:lnTo>
                  <a:lnTo>
                    <a:pt x="84389" y="569810"/>
                  </a:lnTo>
                  <a:lnTo>
                    <a:pt x="310380" y="569810"/>
                  </a:lnTo>
                  <a:lnTo>
                    <a:pt x="310380" y="484869"/>
                  </a:lnTo>
                  <a:lnTo>
                    <a:pt x="345423" y="484869"/>
                  </a:lnTo>
                  <a:lnTo>
                    <a:pt x="392690" y="470716"/>
                  </a:lnTo>
                  <a:lnTo>
                    <a:pt x="423554" y="432316"/>
                  </a:lnTo>
                  <a:lnTo>
                    <a:pt x="429812" y="399928"/>
                  </a:lnTo>
                  <a:lnTo>
                    <a:pt x="429812" y="357100"/>
                  </a:lnTo>
                  <a:lnTo>
                    <a:pt x="461279" y="357100"/>
                  </a:lnTo>
                  <a:lnTo>
                    <a:pt x="474331" y="352516"/>
                  </a:lnTo>
                  <a:lnTo>
                    <a:pt x="483628" y="341843"/>
                  </a:lnTo>
                  <a:lnTo>
                    <a:pt x="486220" y="326485"/>
                  </a:lnTo>
                  <a:lnTo>
                    <a:pt x="479158" y="307849"/>
                  </a:lnTo>
                  <a:close/>
                </a:path>
              </a:pathLst>
            </a:custGeom>
            <a:ln w="8335">
              <a:solidFill>
                <a:srgbClr val="4471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8"/>
            <p:cNvSpPr/>
            <p:nvPr/>
          </p:nvSpPr>
          <p:spPr>
            <a:xfrm>
              <a:off x="598982" y="2627375"/>
              <a:ext cx="695325" cy="693420"/>
            </a:xfrm>
            <a:custGeom>
              <a:avLst/>
              <a:gdLst/>
              <a:ahLst/>
              <a:cxnLst/>
              <a:rect l="l" t="t" r="r" b="b"/>
              <a:pathLst>
                <a:path w="695325" h="693420">
                  <a:moveTo>
                    <a:pt x="0" y="693420"/>
                  </a:moveTo>
                  <a:lnTo>
                    <a:pt x="694778" y="693420"/>
                  </a:lnTo>
                  <a:lnTo>
                    <a:pt x="694778" y="0"/>
                  </a:lnTo>
                  <a:lnTo>
                    <a:pt x="0" y="0"/>
                  </a:lnTo>
                  <a:lnTo>
                    <a:pt x="0" y="693420"/>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object 19"/>
          <p:cNvSpPr txBox="1"/>
          <p:nvPr/>
        </p:nvSpPr>
        <p:spPr>
          <a:xfrm>
            <a:off x="1624964" y="2423286"/>
            <a:ext cx="5865495" cy="1087755"/>
          </a:xfrm>
          <a:prstGeom prst="rect">
            <a:avLst/>
          </a:prstGeom>
        </p:spPr>
        <p:txBody>
          <a:bodyPr vert="horz" wrap="square" lIns="0" tIns="24130" rIns="0" bIns="0" rtlCol="0">
            <a:spAutoFit/>
          </a:bodyPr>
          <a:lstStyle/>
          <a:p>
            <a:pPr marL="12700" marR="5080" lvl="0" indent="0" algn="l" defTabSz="914400" rtl="0" eaLnBrk="1" fontAlgn="auto" latinLnBrk="0" hangingPunct="1">
              <a:lnSpc>
                <a:spcPct val="95700"/>
              </a:lnSpc>
              <a:spcBef>
                <a:spcPts val="19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Arial"/>
                <a:ea typeface="+mn-ea"/>
                <a:cs typeface="Arial"/>
              </a:rPr>
              <a:t>The</a:t>
            </a:r>
            <a:r>
              <a:rPr kumimoji="0" sz="1800" b="0" i="0" u="none" strike="noStrike" kern="1200" cap="none" spc="-4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hlinkClick r:id="rId5"/>
              </a:rPr>
              <a:t>PCREF</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is</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core</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part</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of</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the</a:t>
            </a:r>
            <a:r>
              <a:rPr kumimoji="0" sz="1800" b="0" i="0" u="none" strike="noStrike" kern="1200" cap="none" spc="-12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Advancing</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Mental</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10" normalizeH="0" baseline="0" noProof="0" dirty="0">
                <a:ln>
                  <a:noFill/>
                </a:ln>
                <a:solidFill>
                  <a:prstClr val="black"/>
                </a:solidFill>
                <a:effectLst/>
                <a:uLnTx/>
                <a:uFillTx/>
                <a:latin typeface="Arial"/>
                <a:ea typeface="+mn-ea"/>
                <a:cs typeface="Arial"/>
              </a:rPr>
              <a:t>Health </a:t>
            </a:r>
            <a:r>
              <a:rPr kumimoji="0" sz="1800" b="0" i="0" u="none" strike="noStrike" kern="1200" cap="none" spc="0" normalizeH="0" baseline="0" noProof="0" dirty="0">
                <a:ln>
                  <a:noFill/>
                </a:ln>
                <a:solidFill>
                  <a:prstClr val="black"/>
                </a:solidFill>
                <a:effectLst/>
                <a:uLnTx/>
                <a:uFillTx/>
                <a:latin typeface="Arial"/>
                <a:ea typeface="+mn-ea"/>
                <a:cs typeface="Arial"/>
              </a:rPr>
              <a:t>Equalities</a:t>
            </a:r>
            <a:r>
              <a:rPr kumimoji="0" sz="1800" b="0" i="0" u="none" strike="noStrike" kern="1200" cap="none" spc="-25" normalizeH="0" baseline="0" noProof="0" dirty="0">
                <a:ln>
                  <a:noFill/>
                </a:ln>
                <a:solidFill>
                  <a:prstClr val="black"/>
                </a:solidFill>
                <a:effectLst/>
                <a:uLnTx/>
                <a:uFillTx/>
                <a:latin typeface="Arial"/>
                <a:ea typeface="+mn-ea"/>
                <a:cs typeface="Arial"/>
              </a:rPr>
              <a:t> </a:t>
            </a:r>
            <a:r>
              <a:rPr kumimoji="0" sz="1800" b="0" i="0" u="none" strike="noStrike" kern="1200" cap="none" spc="-10" normalizeH="0" baseline="0" noProof="0" dirty="0">
                <a:ln>
                  <a:noFill/>
                </a:ln>
                <a:solidFill>
                  <a:prstClr val="black"/>
                </a:solidFill>
                <a:effectLst/>
                <a:uLnTx/>
                <a:uFillTx/>
                <a:latin typeface="Arial"/>
                <a:ea typeface="+mn-ea"/>
                <a:cs typeface="Arial"/>
              </a:rPr>
              <a:t>strategy.</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It</a:t>
            </a:r>
            <a:r>
              <a:rPr kumimoji="0" sz="1800" b="0" i="0" u="none" strike="noStrike" kern="1200" cap="none" spc="-4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was</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also</a:t>
            </a:r>
            <a:r>
              <a:rPr kumimoji="0" sz="1800" b="0" i="0" u="none" strike="noStrike" kern="1200" cap="none" spc="-3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a:t>
            </a:r>
            <a:r>
              <a:rPr kumimoji="0" sz="1800" b="0" i="0" u="none" strike="noStrike" kern="1200" cap="none" spc="-4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key</a:t>
            </a:r>
            <a:r>
              <a:rPr kumimoji="0" sz="1800" b="0" i="0" u="none" strike="noStrike" kern="1200" cap="none" spc="-4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recommendation</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25" normalizeH="0" baseline="0" noProof="0" dirty="0">
                <a:ln>
                  <a:noFill/>
                </a:ln>
                <a:solidFill>
                  <a:prstClr val="black"/>
                </a:solidFill>
                <a:effectLst/>
                <a:uLnTx/>
                <a:uFillTx/>
                <a:latin typeface="Arial"/>
                <a:ea typeface="+mn-ea"/>
                <a:cs typeface="Arial"/>
              </a:rPr>
              <a:t>of </a:t>
            </a:r>
            <a:r>
              <a:rPr kumimoji="0" sz="1800" b="0" i="0" u="none" strike="noStrike" kern="1200" cap="none" spc="0" normalizeH="0" baseline="0" noProof="0" dirty="0">
                <a:ln>
                  <a:noFill/>
                </a:ln>
                <a:solidFill>
                  <a:prstClr val="black"/>
                </a:solidFill>
                <a:effectLst/>
                <a:uLnTx/>
                <a:uFillTx/>
                <a:latin typeface="Arial"/>
                <a:ea typeface="+mn-ea"/>
                <a:cs typeface="Arial"/>
              </a:rPr>
              <a:t>the</a:t>
            </a:r>
            <a:r>
              <a:rPr kumimoji="0" sz="1800" b="0" i="0" u="none" strike="noStrike" kern="1200" cap="none" spc="-3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Independent</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Review</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of</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the</a:t>
            </a:r>
            <a:r>
              <a:rPr kumimoji="0" sz="1800" b="0" i="0" u="none" strike="noStrike" kern="1200" cap="none" spc="-3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Mental</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Health</a:t>
            </a:r>
            <a:r>
              <a:rPr kumimoji="0" sz="1800" b="0" i="0" u="none" strike="noStrike" kern="1200" cap="none" spc="-10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Act</a:t>
            </a:r>
            <a:r>
              <a:rPr kumimoji="0" sz="1800" b="0" i="0" u="none" strike="noStrike" kern="1200" cap="none" spc="-20" normalizeH="0" baseline="0" noProof="0" dirty="0">
                <a:ln>
                  <a:noFill/>
                </a:ln>
                <a:solidFill>
                  <a:prstClr val="black"/>
                </a:solidFill>
                <a:effectLst/>
                <a:uLnTx/>
                <a:uFillTx/>
                <a:latin typeface="Arial"/>
                <a:ea typeface="+mn-ea"/>
                <a:cs typeface="Arial"/>
              </a:rPr>
              <a:t> 2018 </a:t>
            </a:r>
            <a:r>
              <a:rPr kumimoji="0" sz="1800" b="0" i="0" u="none" strike="noStrike" kern="1200" cap="none" spc="0" normalizeH="0" baseline="0" noProof="0" dirty="0">
                <a:ln>
                  <a:noFill/>
                </a:ln>
                <a:solidFill>
                  <a:prstClr val="black"/>
                </a:solidFill>
                <a:effectLst/>
                <a:uLnTx/>
                <a:uFillTx/>
                <a:latin typeface="Arial"/>
                <a:ea typeface="+mn-ea"/>
                <a:cs typeface="Arial"/>
              </a:rPr>
              <a:t>that</a:t>
            </a:r>
            <a:r>
              <a:rPr kumimoji="0" sz="1800" b="0" i="0" u="none" strike="noStrike" kern="1200" cap="none" spc="-2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NHS</a:t>
            </a:r>
            <a:r>
              <a:rPr kumimoji="0" sz="1800" b="0" i="0" u="none" strike="noStrike" kern="1200" cap="none" spc="-2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England</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(NHSE)</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agreed</a:t>
            </a:r>
            <a:r>
              <a:rPr kumimoji="0" sz="1800" b="0" i="0" u="none" strike="noStrike" kern="1200" cap="none" spc="-2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to</a:t>
            </a:r>
            <a:r>
              <a:rPr kumimoji="0" sz="1800" b="0" i="0" u="none" strike="noStrike" kern="1200" cap="none" spc="-2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take</a:t>
            </a:r>
            <a:r>
              <a:rPr kumimoji="0" sz="1800" b="0" i="0" u="none" strike="noStrike" kern="1200" cap="none" spc="-35" normalizeH="0" baseline="0" noProof="0" dirty="0">
                <a:ln>
                  <a:noFill/>
                </a:ln>
                <a:solidFill>
                  <a:prstClr val="black"/>
                </a:solidFill>
                <a:effectLst/>
                <a:uLnTx/>
                <a:uFillTx/>
                <a:latin typeface="Arial"/>
                <a:ea typeface="+mn-ea"/>
                <a:cs typeface="Arial"/>
              </a:rPr>
              <a:t> </a:t>
            </a:r>
            <a:r>
              <a:rPr kumimoji="0" sz="1800" b="0" i="0" u="none" strike="noStrike" kern="1200" cap="none" spc="-10" normalizeH="0" baseline="0" noProof="0" dirty="0">
                <a:ln>
                  <a:noFill/>
                </a:ln>
                <a:solidFill>
                  <a:prstClr val="black"/>
                </a:solidFill>
                <a:effectLst/>
                <a:uLnTx/>
                <a:uFillTx/>
                <a:latin typeface="Arial"/>
                <a:ea typeface="+mn-ea"/>
                <a:cs typeface="Arial"/>
              </a:rPr>
              <a:t>forward.</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20" name="object 20"/>
          <p:cNvGrpSpPr/>
          <p:nvPr/>
        </p:nvGrpSpPr>
        <p:grpSpPr>
          <a:xfrm>
            <a:off x="282246" y="3872647"/>
            <a:ext cx="1233347" cy="1059197"/>
            <a:chOff x="217754" y="4531995"/>
            <a:chExt cx="1407160" cy="1204595"/>
          </a:xfrm>
        </p:grpSpPr>
        <p:pic>
          <p:nvPicPr>
            <p:cNvPr id="21" name="object 21"/>
            <p:cNvPicPr/>
            <p:nvPr/>
          </p:nvPicPr>
          <p:blipFill>
            <a:blip r:embed="rId6" cstate="print"/>
            <a:stretch>
              <a:fillRect/>
            </a:stretch>
          </p:blipFill>
          <p:spPr>
            <a:xfrm>
              <a:off x="220929" y="4535170"/>
              <a:ext cx="1400352" cy="1198067"/>
            </a:xfrm>
            <a:prstGeom prst="rect">
              <a:avLst/>
            </a:prstGeom>
          </p:spPr>
        </p:pic>
        <p:sp>
          <p:nvSpPr>
            <p:cNvPr id="22" name="object 22"/>
            <p:cNvSpPr/>
            <p:nvPr/>
          </p:nvSpPr>
          <p:spPr>
            <a:xfrm>
              <a:off x="220929" y="4535170"/>
              <a:ext cx="1400810" cy="1198245"/>
            </a:xfrm>
            <a:custGeom>
              <a:avLst/>
              <a:gdLst/>
              <a:ahLst/>
              <a:cxnLst/>
              <a:rect l="l" t="t" r="r" b="b"/>
              <a:pathLst>
                <a:path w="1400810" h="1198245">
                  <a:moveTo>
                    <a:pt x="0" y="599058"/>
                  </a:moveTo>
                  <a:lnTo>
                    <a:pt x="299516" y="0"/>
                  </a:lnTo>
                  <a:lnTo>
                    <a:pt x="1100886" y="0"/>
                  </a:lnTo>
                  <a:lnTo>
                    <a:pt x="1400352" y="599058"/>
                  </a:lnTo>
                  <a:lnTo>
                    <a:pt x="1100886" y="1198067"/>
                  </a:lnTo>
                  <a:lnTo>
                    <a:pt x="299516" y="1198067"/>
                  </a:lnTo>
                  <a:lnTo>
                    <a:pt x="0" y="599058"/>
                  </a:lnTo>
                  <a:close/>
                </a:path>
              </a:pathLst>
            </a:custGeom>
            <a:ln w="6350">
              <a:solidFill>
                <a:srgbClr val="EC7C3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object 23"/>
          <p:cNvSpPr txBox="1"/>
          <p:nvPr/>
        </p:nvSpPr>
        <p:spPr>
          <a:xfrm>
            <a:off x="484466" y="4024162"/>
            <a:ext cx="788670" cy="689932"/>
          </a:xfrm>
          <a:prstGeom prst="rect">
            <a:avLst/>
          </a:prstGeom>
        </p:spPr>
        <p:txBody>
          <a:bodyPr vert="horz" wrap="square" lIns="0" tIns="12700" rIns="0" bIns="0" rtlCol="0">
            <a:spAutoFit/>
          </a:bodyPr>
          <a:lstStyle/>
          <a:p>
            <a:pPr marL="12065" marR="5080" lvl="0" indent="-5080" algn="ctr"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10" normalizeH="0" baseline="0" noProof="0" dirty="0">
                <a:ln>
                  <a:noFill/>
                </a:ln>
                <a:solidFill>
                  <a:prstClr val="black"/>
                </a:solidFill>
                <a:effectLst/>
                <a:uLnTx/>
                <a:uFillTx/>
                <a:latin typeface="Arial"/>
                <a:ea typeface="+mn-ea"/>
                <a:cs typeface="Arial"/>
              </a:rPr>
              <a:t>South </a:t>
            </a:r>
            <a:r>
              <a:rPr kumimoji="0" sz="1100" b="0" i="0" u="none" strike="noStrike" kern="1200" cap="none" spc="0" normalizeH="0" baseline="0" noProof="0" dirty="0">
                <a:ln>
                  <a:noFill/>
                </a:ln>
                <a:solidFill>
                  <a:prstClr val="black"/>
                </a:solidFill>
                <a:effectLst/>
                <a:uLnTx/>
                <a:uFillTx/>
                <a:latin typeface="Arial"/>
                <a:ea typeface="+mn-ea"/>
                <a:cs typeface="Arial"/>
              </a:rPr>
              <a:t>London</a:t>
            </a:r>
            <a:r>
              <a:rPr kumimoji="0" sz="1100" b="0" i="0" u="none" strike="noStrike" kern="1200" cap="none" spc="-60" normalizeH="0" baseline="0" noProof="0" dirty="0">
                <a:ln>
                  <a:noFill/>
                </a:ln>
                <a:solidFill>
                  <a:prstClr val="black"/>
                </a:solidFill>
                <a:effectLst/>
                <a:uLnTx/>
                <a:uFillTx/>
                <a:latin typeface="Arial"/>
                <a:ea typeface="+mn-ea"/>
                <a:cs typeface="Arial"/>
              </a:rPr>
              <a:t> </a:t>
            </a:r>
            <a:r>
              <a:rPr kumimoji="0" sz="1100" b="0" i="0" u="none" strike="noStrike" kern="1200" cap="none" spc="-50" normalizeH="0" baseline="0" noProof="0" dirty="0">
                <a:ln>
                  <a:noFill/>
                </a:ln>
                <a:solidFill>
                  <a:prstClr val="black"/>
                </a:solidFill>
                <a:effectLst/>
                <a:uLnTx/>
                <a:uFillTx/>
                <a:latin typeface="Arial"/>
                <a:ea typeface="+mn-ea"/>
                <a:cs typeface="Arial"/>
              </a:rPr>
              <a:t>&amp; </a:t>
            </a:r>
            <a:r>
              <a:rPr kumimoji="0" sz="1100" b="0" i="0" u="none" strike="noStrike" kern="1200" cap="none" spc="-10" normalizeH="0" baseline="0" noProof="0" dirty="0">
                <a:ln>
                  <a:noFill/>
                </a:ln>
                <a:solidFill>
                  <a:prstClr val="black"/>
                </a:solidFill>
                <a:effectLst/>
                <a:uLnTx/>
                <a:uFillTx/>
                <a:latin typeface="Arial"/>
                <a:ea typeface="+mn-ea"/>
                <a:cs typeface="Arial"/>
              </a:rPr>
              <a:t>Maudsley </a:t>
            </a:r>
            <a:r>
              <a:rPr kumimoji="0" sz="1100" b="0" i="0" u="none" strike="noStrike" kern="1200" cap="none" spc="-20" normalizeH="0" baseline="0" noProof="0" dirty="0">
                <a:ln>
                  <a:noFill/>
                </a:ln>
                <a:solidFill>
                  <a:prstClr val="black"/>
                </a:solidFill>
                <a:effectLst/>
                <a:uLnTx/>
                <a:uFillTx/>
                <a:latin typeface="Arial"/>
                <a:ea typeface="+mn-ea"/>
                <a:cs typeface="Arial"/>
              </a:rPr>
              <a:t>Trust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24" name="object 24"/>
          <p:cNvGrpSpPr/>
          <p:nvPr/>
        </p:nvGrpSpPr>
        <p:grpSpPr>
          <a:xfrm>
            <a:off x="3427156" y="4467352"/>
            <a:ext cx="1365734" cy="925575"/>
            <a:chOff x="4124578" y="3914394"/>
            <a:chExt cx="1965960" cy="1134110"/>
          </a:xfrm>
        </p:grpSpPr>
        <p:sp>
          <p:nvSpPr>
            <p:cNvPr id="25" name="object 25"/>
            <p:cNvSpPr/>
            <p:nvPr/>
          </p:nvSpPr>
          <p:spPr>
            <a:xfrm>
              <a:off x="4127753" y="3917569"/>
              <a:ext cx="1959610" cy="1127760"/>
            </a:xfrm>
            <a:custGeom>
              <a:avLst/>
              <a:gdLst/>
              <a:ahLst/>
              <a:cxnLst/>
              <a:rect l="l" t="t" r="r" b="b"/>
              <a:pathLst>
                <a:path w="1959610" h="1127760">
                  <a:moveTo>
                    <a:pt x="1677416" y="0"/>
                  </a:moveTo>
                  <a:lnTo>
                    <a:pt x="281813" y="0"/>
                  </a:lnTo>
                  <a:lnTo>
                    <a:pt x="0" y="563625"/>
                  </a:lnTo>
                  <a:lnTo>
                    <a:pt x="281813" y="1127251"/>
                  </a:lnTo>
                  <a:lnTo>
                    <a:pt x="1677416" y="1127251"/>
                  </a:lnTo>
                  <a:lnTo>
                    <a:pt x="1959229" y="563625"/>
                  </a:lnTo>
                  <a:lnTo>
                    <a:pt x="1677416" y="0"/>
                  </a:lnTo>
                  <a:close/>
                </a:path>
              </a:pathLst>
            </a:custGeom>
            <a:solidFill>
              <a:srgbClr val="CCFF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bject 26"/>
            <p:cNvSpPr/>
            <p:nvPr/>
          </p:nvSpPr>
          <p:spPr>
            <a:xfrm>
              <a:off x="4127753" y="3917569"/>
              <a:ext cx="1959610" cy="1127760"/>
            </a:xfrm>
            <a:custGeom>
              <a:avLst/>
              <a:gdLst/>
              <a:ahLst/>
              <a:cxnLst/>
              <a:rect l="l" t="t" r="r" b="b"/>
              <a:pathLst>
                <a:path w="1959610" h="1127760">
                  <a:moveTo>
                    <a:pt x="0" y="563625"/>
                  </a:moveTo>
                  <a:lnTo>
                    <a:pt x="281813" y="0"/>
                  </a:lnTo>
                  <a:lnTo>
                    <a:pt x="1677416" y="0"/>
                  </a:lnTo>
                  <a:lnTo>
                    <a:pt x="1959229" y="563625"/>
                  </a:lnTo>
                  <a:lnTo>
                    <a:pt x="1677416" y="1127251"/>
                  </a:lnTo>
                  <a:lnTo>
                    <a:pt x="281813" y="1127251"/>
                  </a:lnTo>
                  <a:lnTo>
                    <a:pt x="0" y="563625"/>
                  </a:lnTo>
                  <a:close/>
                </a:path>
              </a:pathLst>
            </a:custGeom>
            <a:ln w="6350">
              <a:solidFill>
                <a:srgbClr val="CCEB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object 27"/>
          <p:cNvSpPr txBox="1"/>
          <p:nvPr/>
        </p:nvSpPr>
        <p:spPr>
          <a:xfrm>
            <a:off x="3454039" y="4618439"/>
            <a:ext cx="1271905" cy="520655"/>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10" normalizeH="0" baseline="0" noProof="0" dirty="0">
                <a:ln>
                  <a:noFill/>
                </a:ln>
                <a:solidFill>
                  <a:prstClr val="black"/>
                </a:solidFill>
                <a:effectLst/>
                <a:uLnTx/>
                <a:uFillTx/>
                <a:latin typeface="Arial"/>
                <a:ea typeface="+mn-ea"/>
                <a:cs typeface="Arial"/>
              </a:rPr>
              <a:t>Gloucestershire </a:t>
            </a:r>
            <a:r>
              <a:rPr kumimoji="0" sz="1100" b="0" i="0" u="none" strike="noStrike" kern="1200" cap="none" spc="0" normalizeH="0" baseline="0" noProof="0" dirty="0">
                <a:ln>
                  <a:noFill/>
                </a:ln>
                <a:solidFill>
                  <a:prstClr val="black"/>
                </a:solidFill>
                <a:effectLst/>
                <a:uLnTx/>
                <a:uFillTx/>
                <a:latin typeface="Arial"/>
                <a:ea typeface="+mn-ea"/>
                <a:cs typeface="Arial"/>
              </a:rPr>
              <a:t>Health</a:t>
            </a:r>
            <a:r>
              <a:rPr kumimoji="0" sz="1100" b="0" i="0" u="none" strike="noStrike" kern="1200" cap="none" spc="-3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&amp;</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20" normalizeH="0" baseline="0" noProof="0" dirty="0">
                <a:ln>
                  <a:noFill/>
                </a:ln>
                <a:solidFill>
                  <a:prstClr val="black"/>
                </a:solidFill>
                <a:effectLst/>
                <a:uLnTx/>
                <a:uFillTx/>
                <a:latin typeface="Arial"/>
                <a:ea typeface="+mn-ea"/>
                <a:cs typeface="Arial"/>
              </a:rPr>
              <a:t>Care </a:t>
            </a:r>
            <a:r>
              <a:rPr kumimoji="0" sz="1100" b="0" i="0" u="none" strike="noStrike" kern="1200" cap="none" spc="-10" normalizeH="0" baseline="0" noProof="0" dirty="0">
                <a:ln>
                  <a:noFill/>
                </a:ln>
                <a:solidFill>
                  <a:prstClr val="black"/>
                </a:solidFill>
                <a:effectLst/>
                <a:uLnTx/>
                <a:uFillTx/>
                <a:latin typeface="Arial"/>
                <a:ea typeface="+mn-ea"/>
                <a:cs typeface="Arial"/>
              </a:rPr>
              <a:t>Foundation Trust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28" name="object 28"/>
          <p:cNvGrpSpPr/>
          <p:nvPr/>
        </p:nvGrpSpPr>
        <p:grpSpPr>
          <a:xfrm>
            <a:off x="4673197" y="3992476"/>
            <a:ext cx="1052402" cy="964819"/>
            <a:chOff x="5884926" y="4507610"/>
            <a:chExt cx="1524635" cy="1058545"/>
          </a:xfrm>
        </p:grpSpPr>
        <p:sp>
          <p:nvSpPr>
            <p:cNvPr id="29" name="object 29"/>
            <p:cNvSpPr/>
            <p:nvPr/>
          </p:nvSpPr>
          <p:spPr>
            <a:xfrm>
              <a:off x="5888101" y="4510785"/>
              <a:ext cx="1518285" cy="1052195"/>
            </a:xfrm>
            <a:custGeom>
              <a:avLst/>
              <a:gdLst/>
              <a:ahLst/>
              <a:cxnLst/>
              <a:rect l="l" t="t" r="r" b="b"/>
              <a:pathLst>
                <a:path w="1518284" h="1052195">
                  <a:moveTo>
                    <a:pt x="1255268" y="0"/>
                  </a:moveTo>
                  <a:lnTo>
                    <a:pt x="263016" y="0"/>
                  </a:lnTo>
                  <a:lnTo>
                    <a:pt x="0" y="525907"/>
                  </a:lnTo>
                  <a:lnTo>
                    <a:pt x="263016" y="1051686"/>
                  </a:lnTo>
                  <a:lnTo>
                    <a:pt x="1255268" y="1051686"/>
                  </a:lnTo>
                  <a:lnTo>
                    <a:pt x="1518157" y="525907"/>
                  </a:lnTo>
                  <a:lnTo>
                    <a:pt x="1255268" y="0"/>
                  </a:lnTo>
                  <a:close/>
                </a:path>
              </a:pathLst>
            </a:custGeom>
            <a:solidFill>
              <a:srgbClr val="FFC5E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bject 30"/>
            <p:cNvSpPr/>
            <p:nvPr/>
          </p:nvSpPr>
          <p:spPr>
            <a:xfrm>
              <a:off x="5888101" y="4510785"/>
              <a:ext cx="1518285" cy="1052195"/>
            </a:xfrm>
            <a:custGeom>
              <a:avLst/>
              <a:gdLst/>
              <a:ahLst/>
              <a:cxnLst/>
              <a:rect l="l" t="t" r="r" b="b"/>
              <a:pathLst>
                <a:path w="1518284" h="1052195">
                  <a:moveTo>
                    <a:pt x="0" y="525907"/>
                  </a:moveTo>
                  <a:lnTo>
                    <a:pt x="263016" y="0"/>
                  </a:lnTo>
                  <a:lnTo>
                    <a:pt x="1255268" y="0"/>
                  </a:lnTo>
                  <a:lnTo>
                    <a:pt x="1518157" y="525907"/>
                  </a:lnTo>
                  <a:lnTo>
                    <a:pt x="1255268" y="1051686"/>
                  </a:lnTo>
                  <a:lnTo>
                    <a:pt x="263016" y="1051686"/>
                  </a:lnTo>
                  <a:lnTo>
                    <a:pt x="0" y="525907"/>
                  </a:lnTo>
                  <a:close/>
                </a:path>
              </a:pathLst>
            </a:custGeom>
            <a:ln w="6350">
              <a:solidFill>
                <a:srgbClr val="FF99C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object 31"/>
          <p:cNvSpPr txBox="1"/>
          <p:nvPr/>
        </p:nvSpPr>
        <p:spPr>
          <a:xfrm>
            <a:off x="4717297" y="4209615"/>
            <a:ext cx="916940" cy="520655"/>
          </a:xfrm>
          <a:prstGeom prst="rect">
            <a:avLst/>
          </a:prstGeom>
        </p:spPr>
        <p:txBody>
          <a:bodyPr vert="horz" wrap="square" lIns="0" tIns="12700" rIns="0" bIns="0" rtlCol="0">
            <a:spAutoFit/>
          </a:bodyPr>
          <a:lstStyle/>
          <a:p>
            <a:pPr marL="12700" marR="5080" lvl="0" indent="-49530" algn="ctr"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10" normalizeH="0" baseline="0" noProof="0" dirty="0">
                <a:ln>
                  <a:noFill/>
                </a:ln>
                <a:solidFill>
                  <a:prstClr val="black"/>
                </a:solidFill>
                <a:effectLst/>
                <a:uLnTx/>
                <a:uFillTx/>
                <a:latin typeface="Arial"/>
                <a:ea typeface="+mn-ea"/>
                <a:cs typeface="Arial"/>
              </a:rPr>
              <a:t>Oxleas Foundation </a:t>
            </a:r>
            <a:r>
              <a:rPr kumimoji="0" sz="1100" b="0" i="0" u="none" strike="noStrike" kern="1200" cap="none" spc="-20" normalizeH="0" baseline="0" noProof="0" dirty="0">
                <a:ln>
                  <a:noFill/>
                </a:ln>
                <a:solidFill>
                  <a:prstClr val="black"/>
                </a:solidFill>
                <a:effectLst/>
                <a:uLnTx/>
                <a:uFillTx/>
                <a:latin typeface="Arial"/>
                <a:ea typeface="+mn-ea"/>
                <a:cs typeface="Arial"/>
              </a:rPr>
              <a:t>Trust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32" name="object 32"/>
          <p:cNvGrpSpPr/>
          <p:nvPr/>
        </p:nvGrpSpPr>
        <p:grpSpPr>
          <a:xfrm>
            <a:off x="1318030" y="4402184"/>
            <a:ext cx="1210437" cy="988152"/>
            <a:chOff x="1450466" y="3844925"/>
            <a:chExt cx="1562100" cy="1227455"/>
          </a:xfrm>
        </p:grpSpPr>
        <p:pic>
          <p:nvPicPr>
            <p:cNvPr id="33" name="object 33"/>
            <p:cNvPicPr/>
            <p:nvPr/>
          </p:nvPicPr>
          <p:blipFill>
            <a:blip r:embed="rId7" cstate="print"/>
            <a:stretch>
              <a:fillRect/>
            </a:stretch>
          </p:blipFill>
          <p:spPr>
            <a:xfrm>
              <a:off x="1453641" y="3848100"/>
              <a:ext cx="1555496" cy="1220724"/>
            </a:xfrm>
            <a:prstGeom prst="rect">
              <a:avLst/>
            </a:prstGeom>
          </p:spPr>
        </p:pic>
        <p:sp>
          <p:nvSpPr>
            <p:cNvPr id="34" name="object 34"/>
            <p:cNvSpPr/>
            <p:nvPr/>
          </p:nvSpPr>
          <p:spPr>
            <a:xfrm>
              <a:off x="1453641" y="3848100"/>
              <a:ext cx="1555750" cy="1221105"/>
            </a:xfrm>
            <a:custGeom>
              <a:avLst/>
              <a:gdLst/>
              <a:ahLst/>
              <a:cxnLst/>
              <a:rect l="l" t="t" r="r" b="b"/>
              <a:pathLst>
                <a:path w="1555750" h="1221104">
                  <a:moveTo>
                    <a:pt x="0" y="610362"/>
                  </a:moveTo>
                  <a:lnTo>
                    <a:pt x="305181" y="0"/>
                  </a:lnTo>
                  <a:lnTo>
                    <a:pt x="1250315" y="0"/>
                  </a:lnTo>
                  <a:lnTo>
                    <a:pt x="1555496" y="610362"/>
                  </a:lnTo>
                  <a:lnTo>
                    <a:pt x="1250315" y="1220724"/>
                  </a:lnTo>
                  <a:lnTo>
                    <a:pt x="305181" y="1220724"/>
                  </a:lnTo>
                  <a:lnTo>
                    <a:pt x="0" y="610362"/>
                  </a:lnTo>
                  <a:close/>
                </a:path>
              </a:pathLst>
            </a:custGeom>
            <a:ln w="6349">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5" name="object 35"/>
          <p:cNvSpPr txBox="1"/>
          <p:nvPr/>
        </p:nvSpPr>
        <p:spPr>
          <a:xfrm>
            <a:off x="1459321" y="4619748"/>
            <a:ext cx="916940" cy="520655"/>
          </a:xfrm>
          <a:prstGeom prst="rect">
            <a:avLst/>
          </a:prstGeom>
        </p:spPr>
        <p:txBody>
          <a:bodyPr vert="horz" wrap="square" lIns="0" tIns="12700" rIns="0" bIns="0" rtlCol="0">
            <a:spAutoFit/>
          </a:bodyPr>
          <a:lstStyle/>
          <a:p>
            <a:pPr marL="12700" marR="5080" lvl="0" indent="-1270" algn="ctr"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20" normalizeH="0" baseline="0" noProof="0" dirty="0">
                <a:ln>
                  <a:noFill/>
                </a:ln>
                <a:solidFill>
                  <a:prstClr val="black"/>
                </a:solidFill>
                <a:effectLst/>
                <a:uLnTx/>
                <a:uFillTx/>
                <a:latin typeface="Arial"/>
                <a:ea typeface="+mn-ea"/>
                <a:cs typeface="Arial"/>
              </a:rPr>
              <a:t>East </a:t>
            </a:r>
            <a:r>
              <a:rPr kumimoji="0" sz="1100" b="0" i="0" u="none" strike="noStrike" kern="1200" cap="none" spc="-10" normalizeH="0" baseline="0" noProof="0" dirty="0">
                <a:ln>
                  <a:noFill/>
                </a:ln>
                <a:solidFill>
                  <a:prstClr val="black"/>
                </a:solidFill>
                <a:effectLst/>
                <a:uLnTx/>
                <a:uFillTx/>
                <a:latin typeface="Arial"/>
                <a:ea typeface="+mn-ea"/>
                <a:cs typeface="Arial"/>
              </a:rPr>
              <a:t>London Foundation Trust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36" name="object 36"/>
          <p:cNvGrpSpPr/>
          <p:nvPr/>
        </p:nvGrpSpPr>
        <p:grpSpPr>
          <a:xfrm>
            <a:off x="257493" y="4987569"/>
            <a:ext cx="1264476" cy="979145"/>
            <a:chOff x="1438021" y="5162422"/>
            <a:chExt cx="1616075" cy="1141730"/>
          </a:xfrm>
        </p:grpSpPr>
        <p:pic>
          <p:nvPicPr>
            <p:cNvPr id="37" name="object 37"/>
            <p:cNvPicPr/>
            <p:nvPr/>
          </p:nvPicPr>
          <p:blipFill>
            <a:blip r:embed="rId8" cstate="print"/>
            <a:stretch>
              <a:fillRect/>
            </a:stretch>
          </p:blipFill>
          <p:spPr>
            <a:xfrm>
              <a:off x="1441196" y="5165597"/>
              <a:ext cx="1609724" cy="1135341"/>
            </a:xfrm>
            <a:prstGeom prst="rect">
              <a:avLst/>
            </a:prstGeom>
          </p:spPr>
        </p:pic>
        <p:sp>
          <p:nvSpPr>
            <p:cNvPr id="38" name="object 38"/>
            <p:cNvSpPr/>
            <p:nvPr/>
          </p:nvSpPr>
          <p:spPr>
            <a:xfrm>
              <a:off x="1441196" y="5165597"/>
              <a:ext cx="1609725" cy="1135380"/>
            </a:xfrm>
            <a:custGeom>
              <a:avLst/>
              <a:gdLst/>
              <a:ahLst/>
              <a:cxnLst/>
              <a:rect l="l" t="t" r="r" b="b"/>
              <a:pathLst>
                <a:path w="1609725" h="1135379">
                  <a:moveTo>
                    <a:pt x="0" y="567639"/>
                  </a:moveTo>
                  <a:lnTo>
                    <a:pt x="283845" y="0"/>
                  </a:lnTo>
                  <a:lnTo>
                    <a:pt x="1325880" y="0"/>
                  </a:lnTo>
                  <a:lnTo>
                    <a:pt x="1609724" y="567639"/>
                  </a:lnTo>
                  <a:lnTo>
                    <a:pt x="1325880" y="1135341"/>
                  </a:lnTo>
                  <a:lnTo>
                    <a:pt x="283845" y="1135341"/>
                  </a:lnTo>
                  <a:lnTo>
                    <a:pt x="0" y="567639"/>
                  </a:lnTo>
                  <a:close/>
                </a:path>
              </a:pathLst>
            </a:custGeom>
            <a:ln w="6349">
              <a:solidFill>
                <a:srgbClr val="6FAC4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object 39"/>
          <p:cNvSpPr txBox="1"/>
          <p:nvPr/>
        </p:nvSpPr>
        <p:spPr>
          <a:xfrm>
            <a:off x="410722" y="5210555"/>
            <a:ext cx="975994" cy="520655"/>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10" normalizeH="0" baseline="0" noProof="0" dirty="0">
                <a:ln>
                  <a:noFill/>
                </a:ln>
                <a:solidFill>
                  <a:prstClr val="black"/>
                </a:solidFill>
                <a:effectLst/>
                <a:uLnTx/>
                <a:uFillTx/>
                <a:latin typeface="Arial"/>
                <a:ea typeface="+mn-ea"/>
                <a:cs typeface="Arial"/>
              </a:rPr>
              <a:t>Birmingham </a:t>
            </a:r>
            <a:r>
              <a:rPr kumimoji="0" sz="1100" b="0" i="0" u="none" strike="noStrike" kern="1200" cap="none" spc="0" normalizeH="0" baseline="0" noProof="0" dirty="0">
                <a:ln>
                  <a:noFill/>
                </a:ln>
                <a:solidFill>
                  <a:prstClr val="black"/>
                </a:solidFill>
                <a:effectLst/>
                <a:uLnTx/>
                <a:uFillTx/>
                <a:latin typeface="Arial"/>
                <a:ea typeface="+mn-ea"/>
                <a:cs typeface="Arial"/>
              </a:rPr>
              <a:t>and</a:t>
            </a:r>
            <a:r>
              <a:rPr kumimoji="0" sz="1100" b="0" i="0" u="none" strike="noStrike" kern="1200" cap="none" spc="-30" normalizeH="0" baseline="0" noProof="0" dirty="0">
                <a:ln>
                  <a:noFill/>
                </a:ln>
                <a:solidFill>
                  <a:prstClr val="black"/>
                </a:solidFill>
                <a:effectLst/>
                <a:uLnTx/>
                <a:uFillTx/>
                <a:latin typeface="Arial"/>
                <a:ea typeface="+mn-ea"/>
                <a:cs typeface="Arial"/>
              </a:rPr>
              <a:t> </a:t>
            </a:r>
            <a:r>
              <a:rPr kumimoji="0" sz="1100" b="0" i="0" u="none" strike="noStrike" kern="1200" cap="none" spc="-10" normalizeH="0" baseline="0" noProof="0" dirty="0">
                <a:ln>
                  <a:noFill/>
                </a:ln>
                <a:solidFill>
                  <a:prstClr val="black"/>
                </a:solidFill>
                <a:effectLst/>
                <a:uLnTx/>
                <a:uFillTx/>
                <a:latin typeface="Arial"/>
                <a:ea typeface="+mn-ea"/>
                <a:cs typeface="Arial"/>
              </a:rPr>
              <a:t>Solihull Trust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40" name="object 40"/>
          <p:cNvGrpSpPr/>
          <p:nvPr/>
        </p:nvGrpSpPr>
        <p:grpSpPr>
          <a:xfrm>
            <a:off x="2353750" y="5000319"/>
            <a:ext cx="1207521" cy="867047"/>
            <a:chOff x="4124578" y="5111496"/>
            <a:chExt cx="1984375" cy="1152525"/>
          </a:xfrm>
        </p:grpSpPr>
        <p:sp>
          <p:nvSpPr>
            <p:cNvPr id="41" name="object 41"/>
            <p:cNvSpPr/>
            <p:nvPr/>
          </p:nvSpPr>
          <p:spPr>
            <a:xfrm>
              <a:off x="4127753" y="5114671"/>
              <a:ext cx="1978025" cy="1146175"/>
            </a:xfrm>
            <a:custGeom>
              <a:avLst/>
              <a:gdLst/>
              <a:ahLst/>
              <a:cxnLst/>
              <a:rect l="l" t="t" r="r" b="b"/>
              <a:pathLst>
                <a:path w="1978025" h="1146175">
                  <a:moveTo>
                    <a:pt x="1691640" y="0"/>
                  </a:moveTo>
                  <a:lnTo>
                    <a:pt x="286512" y="0"/>
                  </a:lnTo>
                  <a:lnTo>
                    <a:pt x="0" y="572935"/>
                  </a:lnTo>
                  <a:lnTo>
                    <a:pt x="286512" y="1145933"/>
                  </a:lnTo>
                  <a:lnTo>
                    <a:pt x="1691640" y="1145933"/>
                  </a:lnTo>
                  <a:lnTo>
                    <a:pt x="1978025" y="572935"/>
                  </a:lnTo>
                  <a:lnTo>
                    <a:pt x="1691640" y="0"/>
                  </a:lnTo>
                  <a:close/>
                </a:path>
              </a:pathLst>
            </a:custGeom>
            <a:solidFill>
              <a:srgbClr val="FFE69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object 42"/>
            <p:cNvSpPr/>
            <p:nvPr/>
          </p:nvSpPr>
          <p:spPr>
            <a:xfrm>
              <a:off x="4127753" y="5114671"/>
              <a:ext cx="1978025" cy="1146175"/>
            </a:xfrm>
            <a:custGeom>
              <a:avLst/>
              <a:gdLst/>
              <a:ahLst/>
              <a:cxnLst/>
              <a:rect l="l" t="t" r="r" b="b"/>
              <a:pathLst>
                <a:path w="1978025" h="1146175">
                  <a:moveTo>
                    <a:pt x="0" y="572935"/>
                  </a:moveTo>
                  <a:lnTo>
                    <a:pt x="286512" y="0"/>
                  </a:lnTo>
                  <a:lnTo>
                    <a:pt x="1691640" y="0"/>
                  </a:lnTo>
                  <a:lnTo>
                    <a:pt x="1978025" y="572935"/>
                  </a:lnTo>
                  <a:lnTo>
                    <a:pt x="1691640" y="1145933"/>
                  </a:lnTo>
                  <a:lnTo>
                    <a:pt x="286512" y="1145933"/>
                  </a:lnTo>
                  <a:lnTo>
                    <a:pt x="0" y="572935"/>
                  </a:lnTo>
                  <a:close/>
                </a:path>
              </a:pathLst>
            </a:custGeom>
            <a:ln w="6350">
              <a:solidFill>
                <a:srgbClr val="FFFF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 name="object 43"/>
          <p:cNvSpPr txBox="1"/>
          <p:nvPr/>
        </p:nvSpPr>
        <p:spPr>
          <a:xfrm>
            <a:off x="2437761" y="5079536"/>
            <a:ext cx="956310" cy="68993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10" normalizeH="0" baseline="0" noProof="0" dirty="0">
                <a:ln>
                  <a:noFill/>
                </a:ln>
                <a:solidFill>
                  <a:prstClr val="black"/>
                </a:solidFill>
                <a:effectLst/>
                <a:uLnTx/>
                <a:uFillTx/>
                <a:latin typeface="Arial"/>
                <a:ea typeface="+mn-ea"/>
                <a:cs typeface="Arial"/>
              </a:rPr>
              <a:t>Greater Manchester Foundation Trust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44" name="object 44"/>
          <p:cNvGrpSpPr/>
          <p:nvPr/>
        </p:nvGrpSpPr>
        <p:grpSpPr>
          <a:xfrm>
            <a:off x="6691382" y="3849448"/>
            <a:ext cx="1097040" cy="1009967"/>
            <a:chOff x="8637016" y="4311522"/>
            <a:chExt cx="1605915" cy="1084580"/>
          </a:xfrm>
        </p:grpSpPr>
        <p:sp>
          <p:nvSpPr>
            <p:cNvPr id="45" name="object 45"/>
            <p:cNvSpPr/>
            <p:nvPr/>
          </p:nvSpPr>
          <p:spPr>
            <a:xfrm>
              <a:off x="8640191" y="4314697"/>
              <a:ext cx="1599565" cy="1078230"/>
            </a:xfrm>
            <a:custGeom>
              <a:avLst/>
              <a:gdLst/>
              <a:ahLst/>
              <a:cxnLst/>
              <a:rect l="l" t="t" r="r" b="b"/>
              <a:pathLst>
                <a:path w="1599565" h="1078229">
                  <a:moveTo>
                    <a:pt x="1330070" y="0"/>
                  </a:moveTo>
                  <a:lnTo>
                    <a:pt x="269366" y="0"/>
                  </a:lnTo>
                  <a:lnTo>
                    <a:pt x="0" y="538860"/>
                  </a:lnTo>
                  <a:lnTo>
                    <a:pt x="269366" y="1077848"/>
                  </a:lnTo>
                  <a:lnTo>
                    <a:pt x="1330070" y="1077848"/>
                  </a:lnTo>
                  <a:lnTo>
                    <a:pt x="1599437" y="538860"/>
                  </a:lnTo>
                  <a:lnTo>
                    <a:pt x="1330070" y="0"/>
                  </a:lnTo>
                  <a:close/>
                </a:path>
              </a:pathLst>
            </a:custGeom>
            <a:solidFill>
              <a:srgbClr val="CC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bject 46"/>
            <p:cNvSpPr/>
            <p:nvPr/>
          </p:nvSpPr>
          <p:spPr>
            <a:xfrm>
              <a:off x="8640191" y="4314697"/>
              <a:ext cx="1599565" cy="1078230"/>
            </a:xfrm>
            <a:custGeom>
              <a:avLst/>
              <a:gdLst/>
              <a:ahLst/>
              <a:cxnLst/>
              <a:rect l="l" t="t" r="r" b="b"/>
              <a:pathLst>
                <a:path w="1599565" h="1078229">
                  <a:moveTo>
                    <a:pt x="0" y="538860"/>
                  </a:moveTo>
                  <a:lnTo>
                    <a:pt x="269366" y="0"/>
                  </a:lnTo>
                  <a:lnTo>
                    <a:pt x="1330070" y="0"/>
                  </a:lnTo>
                  <a:lnTo>
                    <a:pt x="1599437" y="538860"/>
                  </a:lnTo>
                  <a:lnTo>
                    <a:pt x="1330070" y="1077848"/>
                  </a:lnTo>
                  <a:lnTo>
                    <a:pt x="269366" y="1077848"/>
                  </a:lnTo>
                  <a:lnTo>
                    <a:pt x="0" y="538860"/>
                  </a:lnTo>
                  <a:close/>
                </a:path>
              </a:pathLst>
            </a:custGeom>
            <a:ln w="6350">
              <a:solidFill>
                <a:srgbClr val="6FAC4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object 47"/>
          <p:cNvSpPr txBox="1"/>
          <p:nvPr/>
        </p:nvSpPr>
        <p:spPr>
          <a:xfrm>
            <a:off x="6752443" y="3910717"/>
            <a:ext cx="955040" cy="859210"/>
          </a:xfrm>
          <a:prstGeom prst="rect">
            <a:avLst/>
          </a:prstGeom>
        </p:spPr>
        <p:txBody>
          <a:bodyPr vert="horz" wrap="square" lIns="0" tIns="12700" rIns="0" bIns="0" rtlCol="0">
            <a:spAutoFit/>
          </a:bodyPr>
          <a:lstStyle/>
          <a:p>
            <a:pPr marL="12700" marR="5080" lvl="0" indent="36830" algn="ctr"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10" normalizeH="0" baseline="0" noProof="0" dirty="0">
                <a:ln>
                  <a:noFill/>
                </a:ln>
                <a:solidFill>
                  <a:prstClr val="black"/>
                </a:solidFill>
                <a:effectLst/>
                <a:uLnTx/>
                <a:uFillTx/>
                <a:latin typeface="Arial"/>
                <a:ea typeface="+mn-ea"/>
                <a:cs typeface="Arial"/>
              </a:rPr>
              <a:t>Sheffield </a:t>
            </a:r>
            <a:r>
              <a:rPr kumimoji="0" sz="1100" b="0" i="0" u="none" strike="noStrike" kern="1200" cap="none" spc="0" normalizeH="0" baseline="0" noProof="0" dirty="0">
                <a:ln>
                  <a:noFill/>
                </a:ln>
                <a:solidFill>
                  <a:prstClr val="black"/>
                </a:solidFill>
                <a:effectLst/>
                <a:uLnTx/>
                <a:uFillTx/>
                <a:latin typeface="Arial"/>
                <a:ea typeface="+mn-ea"/>
                <a:cs typeface="Arial"/>
              </a:rPr>
              <a:t>Health</a:t>
            </a:r>
            <a:r>
              <a:rPr kumimoji="0" sz="1100" b="0" i="0" u="none" strike="noStrike" kern="1200" cap="none" spc="-50" normalizeH="0" baseline="0" noProof="0" dirty="0">
                <a:ln>
                  <a:noFill/>
                </a:ln>
                <a:solidFill>
                  <a:prstClr val="black"/>
                </a:solidFill>
                <a:effectLst/>
                <a:uLnTx/>
                <a:uFillTx/>
                <a:latin typeface="Arial"/>
                <a:ea typeface="+mn-ea"/>
                <a:cs typeface="Arial"/>
              </a:rPr>
              <a:t> &amp; </a:t>
            </a:r>
            <a:r>
              <a:rPr kumimoji="0" sz="1100" b="0" i="0" u="none" strike="noStrike" kern="1200" cap="none" spc="0" normalizeH="0" baseline="0" noProof="0" dirty="0">
                <a:ln>
                  <a:noFill/>
                </a:ln>
                <a:solidFill>
                  <a:prstClr val="black"/>
                </a:solidFill>
                <a:effectLst/>
                <a:uLnTx/>
                <a:uFillTx/>
                <a:latin typeface="Arial"/>
                <a:ea typeface="+mn-ea"/>
                <a:cs typeface="Arial"/>
              </a:rPr>
              <a:t>Social</a:t>
            </a:r>
            <a:r>
              <a:rPr kumimoji="0" sz="1100" b="0" i="0" u="none" strike="noStrike" kern="1200" cap="none" spc="-40" normalizeH="0" baseline="0" noProof="0" dirty="0">
                <a:ln>
                  <a:noFill/>
                </a:ln>
                <a:solidFill>
                  <a:prstClr val="black"/>
                </a:solidFill>
                <a:effectLst/>
                <a:uLnTx/>
                <a:uFillTx/>
                <a:latin typeface="Arial"/>
                <a:ea typeface="+mn-ea"/>
                <a:cs typeface="Arial"/>
              </a:rPr>
              <a:t> </a:t>
            </a:r>
            <a:r>
              <a:rPr kumimoji="0" sz="1100" b="0" i="0" u="none" strike="noStrike" kern="1200" cap="none" spc="-20" normalizeH="0" baseline="0" noProof="0" dirty="0">
                <a:ln>
                  <a:noFill/>
                </a:ln>
                <a:solidFill>
                  <a:prstClr val="black"/>
                </a:solidFill>
                <a:effectLst/>
                <a:uLnTx/>
                <a:uFillTx/>
                <a:latin typeface="Arial"/>
                <a:ea typeface="+mn-ea"/>
                <a:cs typeface="Arial"/>
              </a:rPr>
              <a:t>Care </a:t>
            </a:r>
            <a:r>
              <a:rPr kumimoji="0" sz="1100" b="0" i="0" u="none" strike="noStrike" kern="1200" cap="none" spc="-10" normalizeH="0" baseline="0" noProof="0" dirty="0">
                <a:ln>
                  <a:noFill/>
                </a:ln>
                <a:solidFill>
                  <a:prstClr val="black"/>
                </a:solidFill>
                <a:effectLst/>
                <a:uLnTx/>
                <a:uFillTx/>
                <a:latin typeface="Arial"/>
                <a:ea typeface="+mn-ea"/>
                <a:cs typeface="Arial"/>
              </a:rPr>
              <a:t>Foundation Trust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48" name="object 48"/>
          <p:cNvGrpSpPr/>
          <p:nvPr/>
        </p:nvGrpSpPr>
        <p:grpSpPr>
          <a:xfrm>
            <a:off x="2357313" y="3865577"/>
            <a:ext cx="1221740" cy="1063319"/>
            <a:chOff x="2820161" y="4538471"/>
            <a:chExt cx="1524635" cy="1152525"/>
          </a:xfrm>
        </p:grpSpPr>
        <p:pic>
          <p:nvPicPr>
            <p:cNvPr id="49" name="object 49"/>
            <p:cNvPicPr/>
            <p:nvPr/>
          </p:nvPicPr>
          <p:blipFill>
            <a:blip r:embed="rId9" cstate="print"/>
            <a:stretch>
              <a:fillRect/>
            </a:stretch>
          </p:blipFill>
          <p:spPr>
            <a:xfrm>
              <a:off x="2823336" y="4541646"/>
              <a:ext cx="1518030" cy="1145959"/>
            </a:xfrm>
            <a:prstGeom prst="rect">
              <a:avLst/>
            </a:prstGeom>
          </p:spPr>
        </p:pic>
        <p:sp>
          <p:nvSpPr>
            <p:cNvPr id="50" name="object 50"/>
            <p:cNvSpPr/>
            <p:nvPr/>
          </p:nvSpPr>
          <p:spPr>
            <a:xfrm>
              <a:off x="2823336" y="4541646"/>
              <a:ext cx="1518285" cy="1146175"/>
            </a:xfrm>
            <a:custGeom>
              <a:avLst/>
              <a:gdLst/>
              <a:ahLst/>
              <a:cxnLst/>
              <a:rect l="l" t="t" r="r" b="b"/>
              <a:pathLst>
                <a:path w="1518285" h="1146175">
                  <a:moveTo>
                    <a:pt x="0" y="573023"/>
                  </a:moveTo>
                  <a:lnTo>
                    <a:pt x="286385" y="0"/>
                  </a:lnTo>
                  <a:lnTo>
                    <a:pt x="1231518" y="0"/>
                  </a:lnTo>
                  <a:lnTo>
                    <a:pt x="1518030" y="573023"/>
                  </a:lnTo>
                  <a:lnTo>
                    <a:pt x="1231518" y="1145959"/>
                  </a:lnTo>
                  <a:lnTo>
                    <a:pt x="286385" y="1145959"/>
                  </a:lnTo>
                  <a:lnTo>
                    <a:pt x="0" y="573023"/>
                  </a:lnTo>
                  <a:close/>
                </a:path>
              </a:pathLst>
            </a:custGeom>
            <a:ln w="6350">
              <a:solidFill>
                <a:srgbClr val="DEBC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object 51"/>
          <p:cNvSpPr txBox="1"/>
          <p:nvPr/>
        </p:nvSpPr>
        <p:spPr>
          <a:xfrm>
            <a:off x="2494505" y="4044642"/>
            <a:ext cx="916940" cy="689932"/>
          </a:xfrm>
          <a:prstGeom prst="rect">
            <a:avLst/>
          </a:prstGeom>
        </p:spPr>
        <p:txBody>
          <a:bodyPr vert="horz" wrap="square" lIns="0" tIns="12700" rIns="0" bIns="0" rtlCol="0">
            <a:spAutoFit/>
          </a:bodyPr>
          <a:lstStyle/>
          <a:p>
            <a:pPr marL="12065" marR="5080" lvl="0" indent="-2540" algn="ctr"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0" normalizeH="0" baseline="0" noProof="0" dirty="0">
                <a:ln>
                  <a:noFill/>
                </a:ln>
                <a:solidFill>
                  <a:prstClr val="black"/>
                </a:solidFill>
                <a:effectLst/>
                <a:uLnTx/>
                <a:uFillTx/>
                <a:latin typeface="Arial"/>
                <a:ea typeface="+mn-ea"/>
                <a:cs typeface="Arial"/>
              </a:rPr>
              <a:t>North</a:t>
            </a:r>
            <a:r>
              <a:rPr kumimoji="0" sz="1100" b="0" i="0" u="none" strike="noStrike" kern="1200" cap="none" spc="-30" normalizeH="0" baseline="0" noProof="0" dirty="0">
                <a:ln>
                  <a:noFill/>
                </a:ln>
                <a:solidFill>
                  <a:prstClr val="black"/>
                </a:solidFill>
                <a:effectLst/>
                <a:uLnTx/>
                <a:uFillTx/>
                <a:latin typeface="Arial"/>
                <a:ea typeface="+mn-ea"/>
                <a:cs typeface="Arial"/>
              </a:rPr>
              <a:t> </a:t>
            </a:r>
            <a:r>
              <a:rPr kumimoji="0" sz="1100" b="0" i="0" u="none" strike="noStrike" kern="1200" cap="none" spc="-20" normalizeH="0" baseline="0" noProof="0" dirty="0">
                <a:ln>
                  <a:noFill/>
                </a:ln>
                <a:solidFill>
                  <a:prstClr val="black"/>
                </a:solidFill>
                <a:effectLst/>
                <a:uLnTx/>
                <a:uFillTx/>
                <a:latin typeface="Arial"/>
                <a:ea typeface="+mn-ea"/>
                <a:cs typeface="Arial"/>
              </a:rPr>
              <a:t>East </a:t>
            </a:r>
            <a:r>
              <a:rPr kumimoji="0" sz="1100" b="0" i="0" u="none" strike="noStrike" kern="1200" cap="none" spc="-10" normalizeH="0" baseline="0" noProof="0" dirty="0">
                <a:ln>
                  <a:noFill/>
                </a:ln>
                <a:solidFill>
                  <a:prstClr val="black"/>
                </a:solidFill>
                <a:effectLst/>
                <a:uLnTx/>
                <a:uFillTx/>
                <a:latin typeface="Arial"/>
                <a:ea typeface="+mn-ea"/>
                <a:cs typeface="Arial"/>
              </a:rPr>
              <a:t>London Foundation </a:t>
            </a:r>
            <a:r>
              <a:rPr kumimoji="0" sz="1100" b="0" i="0" u="none" strike="noStrike" kern="1200" cap="none" spc="-20" normalizeH="0" baseline="0" noProof="0" dirty="0">
                <a:ln>
                  <a:noFill/>
                </a:ln>
                <a:solidFill>
                  <a:prstClr val="black"/>
                </a:solidFill>
                <a:effectLst/>
                <a:uLnTx/>
                <a:uFillTx/>
                <a:latin typeface="Arial"/>
                <a:ea typeface="+mn-ea"/>
                <a:cs typeface="Arial"/>
              </a:rPr>
              <a:t>Trust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52" name="object 52"/>
          <p:cNvGrpSpPr/>
          <p:nvPr/>
        </p:nvGrpSpPr>
        <p:grpSpPr>
          <a:xfrm>
            <a:off x="5657830" y="4378153"/>
            <a:ext cx="1154129" cy="959031"/>
            <a:chOff x="7206868" y="3830701"/>
            <a:chExt cx="1558290" cy="1126490"/>
          </a:xfrm>
        </p:grpSpPr>
        <p:sp>
          <p:nvSpPr>
            <p:cNvPr id="53" name="object 53"/>
            <p:cNvSpPr/>
            <p:nvPr/>
          </p:nvSpPr>
          <p:spPr>
            <a:xfrm>
              <a:off x="7210043" y="3833876"/>
              <a:ext cx="1551940" cy="1120140"/>
            </a:xfrm>
            <a:custGeom>
              <a:avLst/>
              <a:gdLst/>
              <a:ahLst/>
              <a:cxnLst/>
              <a:rect l="l" t="t" r="r" b="b"/>
              <a:pathLst>
                <a:path w="1551940" h="1120139">
                  <a:moveTo>
                    <a:pt x="1271651" y="0"/>
                  </a:moveTo>
                  <a:lnTo>
                    <a:pt x="279907" y="0"/>
                  </a:lnTo>
                  <a:lnTo>
                    <a:pt x="0" y="559816"/>
                  </a:lnTo>
                  <a:lnTo>
                    <a:pt x="279907" y="1119759"/>
                  </a:lnTo>
                  <a:lnTo>
                    <a:pt x="1271651" y="1119759"/>
                  </a:lnTo>
                  <a:lnTo>
                    <a:pt x="1551558" y="559816"/>
                  </a:lnTo>
                  <a:lnTo>
                    <a:pt x="1271651" y="0"/>
                  </a:lnTo>
                  <a:close/>
                </a:path>
              </a:pathLst>
            </a:custGeom>
            <a:solidFill>
              <a:srgbClr val="C9C9D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object 54"/>
            <p:cNvSpPr/>
            <p:nvPr/>
          </p:nvSpPr>
          <p:spPr>
            <a:xfrm>
              <a:off x="7210043" y="3833876"/>
              <a:ext cx="1551940" cy="1120140"/>
            </a:xfrm>
            <a:custGeom>
              <a:avLst/>
              <a:gdLst/>
              <a:ahLst/>
              <a:cxnLst/>
              <a:rect l="l" t="t" r="r" b="b"/>
              <a:pathLst>
                <a:path w="1551940" h="1120139">
                  <a:moveTo>
                    <a:pt x="0" y="559816"/>
                  </a:moveTo>
                  <a:lnTo>
                    <a:pt x="279907" y="0"/>
                  </a:lnTo>
                  <a:lnTo>
                    <a:pt x="1271651" y="0"/>
                  </a:lnTo>
                  <a:lnTo>
                    <a:pt x="1551558" y="559816"/>
                  </a:lnTo>
                  <a:lnTo>
                    <a:pt x="1271651" y="1119759"/>
                  </a:lnTo>
                  <a:lnTo>
                    <a:pt x="279907" y="1119759"/>
                  </a:lnTo>
                  <a:lnTo>
                    <a:pt x="0" y="559816"/>
                  </a:lnTo>
                  <a:close/>
                </a:path>
              </a:pathLst>
            </a:custGeom>
            <a:ln w="6350">
              <a:solidFill>
                <a:srgbClr val="C9C9D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object 55"/>
          <p:cNvSpPr txBox="1"/>
          <p:nvPr/>
        </p:nvSpPr>
        <p:spPr>
          <a:xfrm>
            <a:off x="5748434" y="4486222"/>
            <a:ext cx="937260" cy="689932"/>
          </a:xfrm>
          <a:prstGeom prst="rect">
            <a:avLst/>
          </a:prstGeom>
        </p:spPr>
        <p:txBody>
          <a:bodyPr vert="horz" wrap="square" lIns="0" tIns="12700" rIns="0" bIns="0" rtlCol="0">
            <a:spAutoFit/>
          </a:bodyPr>
          <a:lstStyle/>
          <a:p>
            <a:pPr marL="12065" marR="5080" lvl="0" indent="1905" algn="ctr"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20" normalizeH="0" baseline="0" noProof="0" dirty="0">
                <a:ln>
                  <a:noFill/>
                </a:ln>
                <a:solidFill>
                  <a:prstClr val="black"/>
                </a:solidFill>
                <a:effectLst/>
                <a:uLnTx/>
                <a:uFillTx/>
                <a:latin typeface="Arial"/>
                <a:ea typeface="+mn-ea"/>
                <a:cs typeface="Arial"/>
              </a:rPr>
              <a:t>Essex </a:t>
            </a:r>
            <a:r>
              <a:rPr kumimoji="0" sz="1100" b="0" i="0" u="none" strike="noStrike" kern="1200" cap="none" spc="-10" normalizeH="0" baseline="0" noProof="0" dirty="0">
                <a:ln>
                  <a:noFill/>
                </a:ln>
                <a:solidFill>
                  <a:prstClr val="black"/>
                </a:solidFill>
                <a:effectLst/>
                <a:uLnTx/>
                <a:uFillTx/>
                <a:latin typeface="Arial"/>
                <a:ea typeface="+mn-ea"/>
                <a:cs typeface="Arial"/>
              </a:rPr>
              <a:t>Partnership University Trust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56" name="object 56"/>
          <p:cNvGrpSpPr/>
          <p:nvPr/>
        </p:nvGrpSpPr>
        <p:grpSpPr>
          <a:xfrm>
            <a:off x="4606060" y="5002974"/>
            <a:ext cx="1271905" cy="861936"/>
            <a:chOff x="7257033" y="5037073"/>
            <a:chExt cx="1574800" cy="1058545"/>
          </a:xfrm>
        </p:grpSpPr>
        <p:sp>
          <p:nvSpPr>
            <p:cNvPr id="57" name="object 57"/>
            <p:cNvSpPr/>
            <p:nvPr/>
          </p:nvSpPr>
          <p:spPr>
            <a:xfrm>
              <a:off x="7260208" y="5040248"/>
              <a:ext cx="1568450" cy="1052195"/>
            </a:xfrm>
            <a:custGeom>
              <a:avLst/>
              <a:gdLst/>
              <a:ahLst/>
              <a:cxnLst/>
              <a:rect l="l" t="t" r="r" b="b"/>
              <a:pathLst>
                <a:path w="1568450" h="1052195">
                  <a:moveTo>
                    <a:pt x="1305306" y="0"/>
                  </a:moveTo>
                  <a:lnTo>
                    <a:pt x="262890" y="0"/>
                  </a:lnTo>
                  <a:lnTo>
                    <a:pt x="0" y="525907"/>
                  </a:lnTo>
                  <a:lnTo>
                    <a:pt x="262890" y="1051725"/>
                  </a:lnTo>
                  <a:lnTo>
                    <a:pt x="1305306" y="1051725"/>
                  </a:lnTo>
                  <a:lnTo>
                    <a:pt x="1568196" y="525907"/>
                  </a:lnTo>
                  <a:lnTo>
                    <a:pt x="1305306" y="0"/>
                  </a:lnTo>
                  <a:close/>
                </a:path>
              </a:pathLst>
            </a:custGeom>
            <a:solidFill>
              <a:srgbClr val="F7C3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bject 58"/>
            <p:cNvSpPr/>
            <p:nvPr/>
          </p:nvSpPr>
          <p:spPr>
            <a:xfrm>
              <a:off x="7260208" y="5040248"/>
              <a:ext cx="1568450" cy="1052195"/>
            </a:xfrm>
            <a:custGeom>
              <a:avLst/>
              <a:gdLst/>
              <a:ahLst/>
              <a:cxnLst/>
              <a:rect l="l" t="t" r="r" b="b"/>
              <a:pathLst>
                <a:path w="1568450" h="1052195">
                  <a:moveTo>
                    <a:pt x="0" y="525907"/>
                  </a:moveTo>
                  <a:lnTo>
                    <a:pt x="262890" y="0"/>
                  </a:lnTo>
                  <a:lnTo>
                    <a:pt x="1305306" y="0"/>
                  </a:lnTo>
                  <a:lnTo>
                    <a:pt x="1568196" y="525907"/>
                  </a:lnTo>
                  <a:lnTo>
                    <a:pt x="1305306" y="1051725"/>
                  </a:lnTo>
                  <a:lnTo>
                    <a:pt x="262890" y="1051725"/>
                  </a:lnTo>
                  <a:lnTo>
                    <a:pt x="0" y="525907"/>
                  </a:lnTo>
                  <a:close/>
                </a:path>
              </a:pathLst>
            </a:custGeom>
            <a:ln w="6350">
              <a:solidFill>
                <a:srgbClr val="EC7C3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9" name="object 59"/>
          <p:cNvSpPr txBox="1"/>
          <p:nvPr/>
        </p:nvSpPr>
        <p:spPr>
          <a:xfrm>
            <a:off x="4764929" y="5180150"/>
            <a:ext cx="918844" cy="520655"/>
          </a:xfrm>
          <a:prstGeom prst="rect">
            <a:avLst/>
          </a:prstGeom>
        </p:spPr>
        <p:txBody>
          <a:bodyPr vert="horz" wrap="square" lIns="0" tIns="12700" rIns="0" bIns="0" rtlCol="0">
            <a:spAutoFit/>
          </a:bodyPr>
          <a:lstStyle/>
          <a:p>
            <a:pPr marL="12700" marR="5080" lvl="0" indent="-4445" algn="ctr"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10" normalizeH="0" baseline="0" noProof="0" dirty="0">
                <a:ln>
                  <a:noFill/>
                </a:ln>
                <a:solidFill>
                  <a:prstClr val="black"/>
                </a:solidFill>
                <a:effectLst/>
                <a:uLnTx/>
                <a:uFillTx/>
                <a:latin typeface="Arial"/>
                <a:ea typeface="+mn-ea"/>
                <a:cs typeface="Arial"/>
              </a:rPr>
              <a:t>Pennine </a:t>
            </a:r>
            <a:r>
              <a:rPr kumimoji="0" sz="1100" b="0" i="0" u="none" strike="noStrike" kern="1200" cap="none" spc="-20" normalizeH="0" baseline="0" noProof="0" dirty="0">
                <a:ln>
                  <a:noFill/>
                </a:ln>
                <a:solidFill>
                  <a:prstClr val="black"/>
                </a:solidFill>
                <a:effectLst/>
                <a:uLnTx/>
                <a:uFillTx/>
                <a:latin typeface="Arial"/>
                <a:ea typeface="+mn-ea"/>
                <a:cs typeface="Arial"/>
              </a:rPr>
              <a:t>Care </a:t>
            </a:r>
            <a:r>
              <a:rPr kumimoji="0" sz="1100" b="0" i="0" u="none" strike="noStrike" kern="1200" cap="none" spc="-10" normalizeH="0" baseline="0" noProof="0" dirty="0">
                <a:ln>
                  <a:noFill/>
                </a:ln>
                <a:solidFill>
                  <a:prstClr val="black"/>
                </a:solidFill>
                <a:effectLst/>
                <a:uLnTx/>
                <a:uFillTx/>
                <a:latin typeface="Arial"/>
                <a:ea typeface="+mn-ea"/>
                <a:cs typeface="Arial"/>
              </a:rPr>
              <a:t>Foundation Trust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60" name="object 60"/>
          <p:cNvSpPr txBox="1"/>
          <p:nvPr/>
        </p:nvSpPr>
        <p:spPr>
          <a:xfrm>
            <a:off x="8005064" y="2405214"/>
            <a:ext cx="3983990" cy="871392"/>
          </a:xfrm>
          <a:prstGeom prst="rect">
            <a:avLst/>
          </a:prstGeom>
          <a:ln w="28575">
            <a:solidFill>
              <a:srgbClr val="EC7C30"/>
            </a:solidFill>
          </a:ln>
        </p:spPr>
        <p:txBody>
          <a:bodyPr vert="horz" wrap="square" lIns="0" tIns="40005" rIns="0" bIns="0" rtlCol="0">
            <a:spAutoFit/>
          </a:bodyPr>
          <a:lstStyle/>
          <a:p>
            <a:pPr marL="92075" marR="200660" lvl="0" indent="0" algn="l" defTabSz="914400" rtl="0" eaLnBrk="1" fontAlgn="auto" latinLnBrk="0" hangingPunct="1">
              <a:lnSpc>
                <a:spcPct val="100000"/>
              </a:lnSpc>
              <a:spcBef>
                <a:spcPts val="315"/>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Arial"/>
                <a:ea typeface="+mn-ea"/>
                <a:cs typeface="Arial"/>
              </a:rPr>
              <a:t>Now</a:t>
            </a:r>
            <a:r>
              <a:rPr kumimoji="0" sz="1800" b="1" i="0" u="none" strike="noStrike" kern="1200" cap="none" spc="-40"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have</a:t>
            </a:r>
            <a:r>
              <a:rPr kumimoji="0" sz="1800" b="1" i="0" u="none" strike="noStrike" kern="1200" cap="none" spc="10"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1</a:t>
            </a:r>
            <a:r>
              <a:rPr kumimoji="0" lang="en-GB" sz="1800" b="1" i="0" u="none" strike="noStrike" kern="1200" cap="none" spc="0" normalizeH="0" baseline="0" noProof="0" dirty="0">
                <a:ln>
                  <a:noFill/>
                </a:ln>
                <a:solidFill>
                  <a:prstClr val="black"/>
                </a:solidFill>
                <a:effectLst/>
                <a:uLnTx/>
                <a:uFillTx/>
                <a:latin typeface="Arial"/>
                <a:ea typeface="+mn-ea"/>
                <a:cs typeface="Arial"/>
              </a:rPr>
              <a:t>8</a:t>
            </a:r>
            <a:r>
              <a:rPr kumimoji="0" sz="1800" b="1" i="0" u="none" strike="noStrike" kern="1200" cap="none" spc="-30"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Mental</a:t>
            </a:r>
            <a:r>
              <a:rPr kumimoji="0" sz="1800" b="1" i="0" u="none" strike="noStrike" kern="1200" cap="none" spc="-25"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Health</a:t>
            </a:r>
            <a:r>
              <a:rPr kumimoji="0" sz="1800" b="1" i="0" u="none" strike="noStrike" kern="1200" cap="none" spc="-25" normalizeH="0" baseline="0" noProof="0" dirty="0">
                <a:ln>
                  <a:noFill/>
                </a:ln>
                <a:solidFill>
                  <a:prstClr val="black"/>
                </a:solidFill>
                <a:effectLst/>
                <a:uLnTx/>
                <a:uFillTx/>
                <a:latin typeface="Arial"/>
                <a:ea typeface="+mn-ea"/>
                <a:cs typeface="Arial"/>
              </a:rPr>
              <a:t> </a:t>
            </a:r>
            <a:r>
              <a:rPr kumimoji="0" sz="1800" b="1" i="0" u="none" strike="noStrike" kern="1200" cap="none" spc="-10" normalizeH="0" baseline="0" noProof="0" dirty="0">
                <a:ln>
                  <a:noFill/>
                </a:ln>
                <a:solidFill>
                  <a:prstClr val="black"/>
                </a:solidFill>
                <a:effectLst/>
                <a:uLnTx/>
                <a:uFillTx/>
                <a:latin typeface="Arial"/>
                <a:ea typeface="+mn-ea"/>
                <a:cs typeface="Arial"/>
              </a:rPr>
              <a:t>Trusts </a:t>
            </a:r>
            <a:r>
              <a:rPr kumimoji="0" sz="1800" b="1" i="0" u="none" strike="noStrike" kern="1200" cap="none" spc="0" normalizeH="0" baseline="0" noProof="0" dirty="0">
                <a:ln>
                  <a:noFill/>
                </a:ln>
                <a:solidFill>
                  <a:prstClr val="black"/>
                </a:solidFill>
                <a:effectLst/>
                <a:uLnTx/>
                <a:uFillTx/>
                <a:latin typeface="Arial"/>
                <a:ea typeface="+mn-ea"/>
                <a:cs typeface="Arial"/>
              </a:rPr>
              <a:t>helping</a:t>
            </a:r>
            <a:r>
              <a:rPr kumimoji="0" sz="1800" b="1" i="0" u="none" strike="noStrike" kern="1200" cap="none" spc="-40"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NHS</a:t>
            </a:r>
            <a:r>
              <a:rPr kumimoji="0" sz="1800" b="1" i="0" u="none" strike="noStrike" kern="1200" cap="none" spc="-20"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England</a:t>
            </a:r>
            <a:r>
              <a:rPr kumimoji="0" sz="1800" b="1" i="0" u="none" strike="noStrike" kern="1200" cap="none" spc="-20"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to</a:t>
            </a:r>
            <a:r>
              <a:rPr kumimoji="0" sz="1800" b="1" i="0" u="none" strike="noStrike" kern="1200" cap="none" spc="-30" normalizeH="0" baseline="0" noProof="0" dirty="0">
                <a:ln>
                  <a:noFill/>
                </a:ln>
                <a:solidFill>
                  <a:prstClr val="black"/>
                </a:solidFill>
                <a:effectLst/>
                <a:uLnTx/>
                <a:uFillTx/>
                <a:latin typeface="Arial"/>
                <a:ea typeface="+mn-ea"/>
                <a:cs typeface="Arial"/>
              </a:rPr>
              <a:t> </a:t>
            </a:r>
            <a:r>
              <a:rPr kumimoji="0" sz="1800" b="1" i="0" u="none" strike="noStrike" kern="1200" cap="none" spc="-10" normalizeH="0" baseline="0" noProof="0" dirty="0">
                <a:ln>
                  <a:noFill/>
                </a:ln>
                <a:solidFill>
                  <a:prstClr val="black"/>
                </a:solidFill>
                <a:effectLst/>
                <a:uLnTx/>
                <a:uFillTx/>
                <a:latin typeface="Arial"/>
                <a:ea typeface="+mn-ea"/>
                <a:cs typeface="Arial"/>
              </a:rPr>
              <a:t>develop </a:t>
            </a:r>
            <a:r>
              <a:rPr kumimoji="0" sz="1800" b="1" i="0" u="none" strike="noStrike" kern="1200" cap="none" spc="0" normalizeH="0" baseline="0" noProof="0" dirty="0">
                <a:ln>
                  <a:noFill/>
                </a:ln>
                <a:solidFill>
                  <a:prstClr val="black"/>
                </a:solidFill>
                <a:effectLst/>
                <a:uLnTx/>
                <a:uFillTx/>
                <a:latin typeface="Arial"/>
                <a:ea typeface="+mn-ea"/>
                <a:cs typeface="Arial"/>
              </a:rPr>
              <a:t>the</a:t>
            </a:r>
            <a:r>
              <a:rPr kumimoji="0" sz="1800" b="1" i="0" u="none" strike="noStrike" kern="1200" cap="none" spc="-10" normalizeH="0" baseline="0" noProof="0" dirty="0">
                <a:ln>
                  <a:noFill/>
                </a:ln>
                <a:solidFill>
                  <a:prstClr val="black"/>
                </a:solidFill>
                <a:effectLst/>
                <a:uLnTx/>
                <a:uFillTx/>
                <a:latin typeface="Arial"/>
                <a:ea typeface="+mn-ea"/>
                <a:cs typeface="Arial"/>
              </a:rPr>
              <a:t> PCREF</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61" name="object 61"/>
          <p:cNvGrpSpPr/>
          <p:nvPr/>
        </p:nvGrpSpPr>
        <p:grpSpPr>
          <a:xfrm>
            <a:off x="7689093" y="4308404"/>
            <a:ext cx="1150668" cy="960078"/>
            <a:chOff x="10059034" y="3768471"/>
            <a:chExt cx="1485265" cy="1058545"/>
          </a:xfrm>
        </p:grpSpPr>
        <p:pic>
          <p:nvPicPr>
            <p:cNvPr id="62" name="object 62"/>
            <p:cNvPicPr/>
            <p:nvPr/>
          </p:nvPicPr>
          <p:blipFill>
            <a:blip r:embed="rId10" cstate="print"/>
            <a:stretch>
              <a:fillRect/>
            </a:stretch>
          </p:blipFill>
          <p:spPr>
            <a:xfrm>
              <a:off x="10062209" y="3771646"/>
              <a:ext cx="1478407" cy="1051687"/>
            </a:xfrm>
            <a:prstGeom prst="rect">
              <a:avLst/>
            </a:prstGeom>
          </p:spPr>
        </p:pic>
        <p:sp>
          <p:nvSpPr>
            <p:cNvPr id="63" name="object 63"/>
            <p:cNvSpPr/>
            <p:nvPr/>
          </p:nvSpPr>
          <p:spPr>
            <a:xfrm>
              <a:off x="10062209" y="3771646"/>
              <a:ext cx="1478915" cy="1052195"/>
            </a:xfrm>
            <a:custGeom>
              <a:avLst/>
              <a:gdLst/>
              <a:ahLst/>
              <a:cxnLst/>
              <a:rect l="l" t="t" r="r" b="b"/>
              <a:pathLst>
                <a:path w="1478915" h="1052195">
                  <a:moveTo>
                    <a:pt x="0" y="525779"/>
                  </a:moveTo>
                  <a:lnTo>
                    <a:pt x="262890" y="0"/>
                  </a:lnTo>
                  <a:lnTo>
                    <a:pt x="1215517" y="0"/>
                  </a:lnTo>
                  <a:lnTo>
                    <a:pt x="1478407" y="525779"/>
                  </a:lnTo>
                  <a:lnTo>
                    <a:pt x="1215517" y="1051686"/>
                  </a:lnTo>
                  <a:lnTo>
                    <a:pt x="262890" y="1051686"/>
                  </a:lnTo>
                  <a:lnTo>
                    <a:pt x="0" y="525779"/>
                  </a:lnTo>
                  <a:close/>
                </a:path>
              </a:pathLst>
            </a:custGeom>
            <a:ln w="6350">
              <a:solidFill>
                <a:srgbClr val="FF99C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4" name="object 64"/>
          <p:cNvSpPr txBox="1"/>
          <p:nvPr/>
        </p:nvSpPr>
        <p:spPr>
          <a:xfrm>
            <a:off x="7806202" y="4517615"/>
            <a:ext cx="856615" cy="521297"/>
          </a:xfrm>
          <a:prstGeom prst="rect">
            <a:avLst/>
          </a:prstGeom>
        </p:spPr>
        <p:txBody>
          <a:bodyPr vert="horz" wrap="square" lIns="0" tIns="13335" rIns="0" bIns="0" rtlCol="0">
            <a:spAutoFit/>
          </a:bodyPr>
          <a:lstStyle/>
          <a:p>
            <a:pPr marL="12700" marR="5080" lvl="0" indent="0" algn="ctr"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10" normalizeH="0" baseline="0" noProof="0" dirty="0">
                <a:ln>
                  <a:noFill/>
                </a:ln>
                <a:solidFill>
                  <a:prstClr val="black"/>
                </a:solidFill>
                <a:effectLst/>
                <a:uLnTx/>
                <a:uFillTx/>
                <a:latin typeface="Arial"/>
                <a:ea typeface="+mn-ea"/>
                <a:cs typeface="Arial"/>
              </a:rPr>
              <a:t>Southwest </a:t>
            </a:r>
            <a:r>
              <a:rPr kumimoji="0" sz="1100" b="0" i="0" u="none" strike="noStrike" kern="1200" cap="none" spc="0" normalizeH="0" baseline="0" noProof="0" dirty="0">
                <a:ln>
                  <a:noFill/>
                </a:ln>
                <a:solidFill>
                  <a:prstClr val="black"/>
                </a:solidFill>
                <a:effectLst/>
                <a:uLnTx/>
                <a:uFillTx/>
                <a:latin typeface="Arial"/>
                <a:ea typeface="+mn-ea"/>
                <a:cs typeface="Arial"/>
              </a:rPr>
              <a:t>&amp;</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25" normalizeH="0" baseline="0" noProof="0" dirty="0">
                <a:ln>
                  <a:noFill/>
                </a:ln>
                <a:solidFill>
                  <a:prstClr val="black"/>
                </a:solidFill>
                <a:effectLst/>
                <a:uLnTx/>
                <a:uFillTx/>
                <a:latin typeface="Arial"/>
                <a:ea typeface="+mn-ea"/>
                <a:cs typeface="Arial"/>
              </a:rPr>
              <a:t>St </a:t>
            </a:r>
            <a:r>
              <a:rPr kumimoji="0" sz="1100" b="0" i="0" u="none" strike="noStrike" kern="1200" cap="none" spc="-10" normalizeH="0" baseline="0" noProof="0" dirty="0">
                <a:ln>
                  <a:noFill/>
                </a:ln>
                <a:solidFill>
                  <a:prstClr val="black"/>
                </a:solidFill>
                <a:effectLst/>
                <a:uLnTx/>
                <a:uFillTx/>
                <a:latin typeface="Arial"/>
                <a:ea typeface="+mn-ea"/>
                <a:cs typeface="Arial"/>
              </a:rPr>
              <a:t>George’s Trust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65" name="object 65"/>
          <p:cNvGrpSpPr/>
          <p:nvPr/>
        </p:nvGrpSpPr>
        <p:grpSpPr>
          <a:xfrm>
            <a:off x="8689204" y="3837912"/>
            <a:ext cx="1130886" cy="900435"/>
            <a:chOff x="10059034" y="4916042"/>
            <a:chExt cx="1562735" cy="1058545"/>
          </a:xfrm>
        </p:grpSpPr>
        <p:pic>
          <p:nvPicPr>
            <p:cNvPr id="66" name="object 66"/>
            <p:cNvPicPr/>
            <p:nvPr/>
          </p:nvPicPr>
          <p:blipFill>
            <a:blip r:embed="rId11" cstate="print"/>
            <a:stretch>
              <a:fillRect/>
            </a:stretch>
          </p:blipFill>
          <p:spPr>
            <a:xfrm>
              <a:off x="10062209" y="4919217"/>
              <a:ext cx="1556131" cy="1051725"/>
            </a:xfrm>
            <a:prstGeom prst="rect">
              <a:avLst/>
            </a:prstGeom>
          </p:spPr>
        </p:pic>
        <p:sp>
          <p:nvSpPr>
            <p:cNvPr id="67" name="object 67"/>
            <p:cNvSpPr/>
            <p:nvPr/>
          </p:nvSpPr>
          <p:spPr>
            <a:xfrm>
              <a:off x="10062209" y="4919217"/>
              <a:ext cx="1556385" cy="1052195"/>
            </a:xfrm>
            <a:custGeom>
              <a:avLst/>
              <a:gdLst/>
              <a:ahLst/>
              <a:cxnLst/>
              <a:rect l="l" t="t" r="r" b="b"/>
              <a:pathLst>
                <a:path w="1556384" h="1052195">
                  <a:moveTo>
                    <a:pt x="0" y="525906"/>
                  </a:moveTo>
                  <a:lnTo>
                    <a:pt x="262890" y="0"/>
                  </a:lnTo>
                  <a:lnTo>
                    <a:pt x="1293241" y="0"/>
                  </a:lnTo>
                  <a:lnTo>
                    <a:pt x="1556131" y="525906"/>
                  </a:lnTo>
                  <a:lnTo>
                    <a:pt x="1293241" y="1051725"/>
                  </a:lnTo>
                  <a:lnTo>
                    <a:pt x="262890" y="1051725"/>
                  </a:lnTo>
                  <a:lnTo>
                    <a:pt x="0" y="525906"/>
                  </a:lnTo>
                  <a:close/>
                </a:path>
              </a:pathLst>
            </a:custGeom>
            <a:ln w="6350">
              <a:solidFill>
                <a:srgbClr val="4471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object 68"/>
          <p:cNvSpPr txBox="1"/>
          <p:nvPr/>
        </p:nvSpPr>
        <p:spPr>
          <a:xfrm>
            <a:off x="8777466" y="4070168"/>
            <a:ext cx="918844" cy="521297"/>
          </a:xfrm>
          <a:prstGeom prst="rect">
            <a:avLst/>
          </a:prstGeom>
        </p:spPr>
        <p:txBody>
          <a:bodyPr vert="horz" wrap="square" lIns="0" tIns="13335" rIns="0" bIns="0" rtlCol="0">
            <a:spAutoFit/>
          </a:bodyPr>
          <a:lstStyle/>
          <a:p>
            <a:pPr marL="12065" marR="5080" lvl="0" indent="-5080" algn="ctr"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10" normalizeH="0" baseline="0" noProof="0" dirty="0">
                <a:ln>
                  <a:noFill/>
                </a:ln>
                <a:solidFill>
                  <a:prstClr val="black"/>
                </a:solidFill>
                <a:effectLst/>
                <a:uLnTx/>
                <a:uFillTx/>
                <a:latin typeface="Arial"/>
                <a:ea typeface="+mn-ea"/>
                <a:cs typeface="Arial"/>
              </a:rPr>
              <a:t>Black Country Foundation </a:t>
            </a:r>
            <a:r>
              <a:rPr kumimoji="0" sz="1100" b="0" i="0" u="none" strike="noStrike" kern="1200" cap="none" spc="-20" normalizeH="0" baseline="0" noProof="0" dirty="0">
                <a:ln>
                  <a:noFill/>
                </a:ln>
                <a:solidFill>
                  <a:prstClr val="black"/>
                </a:solidFill>
                <a:effectLst/>
                <a:uLnTx/>
                <a:uFillTx/>
                <a:latin typeface="Arial"/>
                <a:ea typeface="+mn-ea"/>
                <a:cs typeface="Arial"/>
              </a:rPr>
              <a:t>Trust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69" name="object 69"/>
          <p:cNvGrpSpPr/>
          <p:nvPr/>
        </p:nvGrpSpPr>
        <p:grpSpPr>
          <a:xfrm>
            <a:off x="6667831" y="4914702"/>
            <a:ext cx="1189561" cy="749643"/>
            <a:chOff x="8682990" y="5473572"/>
            <a:chExt cx="1560195" cy="1058545"/>
          </a:xfrm>
        </p:grpSpPr>
        <p:pic>
          <p:nvPicPr>
            <p:cNvPr id="70" name="object 70"/>
            <p:cNvPicPr/>
            <p:nvPr/>
          </p:nvPicPr>
          <p:blipFill>
            <a:blip r:embed="rId12" cstate="print"/>
            <a:stretch>
              <a:fillRect/>
            </a:stretch>
          </p:blipFill>
          <p:spPr>
            <a:xfrm>
              <a:off x="8686165" y="5476747"/>
              <a:ext cx="1553463" cy="1051648"/>
            </a:xfrm>
            <a:prstGeom prst="rect">
              <a:avLst/>
            </a:prstGeom>
          </p:spPr>
        </p:pic>
        <p:sp>
          <p:nvSpPr>
            <p:cNvPr id="71" name="object 71"/>
            <p:cNvSpPr/>
            <p:nvPr/>
          </p:nvSpPr>
          <p:spPr>
            <a:xfrm>
              <a:off x="8686165" y="5476747"/>
              <a:ext cx="1553845" cy="1052195"/>
            </a:xfrm>
            <a:custGeom>
              <a:avLst/>
              <a:gdLst/>
              <a:ahLst/>
              <a:cxnLst/>
              <a:rect l="l" t="t" r="r" b="b"/>
              <a:pathLst>
                <a:path w="1553845" h="1052195">
                  <a:moveTo>
                    <a:pt x="0" y="525818"/>
                  </a:moveTo>
                  <a:lnTo>
                    <a:pt x="262889" y="0"/>
                  </a:lnTo>
                  <a:lnTo>
                    <a:pt x="1290574" y="0"/>
                  </a:lnTo>
                  <a:lnTo>
                    <a:pt x="1553463" y="525818"/>
                  </a:lnTo>
                  <a:lnTo>
                    <a:pt x="1290574" y="1051648"/>
                  </a:lnTo>
                  <a:lnTo>
                    <a:pt x="262889" y="1051648"/>
                  </a:lnTo>
                  <a:lnTo>
                    <a:pt x="0" y="525818"/>
                  </a:lnTo>
                  <a:close/>
                </a:path>
              </a:pathLst>
            </a:custGeom>
            <a:ln w="6350">
              <a:solidFill>
                <a:srgbClr val="6FAC4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2" name="object 72"/>
          <p:cNvSpPr txBox="1"/>
          <p:nvPr/>
        </p:nvSpPr>
        <p:spPr>
          <a:xfrm>
            <a:off x="6800339" y="5074614"/>
            <a:ext cx="916940" cy="520655"/>
          </a:xfrm>
          <a:prstGeom prst="rect">
            <a:avLst/>
          </a:prstGeom>
        </p:spPr>
        <p:txBody>
          <a:bodyPr vert="horz" wrap="square" lIns="0" tIns="12700" rIns="0" bIns="0" rtlCol="0">
            <a:spAutoFit/>
          </a:bodyPr>
          <a:lstStyle/>
          <a:p>
            <a:pPr marL="12700" marR="5080" lvl="0" indent="-1905" algn="ctr"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10" normalizeH="0" baseline="0" noProof="0" dirty="0">
                <a:ln>
                  <a:noFill/>
                </a:ln>
                <a:solidFill>
                  <a:prstClr val="black"/>
                </a:solidFill>
                <a:effectLst/>
                <a:uLnTx/>
                <a:uFillTx/>
                <a:latin typeface="Arial"/>
                <a:ea typeface="+mn-ea"/>
                <a:cs typeface="Arial"/>
              </a:rPr>
              <a:t>Oxford Health Foundation </a:t>
            </a:r>
            <a:r>
              <a:rPr kumimoji="0" sz="1100" b="0" i="0" u="none" strike="noStrike" kern="1200" cap="none" spc="-20" normalizeH="0" baseline="0" noProof="0" dirty="0">
                <a:ln>
                  <a:noFill/>
                </a:ln>
                <a:solidFill>
                  <a:prstClr val="black"/>
                </a:solidFill>
                <a:effectLst/>
                <a:uLnTx/>
                <a:uFillTx/>
                <a:latin typeface="Arial"/>
                <a:ea typeface="+mn-ea"/>
                <a:cs typeface="Arial"/>
              </a:rPr>
              <a:t>Trust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73" name="object 48">
            <a:extLst>
              <a:ext uri="{FF2B5EF4-FFF2-40B4-BE49-F238E27FC236}">
                <a16:creationId xmlns:a16="http://schemas.microsoft.com/office/drawing/2014/main" id="{06A3B15E-A70A-5A58-04EB-F021A53FBAED}"/>
              </a:ext>
            </a:extLst>
          </p:cNvPr>
          <p:cNvGrpSpPr/>
          <p:nvPr/>
        </p:nvGrpSpPr>
        <p:grpSpPr>
          <a:xfrm>
            <a:off x="8695385" y="4789084"/>
            <a:ext cx="1126107" cy="967352"/>
            <a:chOff x="2820161" y="4538471"/>
            <a:chExt cx="1524635" cy="1152525"/>
          </a:xfrm>
        </p:grpSpPr>
        <p:pic>
          <p:nvPicPr>
            <p:cNvPr id="74" name="object 49">
              <a:extLst>
                <a:ext uri="{FF2B5EF4-FFF2-40B4-BE49-F238E27FC236}">
                  <a16:creationId xmlns:a16="http://schemas.microsoft.com/office/drawing/2014/main" id="{403DD453-0EAE-CF32-2387-93B2435547CB}"/>
                </a:ext>
              </a:extLst>
            </p:cNvPr>
            <p:cNvPicPr/>
            <p:nvPr/>
          </p:nvPicPr>
          <p:blipFill>
            <a:blip r:embed="rId9" cstate="print"/>
            <a:stretch>
              <a:fillRect/>
            </a:stretch>
          </p:blipFill>
          <p:spPr>
            <a:xfrm>
              <a:off x="2823336" y="4541646"/>
              <a:ext cx="1518030" cy="1145959"/>
            </a:xfrm>
            <a:prstGeom prst="rect">
              <a:avLst/>
            </a:prstGeom>
          </p:spPr>
        </p:pic>
        <p:sp>
          <p:nvSpPr>
            <p:cNvPr id="75" name="object 50">
              <a:extLst>
                <a:ext uri="{FF2B5EF4-FFF2-40B4-BE49-F238E27FC236}">
                  <a16:creationId xmlns:a16="http://schemas.microsoft.com/office/drawing/2014/main" id="{CC32C2F8-353F-F0FA-8D78-87424A9F5B4B}"/>
                </a:ext>
              </a:extLst>
            </p:cNvPr>
            <p:cNvSpPr/>
            <p:nvPr/>
          </p:nvSpPr>
          <p:spPr>
            <a:xfrm>
              <a:off x="2823336" y="4541646"/>
              <a:ext cx="1518285" cy="1146175"/>
            </a:xfrm>
            <a:custGeom>
              <a:avLst/>
              <a:gdLst/>
              <a:ahLst/>
              <a:cxnLst/>
              <a:rect l="l" t="t" r="r" b="b"/>
              <a:pathLst>
                <a:path w="1518285" h="1146175">
                  <a:moveTo>
                    <a:pt x="0" y="573023"/>
                  </a:moveTo>
                  <a:lnTo>
                    <a:pt x="286385" y="0"/>
                  </a:lnTo>
                  <a:lnTo>
                    <a:pt x="1231518" y="0"/>
                  </a:lnTo>
                  <a:lnTo>
                    <a:pt x="1518030" y="573023"/>
                  </a:lnTo>
                  <a:lnTo>
                    <a:pt x="1231518" y="1145959"/>
                  </a:lnTo>
                  <a:lnTo>
                    <a:pt x="286385" y="1145959"/>
                  </a:lnTo>
                  <a:lnTo>
                    <a:pt x="0" y="573023"/>
                  </a:lnTo>
                  <a:close/>
                </a:path>
              </a:pathLst>
            </a:custGeom>
            <a:ln w="6350">
              <a:solidFill>
                <a:srgbClr val="DEBC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6" name="object 51">
            <a:extLst>
              <a:ext uri="{FF2B5EF4-FFF2-40B4-BE49-F238E27FC236}">
                <a16:creationId xmlns:a16="http://schemas.microsoft.com/office/drawing/2014/main" id="{27E34471-14D1-19F7-2925-EBE4FF714DD4}"/>
              </a:ext>
            </a:extLst>
          </p:cNvPr>
          <p:cNvSpPr txBox="1"/>
          <p:nvPr/>
        </p:nvSpPr>
        <p:spPr>
          <a:xfrm>
            <a:off x="8791852" y="5009085"/>
            <a:ext cx="916940" cy="520655"/>
          </a:xfrm>
          <a:prstGeom prst="rect">
            <a:avLst/>
          </a:prstGeom>
        </p:spPr>
        <p:txBody>
          <a:bodyPr vert="horz" wrap="square" lIns="0" tIns="12700" rIns="0" bIns="0" rtlCol="0">
            <a:spAutoFit/>
          </a:bodyPr>
          <a:lstStyle/>
          <a:p>
            <a:pPr marL="12065" marR="5080" lvl="0" indent="-2540" algn="ctr" defTabSz="914400" rtl="0" eaLnBrk="1" fontAlgn="auto" latinLnBrk="0" hangingPunct="1">
              <a:lnSpc>
                <a:spcPct val="100000"/>
              </a:lnSpc>
              <a:spcBef>
                <a:spcPts val="10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a:ea typeface="+mn-ea"/>
                <a:cs typeface="Arial"/>
              </a:rPr>
              <a:t>St Andrew’s Healthcare Trust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80" name="object 56">
            <a:extLst>
              <a:ext uri="{FF2B5EF4-FFF2-40B4-BE49-F238E27FC236}">
                <a16:creationId xmlns:a16="http://schemas.microsoft.com/office/drawing/2014/main" id="{902EAD19-B906-6BFD-586E-4E6D58609150}"/>
              </a:ext>
            </a:extLst>
          </p:cNvPr>
          <p:cNvGrpSpPr/>
          <p:nvPr/>
        </p:nvGrpSpPr>
        <p:grpSpPr>
          <a:xfrm>
            <a:off x="9692708" y="4279876"/>
            <a:ext cx="1194403" cy="966845"/>
            <a:chOff x="7257033" y="5037073"/>
            <a:chExt cx="1574800" cy="1058545"/>
          </a:xfrm>
        </p:grpSpPr>
        <p:sp>
          <p:nvSpPr>
            <p:cNvPr id="81" name="object 57">
              <a:extLst>
                <a:ext uri="{FF2B5EF4-FFF2-40B4-BE49-F238E27FC236}">
                  <a16:creationId xmlns:a16="http://schemas.microsoft.com/office/drawing/2014/main" id="{0505814B-86FD-911F-529A-4B4CD4F4DF8B}"/>
                </a:ext>
              </a:extLst>
            </p:cNvPr>
            <p:cNvSpPr/>
            <p:nvPr/>
          </p:nvSpPr>
          <p:spPr>
            <a:xfrm>
              <a:off x="7260208" y="5040248"/>
              <a:ext cx="1568450" cy="1052195"/>
            </a:xfrm>
            <a:custGeom>
              <a:avLst/>
              <a:gdLst/>
              <a:ahLst/>
              <a:cxnLst/>
              <a:rect l="l" t="t" r="r" b="b"/>
              <a:pathLst>
                <a:path w="1568450" h="1052195">
                  <a:moveTo>
                    <a:pt x="1305306" y="0"/>
                  </a:moveTo>
                  <a:lnTo>
                    <a:pt x="262890" y="0"/>
                  </a:lnTo>
                  <a:lnTo>
                    <a:pt x="0" y="525907"/>
                  </a:lnTo>
                  <a:lnTo>
                    <a:pt x="262890" y="1051725"/>
                  </a:lnTo>
                  <a:lnTo>
                    <a:pt x="1305306" y="1051725"/>
                  </a:lnTo>
                  <a:lnTo>
                    <a:pt x="1568196" y="525907"/>
                  </a:lnTo>
                  <a:lnTo>
                    <a:pt x="1305306" y="0"/>
                  </a:lnTo>
                  <a:close/>
                </a:path>
              </a:pathLst>
            </a:custGeom>
            <a:solidFill>
              <a:srgbClr val="F7C3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object 58">
              <a:extLst>
                <a:ext uri="{FF2B5EF4-FFF2-40B4-BE49-F238E27FC236}">
                  <a16:creationId xmlns:a16="http://schemas.microsoft.com/office/drawing/2014/main" id="{68035908-4AD7-BB05-B404-56F7D2249DE0}"/>
                </a:ext>
              </a:extLst>
            </p:cNvPr>
            <p:cNvSpPr/>
            <p:nvPr/>
          </p:nvSpPr>
          <p:spPr>
            <a:xfrm>
              <a:off x="7260208" y="5040248"/>
              <a:ext cx="1568450" cy="1052195"/>
            </a:xfrm>
            <a:custGeom>
              <a:avLst/>
              <a:gdLst/>
              <a:ahLst/>
              <a:cxnLst/>
              <a:rect l="l" t="t" r="r" b="b"/>
              <a:pathLst>
                <a:path w="1568450" h="1052195">
                  <a:moveTo>
                    <a:pt x="0" y="525907"/>
                  </a:moveTo>
                  <a:lnTo>
                    <a:pt x="262890" y="0"/>
                  </a:lnTo>
                  <a:lnTo>
                    <a:pt x="1305306" y="0"/>
                  </a:lnTo>
                  <a:lnTo>
                    <a:pt x="1568196" y="525907"/>
                  </a:lnTo>
                  <a:lnTo>
                    <a:pt x="1305306" y="1051725"/>
                  </a:lnTo>
                  <a:lnTo>
                    <a:pt x="262890" y="1051725"/>
                  </a:lnTo>
                  <a:lnTo>
                    <a:pt x="0" y="525907"/>
                  </a:lnTo>
                  <a:close/>
                </a:path>
              </a:pathLst>
            </a:custGeom>
            <a:ln w="6350">
              <a:solidFill>
                <a:srgbClr val="EC7C3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3" name="object 59">
            <a:extLst>
              <a:ext uri="{FF2B5EF4-FFF2-40B4-BE49-F238E27FC236}">
                <a16:creationId xmlns:a16="http://schemas.microsoft.com/office/drawing/2014/main" id="{CA35A348-5C9A-CB5C-E2B3-10F9AB76C3EB}"/>
              </a:ext>
            </a:extLst>
          </p:cNvPr>
          <p:cNvSpPr txBox="1"/>
          <p:nvPr/>
        </p:nvSpPr>
        <p:spPr>
          <a:xfrm>
            <a:off x="9809995" y="4426179"/>
            <a:ext cx="918844" cy="689932"/>
          </a:xfrm>
          <a:prstGeom prst="rect">
            <a:avLst/>
          </a:prstGeom>
        </p:spPr>
        <p:txBody>
          <a:bodyPr vert="horz" wrap="square" lIns="0" tIns="12700" rIns="0" bIns="0" rtlCol="0">
            <a:spAutoFit/>
          </a:bodyPr>
          <a:lstStyle/>
          <a:p>
            <a:pPr marL="12700" marR="5080" lvl="0" indent="-4445" algn="ctr" defTabSz="914400" rtl="0" eaLnBrk="1" fontAlgn="auto" latinLnBrk="0" hangingPunct="1">
              <a:lnSpc>
                <a:spcPct val="100000"/>
              </a:lnSpc>
              <a:spcBef>
                <a:spcPts val="100"/>
              </a:spcBef>
              <a:spcAft>
                <a:spcPts val="0"/>
              </a:spcAft>
              <a:buClrTx/>
              <a:buSzTx/>
              <a:buFontTx/>
              <a:buNone/>
              <a:tabLst/>
              <a:defRPr/>
            </a:pPr>
            <a:r>
              <a:rPr kumimoji="0" lang="en-GB" sz="1100" b="0" i="0" u="none" strike="noStrike" kern="1200" cap="none" spc="-10" normalizeH="0" baseline="0" noProof="0" dirty="0">
                <a:ln>
                  <a:noFill/>
                </a:ln>
                <a:solidFill>
                  <a:prstClr val="black"/>
                </a:solidFill>
                <a:effectLst/>
                <a:uLnTx/>
                <a:uFillTx/>
                <a:latin typeface="Arial"/>
                <a:ea typeface="+mn-ea"/>
                <a:cs typeface="Arial"/>
              </a:rPr>
              <a:t>Leeds &amp; York Partnership </a:t>
            </a:r>
            <a:r>
              <a:rPr kumimoji="0" sz="1100" b="0" i="0" u="none" strike="noStrike" kern="1200" cap="none" spc="-10" normalizeH="0" baseline="0" noProof="0" dirty="0">
                <a:ln>
                  <a:noFill/>
                </a:ln>
                <a:solidFill>
                  <a:prstClr val="black"/>
                </a:solidFill>
                <a:effectLst/>
                <a:uLnTx/>
                <a:uFillTx/>
                <a:latin typeface="Arial"/>
                <a:ea typeface="+mn-ea"/>
                <a:cs typeface="Arial"/>
              </a:rPr>
              <a:t>Foundation Trust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84" name="object 24">
            <a:extLst>
              <a:ext uri="{FF2B5EF4-FFF2-40B4-BE49-F238E27FC236}">
                <a16:creationId xmlns:a16="http://schemas.microsoft.com/office/drawing/2014/main" id="{53338A9A-E223-AF08-B2A5-6BB5A5652C3F}"/>
              </a:ext>
            </a:extLst>
          </p:cNvPr>
          <p:cNvGrpSpPr/>
          <p:nvPr/>
        </p:nvGrpSpPr>
        <p:grpSpPr>
          <a:xfrm>
            <a:off x="9661494" y="5285837"/>
            <a:ext cx="1208229" cy="963378"/>
            <a:chOff x="4124578" y="3914394"/>
            <a:chExt cx="1965960" cy="1134110"/>
          </a:xfrm>
        </p:grpSpPr>
        <p:sp>
          <p:nvSpPr>
            <p:cNvPr id="85" name="object 25">
              <a:extLst>
                <a:ext uri="{FF2B5EF4-FFF2-40B4-BE49-F238E27FC236}">
                  <a16:creationId xmlns:a16="http://schemas.microsoft.com/office/drawing/2014/main" id="{955DEB74-731E-3969-5F78-36B1414A698C}"/>
                </a:ext>
              </a:extLst>
            </p:cNvPr>
            <p:cNvSpPr/>
            <p:nvPr/>
          </p:nvSpPr>
          <p:spPr>
            <a:xfrm>
              <a:off x="4127753" y="3917569"/>
              <a:ext cx="1959610" cy="1127760"/>
            </a:xfrm>
            <a:custGeom>
              <a:avLst/>
              <a:gdLst/>
              <a:ahLst/>
              <a:cxnLst/>
              <a:rect l="l" t="t" r="r" b="b"/>
              <a:pathLst>
                <a:path w="1959610" h="1127760">
                  <a:moveTo>
                    <a:pt x="1677416" y="0"/>
                  </a:moveTo>
                  <a:lnTo>
                    <a:pt x="281813" y="0"/>
                  </a:lnTo>
                  <a:lnTo>
                    <a:pt x="0" y="563625"/>
                  </a:lnTo>
                  <a:lnTo>
                    <a:pt x="281813" y="1127251"/>
                  </a:lnTo>
                  <a:lnTo>
                    <a:pt x="1677416" y="1127251"/>
                  </a:lnTo>
                  <a:lnTo>
                    <a:pt x="1959229" y="563625"/>
                  </a:lnTo>
                  <a:lnTo>
                    <a:pt x="1677416" y="0"/>
                  </a:lnTo>
                  <a:close/>
                </a:path>
              </a:pathLst>
            </a:custGeom>
            <a:solidFill>
              <a:srgbClr val="CCFF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object 26">
              <a:extLst>
                <a:ext uri="{FF2B5EF4-FFF2-40B4-BE49-F238E27FC236}">
                  <a16:creationId xmlns:a16="http://schemas.microsoft.com/office/drawing/2014/main" id="{D0953949-3626-9D62-A2AD-5065CACC5C8B}"/>
                </a:ext>
              </a:extLst>
            </p:cNvPr>
            <p:cNvSpPr/>
            <p:nvPr/>
          </p:nvSpPr>
          <p:spPr>
            <a:xfrm>
              <a:off x="4127753" y="3917569"/>
              <a:ext cx="1959610" cy="1127760"/>
            </a:xfrm>
            <a:custGeom>
              <a:avLst/>
              <a:gdLst/>
              <a:ahLst/>
              <a:cxnLst/>
              <a:rect l="l" t="t" r="r" b="b"/>
              <a:pathLst>
                <a:path w="1959610" h="1127760">
                  <a:moveTo>
                    <a:pt x="0" y="563625"/>
                  </a:moveTo>
                  <a:lnTo>
                    <a:pt x="281813" y="0"/>
                  </a:lnTo>
                  <a:lnTo>
                    <a:pt x="1677416" y="0"/>
                  </a:lnTo>
                  <a:lnTo>
                    <a:pt x="1959229" y="563625"/>
                  </a:lnTo>
                  <a:lnTo>
                    <a:pt x="1677416" y="1127251"/>
                  </a:lnTo>
                  <a:lnTo>
                    <a:pt x="281813" y="1127251"/>
                  </a:lnTo>
                  <a:lnTo>
                    <a:pt x="0" y="563625"/>
                  </a:lnTo>
                  <a:close/>
                </a:path>
              </a:pathLst>
            </a:custGeom>
            <a:ln w="6350">
              <a:solidFill>
                <a:srgbClr val="CCEB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7" name="object 27">
            <a:extLst>
              <a:ext uri="{FF2B5EF4-FFF2-40B4-BE49-F238E27FC236}">
                <a16:creationId xmlns:a16="http://schemas.microsoft.com/office/drawing/2014/main" id="{4947DB3F-457E-125F-398C-AFE53EC75A90}"/>
              </a:ext>
            </a:extLst>
          </p:cNvPr>
          <p:cNvSpPr txBox="1"/>
          <p:nvPr/>
        </p:nvSpPr>
        <p:spPr>
          <a:xfrm>
            <a:off x="9637852" y="5416148"/>
            <a:ext cx="1271905" cy="702756"/>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GB" sz="1100" b="0" i="0" u="none" strike="noStrike" kern="1200" cap="none" spc="-10" normalizeH="0" baseline="0" noProof="0" dirty="0">
                <a:ln>
                  <a:noFill/>
                </a:ln>
                <a:solidFill>
                  <a:prstClr val="black"/>
                </a:solidFill>
                <a:effectLst/>
                <a:uLnTx/>
                <a:uFillTx/>
                <a:latin typeface="Arial"/>
                <a:ea typeface="+mn-ea"/>
                <a:cs typeface="Arial"/>
              </a:rPr>
              <a:t>Lincolnshire Partnership Foundation </a:t>
            </a: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10" normalizeH="0" baseline="0" noProof="0" dirty="0">
                <a:ln>
                  <a:noFill/>
                </a:ln>
                <a:solidFill>
                  <a:prstClr val="black"/>
                </a:solidFill>
                <a:effectLst/>
                <a:uLnTx/>
                <a:uFillTx/>
                <a:latin typeface="Arial"/>
                <a:ea typeface="+mn-ea"/>
                <a:cs typeface="Arial"/>
              </a:rPr>
              <a:t>Trust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88" name="object 52">
            <a:extLst>
              <a:ext uri="{FF2B5EF4-FFF2-40B4-BE49-F238E27FC236}">
                <a16:creationId xmlns:a16="http://schemas.microsoft.com/office/drawing/2014/main" id="{C6D29C68-641F-D62C-FB94-9EFB3486098C}"/>
              </a:ext>
            </a:extLst>
          </p:cNvPr>
          <p:cNvGrpSpPr/>
          <p:nvPr/>
        </p:nvGrpSpPr>
        <p:grpSpPr>
          <a:xfrm>
            <a:off x="10732679" y="3753790"/>
            <a:ext cx="1275134" cy="1030017"/>
            <a:chOff x="7206868" y="3830701"/>
            <a:chExt cx="1558290" cy="1126490"/>
          </a:xfrm>
        </p:grpSpPr>
        <p:sp>
          <p:nvSpPr>
            <p:cNvPr id="89" name="object 53">
              <a:extLst>
                <a:ext uri="{FF2B5EF4-FFF2-40B4-BE49-F238E27FC236}">
                  <a16:creationId xmlns:a16="http://schemas.microsoft.com/office/drawing/2014/main" id="{295498FC-9F08-9F3A-A8BC-BB8BD8AD8330}"/>
                </a:ext>
              </a:extLst>
            </p:cNvPr>
            <p:cNvSpPr/>
            <p:nvPr/>
          </p:nvSpPr>
          <p:spPr>
            <a:xfrm>
              <a:off x="7210043" y="3833876"/>
              <a:ext cx="1551940" cy="1120140"/>
            </a:xfrm>
            <a:custGeom>
              <a:avLst/>
              <a:gdLst/>
              <a:ahLst/>
              <a:cxnLst/>
              <a:rect l="l" t="t" r="r" b="b"/>
              <a:pathLst>
                <a:path w="1551940" h="1120139">
                  <a:moveTo>
                    <a:pt x="1271651" y="0"/>
                  </a:moveTo>
                  <a:lnTo>
                    <a:pt x="279907" y="0"/>
                  </a:lnTo>
                  <a:lnTo>
                    <a:pt x="0" y="559816"/>
                  </a:lnTo>
                  <a:lnTo>
                    <a:pt x="279907" y="1119759"/>
                  </a:lnTo>
                  <a:lnTo>
                    <a:pt x="1271651" y="1119759"/>
                  </a:lnTo>
                  <a:lnTo>
                    <a:pt x="1551558" y="559816"/>
                  </a:lnTo>
                  <a:lnTo>
                    <a:pt x="1271651" y="0"/>
                  </a:lnTo>
                  <a:close/>
                </a:path>
              </a:pathLst>
            </a:custGeom>
            <a:solidFill>
              <a:srgbClr val="C9C9D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object 54">
              <a:extLst>
                <a:ext uri="{FF2B5EF4-FFF2-40B4-BE49-F238E27FC236}">
                  <a16:creationId xmlns:a16="http://schemas.microsoft.com/office/drawing/2014/main" id="{56E0A9F1-7BA8-89FD-4EAF-A3637F46CC9D}"/>
                </a:ext>
              </a:extLst>
            </p:cNvPr>
            <p:cNvSpPr/>
            <p:nvPr/>
          </p:nvSpPr>
          <p:spPr>
            <a:xfrm>
              <a:off x="7210043" y="3833876"/>
              <a:ext cx="1551940" cy="1120140"/>
            </a:xfrm>
            <a:custGeom>
              <a:avLst/>
              <a:gdLst/>
              <a:ahLst/>
              <a:cxnLst/>
              <a:rect l="l" t="t" r="r" b="b"/>
              <a:pathLst>
                <a:path w="1551940" h="1120139">
                  <a:moveTo>
                    <a:pt x="0" y="559816"/>
                  </a:moveTo>
                  <a:lnTo>
                    <a:pt x="279907" y="0"/>
                  </a:lnTo>
                  <a:lnTo>
                    <a:pt x="1271651" y="0"/>
                  </a:lnTo>
                  <a:lnTo>
                    <a:pt x="1551558" y="559816"/>
                  </a:lnTo>
                  <a:lnTo>
                    <a:pt x="1271651" y="1119759"/>
                  </a:lnTo>
                  <a:lnTo>
                    <a:pt x="279907" y="1119759"/>
                  </a:lnTo>
                  <a:lnTo>
                    <a:pt x="0" y="559816"/>
                  </a:lnTo>
                  <a:close/>
                </a:path>
              </a:pathLst>
            </a:custGeom>
            <a:ln w="6350">
              <a:solidFill>
                <a:srgbClr val="C9C9D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1" name="object 55">
            <a:extLst>
              <a:ext uri="{FF2B5EF4-FFF2-40B4-BE49-F238E27FC236}">
                <a16:creationId xmlns:a16="http://schemas.microsoft.com/office/drawing/2014/main" id="{75344039-E01B-73DF-0499-3F16FB3CD563}"/>
              </a:ext>
            </a:extLst>
          </p:cNvPr>
          <p:cNvSpPr txBox="1"/>
          <p:nvPr/>
        </p:nvSpPr>
        <p:spPr>
          <a:xfrm>
            <a:off x="10869723" y="4018360"/>
            <a:ext cx="1021622" cy="689932"/>
          </a:xfrm>
          <a:prstGeom prst="rect">
            <a:avLst/>
          </a:prstGeom>
        </p:spPr>
        <p:txBody>
          <a:bodyPr vert="horz" wrap="square" lIns="0" tIns="12700" rIns="0" bIns="0" rtlCol="0">
            <a:spAutoFit/>
          </a:bodyPr>
          <a:lstStyle/>
          <a:p>
            <a:pPr marL="12065" marR="5080" lvl="0" indent="1905" algn="ctr" defTabSz="914400" rtl="0" eaLnBrk="1" fontAlgn="auto" latinLnBrk="0" hangingPunct="1">
              <a:lnSpc>
                <a:spcPct val="100000"/>
              </a:lnSpc>
              <a:spcBef>
                <a:spcPts val="100"/>
              </a:spcBef>
              <a:spcAft>
                <a:spcPts val="0"/>
              </a:spcAft>
              <a:buClrTx/>
              <a:buSzTx/>
              <a:buFontTx/>
              <a:buNone/>
              <a:tabLst/>
              <a:defRPr/>
            </a:pPr>
            <a:r>
              <a:rPr kumimoji="0" lang="en-GB" sz="1100" b="0" i="0" u="none" strike="noStrike" kern="1200" cap="none" spc="-20" normalizeH="0" baseline="0" noProof="0" dirty="0">
                <a:ln>
                  <a:noFill/>
                </a:ln>
                <a:solidFill>
                  <a:prstClr val="black"/>
                </a:solidFill>
                <a:effectLst/>
                <a:uLnTx/>
                <a:uFillTx/>
                <a:latin typeface="Arial"/>
                <a:ea typeface="+mn-ea"/>
                <a:cs typeface="Arial"/>
              </a:rPr>
              <a:t>Nottinghamshire Healthcare Foundation Trust</a:t>
            </a:r>
          </a:p>
        </p:txBody>
      </p:sp>
      <p:grpSp>
        <p:nvGrpSpPr>
          <p:cNvPr id="96" name="object 69">
            <a:extLst>
              <a:ext uri="{FF2B5EF4-FFF2-40B4-BE49-F238E27FC236}">
                <a16:creationId xmlns:a16="http://schemas.microsoft.com/office/drawing/2014/main" id="{9F30CEA0-770B-1C94-46BD-4BA6EB33DBE3}"/>
              </a:ext>
            </a:extLst>
          </p:cNvPr>
          <p:cNvGrpSpPr/>
          <p:nvPr/>
        </p:nvGrpSpPr>
        <p:grpSpPr>
          <a:xfrm>
            <a:off x="10748055" y="4825658"/>
            <a:ext cx="1189561" cy="957984"/>
            <a:chOff x="8682990" y="5473572"/>
            <a:chExt cx="1560195" cy="1058545"/>
          </a:xfrm>
        </p:grpSpPr>
        <p:pic>
          <p:nvPicPr>
            <p:cNvPr id="97" name="object 70">
              <a:extLst>
                <a:ext uri="{FF2B5EF4-FFF2-40B4-BE49-F238E27FC236}">
                  <a16:creationId xmlns:a16="http://schemas.microsoft.com/office/drawing/2014/main" id="{AD2DCAD2-D83E-E36D-6F96-5369801C9FC7}"/>
                </a:ext>
              </a:extLst>
            </p:cNvPr>
            <p:cNvPicPr/>
            <p:nvPr/>
          </p:nvPicPr>
          <p:blipFill>
            <a:blip r:embed="rId12" cstate="print"/>
            <a:stretch>
              <a:fillRect/>
            </a:stretch>
          </p:blipFill>
          <p:spPr>
            <a:xfrm>
              <a:off x="8686165" y="5476747"/>
              <a:ext cx="1553463" cy="1051648"/>
            </a:xfrm>
            <a:prstGeom prst="rect">
              <a:avLst/>
            </a:prstGeom>
          </p:spPr>
        </p:pic>
        <p:sp>
          <p:nvSpPr>
            <p:cNvPr id="98" name="object 71">
              <a:extLst>
                <a:ext uri="{FF2B5EF4-FFF2-40B4-BE49-F238E27FC236}">
                  <a16:creationId xmlns:a16="http://schemas.microsoft.com/office/drawing/2014/main" id="{0AF2DBCE-F328-4A2F-569A-2C03B4DE95FC}"/>
                </a:ext>
              </a:extLst>
            </p:cNvPr>
            <p:cNvSpPr/>
            <p:nvPr/>
          </p:nvSpPr>
          <p:spPr>
            <a:xfrm>
              <a:off x="8686165" y="5476747"/>
              <a:ext cx="1553845" cy="1052195"/>
            </a:xfrm>
            <a:custGeom>
              <a:avLst/>
              <a:gdLst/>
              <a:ahLst/>
              <a:cxnLst/>
              <a:rect l="l" t="t" r="r" b="b"/>
              <a:pathLst>
                <a:path w="1553845" h="1052195">
                  <a:moveTo>
                    <a:pt x="0" y="525818"/>
                  </a:moveTo>
                  <a:lnTo>
                    <a:pt x="262889" y="0"/>
                  </a:lnTo>
                  <a:lnTo>
                    <a:pt x="1290574" y="0"/>
                  </a:lnTo>
                  <a:lnTo>
                    <a:pt x="1553463" y="525818"/>
                  </a:lnTo>
                  <a:lnTo>
                    <a:pt x="1290574" y="1051648"/>
                  </a:lnTo>
                  <a:lnTo>
                    <a:pt x="262889" y="1051648"/>
                  </a:lnTo>
                  <a:lnTo>
                    <a:pt x="0" y="525818"/>
                  </a:lnTo>
                  <a:close/>
                </a:path>
              </a:pathLst>
            </a:custGeom>
            <a:ln w="6350">
              <a:solidFill>
                <a:srgbClr val="6FAC4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9" name="object 72">
            <a:extLst>
              <a:ext uri="{FF2B5EF4-FFF2-40B4-BE49-F238E27FC236}">
                <a16:creationId xmlns:a16="http://schemas.microsoft.com/office/drawing/2014/main" id="{E62ACFF4-56CC-63E8-12B5-AC6914024EF9}"/>
              </a:ext>
            </a:extLst>
          </p:cNvPr>
          <p:cNvSpPr txBox="1"/>
          <p:nvPr/>
        </p:nvSpPr>
        <p:spPr>
          <a:xfrm>
            <a:off x="10906318" y="4977923"/>
            <a:ext cx="916940" cy="689932"/>
          </a:xfrm>
          <a:prstGeom prst="rect">
            <a:avLst/>
          </a:prstGeom>
        </p:spPr>
        <p:txBody>
          <a:bodyPr vert="horz" wrap="square" lIns="0" tIns="12700" rIns="0" bIns="0" rtlCol="0">
            <a:spAutoFit/>
          </a:bodyPr>
          <a:lstStyle/>
          <a:p>
            <a:pPr marL="12700" marR="5080" lvl="0" indent="-1905" algn="ctr" defTabSz="914400" rtl="0" eaLnBrk="1" fontAlgn="auto" latinLnBrk="0" hangingPunct="1">
              <a:lnSpc>
                <a:spcPct val="100000"/>
              </a:lnSpc>
              <a:spcBef>
                <a:spcPts val="100"/>
              </a:spcBef>
              <a:spcAft>
                <a:spcPts val="0"/>
              </a:spcAft>
              <a:buClrTx/>
              <a:buSzTx/>
              <a:buFontTx/>
              <a:buNone/>
              <a:tabLst/>
              <a:defRPr/>
            </a:pPr>
            <a:r>
              <a:rPr kumimoji="0" lang="en-GB" sz="1100" b="0" i="0" u="none" strike="noStrike" kern="1200" cap="none" spc="-10" normalizeH="0" baseline="0" noProof="0" dirty="0">
                <a:ln>
                  <a:noFill/>
                </a:ln>
                <a:solidFill>
                  <a:prstClr val="black"/>
                </a:solidFill>
                <a:effectLst/>
                <a:uLnTx/>
                <a:uFillTx/>
                <a:latin typeface="Arial"/>
                <a:ea typeface="+mn-ea"/>
                <a:cs typeface="Arial"/>
              </a:rPr>
              <a:t>South West Yorkshire Partnership </a:t>
            </a:r>
            <a:r>
              <a:rPr kumimoji="0" sz="1100" b="0" i="0" u="none" strike="noStrike" kern="1200" cap="none" spc="-20" normalizeH="0" baseline="0" noProof="0" dirty="0">
                <a:ln>
                  <a:noFill/>
                </a:ln>
                <a:solidFill>
                  <a:prstClr val="black"/>
                </a:solidFill>
                <a:effectLst/>
                <a:uLnTx/>
                <a:uFillTx/>
                <a:latin typeface="Arial"/>
                <a:ea typeface="+mn-ea"/>
                <a:cs typeface="Arial"/>
              </a:rPr>
              <a:t>Trust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8F74-CBC8-CAC8-0268-DC4DB8F45D8B}"/>
              </a:ext>
            </a:extLst>
          </p:cNvPr>
          <p:cNvSpPr>
            <a:spLocks noGrp="1"/>
          </p:cNvSpPr>
          <p:nvPr>
            <p:ph type="title"/>
          </p:nvPr>
        </p:nvSpPr>
        <p:spPr>
          <a:xfrm>
            <a:off x="103070" y="666778"/>
            <a:ext cx="10784005" cy="692833"/>
          </a:xfrm>
        </p:spPr>
        <p:txBody>
          <a:bodyPr>
            <a:noAutofit/>
          </a:bodyPr>
          <a:lstStyle/>
          <a:p>
            <a:r>
              <a:rPr lang="en-GB" sz="3200" b="1" dirty="0">
                <a:latin typeface="Arial" panose="020B0604020202020204" pitchFamily="34" charset="0"/>
                <a:cs typeface="Arial" panose="020B0604020202020204" pitchFamily="34" charset="0"/>
              </a:rPr>
              <a:t>How pilot Trusts have implemented the PCREF: </a:t>
            </a:r>
            <a:br>
              <a:rPr lang="en-GB" sz="3200" b="1" dirty="0">
                <a:latin typeface="Arial" panose="020B0604020202020204" pitchFamily="34" charset="0"/>
                <a:cs typeface="Arial" panose="020B0604020202020204" pitchFamily="34" charset="0"/>
              </a:rPr>
            </a:br>
            <a:r>
              <a:rPr lang="en-GB" sz="3200" b="1" dirty="0">
                <a:latin typeface="Arial" panose="020B0604020202020204" pitchFamily="34" charset="0"/>
                <a:cs typeface="Arial" panose="020B0604020202020204" pitchFamily="34" charset="0"/>
              </a:rPr>
              <a:t>good practice examples</a:t>
            </a:r>
            <a:br>
              <a:rPr lang="en-GB" sz="3200" b="1" dirty="0">
                <a:latin typeface="Arial" panose="020B0604020202020204" pitchFamily="34" charset="0"/>
                <a:cs typeface="Arial" panose="020B0604020202020204" pitchFamily="34" charset="0"/>
              </a:rPr>
            </a:br>
            <a:endParaRPr lang="en-GB" sz="3200" b="1" dirty="0"/>
          </a:p>
        </p:txBody>
      </p:sp>
      <p:sp>
        <p:nvSpPr>
          <p:cNvPr id="4" name="Rectangle: Rounded Corners 3">
            <a:extLst>
              <a:ext uri="{FF2B5EF4-FFF2-40B4-BE49-F238E27FC236}">
                <a16:creationId xmlns:a16="http://schemas.microsoft.com/office/drawing/2014/main" id="{CFED8A6A-5FD5-234E-F9BC-DDA2C8665010}"/>
              </a:ext>
            </a:extLst>
          </p:cNvPr>
          <p:cNvSpPr/>
          <p:nvPr/>
        </p:nvSpPr>
        <p:spPr>
          <a:xfrm>
            <a:off x="184729" y="1772427"/>
            <a:ext cx="6079883" cy="2226805"/>
          </a:xfrm>
          <a:prstGeom prst="roundRect">
            <a:avLst/>
          </a:prstGeom>
          <a:solidFill>
            <a:srgbClr val="F69CF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Exec lead for PCREF at board level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PCREF Monitoring and Assurance embedded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Link to ICS’s Equality objectives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PCREF governance structures have representatives from ethnic led lived experiences and VCSE’s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Link to ICS’s strategic and corporate objectives and EDS 2022</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PCREF metrics being reported on via the governance structures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Recruitment of project managers/community offices/human rights officer</a:t>
            </a:r>
          </a:p>
        </p:txBody>
      </p:sp>
      <p:sp>
        <p:nvSpPr>
          <p:cNvPr id="5" name="Rectangle: Rounded Corners 4">
            <a:extLst>
              <a:ext uri="{FF2B5EF4-FFF2-40B4-BE49-F238E27FC236}">
                <a16:creationId xmlns:a16="http://schemas.microsoft.com/office/drawing/2014/main" id="{9EF0C821-08D3-A80A-657B-A94F79FC2A81}"/>
              </a:ext>
            </a:extLst>
          </p:cNvPr>
          <p:cNvSpPr/>
          <p:nvPr/>
        </p:nvSpPr>
        <p:spPr>
          <a:xfrm>
            <a:off x="6581137" y="1714988"/>
            <a:ext cx="5442346" cy="2284244"/>
          </a:xfrm>
          <a:prstGeom prst="roundRect">
            <a:avLst/>
          </a:prstGeom>
          <a:solidFill>
            <a:srgbClr val="00B050"/>
          </a:solidFill>
          <a:ln w="38100">
            <a:solidFill>
              <a:srgbClr val="007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Culturally Appropriate Advocacy services delivered in partnership with community led organisations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Co-developed cultural awareness training led by local community organisations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Joint working with local authority partners and a number of joint initiatives rolled out including Community Outreach/MH crisis care training/advocacy services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4034D4D7-774C-3BE5-639E-AB6BC37FB680}"/>
              </a:ext>
            </a:extLst>
          </p:cNvPr>
          <p:cNvSpPr/>
          <p:nvPr/>
        </p:nvSpPr>
        <p:spPr>
          <a:xfrm>
            <a:off x="799191" y="1275892"/>
            <a:ext cx="5019569" cy="365125"/>
          </a:xfrm>
          <a:prstGeom prst="roundRect">
            <a:avLst/>
          </a:prstGeom>
          <a:solidFill>
            <a:srgbClr val="F69CF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PCREF Part 1 – Leadership and Governance </a:t>
            </a:r>
          </a:p>
        </p:txBody>
      </p:sp>
      <p:sp>
        <p:nvSpPr>
          <p:cNvPr id="11" name="Rectangle: Rounded Corners 10">
            <a:extLst>
              <a:ext uri="{FF2B5EF4-FFF2-40B4-BE49-F238E27FC236}">
                <a16:creationId xmlns:a16="http://schemas.microsoft.com/office/drawing/2014/main" id="{AC390F80-B682-B37A-2337-3F379AA42CB4}"/>
              </a:ext>
            </a:extLst>
          </p:cNvPr>
          <p:cNvSpPr/>
          <p:nvPr/>
        </p:nvSpPr>
        <p:spPr>
          <a:xfrm>
            <a:off x="6581137" y="4624399"/>
            <a:ext cx="5442346" cy="1987490"/>
          </a:xfrm>
          <a:prstGeom prst="roundRect">
            <a:avLst/>
          </a:prstGeom>
          <a:solidFill>
            <a:srgbClr val="3399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Pilot Trusts are analysing various patient and carer experience tools to monitor feedback:</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Working with specific VCSE's representing racialised communities to enhance awareness and understanding on feedback</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Friends and Family Test Results, GP data, </a:t>
            </a: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Complaints, Dialogue+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Arrow: Down 15">
            <a:extLst>
              <a:ext uri="{FF2B5EF4-FFF2-40B4-BE49-F238E27FC236}">
                <a16:creationId xmlns:a16="http://schemas.microsoft.com/office/drawing/2014/main" id="{50AB135D-6184-485F-C1CB-A1BCE834145E}"/>
              </a:ext>
            </a:extLst>
          </p:cNvPr>
          <p:cNvSpPr/>
          <p:nvPr/>
        </p:nvSpPr>
        <p:spPr>
          <a:xfrm>
            <a:off x="2519463" y="4088080"/>
            <a:ext cx="933855" cy="447472"/>
          </a:xfrm>
          <a:prstGeom prst="downArrow">
            <a:avLst/>
          </a:prstGeom>
          <a:solidFill>
            <a:srgbClr val="F69CF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1C2015A3-B8F3-7E87-D8FD-593D282A8845}"/>
              </a:ext>
            </a:extLst>
          </p:cNvPr>
          <p:cNvSpPr/>
          <p:nvPr/>
        </p:nvSpPr>
        <p:spPr>
          <a:xfrm>
            <a:off x="184729" y="4601694"/>
            <a:ext cx="6079883" cy="2010195"/>
          </a:xfrm>
          <a:prstGeom prst="roundRect">
            <a:avLst/>
          </a:prstGeom>
          <a:solidFill>
            <a:srgbClr val="F69CF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Pilot Trust data has been critical to shift the dial on cultural awareness and training has supported this.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Inhouse dashboard to help stakeholders understand the data produced to ensure transparency and greater accuracy of figures.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data on restrictive practice and mental health act detention rates is being used as a learning tool to identify gaps and see where activities are having a positive impact.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D8533A9B-817C-46ED-0222-109071CAB75F}"/>
              </a:ext>
            </a:extLst>
          </p:cNvPr>
          <p:cNvSpPr/>
          <p:nvPr/>
        </p:nvSpPr>
        <p:spPr>
          <a:xfrm>
            <a:off x="6792524" y="1219842"/>
            <a:ext cx="5019569" cy="365125"/>
          </a:xfrm>
          <a:prstGeom prst="roundRect">
            <a:avLst/>
          </a:prstGeom>
          <a:solidFill>
            <a:srgbClr val="00B050"/>
          </a:solidFill>
          <a:ln w="38100">
            <a:solidFill>
              <a:srgbClr val="007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PCREF Part 2 – National Organisational Competencies </a:t>
            </a:r>
          </a:p>
        </p:txBody>
      </p:sp>
      <p:sp>
        <p:nvSpPr>
          <p:cNvPr id="22" name="Rectangle: Rounded Corners 21">
            <a:extLst>
              <a:ext uri="{FF2B5EF4-FFF2-40B4-BE49-F238E27FC236}">
                <a16:creationId xmlns:a16="http://schemas.microsoft.com/office/drawing/2014/main" id="{AA50FEDF-6A08-0962-E572-3EFC07353DDF}"/>
              </a:ext>
            </a:extLst>
          </p:cNvPr>
          <p:cNvSpPr/>
          <p:nvPr/>
        </p:nvSpPr>
        <p:spPr>
          <a:xfrm>
            <a:off x="6792525" y="4119240"/>
            <a:ext cx="5019569" cy="365125"/>
          </a:xfrm>
          <a:prstGeom prst="roundRect">
            <a:avLst/>
          </a:prstGeom>
          <a:solidFill>
            <a:srgbClr val="3399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PCREF Part 3 – Feedback Mechanism  </a:t>
            </a:r>
          </a:p>
        </p:txBody>
      </p:sp>
    </p:spTree>
    <p:extLst>
      <p:ext uri="{BB962C8B-B14F-4D97-AF65-F5344CB8AC3E}">
        <p14:creationId xmlns:p14="http://schemas.microsoft.com/office/powerpoint/2010/main" val="377740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B0A31E-5696-645D-8BCD-7DB5A87EEA41}"/>
              </a:ext>
            </a:extLst>
          </p:cNvPr>
          <p:cNvPicPr>
            <a:picLocks noChangeAspect="1"/>
          </p:cNvPicPr>
          <p:nvPr/>
        </p:nvPicPr>
        <p:blipFill>
          <a:blip r:embed="rId2"/>
          <a:stretch>
            <a:fillRect/>
          </a:stretch>
        </p:blipFill>
        <p:spPr>
          <a:xfrm>
            <a:off x="10842625" y="230188"/>
            <a:ext cx="969963" cy="1320800"/>
          </a:xfrm>
          <a:prstGeom prst="rect">
            <a:avLst/>
          </a:prstGeom>
        </p:spPr>
      </p:pic>
      <p:sp>
        <p:nvSpPr>
          <p:cNvPr id="3" name="TextBox 2">
            <a:extLst>
              <a:ext uri="{FF2B5EF4-FFF2-40B4-BE49-F238E27FC236}">
                <a16:creationId xmlns:a16="http://schemas.microsoft.com/office/drawing/2014/main" id="{02BEAF9F-2331-70C4-E0B9-E8271775A708}"/>
              </a:ext>
            </a:extLst>
          </p:cNvPr>
          <p:cNvSpPr txBox="1"/>
          <p:nvPr/>
        </p:nvSpPr>
        <p:spPr>
          <a:xfrm>
            <a:off x="707200" y="705922"/>
            <a:ext cx="3063134" cy="646331"/>
          </a:xfrm>
          <a:prstGeom prst="rect">
            <a:avLst/>
          </a:prstGeom>
          <a:noFill/>
        </p:spPr>
        <p:txBody>
          <a:bodyPr wrap="square">
            <a:spAutoFit/>
          </a:bodyPr>
          <a:lstStyle/>
          <a:p>
            <a:r>
              <a:rPr lang="en-GB" sz="3600" b="1" i="0" dirty="0">
                <a:solidFill>
                  <a:srgbClr val="000000"/>
                </a:solidFill>
                <a:effectLst/>
                <a:latin typeface="+mn-lt"/>
              </a:rPr>
              <a:t>Question 2 </a:t>
            </a:r>
            <a:endParaRPr lang="en-GB" sz="3600" b="1" dirty="0"/>
          </a:p>
        </p:txBody>
      </p:sp>
      <p:sp>
        <p:nvSpPr>
          <p:cNvPr id="4" name="Thought Bubble: Cloud 3">
            <a:extLst>
              <a:ext uri="{FF2B5EF4-FFF2-40B4-BE49-F238E27FC236}">
                <a16:creationId xmlns:a16="http://schemas.microsoft.com/office/drawing/2014/main" id="{CC8AFFD9-8C3F-5319-A4CF-F9347A279F63}"/>
              </a:ext>
            </a:extLst>
          </p:cNvPr>
          <p:cNvSpPr/>
          <p:nvPr/>
        </p:nvSpPr>
        <p:spPr>
          <a:xfrm>
            <a:off x="2342367" y="705922"/>
            <a:ext cx="8016657" cy="5010411"/>
          </a:xfrm>
          <a:prstGeom prst="cloud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0CE58CEB-5934-B466-6A37-17EA28648231}"/>
              </a:ext>
            </a:extLst>
          </p:cNvPr>
          <p:cNvSpPr>
            <a:spLocks noGrp="1"/>
          </p:cNvSpPr>
          <p:nvPr>
            <p:ph type="ctrTitle"/>
          </p:nvPr>
        </p:nvSpPr>
        <p:spPr>
          <a:xfrm>
            <a:off x="2238767" y="2535000"/>
            <a:ext cx="7903924" cy="1352253"/>
          </a:xfrm>
        </p:spPr>
        <p:txBody>
          <a:bodyPr lIns="91440" tIns="45720" rIns="91440" bIns="45720" anchor="b" anchorCtr="0"/>
          <a:lstStyle/>
          <a:p>
            <a:pPr algn="ctr" rtl="0" fontAlgn="base"/>
            <a:r>
              <a:rPr lang="en-GB" sz="2800" i="0" dirty="0">
                <a:solidFill>
                  <a:srgbClr val="000000"/>
                </a:solidFill>
                <a:effectLst/>
                <a:latin typeface="+mn-lt"/>
              </a:rPr>
              <a:t>How confident do you feel about </a:t>
            </a:r>
            <a:br>
              <a:rPr lang="en-GB" sz="2800" i="0" dirty="0">
                <a:solidFill>
                  <a:srgbClr val="000000"/>
                </a:solidFill>
                <a:effectLst/>
                <a:latin typeface="+mn-lt"/>
              </a:rPr>
            </a:br>
            <a:r>
              <a:rPr lang="en-GB" sz="2800" i="0" dirty="0">
                <a:solidFill>
                  <a:srgbClr val="000000"/>
                </a:solidFill>
                <a:effectLst/>
                <a:latin typeface="+mn-lt"/>
              </a:rPr>
              <a:t>identifying and tackling </a:t>
            </a:r>
            <a:br>
              <a:rPr lang="en-GB" sz="2800" i="0" dirty="0">
                <a:solidFill>
                  <a:srgbClr val="000000"/>
                </a:solidFill>
                <a:effectLst/>
                <a:latin typeface="+mn-lt"/>
              </a:rPr>
            </a:br>
            <a:r>
              <a:rPr lang="en-GB" sz="2800" i="0" dirty="0">
                <a:solidFill>
                  <a:srgbClr val="000000"/>
                </a:solidFill>
                <a:effectLst/>
                <a:latin typeface="+mn-lt"/>
              </a:rPr>
              <a:t>racial inequity?  </a:t>
            </a:r>
            <a:endParaRPr lang="en-GB" sz="5400" dirty="0">
              <a:cs typeface="Arial" panose="020B0604020202020204"/>
            </a:endParaRPr>
          </a:p>
        </p:txBody>
      </p:sp>
    </p:spTree>
    <p:extLst>
      <p:ext uri="{BB962C8B-B14F-4D97-AF65-F5344CB8AC3E}">
        <p14:creationId xmlns:p14="http://schemas.microsoft.com/office/powerpoint/2010/main" val="2294472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9774D8-F815-55C5-E7D3-D958F802CFB7}"/>
              </a:ext>
            </a:extLst>
          </p:cNvPr>
          <p:cNvSpPr>
            <a:spLocks noGrp="1"/>
          </p:cNvSpPr>
          <p:nvPr>
            <p:ph type="ctrTitle"/>
          </p:nvPr>
        </p:nvSpPr>
        <p:spPr>
          <a:xfrm>
            <a:off x="844526" y="1935927"/>
            <a:ext cx="10048264" cy="2498913"/>
          </a:xfrm>
        </p:spPr>
        <p:txBody>
          <a:bodyPr/>
          <a:lstStyle/>
          <a:p>
            <a:r>
              <a:rPr lang="en-GB" dirty="0"/>
              <a:t>Our PCREF Action Plan </a:t>
            </a:r>
            <a:br>
              <a:rPr lang="en-GB" dirty="0"/>
            </a:br>
            <a:r>
              <a:rPr lang="en-GB" dirty="0"/>
              <a:t>and work so far</a:t>
            </a:r>
          </a:p>
        </p:txBody>
      </p:sp>
      <p:pic>
        <p:nvPicPr>
          <p:cNvPr id="2" name="Picture 1">
            <a:extLst>
              <a:ext uri="{FF2B5EF4-FFF2-40B4-BE49-F238E27FC236}">
                <a16:creationId xmlns:a16="http://schemas.microsoft.com/office/drawing/2014/main" id="{52A4DA36-EBEA-60B0-D92E-C38A29AF9F08}"/>
              </a:ext>
            </a:extLst>
          </p:cNvPr>
          <p:cNvPicPr>
            <a:picLocks noChangeAspect="1"/>
          </p:cNvPicPr>
          <p:nvPr/>
        </p:nvPicPr>
        <p:blipFill>
          <a:blip r:embed="rId2"/>
          <a:stretch>
            <a:fillRect/>
          </a:stretch>
        </p:blipFill>
        <p:spPr>
          <a:xfrm>
            <a:off x="10647152" y="226158"/>
            <a:ext cx="969348" cy="1316850"/>
          </a:xfrm>
          <a:prstGeom prst="rect">
            <a:avLst/>
          </a:prstGeom>
        </p:spPr>
      </p:pic>
    </p:spTree>
    <p:extLst>
      <p:ext uri="{BB962C8B-B14F-4D97-AF65-F5344CB8AC3E}">
        <p14:creationId xmlns:p14="http://schemas.microsoft.com/office/powerpoint/2010/main" val="1753755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84324-AB15-E2E2-A7AC-ADADA4139618}"/>
              </a:ext>
            </a:extLst>
          </p:cNvPr>
          <p:cNvSpPr>
            <a:spLocks noGrp="1"/>
          </p:cNvSpPr>
          <p:nvPr>
            <p:ph type="title"/>
          </p:nvPr>
        </p:nvSpPr>
        <p:spPr/>
        <p:txBody>
          <a:bodyPr/>
          <a:lstStyle/>
          <a:p>
            <a:r>
              <a:rPr lang="en-GB" dirty="0"/>
              <a:t>PCREF three key areas to drive improvement</a:t>
            </a:r>
          </a:p>
        </p:txBody>
      </p:sp>
      <p:sp>
        <p:nvSpPr>
          <p:cNvPr id="3" name="Content Placeholder 2">
            <a:extLst>
              <a:ext uri="{FF2B5EF4-FFF2-40B4-BE49-F238E27FC236}">
                <a16:creationId xmlns:a16="http://schemas.microsoft.com/office/drawing/2014/main" id="{0F5B5BC0-B3FA-AA0A-5185-37D69B2130A1}"/>
              </a:ext>
            </a:extLst>
          </p:cNvPr>
          <p:cNvSpPr>
            <a:spLocks noGrp="1"/>
          </p:cNvSpPr>
          <p:nvPr>
            <p:ph idx="1"/>
          </p:nvPr>
        </p:nvSpPr>
        <p:spPr>
          <a:xfrm>
            <a:off x="2902226" y="2155381"/>
            <a:ext cx="8362122" cy="3761527"/>
          </a:xfrm>
        </p:spPr>
        <p:txBody>
          <a:bodyPr/>
          <a:lstStyle/>
          <a:p>
            <a:pPr marL="514350" indent="-514350">
              <a:buFont typeface="+mj-lt"/>
              <a:buAutoNum type="arabicPeriod"/>
            </a:pPr>
            <a:r>
              <a:rPr lang="en-GB" sz="2000" b="1" dirty="0"/>
              <a:t>Leadership and governance</a:t>
            </a:r>
            <a:r>
              <a:rPr lang="en-GB" sz="2000" dirty="0"/>
              <a:t>: Our Trust board will lead on the  establishment and monitoring of the new Improving Health Equity Strategic Plan to reduce health inequalities.</a:t>
            </a:r>
          </a:p>
          <a:p>
            <a:pPr marL="514350" indent="-514350">
              <a:buFont typeface="+mj-lt"/>
              <a:buAutoNum type="arabicPeriod"/>
            </a:pPr>
            <a:endParaRPr lang="en-GB" sz="2000" dirty="0"/>
          </a:p>
          <a:p>
            <a:pPr marL="514350" indent="-514350">
              <a:buFont typeface="+mj-lt"/>
              <a:buAutoNum type="arabicPeriod"/>
            </a:pPr>
            <a:r>
              <a:rPr lang="en-GB" sz="2000" b="1" dirty="0"/>
              <a:t>Understanding our data</a:t>
            </a:r>
            <a:r>
              <a:rPr lang="en-GB" sz="2000" dirty="0"/>
              <a:t>: new data set on improvements in reducing health inequalities will be published, as well as details on ethnicity in all existing data we collect. </a:t>
            </a:r>
          </a:p>
          <a:p>
            <a:pPr marL="514350" indent="-514350">
              <a:buFont typeface="+mj-lt"/>
              <a:buAutoNum type="arabicPeriod"/>
            </a:pPr>
            <a:endParaRPr lang="en-GB" sz="2000" dirty="0"/>
          </a:p>
          <a:p>
            <a:pPr marL="514350" indent="-514350">
              <a:buFont typeface="+mj-lt"/>
              <a:buAutoNum type="arabicPeriod"/>
            </a:pPr>
            <a:r>
              <a:rPr lang="en-GB" sz="2000" b="1" dirty="0"/>
              <a:t>Feedback mechanisms</a:t>
            </a:r>
            <a:r>
              <a:rPr lang="en-GB" sz="2000" dirty="0"/>
              <a:t>: visible and effective ways for patients and carers to feedback, as well as clear processes to act and report on that feedback.</a:t>
            </a:r>
          </a:p>
        </p:txBody>
      </p:sp>
      <p:pic>
        <p:nvPicPr>
          <p:cNvPr id="4" name="Picture 3">
            <a:extLst>
              <a:ext uri="{FF2B5EF4-FFF2-40B4-BE49-F238E27FC236}">
                <a16:creationId xmlns:a16="http://schemas.microsoft.com/office/drawing/2014/main" id="{6587931C-7794-939B-FC2F-DFC39509858C}"/>
              </a:ext>
            </a:extLst>
          </p:cNvPr>
          <p:cNvPicPr>
            <a:picLocks noChangeAspect="1"/>
          </p:cNvPicPr>
          <p:nvPr/>
        </p:nvPicPr>
        <p:blipFill>
          <a:blip r:embed="rId2"/>
          <a:stretch>
            <a:fillRect/>
          </a:stretch>
        </p:blipFill>
        <p:spPr>
          <a:xfrm>
            <a:off x="10716240" y="365125"/>
            <a:ext cx="969348" cy="1316850"/>
          </a:xfrm>
          <a:prstGeom prst="rect">
            <a:avLst/>
          </a:prstGeom>
        </p:spPr>
      </p:pic>
      <p:sp>
        <p:nvSpPr>
          <p:cNvPr id="5" name="Rectangle 4" descr="Meeting">
            <a:extLst>
              <a:ext uri="{FF2B5EF4-FFF2-40B4-BE49-F238E27FC236}">
                <a16:creationId xmlns:a16="http://schemas.microsoft.com/office/drawing/2014/main" id="{03FC5ABF-ADC9-D849-5B81-BB0E44DAD2CF}"/>
              </a:ext>
            </a:extLst>
          </p:cNvPr>
          <p:cNvSpPr/>
          <p:nvPr/>
        </p:nvSpPr>
        <p:spPr>
          <a:xfrm>
            <a:off x="927652" y="1828800"/>
            <a:ext cx="1775172" cy="154847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pic>
        <p:nvPicPr>
          <p:cNvPr id="6" name="Picture 5">
            <a:extLst>
              <a:ext uri="{FF2B5EF4-FFF2-40B4-BE49-F238E27FC236}">
                <a16:creationId xmlns:a16="http://schemas.microsoft.com/office/drawing/2014/main" id="{E5570498-0030-D6C7-0154-35CBF6BBDF60}"/>
              </a:ext>
            </a:extLst>
          </p:cNvPr>
          <p:cNvPicPr>
            <a:picLocks noChangeAspect="1"/>
          </p:cNvPicPr>
          <p:nvPr/>
        </p:nvPicPr>
        <p:blipFill>
          <a:blip r:embed="rId5"/>
          <a:stretch>
            <a:fillRect/>
          </a:stretch>
        </p:blipFill>
        <p:spPr>
          <a:xfrm>
            <a:off x="924207" y="3377273"/>
            <a:ext cx="1775172" cy="1317744"/>
          </a:xfrm>
          <a:prstGeom prst="rect">
            <a:avLst/>
          </a:prstGeom>
        </p:spPr>
      </p:pic>
      <p:pic>
        <p:nvPicPr>
          <p:cNvPr id="8" name="Graphic 7" descr="Blog outline">
            <a:extLst>
              <a:ext uri="{FF2B5EF4-FFF2-40B4-BE49-F238E27FC236}">
                <a16:creationId xmlns:a16="http://schemas.microsoft.com/office/drawing/2014/main" id="{FF0AA834-3162-C601-AFC0-0D9B018D0C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7652" y="4576032"/>
            <a:ext cx="1771727" cy="1529779"/>
          </a:xfrm>
          <a:prstGeom prst="rect">
            <a:avLst/>
          </a:prstGeom>
        </p:spPr>
      </p:pic>
    </p:spTree>
    <p:extLst>
      <p:ext uri="{BB962C8B-B14F-4D97-AF65-F5344CB8AC3E}">
        <p14:creationId xmlns:p14="http://schemas.microsoft.com/office/powerpoint/2010/main" val="3970710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74DF-8764-E25F-D838-4128A69F913E}"/>
              </a:ext>
            </a:extLst>
          </p:cNvPr>
          <p:cNvSpPr>
            <a:spLocks noGrp="1"/>
          </p:cNvSpPr>
          <p:nvPr>
            <p:ph type="title"/>
          </p:nvPr>
        </p:nvSpPr>
        <p:spPr>
          <a:xfrm>
            <a:off x="488949" y="365125"/>
            <a:ext cx="9470977" cy="1325563"/>
          </a:xfrm>
        </p:spPr>
        <p:txBody>
          <a:bodyPr/>
          <a:lstStyle/>
          <a:p>
            <a:r>
              <a:rPr lang="en-GB" dirty="0"/>
              <a:t>What does PCREF mean to us in practice? </a:t>
            </a:r>
          </a:p>
        </p:txBody>
      </p:sp>
      <p:sp>
        <p:nvSpPr>
          <p:cNvPr id="3" name="Content Placeholder 2">
            <a:extLst>
              <a:ext uri="{FF2B5EF4-FFF2-40B4-BE49-F238E27FC236}">
                <a16:creationId xmlns:a16="http://schemas.microsoft.com/office/drawing/2014/main" id="{FB5B7EE8-FF27-5383-0C1B-81497E6E556D}"/>
              </a:ext>
            </a:extLst>
          </p:cNvPr>
          <p:cNvSpPr>
            <a:spLocks noGrp="1"/>
          </p:cNvSpPr>
          <p:nvPr>
            <p:ph idx="1"/>
          </p:nvPr>
        </p:nvSpPr>
        <p:spPr>
          <a:xfrm>
            <a:off x="488949" y="2288246"/>
            <a:ext cx="11196638" cy="3576369"/>
          </a:xfrm>
        </p:spPr>
        <p:txBody>
          <a:bodyPr/>
          <a:lstStyle/>
          <a:p>
            <a:pPr marL="0" indent="0" algn="ctr">
              <a:buNone/>
            </a:pPr>
            <a:r>
              <a:rPr lang="en-GB" sz="2000" b="1" dirty="0"/>
              <a:t>Services will be better tailored to the needs of the community</a:t>
            </a:r>
          </a:p>
          <a:p>
            <a:pPr marL="0" indent="0">
              <a:buNone/>
            </a:pPr>
            <a:endParaRPr lang="en-GB" sz="2000" b="1" dirty="0"/>
          </a:p>
          <a:p>
            <a:pPr marL="0" indent="0">
              <a:buNone/>
            </a:pPr>
            <a:r>
              <a:rPr lang="en-GB" sz="2000" dirty="0"/>
              <a:t>Service users from racialised communities (and their families and carers) will:</a:t>
            </a:r>
          </a:p>
          <a:p>
            <a:pPr marL="0" indent="0">
              <a:buNone/>
            </a:pPr>
            <a:endParaRPr lang="en-GB" sz="2000" dirty="0"/>
          </a:p>
          <a:p>
            <a:pPr lvl="1"/>
            <a:r>
              <a:rPr lang="en-GB" sz="2000" dirty="0"/>
              <a:t>know how to give feedback and will feel comfortable and confident to do so</a:t>
            </a:r>
          </a:p>
          <a:p>
            <a:pPr lvl="1"/>
            <a:r>
              <a:rPr lang="en-GB" sz="2000" dirty="0"/>
              <a:t>feel that their voice is being heard, including with the Trust Board of Directors</a:t>
            </a:r>
          </a:p>
          <a:p>
            <a:pPr lvl="1"/>
            <a:r>
              <a:rPr lang="en-GB" sz="2000" dirty="0"/>
              <a:t>know that their experience is being listened to, as we will regularly look at data and review their feedback to help make continual improvements to services</a:t>
            </a:r>
          </a:p>
          <a:p>
            <a:pPr lvl="1"/>
            <a:r>
              <a:rPr lang="en-GB" sz="2000" dirty="0"/>
              <a:t>feel more involved with the organisation and see opportunities to work in partnership to develop and review our PCREF plans. </a:t>
            </a:r>
          </a:p>
          <a:p>
            <a:pPr marL="0" indent="0">
              <a:buNone/>
            </a:pPr>
            <a:endParaRPr lang="en-GB" sz="2000" dirty="0"/>
          </a:p>
          <a:p>
            <a:pPr marL="0" indent="0">
              <a:buNone/>
            </a:pPr>
            <a:r>
              <a:rPr lang="en-GB" sz="2000" dirty="0"/>
              <a:t>                            </a:t>
            </a:r>
            <a:endParaRPr lang="en-GB" sz="2000" b="1" dirty="0"/>
          </a:p>
        </p:txBody>
      </p:sp>
      <p:pic>
        <p:nvPicPr>
          <p:cNvPr id="5" name="Graphic 4" descr="Stars with solid fill">
            <a:extLst>
              <a:ext uri="{FF2B5EF4-FFF2-40B4-BE49-F238E27FC236}">
                <a16:creationId xmlns:a16="http://schemas.microsoft.com/office/drawing/2014/main" id="{2039E1AA-5873-0B92-10F1-8A791AE030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565506">
            <a:off x="1536365" y="1831045"/>
            <a:ext cx="914400" cy="914400"/>
          </a:xfrm>
          <a:prstGeom prst="rect">
            <a:avLst/>
          </a:prstGeom>
        </p:spPr>
      </p:pic>
      <p:pic>
        <p:nvPicPr>
          <p:cNvPr id="6" name="Picture 5">
            <a:extLst>
              <a:ext uri="{FF2B5EF4-FFF2-40B4-BE49-F238E27FC236}">
                <a16:creationId xmlns:a16="http://schemas.microsoft.com/office/drawing/2014/main" id="{B318E37E-7DA6-B8A4-6094-F9EC84C8062E}"/>
              </a:ext>
            </a:extLst>
          </p:cNvPr>
          <p:cNvPicPr>
            <a:picLocks noChangeAspect="1"/>
          </p:cNvPicPr>
          <p:nvPr/>
        </p:nvPicPr>
        <p:blipFill>
          <a:blip r:embed="rId4"/>
          <a:stretch>
            <a:fillRect/>
          </a:stretch>
        </p:blipFill>
        <p:spPr>
          <a:xfrm>
            <a:off x="10716239" y="334960"/>
            <a:ext cx="969348" cy="1316850"/>
          </a:xfrm>
          <a:prstGeom prst="rect">
            <a:avLst/>
          </a:prstGeom>
        </p:spPr>
      </p:pic>
      <p:pic>
        <p:nvPicPr>
          <p:cNvPr id="7" name="Picture 6">
            <a:extLst>
              <a:ext uri="{FF2B5EF4-FFF2-40B4-BE49-F238E27FC236}">
                <a16:creationId xmlns:a16="http://schemas.microsoft.com/office/drawing/2014/main" id="{9DEBD27F-362A-E5B5-FDEE-E42BC8DA21A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6200"/>
                    </a14:imgEffect>
                  </a14:imgLayer>
                </a14:imgProps>
              </a:ext>
            </a:extLst>
          </a:blip>
          <a:stretch>
            <a:fillRect/>
          </a:stretch>
        </p:blipFill>
        <p:spPr>
          <a:xfrm rot="963832">
            <a:off x="9693091" y="1819092"/>
            <a:ext cx="914479" cy="914479"/>
          </a:xfrm>
          <a:prstGeom prst="rect">
            <a:avLst/>
          </a:prstGeom>
        </p:spPr>
      </p:pic>
    </p:spTree>
    <p:extLst>
      <p:ext uri="{BB962C8B-B14F-4D97-AF65-F5344CB8AC3E}">
        <p14:creationId xmlns:p14="http://schemas.microsoft.com/office/powerpoint/2010/main" val="177684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23DD39E-2219-ECE0-9C30-83644899BE0D}"/>
              </a:ext>
            </a:extLst>
          </p:cNvPr>
          <p:cNvPicPr>
            <a:picLocks noGrp="1" noChangeAspect="1"/>
          </p:cNvPicPr>
          <p:nvPr>
            <p:ph idx="1"/>
          </p:nvPr>
        </p:nvPicPr>
        <p:blipFill>
          <a:blip r:embed="rId2"/>
          <a:stretch>
            <a:fillRect/>
          </a:stretch>
        </p:blipFill>
        <p:spPr>
          <a:xfrm>
            <a:off x="6606540" y="2267060"/>
            <a:ext cx="5361568" cy="32265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a:extLst>
              <a:ext uri="{FF2B5EF4-FFF2-40B4-BE49-F238E27FC236}">
                <a16:creationId xmlns:a16="http://schemas.microsoft.com/office/drawing/2014/main" id="{3404E775-E3FF-4BB8-2515-4CD8BBD2FAFA}"/>
              </a:ext>
            </a:extLst>
          </p:cNvPr>
          <p:cNvSpPr>
            <a:spLocks noGrp="1"/>
          </p:cNvSpPr>
          <p:nvPr>
            <p:ph type="title"/>
          </p:nvPr>
        </p:nvSpPr>
        <p:spPr/>
        <p:txBody>
          <a:bodyPr/>
          <a:lstStyle/>
          <a:p>
            <a:r>
              <a:rPr lang="en-GB" dirty="0"/>
              <a:t>1. Leadership and governance actions</a:t>
            </a:r>
          </a:p>
        </p:txBody>
      </p:sp>
      <p:sp>
        <p:nvSpPr>
          <p:cNvPr id="8" name="TextBox 7">
            <a:extLst>
              <a:ext uri="{FF2B5EF4-FFF2-40B4-BE49-F238E27FC236}">
                <a16:creationId xmlns:a16="http://schemas.microsoft.com/office/drawing/2014/main" id="{2E943D6B-C90F-118D-AA72-7EB32465320A}"/>
              </a:ext>
            </a:extLst>
          </p:cNvPr>
          <p:cNvSpPr txBox="1"/>
          <p:nvPr/>
        </p:nvSpPr>
        <p:spPr>
          <a:xfrm>
            <a:off x="223892" y="2101569"/>
            <a:ext cx="6366510" cy="3724096"/>
          </a:xfrm>
          <a:prstGeom prst="rect">
            <a:avLst/>
          </a:prstGeom>
          <a:noFill/>
        </p:spPr>
        <p:txBody>
          <a:bodyPr wrap="square">
            <a:spAutoFit/>
          </a:bodyPr>
          <a:lstStyle/>
          <a:p>
            <a:pPr marL="342900" lvl="0" indent="-342900">
              <a:spcAft>
                <a:spcPts val="1200"/>
              </a:spcAft>
              <a:buFont typeface="Arial" panose="020B0604020202020204" pitchFamily="34" charset="0"/>
              <a:buChar char="•"/>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Started work with NHSE as a PCREF Early Implementor Site</a:t>
            </a:r>
          </a:p>
          <a:p>
            <a:pPr marL="342900" lvl="0" indent="-342900">
              <a:spcAft>
                <a:spcPts val="1200"/>
              </a:spcAft>
              <a:buFont typeface="Arial" panose="020B0604020202020204" pitchFamily="34" charset="0"/>
              <a:buChar char="•"/>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Established exec PCREF leadership at Trust Board level</a:t>
            </a:r>
          </a:p>
          <a:p>
            <a:pPr marL="342900" indent="-342900">
              <a:spcAft>
                <a:spcPts val="1200"/>
              </a:spcAft>
              <a:buFont typeface="Arial" panose="020B0604020202020204" pitchFamily="34" charset="0"/>
              <a:buChar char="•"/>
            </a:pPr>
            <a:r>
              <a:rPr lang="en-GB" sz="1600" dirty="0">
                <a:latin typeface="Arial" panose="020B0604020202020204" pitchFamily="34" charset="0"/>
                <a:ea typeface="Times New Roman" panose="02020603050405020304" pitchFamily="18" charset="0"/>
                <a:cs typeface="Times New Roman" panose="02020603050405020304" pitchFamily="18" charset="0"/>
              </a:rPr>
              <a:t>Working with Advancing Mental Health Equalities (AMHE) Collaborative to access board to ward health equity training &amp; Quality Improvement techniques to advance mental health equity</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1200"/>
              </a:spcAft>
              <a:buFont typeface="Arial" panose="020B0604020202020204" pitchFamily="34" charset="0"/>
              <a:buChar char="•"/>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Agreed our governance structure </a:t>
            </a:r>
          </a:p>
          <a:p>
            <a:pPr marL="342900" lvl="0" indent="-342900">
              <a:spcAft>
                <a:spcPts val="1200"/>
              </a:spcAft>
              <a:buFont typeface="Arial" panose="020B0604020202020204" pitchFamily="34" charset="0"/>
              <a:buChar char="•"/>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Initiated PCREF core working group </a:t>
            </a:r>
          </a:p>
          <a:p>
            <a:pPr marL="342900" lvl="0" indent="-342900">
              <a:spcAft>
                <a:spcPts val="1200"/>
              </a:spcAft>
              <a:buFont typeface="Arial" panose="020B0604020202020204" pitchFamily="34" charset="0"/>
              <a:buChar char="•"/>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Membership scoping of PCREF Partnership Group, terms of reference drafted</a:t>
            </a:r>
          </a:p>
          <a:p>
            <a:pPr marL="342900" lvl="0" indent="-342900">
              <a:spcAft>
                <a:spcPts val="1200"/>
              </a:spcAft>
              <a:buFont typeface="Arial" panose="020B0604020202020204" pitchFamily="34" charset="0"/>
              <a:buChar char="•"/>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Recruitment of lived experience partners (service users and carers) in collaboration with patient experience team</a:t>
            </a:r>
            <a:endParaRPr lang="en-GB" sz="1600"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5420171-DC7E-B3A8-0EF3-8A87D5FA2179}"/>
              </a:ext>
            </a:extLst>
          </p:cNvPr>
          <p:cNvPicPr>
            <a:picLocks noChangeAspect="1"/>
          </p:cNvPicPr>
          <p:nvPr/>
        </p:nvPicPr>
        <p:blipFill>
          <a:blip r:embed="rId3"/>
          <a:stretch>
            <a:fillRect/>
          </a:stretch>
        </p:blipFill>
        <p:spPr>
          <a:xfrm>
            <a:off x="10716240" y="365125"/>
            <a:ext cx="969348" cy="1316850"/>
          </a:xfrm>
          <a:prstGeom prst="rect">
            <a:avLst/>
          </a:prstGeom>
        </p:spPr>
      </p:pic>
    </p:spTree>
    <p:extLst>
      <p:ext uri="{BB962C8B-B14F-4D97-AF65-F5344CB8AC3E}">
        <p14:creationId xmlns:p14="http://schemas.microsoft.com/office/powerpoint/2010/main" val="127007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2298DB4-4CFC-1AAE-CAD5-E7BE07A12B11}"/>
              </a:ext>
            </a:extLst>
          </p:cNvPr>
          <p:cNvPicPr>
            <a:picLocks noChangeAspect="1"/>
          </p:cNvPicPr>
          <p:nvPr/>
        </p:nvPicPr>
        <p:blipFill>
          <a:blip r:embed="rId2"/>
          <a:stretch>
            <a:fillRect/>
          </a:stretch>
        </p:blipFill>
        <p:spPr>
          <a:xfrm>
            <a:off x="3586826" y="141689"/>
            <a:ext cx="3865199" cy="5694158"/>
          </a:xfrm>
          <a:prstGeom prst="rect">
            <a:avLst/>
          </a:prstGeom>
        </p:spPr>
      </p:pic>
      <p:sp>
        <p:nvSpPr>
          <p:cNvPr id="2" name="Title 1">
            <a:extLst>
              <a:ext uri="{FF2B5EF4-FFF2-40B4-BE49-F238E27FC236}">
                <a16:creationId xmlns:a16="http://schemas.microsoft.com/office/drawing/2014/main" id="{A6C7A147-18BB-266E-7280-901E15B33B7B}"/>
              </a:ext>
            </a:extLst>
          </p:cNvPr>
          <p:cNvSpPr>
            <a:spLocks noGrp="1"/>
          </p:cNvSpPr>
          <p:nvPr>
            <p:ph type="title"/>
          </p:nvPr>
        </p:nvSpPr>
        <p:spPr/>
        <p:txBody>
          <a:bodyPr/>
          <a:lstStyle/>
          <a:p>
            <a:r>
              <a:rPr lang="en-GB" dirty="0"/>
              <a:t>Introducing presenters today </a:t>
            </a:r>
          </a:p>
        </p:txBody>
      </p:sp>
      <p:pic>
        <p:nvPicPr>
          <p:cNvPr id="4" name="Picture 3">
            <a:extLst>
              <a:ext uri="{FF2B5EF4-FFF2-40B4-BE49-F238E27FC236}">
                <a16:creationId xmlns:a16="http://schemas.microsoft.com/office/drawing/2014/main" id="{02CB9A2C-A8AC-3AAA-C32F-C0101751F8B3}"/>
              </a:ext>
            </a:extLst>
          </p:cNvPr>
          <p:cNvPicPr>
            <a:picLocks noChangeAspect="1"/>
          </p:cNvPicPr>
          <p:nvPr/>
        </p:nvPicPr>
        <p:blipFill>
          <a:blip r:embed="rId3"/>
          <a:stretch>
            <a:fillRect/>
          </a:stretch>
        </p:blipFill>
        <p:spPr>
          <a:xfrm>
            <a:off x="10842625" y="230188"/>
            <a:ext cx="969963" cy="1320800"/>
          </a:xfrm>
          <a:prstGeom prst="rect">
            <a:avLst/>
          </a:prstGeom>
        </p:spPr>
      </p:pic>
      <p:sp>
        <p:nvSpPr>
          <p:cNvPr id="9" name="Content Placeholder 2">
            <a:extLst>
              <a:ext uri="{FF2B5EF4-FFF2-40B4-BE49-F238E27FC236}">
                <a16:creationId xmlns:a16="http://schemas.microsoft.com/office/drawing/2014/main" id="{E7AE7ECC-C6CC-811F-B188-5A20289D1AC6}"/>
              </a:ext>
            </a:extLst>
          </p:cNvPr>
          <p:cNvSpPr txBox="1">
            <a:spLocks/>
          </p:cNvSpPr>
          <p:nvPr/>
        </p:nvSpPr>
        <p:spPr>
          <a:xfrm>
            <a:off x="223959" y="5063490"/>
            <a:ext cx="2271874" cy="9029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Dr. Christina Hosker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(Medical Director) </a:t>
            </a:r>
            <a:endParaRPr kumimoji="0" lang="en-GB"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Content Placeholder 2">
            <a:extLst>
              <a:ext uri="{FF2B5EF4-FFF2-40B4-BE49-F238E27FC236}">
                <a16:creationId xmlns:a16="http://schemas.microsoft.com/office/drawing/2014/main" id="{BB330B5C-B661-8ABE-E64A-D61079205C6C}"/>
              </a:ext>
            </a:extLst>
          </p:cNvPr>
          <p:cNvSpPr txBox="1">
            <a:spLocks/>
          </p:cNvSpPr>
          <p:nvPr/>
        </p:nvSpPr>
        <p:spPr>
          <a:xfrm>
            <a:off x="6087268" y="4930276"/>
            <a:ext cx="3137402" cy="905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 Dr. Jacqui Dyer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(Mental Health Equalities advisor for NHS England)</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5" name="Picture 14" descr="A person with curly hair smiling&#10;&#10;Description automatically generated">
            <a:extLst>
              <a:ext uri="{FF2B5EF4-FFF2-40B4-BE49-F238E27FC236}">
                <a16:creationId xmlns:a16="http://schemas.microsoft.com/office/drawing/2014/main" id="{1978DF68-67E8-8B82-91F3-09B1E524D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138" y="2173127"/>
            <a:ext cx="2176662" cy="2697356"/>
          </a:xfrm>
          <a:prstGeom prst="rect">
            <a:avLst/>
          </a:prstGeom>
        </p:spPr>
      </p:pic>
      <p:sp>
        <p:nvSpPr>
          <p:cNvPr id="16" name="Content Placeholder 2">
            <a:extLst>
              <a:ext uri="{FF2B5EF4-FFF2-40B4-BE49-F238E27FC236}">
                <a16:creationId xmlns:a16="http://schemas.microsoft.com/office/drawing/2014/main" id="{9C25B909-DC55-C932-D75A-5E07D1594AC5}"/>
              </a:ext>
            </a:extLst>
          </p:cNvPr>
          <p:cNvSpPr txBox="1">
            <a:spLocks/>
          </p:cNvSpPr>
          <p:nvPr/>
        </p:nvSpPr>
        <p:spPr>
          <a:xfrm>
            <a:off x="2994486" y="5040630"/>
            <a:ext cx="2427287" cy="583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Sophie Valinakis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(Head of Health Equity) </a:t>
            </a:r>
          </a:p>
        </p:txBody>
      </p:sp>
      <p:pic>
        <p:nvPicPr>
          <p:cNvPr id="6" name="Picture 5">
            <a:extLst>
              <a:ext uri="{FF2B5EF4-FFF2-40B4-BE49-F238E27FC236}">
                <a16:creationId xmlns:a16="http://schemas.microsoft.com/office/drawing/2014/main" id="{9C270C51-B6DC-FAEC-738C-85C642F9DB15}"/>
              </a:ext>
            </a:extLst>
          </p:cNvPr>
          <p:cNvPicPr>
            <a:picLocks noChangeAspect="1"/>
          </p:cNvPicPr>
          <p:nvPr/>
        </p:nvPicPr>
        <p:blipFill>
          <a:blip r:embed="rId5"/>
          <a:stretch>
            <a:fillRect/>
          </a:stretch>
        </p:blipFill>
        <p:spPr>
          <a:xfrm>
            <a:off x="6108751" y="2173127"/>
            <a:ext cx="2627091" cy="2697356"/>
          </a:xfrm>
          <a:prstGeom prst="rect">
            <a:avLst/>
          </a:prstGeom>
        </p:spPr>
      </p:pic>
      <p:pic>
        <p:nvPicPr>
          <p:cNvPr id="7" name="Picture 6">
            <a:extLst>
              <a:ext uri="{FF2B5EF4-FFF2-40B4-BE49-F238E27FC236}">
                <a16:creationId xmlns:a16="http://schemas.microsoft.com/office/drawing/2014/main" id="{7021C556-FBDB-0F7D-288C-4919E71ABA78}"/>
              </a:ext>
            </a:extLst>
          </p:cNvPr>
          <p:cNvPicPr>
            <a:picLocks noChangeAspect="1"/>
          </p:cNvPicPr>
          <p:nvPr/>
        </p:nvPicPr>
        <p:blipFill>
          <a:blip r:embed="rId6"/>
          <a:stretch>
            <a:fillRect/>
          </a:stretch>
        </p:blipFill>
        <p:spPr>
          <a:xfrm>
            <a:off x="167772" y="2080260"/>
            <a:ext cx="2328061" cy="2850015"/>
          </a:xfrm>
          <a:prstGeom prst="rect">
            <a:avLst/>
          </a:prstGeom>
        </p:spPr>
      </p:pic>
      <p:sp>
        <p:nvSpPr>
          <p:cNvPr id="18" name="TextBox 17">
            <a:extLst>
              <a:ext uri="{FF2B5EF4-FFF2-40B4-BE49-F238E27FC236}">
                <a16:creationId xmlns:a16="http://schemas.microsoft.com/office/drawing/2014/main" id="{15A62C69-E5A3-C6BF-E35C-91A456921E63}"/>
              </a:ext>
            </a:extLst>
          </p:cNvPr>
          <p:cNvSpPr txBox="1"/>
          <p:nvPr/>
        </p:nvSpPr>
        <p:spPr>
          <a:xfrm>
            <a:off x="9110861" y="4878824"/>
            <a:ext cx="3294697" cy="646331"/>
          </a:xfrm>
          <a:prstGeom prst="rect">
            <a:avLst/>
          </a:prstGeom>
          <a:noFill/>
        </p:spPr>
        <p:txBody>
          <a:bodyPr wrap="square">
            <a:spAutoFit/>
          </a:bodyPr>
          <a:lstStyle/>
          <a:p>
            <a:pPr algn="ctr"/>
            <a:r>
              <a:rPr lang="en-GB" dirty="0"/>
              <a:t>Hannah Corlett</a:t>
            </a:r>
          </a:p>
          <a:p>
            <a:pPr algn="ctr"/>
            <a:r>
              <a:rPr lang="en-GB" dirty="0"/>
              <a:t>(Communications Officer)</a:t>
            </a:r>
          </a:p>
        </p:txBody>
      </p:sp>
    </p:spTree>
    <p:extLst>
      <p:ext uri="{BB962C8B-B14F-4D97-AF65-F5344CB8AC3E}">
        <p14:creationId xmlns:p14="http://schemas.microsoft.com/office/powerpoint/2010/main" val="2426494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0B87-2E7F-23E8-D4F1-F2611C59BE7D}"/>
              </a:ext>
            </a:extLst>
          </p:cNvPr>
          <p:cNvSpPr>
            <a:spLocks noGrp="1"/>
          </p:cNvSpPr>
          <p:nvPr>
            <p:ph type="title"/>
          </p:nvPr>
        </p:nvSpPr>
        <p:spPr/>
        <p:txBody>
          <a:bodyPr/>
          <a:lstStyle/>
          <a:p>
            <a:r>
              <a:rPr lang="en-GB" dirty="0"/>
              <a:t>2. Understanding our data actions</a:t>
            </a:r>
          </a:p>
        </p:txBody>
      </p:sp>
      <p:sp>
        <p:nvSpPr>
          <p:cNvPr id="3" name="Content Placeholder 2">
            <a:extLst>
              <a:ext uri="{FF2B5EF4-FFF2-40B4-BE49-F238E27FC236}">
                <a16:creationId xmlns:a16="http://schemas.microsoft.com/office/drawing/2014/main" id="{26FA488A-743B-8C81-A3E1-4350B81EA9FE}"/>
              </a:ext>
            </a:extLst>
          </p:cNvPr>
          <p:cNvSpPr>
            <a:spLocks noGrp="1"/>
          </p:cNvSpPr>
          <p:nvPr>
            <p:ph idx="1"/>
          </p:nvPr>
        </p:nvSpPr>
        <p:spPr>
          <a:xfrm>
            <a:off x="263047" y="2141951"/>
            <a:ext cx="11422541" cy="4035012"/>
          </a:xfrm>
        </p:spPr>
        <p:txBody>
          <a:bodyPr/>
          <a:lstStyle/>
          <a:p>
            <a:pPr algn="just">
              <a:lnSpc>
                <a:spcPct val="100000"/>
              </a:lnSpc>
              <a:spcBef>
                <a:spcPts val="0"/>
              </a:spcBef>
            </a:pPr>
            <a:r>
              <a:rPr lang="en-GB" sz="1600" dirty="0">
                <a:latin typeface="Arial" panose="020B0604020202020204" pitchFamily="34" charset="0"/>
                <a:ea typeface="Times New Roman" panose="02020603050405020304" pitchFamily="18" charset="0"/>
                <a:cs typeface="Times New Roman" panose="02020603050405020304" pitchFamily="18" charset="0"/>
              </a:rPr>
              <a:t>Created a first version ‘</a:t>
            </a:r>
            <a:r>
              <a:rPr lang="en-GB" sz="1600" dirty="0">
                <a:effectLst/>
                <a:latin typeface="Arial" panose="020B0604020202020204" pitchFamily="34" charset="0"/>
                <a:ea typeface="Times New Roman" panose="02020603050405020304" pitchFamily="18" charset="0"/>
                <a:cs typeface="Times New Roman" panose="02020603050405020304" pitchFamily="18" charset="0"/>
              </a:rPr>
              <a:t>Health Equity Data Dashboard’ with specific PCREF related measures initially focusing on </a:t>
            </a:r>
            <a:r>
              <a:rPr lang="en-GB" sz="1600" dirty="0">
                <a:latin typeface="Arial" panose="020B0604020202020204" pitchFamily="34" charset="0"/>
                <a:ea typeface="Times New Roman" panose="02020603050405020304" pitchFamily="18" charset="0"/>
                <a:cs typeface="Times New Roman" panose="02020603050405020304" pitchFamily="18" charset="0"/>
              </a:rPr>
              <a:t>Mental Health Act data on dentitions and restrictive practices</a:t>
            </a:r>
          </a:p>
          <a:p>
            <a:pPr algn="just">
              <a:lnSpc>
                <a:spcPct val="100000"/>
              </a:lnSpc>
              <a:spcBef>
                <a:spcPts val="0"/>
              </a:spcBef>
            </a:pP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0000"/>
              </a:lnSpc>
              <a:spcBef>
                <a:spcPts val="0"/>
              </a:spcBef>
            </a:pPr>
            <a:r>
              <a:rPr lang="en-GB" sz="1600" dirty="0">
                <a:latin typeface="Arial" panose="020B0604020202020204" pitchFamily="34" charset="0"/>
                <a:ea typeface="Times New Roman" panose="02020603050405020304" pitchFamily="18" charset="0"/>
                <a:cs typeface="Times New Roman" panose="02020603050405020304" pitchFamily="18" charset="0"/>
              </a:rPr>
              <a:t>Ongoing work focusing on wider r</a:t>
            </a:r>
            <a:r>
              <a:rPr lang="en-GB" sz="1600" dirty="0">
                <a:effectLst/>
                <a:latin typeface="Arial" panose="020B0604020202020204" pitchFamily="34" charset="0"/>
                <a:ea typeface="Times New Roman" panose="02020603050405020304" pitchFamily="18" charset="0"/>
                <a:cs typeface="Times New Roman" panose="02020603050405020304" pitchFamily="18" charset="0"/>
              </a:rPr>
              <a:t>eview of all data &amp; information available from sources such as:   </a:t>
            </a:r>
          </a:p>
          <a:p>
            <a:pPr marL="0" indent="0" algn="just">
              <a:lnSpc>
                <a:spcPct val="100000"/>
              </a:lnSpc>
              <a:spcBef>
                <a:spcPts val="0"/>
              </a:spcBef>
              <a:buNone/>
            </a:pPr>
            <a:r>
              <a:rPr lang="en-GB" sz="1600" dirty="0">
                <a:latin typeface="Arial" panose="020B0604020202020204" pitchFamily="34" charset="0"/>
                <a:ea typeface="Times New Roman" panose="02020603050405020304" pitchFamily="18" charset="0"/>
                <a:cs typeface="Times New Roman" panose="02020603050405020304" pitchFamily="18" charset="0"/>
              </a:rPr>
              <a:t> </a:t>
            </a:r>
          </a:p>
          <a:p>
            <a:pPr lvl="2" algn="just">
              <a:lnSpc>
                <a:spcPct val="100000"/>
              </a:lnSpc>
              <a:spcBef>
                <a:spcPts val="0"/>
              </a:spcBef>
            </a:pPr>
            <a:r>
              <a:rPr lang="en-GB" sz="1600" dirty="0">
                <a:latin typeface="Arial" panose="020B0604020202020204" pitchFamily="34" charset="0"/>
                <a:ea typeface="Times New Roman" panose="02020603050405020304" pitchFamily="18" charset="0"/>
                <a:cs typeface="Times New Roman" panose="02020603050405020304" pitchFamily="18" charset="0"/>
              </a:rPr>
              <a:t>Feedback from patients and carers in our services </a:t>
            </a:r>
          </a:p>
          <a:p>
            <a:pPr lvl="2" algn="just">
              <a:lnSpc>
                <a:spcPct val="100000"/>
              </a:lnSpc>
              <a:spcBef>
                <a:spcPts val="0"/>
              </a:spcBef>
            </a:pPr>
            <a:r>
              <a:rPr lang="en-GB" sz="1600" dirty="0">
                <a:latin typeface="Arial" panose="020B0604020202020204" pitchFamily="34" charset="0"/>
                <a:ea typeface="Times New Roman" panose="02020603050405020304" pitchFamily="18" charset="0"/>
                <a:cs typeface="Times New Roman" panose="02020603050405020304" pitchFamily="18" charset="0"/>
              </a:rPr>
              <a:t>Feedback from VCSE partners </a:t>
            </a:r>
          </a:p>
          <a:p>
            <a:pPr lvl="2" algn="just">
              <a:lnSpc>
                <a:spcPct val="100000"/>
              </a:lnSpc>
              <a:spcBef>
                <a:spcPts val="0"/>
              </a:spcBef>
            </a:pPr>
            <a:r>
              <a:rPr lang="en-GB" sz="1600" dirty="0">
                <a:latin typeface="Arial" panose="020B0604020202020204" pitchFamily="34" charset="0"/>
                <a:ea typeface="Times New Roman" panose="02020603050405020304" pitchFamily="18" charset="0"/>
                <a:cs typeface="Times New Roman" panose="02020603050405020304" pitchFamily="18" charset="0"/>
              </a:rPr>
              <a:t>Friends and Family Tests - cultural experiences</a:t>
            </a:r>
          </a:p>
          <a:p>
            <a:pPr lvl="2" algn="just">
              <a:lnSpc>
                <a:spcPct val="100000"/>
              </a:lnSpc>
              <a:spcBef>
                <a:spcPts val="0"/>
              </a:spcBef>
            </a:pPr>
            <a:r>
              <a:rPr lang="en-GB" sz="1600" dirty="0">
                <a:latin typeface="Arial" panose="020B0604020202020204" pitchFamily="34" charset="0"/>
                <a:ea typeface="Times New Roman" panose="02020603050405020304" pitchFamily="18" charset="0"/>
                <a:cs typeface="Times New Roman" panose="02020603050405020304" pitchFamily="18" charset="0"/>
              </a:rPr>
              <a:t>Complaints, compliments and safeguarding reports</a:t>
            </a:r>
          </a:p>
          <a:p>
            <a:pPr lvl="2" algn="just">
              <a:lnSpc>
                <a:spcPct val="100000"/>
              </a:lnSpc>
              <a:spcBef>
                <a:spcPts val="0"/>
              </a:spcBef>
            </a:pPr>
            <a:r>
              <a:rPr lang="en-GB" sz="1600" dirty="0">
                <a:latin typeface="Arial" panose="020B0604020202020204" pitchFamily="34" charset="0"/>
                <a:ea typeface="Times New Roman" panose="02020603050405020304" pitchFamily="18" charset="0"/>
                <a:cs typeface="Times New Roman" panose="02020603050405020304" pitchFamily="18" charset="0"/>
              </a:rPr>
              <a:t>Patient Advice and Liaison Service reports </a:t>
            </a:r>
          </a:p>
          <a:p>
            <a:pPr lvl="2" algn="just">
              <a:lnSpc>
                <a:spcPct val="100000"/>
              </a:lnSpc>
              <a:spcBef>
                <a:spcPts val="0"/>
              </a:spcBef>
            </a:pPr>
            <a:r>
              <a:rPr lang="en-GB" sz="1600" dirty="0">
                <a:latin typeface="Arial" panose="020B0604020202020204" pitchFamily="34" charset="0"/>
                <a:ea typeface="Times New Roman" panose="02020603050405020304" pitchFamily="18" charset="0"/>
                <a:cs typeface="Times New Roman" panose="02020603050405020304" pitchFamily="18" charset="0"/>
              </a:rPr>
              <a:t>Access to advocacy</a:t>
            </a:r>
          </a:p>
          <a:p>
            <a:pPr lvl="2" algn="just">
              <a:lnSpc>
                <a:spcPct val="100000"/>
              </a:lnSpc>
              <a:spcBef>
                <a:spcPts val="0"/>
              </a:spcBef>
            </a:pPr>
            <a:r>
              <a:rPr lang="en-GB" sz="1600" dirty="0">
                <a:latin typeface="Arial" panose="020B0604020202020204" pitchFamily="34" charset="0"/>
                <a:ea typeface="Times New Roman" panose="02020603050405020304" pitchFamily="18" charset="0"/>
                <a:cs typeface="Times New Roman" panose="02020603050405020304" pitchFamily="18" charset="0"/>
              </a:rPr>
              <a:t>West Yorkshire Intgrated Care Board led PCREF engagement and listening sessions</a:t>
            </a:r>
          </a:p>
          <a:p>
            <a:pPr lvl="2" algn="just">
              <a:lnSpc>
                <a:spcPct val="100000"/>
              </a:lnSpc>
              <a:spcBef>
                <a:spcPts val="0"/>
              </a:spcBef>
            </a:pPr>
            <a:r>
              <a:rPr lang="en-GB" sz="1600" dirty="0">
                <a:latin typeface="Arial" panose="020B0604020202020204" pitchFamily="34" charset="0"/>
                <a:ea typeface="Times New Roman" panose="02020603050405020304" pitchFamily="18" charset="0"/>
                <a:cs typeface="Times New Roman" panose="02020603050405020304" pitchFamily="18" charset="0"/>
              </a:rPr>
              <a:t>Workforce Race Equality Standard</a:t>
            </a:r>
          </a:p>
          <a:p>
            <a:pPr lvl="2" algn="just">
              <a:lnSpc>
                <a:spcPct val="100000"/>
              </a:lnSpc>
              <a:spcBef>
                <a:spcPts val="0"/>
              </a:spcBef>
            </a:pPr>
            <a:r>
              <a:rPr lang="en-GB" sz="1600" dirty="0">
                <a:latin typeface="Arial" panose="020B0604020202020204" pitchFamily="34" charset="0"/>
                <a:ea typeface="Times New Roman" panose="02020603050405020304" pitchFamily="18" charset="0"/>
                <a:cs typeface="Times New Roman" panose="02020603050405020304" pitchFamily="18" charset="0"/>
              </a:rPr>
              <a:t>Workforce </a:t>
            </a:r>
            <a:r>
              <a:rPr lang="en-GB" sz="1600" dirty="0">
                <a:effectLst/>
                <a:latin typeface="Arial" panose="020B0604020202020204" pitchFamily="34" charset="0"/>
                <a:ea typeface="Times New Roman" panose="02020603050405020304" pitchFamily="18" charset="0"/>
                <a:cs typeface="Times New Roman" panose="02020603050405020304" pitchFamily="18" charset="0"/>
              </a:rPr>
              <a:t>Race Equality Network </a:t>
            </a:r>
            <a:r>
              <a:rPr lang="en-GB" sz="1600" dirty="0">
                <a:latin typeface="Arial" panose="020B0604020202020204" pitchFamily="34" charset="0"/>
                <a:ea typeface="Times New Roman" panose="02020603050405020304" pitchFamily="18" charset="0"/>
                <a:cs typeface="Times New Roman" panose="02020603050405020304" pitchFamily="18" charset="0"/>
              </a:rPr>
              <a:t>feedback </a:t>
            </a:r>
          </a:p>
          <a:p>
            <a:pPr lvl="2" algn="just">
              <a:lnSpc>
                <a:spcPct val="100000"/>
              </a:lnSpc>
              <a:spcBef>
                <a:spcPts val="0"/>
              </a:spcBef>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Patient Reported Outcomes Measures (PROMS) </a:t>
            </a:r>
          </a:p>
          <a:p>
            <a:pPr marL="0" indent="0" algn="just">
              <a:lnSpc>
                <a:spcPct val="100000"/>
              </a:lnSpc>
              <a:spcBef>
                <a:spcPts val="0"/>
              </a:spcBef>
              <a:buNone/>
            </a:pP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A464F5F-42B0-5DB8-160F-59CA548388BC}"/>
              </a:ext>
            </a:extLst>
          </p:cNvPr>
          <p:cNvPicPr>
            <a:picLocks noChangeAspect="1"/>
          </p:cNvPicPr>
          <p:nvPr/>
        </p:nvPicPr>
        <p:blipFill>
          <a:blip r:embed="rId2"/>
          <a:stretch>
            <a:fillRect/>
          </a:stretch>
        </p:blipFill>
        <p:spPr>
          <a:xfrm>
            <a:off x="10621737" y="265369"/>
            <a:ext cx="969348" cy="1316850"/>
          </a:xfrm>
          <a:prstGeom prst="rect">
            <a:avLst/>
          </a:prstGeom>
        </p:spPr>
      </p:pic>
    </p:spTree>
    <p:extLst>
      <p:ext uri="{BB962C8B-B14F-4D97-AF65-F5344CB8AC3E}">
        <p14:creationId xmlns:p14="http://schemas.microsoft.com/office/powerpoint/2010/main" val="546359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7C0A9-8BA5-E4AC-F4AA-DD46087BFDE8}"/>
              </a:ext>
            </a:extLst>
          </p:cNvPr>
          <p:cNvSpPr>
            <a:spLocks noGrp="1"/>
          </p:cNvSpPr>
          <p:nvPr>
            <p:ph type="title"/>
          </p:nvPr>
        </p:nvSpPr>
        <p:spPr/>
        <p:txBody>
          <a:bodyPr/>
          <a:lstStyle/>
          <a:p>
            <a:r>
              <a:rPr lang="en-GB" dirty="0"/>
              <a:t>3. Feedback mechanisms actions</a:t>
            </a:r>
          </a:p>
        </p:txBody>
      </p:sp>
      <p:sp>
        <p:nvSpPr>
          <p:cNvPr id="3" name="Content Placeholder 2">
            <a:extLst>
              <a:ext uri="{FF2B5EF4-FFF2-40B4-BE49-F238E27FC236}">
                <a16:creationId xmlns:a16="http://schemas.microsoft.com/office/drawing/2014/main" id="{B3FA04A1-1C6A-1F5D-73C7-EE33E64587DA}"/>
              </a:ext>
            </a:extLst>
          </p:cNvPr>
          <p:cNvSpPr>
            <a:spLocks noGrp="1"/>
          </p:cNvSpPr>
          <p:nvPr>
            <p:ph idx="1"/>
          </p:nvPr>
        </p:nvSpPr>
        <p:spPr>
          <a:xfrm>
            <a:off x="925732" y="1932096"/>
            <a:ext cx="10759856" cy="4925904"/>
          </a:xfrm>
        </p:spPr>
        <p:txBody>
          <a:bodyPr/>
          <a:lstStyle/>
          <a:p>
            <a:pPr marL="0" indent="0" algn="just">
              <a:lnSpc>
                <a:spcPct val="100000"/>
              </a:lnSpc>
              <a:spcBef>
                <a:spcPts val="0"/>
              </a:spcBef>
              <a:buNone/>
            </a:pPr>
            <a:r>
              <a:rPr lang="en-GB" sz="1600" b="1" dirty="0">
                <a:latin typeface="Arial" panose="020B0604020202020204" pitchFamily="34" charset="0"/>
                <a:ea typeface="Times New Roman" panose="02020603050405020304" pitchFamily="18" charset="0"/>
                <a:cs typeface="Times New Roman" panose="02020603050405020304" pitchFamily="18" charset="0"/>
              </a:rPr>
              <a:t>Co-production</a:t>
            </a:r>
          </a:p>
          <a:p>
            <a:pPr marL="0" indent="0" algn="just">
              <a:lnSpc>
                <a:spcPct val="100000"/>
              </a:lnSpc>
              <a:spcBef>
                <a:spcPts val="0"/>
              </a:spcBef>
              <a:buNone/>
            </a:pPr>
            <a:endParaRPr lang="en-GB" sz="1600" dirty="0">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0"/>
              </a:spcBef>
            </a:pPr>
            <a:r>
              <a:rPr lang="en-GB" sz="1600" dirty="0">
                <a:latin typeface="Arial" panose="020B0604020202020204" pitchFamily="34" charset="0"/>
                <a:ea typeface="Times New Roman" panose="02020603050405020304" pitchFamily="18" charset="0"/>
                <a:cs typeface="Times New Roman" panose="02020603050405020304" pitchFamily="18" charset="0"/>
              </a:rPr>
              <a:t>Interviews and listening events with service users, carers and community groups </a:t>
            </a:r>
          </a:p>
          <a:p>
            <a:pPr lvl="0" algn="just">
              <a:lnSpc>
                <a:spcPct val="100000"/>
              </a:lnSpc>
              <a:spcBef>
                <a:spcPts val="0"/>
              </a:spcBef>
            </a:pPr>
            <a:r>
              <a:rPr lang="en-GB" sz="1600" dirty="0">
                <a:latin typeface="Arial" panose="020B0604020202020204" pitchFamily="34" charset="0"/>
                <a:ea typeface="Times New Roman" panose="02020603050405020304" pitchFamily="18" charset="0"/>
                <a:cs typeface="Times New Roman" panose="02020603050405020304" pitchFamily="18" charset="0"/>
              </a:rPr>
              <a:t>Lived experience partners from diverse backgrounds supporting governance processes e.g. advisory group community mental health transformation</a:t>
            </a:r>
          </a:p>
          <a:p>
            <a:pPr lvl="0" algn="just">
              <a:lnSpc>
                <a:spcPct val="100000"/>
              </a:lnSpc>
              <a:spcBef>
                <a:spcPts val="0"/>
              </a:spcBef>
            </a:pPr>
            <a:r>
              <a:rPr lang="en-GB" sz="1600" dirty="0">
                <a:latin typeface="Arial" panose="020B0604020202020204" pitchFamily="34" charset="0"/>
                <a:ea typeface="Times New Roman" panose="02020603050405020304" pitchFamily="18" charset="0"/>
                <a:cs typeface="Times New Roman" panose="02020603050405020304" pitchFamily="18" charset="0"/>
              </a:rPr>
              <a:t>Peer support workers with lived experience from diverse backgrounds employed our services</a:t>
            </a:r>
          </a:p>
          <a:p>
            <a:pPr lvl="0" algn="just">
              <a:lnSpc>
                <a:spcPct val="100000"/>
              </a:lnSpc>
              <a:spcBef>
                <a:spcPts val="0"/>
              </a:spcBef>
            </a:pPr>
            <a:r>
              <a:rPr lang="en-GB" sz="1600" dirty="0">
                <a:latin typeface="Arial" panose="020B0604020202020204" pitchFamily="34" charset="0"/>
                <a:ea typeface="Times New Roman" panose="02020603050405020304" pitchFamily="18" charset="0"/>
                <a:cs typeface="Times New Roman" panose="02020603050405020304" pitchFamily="18" charset="0"/>
              </a:rPr>
              <a:t>Community mental health transformation insight reports ‘You said we are doing’ with racialised and culturally diverse communities</a:t>
            </a:r>
          </a:p>
          <a:p>
            <a:pPr lvl="0" algn="just">
              <a:lnSpc>
                <a:spcPct val="100000"/>
              </a:lnSpc>
              <a:spcBef>
                <a:spcPts val="0"/>
              </a:spcBef>
            </a:pPr>
            <a:r>
              <a:rPr lang="en-GB" sz="1600" dirty="0">
                <a:latin typeface="Arial" panose="020B0604020202020204" pitchFamily="34" charset="0"/>
                <a:ea typeface="Times New Roman" panose="02020603050405020304" pitchFamily="18" charset="0"/>
                <a:cs typeface="Times New Roman" panose="02020603050405020304" pitchFamily="18" charset="0"/>
              </a:rPr>
              <a:t>Analysing existing local reports on racialised community groups e.g. </a:t>
            </a:r>
            <a:r>
              <a:rPr lang="en-GB" sz="1600" dirty="0">
                <a:latin typeface="Arial" panose="020B0604020202020204" pitchFamily="34" charset="0"/>
                <a:ea typeface="Times New Roman" panose="02020603050405020304" pitchFamily="18" charset="0"/>
                <a:cs typeface="Times New Roman" panose="02020603050405020304" pitchFamily="18" charset="0"/>
                <a:hlinkClick r:id="rId2"/>
              </a:rPr>
              <a:t>Independent Race Review (2024) </a:t>
            </a:r>
            <a:endParaRPr lang="en-GB" sz="1600" dirty="0">
              <a:latin typeface="Arial" panose="020B0604020202020204" pitchFamily="34" charset="0"/>
              <a:ea typeface="Times New Roman" panose="02020603050405020304" pitchFamily="18" charset="0"/>
              <a:cs typeface="Times New Roman" panose="02020603050405020304" pitchFamily="18" charset="0"/>
            </a:endParaRPr>
          </a:p>
          <a:p>
            <a:pPr marL="0" lvl="0" indent="0" algn="just">
              <a:lnSpc>
                <a:spcPct val="100000"/>
              </a:lnSpc>
              <a:spcBef>
                <a:spcPts val="0"/>
              </a:spcBef>
              <a:buNone/>
            </a:pPr>
            <a:endParaRPr lang="en-GB" sz="1600" dirty="0">
              <a:latin typeface="Arial" panose="020B0604020202020204" pitchFamily="34" charset="0"/>
              <a:ea typeface="Times New Roman" panose="02020603050405020304" pitchFamily="18" charset="0"/>
              <a:cs typeface="Times New Roman" panose="02020603050405020304" pitchFamily="18" charset="0"/>
            </a:endParaRPr>
          </a:p>
          <a:p>
            <a:pPr marL="0" lvl="0" indent="0" algn="just">
              <a:lnSpc>
                <a:spcPct val="100000"/>
              </a:lnSpc>
              <a:spcBef>
                <a:spcPts val="0"/>
              </a:spcBef>
              <a:buNone/>
            </a:pPr>
            <a:endParaRPr lang="en-GB" sz="1600" dirty="0">
              <a:latin typeface="Arial" panose="020B0604020202020204" pitchFamily="34" charset="0"/>
              <a:ea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GB" sz="1600" b="1" dirty="0">
                <a:effectLst/>
                <a:latin typeface="Arial" panose="020B0604020202020204" pitchFamily="34" charset="0"/>
                <a:ea typeface="Times New Roman" panose="02020603050405020304" pitchFamily="18" charset="0"/>
                <a:cs typeface="Times New Roman" panose="02020603050405020304" pitchFamily="18" charset="0"/>
              </a:rPr>
              <a:t>Partnership working</a:t>
            </a:r>
          </a:p>
          <a:p>
            <a:pPr marL="0" lvl="0" indent="0" algn="just">
              <a:lnSpc>
                <a:spcPct val="100000"/>
              </a:lnSpc>
              <a:spcBef>
                <a:spcPts val="0"/>
              </a:spcBef>
              <a:buNone/>
            </a:pP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0"/>
              </a:spcBef>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Relationships with grassroots community mental health groups</a:t>
            </a:r>
          </a:p>
          <a:p>
            <a:pPr lvl="0" algn="just">
              <a:lnSpc>
                <a:spcPct val="100000"/>
              </a:lnSpc>
              <a:spcBef>
                <a:spcPts val="0"/>
              </a:spcBef>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Commissioning for racial equity in mental health event in collaboration with Synergi Leeds in November</a:t>
            </a:r>
          </a:p>
          <a:p>
            <a:pPr lvl="0" algn="just">
              <a:lnSpc>
                <a:spcPct val="100000"/>
              </a:lnSpc>
              <a:spcBef>
                <a:spcPts val="0"/>
              </a:spcBef>
            </a:pPr>
            <a:r>
              <a:rPr lang="en-GB" sz="1600" dirty="0">
                <a:latin typeface="Arial" panose="020B0604020202020204" pitchFamily="34" charset="0"/>
                <a:ea typeface="Times New Roman" panose="02020603050405020304" pitchFamily="18" charset="0"/>
                <a:cs typeface="Times New Roman" panose="02020603050405020304" pitchFamily="18" charset="0"/>
              </a:rPr>
              <a:t>Community membership at Forum for Race Equality in Social and Healthcare (FRESH)</a:t>
            </a:r>
          </a:p>
          <a:p>
            <a:pPr marL="0" indent="0" algn="just">
              <a:lnSpc>
                <a:spcPct val="100000"/>
              </a:lnSpc>
              <a:spcBef>
                <a:spcPts val="0"/>
              </a:spcBef>
              <a:buNone/>
            </a:pP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sz="1600" dirty="0"/>
          </a:p>
        </p:txBody>
      </p:sp>
      <p:pic>
        <p:nvPicPr>
          <p:cNvPr id="4" name="Picture 3">
            <a:extLst>
              <a:ext uri="{FF2B5EF4-FFF2-40B4-BE49-F238E27FC236}">
                <a16:creationId xmlns:a16="http://schemas.microsoft.com/office/drawing/2014/main" id="{376E0D0B-2B85-BBFB-6123-55D60ABD1CB9}"/>
              </a:ext>
            </a:extLst>
          </p:cNvPr>
          <p:cNvPicPr>
            <a:picLocks noChangeAspect="1"/>
          </p:cNvPicPr>
          <p:nvPr/>
        </p:nvPicPr>
        <p:blipFill>
          <a:blip r:embed="rId3"/>
          <a:stretch>
            <a:fillRect/>
          </a:stretch>
        </p:blipFill>
        <p:spPr>
          <a:xfrm>
            <a:off x="10707275" y="230188"/>
            <a:ext cx="969348" cy="1316850"/>
          </a:xfrm>
          <a:prstGeom prst="rect">
            <a:avLst/>
          </a:prstGeom>
        </p:spPr>
      </p:pic>
    </p:spTree>
    <p:extLst>
      <p:ext uri="{BB962C8B-B14F-4D97-AF65-F5344CB8AC3E}">
        <p14:creationId xmlns:p14="http://schemas.microsoft.com/office/powerpoint/2010/main" val="2381411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D25E9-90A3-C6D6-6DD6-C610DE889D49}"/>
              </a:ext>
            </a:extLst>
          </p:cNvPr>
          <p:cNvSpPr>
            <a:spLocks noGrp="1"/>
          </p:cNvSpPr>
          <p:nvPr>
            <p:ph type="title"/>
          </p:nvPr>
        </p:nvSpPr>
        <p:spPr>
          <a:xfrm>
            <a:off x="353526" y="360768"/>
            <a:ext cx="10645239" cy="1325563"/>
          </a:xfrm>
        </p:spPr>
        <p:txBody>
          <a:bodyPr lIns="91440" tIns="45720" rIns="91440" bIns="45720" anchorCtr="0">
            <a:normAutofit/>
          </a:bodyPr>
          <a:lstStyle/>
          <a:p>
            <a:r>
              <a:rPr lang="en-GB" sz="4300" dirty="0"/>
              <a:t>Patient and Carer Feedback Mechanism </a:t>
            </a:r>
          </a:p>
        </p:txBody>
      </p:sp>
      <p:graphicFrame>
        <p:nvGraphicFramePr>
          <p:cNvPr id="34" name="Content Placeholder 2">
            <a:extLst>
              <a:ext uri="{FF2B5EF4-FFF2-40B4-BE49-F238E27FC236}">
                <a16:creationId xmlns:a16="http://schemas.microsoft.com/office/drawing/2014/main" id="{1BED4261-517B-8B2B-96E4-78EFD649BB67}"/>
              </a:ext>
            </a:extLst>
          </p:cNvPr>
          <p:cNvGraphicFramePr>
            <a:graphicFrameLocks noGrp="1"/>
          </p:cNvGraphicFramePr>
          <p:nvPr>
            <p:ph idx="1"/>
            <p:extLst>
              <p:ext uri="{D42A27DB-BD31-4B8C-83A1-F6EECF244321}">
                <p14:modId xmlns:p14="http://schemas.microsoft.com/office/powerpoint/2010/main" val="2279845722"/>
              </p:ext>
            </p:extLst>
          </p:nvPr>
        </p:nvGraphicFramePr>
        <p:xfrm>
          <a:off x="483165" y="188837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4C68FA9B-3673-CCB2-667D-F0504C216158}"/>
              </a:ext>
            </a:extLst>
          </p:cNvPr>
          <p:cNvPicPr>
            <a:picLocks noChangeAspect="1"/>
          </p:cNvPicPr>
          <p:nvPr/>
        </p:nvPicPr>
        <p:blipFill>
          <a:blip r:embed="rId7"/>
          <a:stretch>
            <a:fillRect/>
          </a:stretch>
        </p:blipFill>
        <p:spPr>
          <a:xfrm>
            <a:off x="10998765" y="230188"/>
            <a:ext cx="969348" cy="1316850"/>
          </a:xfrm>
          <a:prstGeom prst="rect">
            <a:avLst/>
          </a:prstGeom>
        </p:spPr>
      </p:pic>
    </p:spTree>
    <p:extLst>
      <p:ext uri="{BB962C8B-B14F-4D97-AF65-F5344CB8AC3E}">
        <p14:creationId xmlns:p14="http://schemas.microsoft.com/office/powerpoint/2010/main" val="716308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C7692-4B99-7E0C-954D-A2147CB6E09D}"/>
              </a:ext>
            </a:extLst>
          </p:cNvPr>
          <p:cNvSpPr>
            <a:spLocks noGrp="1"/>
          </p:cNvSpPr>
          <p:nvPr>
            <p:ph type="title"/>
          </p:nvPr>
        </p:nvSpPr>
        <p:spPr/>
        <p:txBody>
          <a:bodyPr/>
          <a:lstStyle/>
          <a:p>
            <a:r>
              <a:rPr lang="en-GB" dirty="0"/>
              <a:t>Highlighting some specific work areas  </a:t>
            </a:r>
          </a:p>
        </p:txBody>
      </p:sp>
      <p:sp>
        <p:nvSpPr>
          <p:cNvPr id="3" name="Content Placeholder 2">
            <a:extLst>
              <a:ext uri="{FF2B5EF4-FFF2-40B4-BE49-F238E27FC236}">
                <a16:creationId xmlns:a16="http://schemas.microsoft.com/office/drawing/2014/main" id="{ACADC952-99A7-3505-ADE4-5DDC1F46096B}"/>
              </a:ext>
            </a:extLst>
          </p:cNvPr>
          <p:cNvSpPr>
            <a:spLocks noGrp="1"/>
          </p:cNvSpPr>
          <p:nvPr>
            <p:ph idx="1"/>
          </p:nvPr>
        </p:nvSpPr>
        <p:spPr>
          <a:xfrm>
            <a:off x="488949" y="2004377"/>
            <a:ext cx="11544300" cy="4351338"/>
          </a:xfrm>
        </p:spPr>
        <p:txBody>
          <a:bodyPr/>
          <a:lstStyle/>
          <a:p>
            <a:pPr marL="342900" indent="-342900">
              <a:buFont typeface="Symbol" panose="05050102010706020507" pitchFamily="18" charset="2"/>
              <a:buChar char=""/>
            </a:pPr>
            <a:r>
              <a:rPr lang="en-GB" sz="2000" dirty="0">
                <a:latin typeface="Arial" panose="020B0604020202020204" pitchFamily="34" charset="0"/>
                <a:ea typeface="Times New Roman" panose="02020603050405020304" pitchFamily="18" charset="0"/>
              </a:rPr>
              <a:t>Work with communities to build trust </a:t>
            </a:r>
          </a:p>
          <a:p>
            <a:pPr marL="342900" indent="-342900">
              <a:buFont typeface="Symbol" panose="05050102010706020507" pitchFamily="18" charset="2"/>
              <a:buChar char=""/>
            </a:pPr>
            <a:r>
              <a:rPr lang="en-GB" sz="2000" dirty="0">
                <a:latin typeface="Arial" panose="020B0604020202020204" pitchFamily="34" charset="0"/>
                <a:ea typeface="Times New Roman" panose="02020603050405020304" pitchFamily="18" charset="0"/>
              </a:rPr>
              <a:t>Community Mental Health Transformation Programme </a:t>
            </a:r>
          </a:p>
          <a:p>
            <a:pPr marL="34290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Trauma </a:t>
            </a:r>
            <a:r>
              <a:rPr lang="en-GB" sz="2000" dirty="0">
                <a:latin typeface="Arial" panose="020B0604020202020204" pitchFamily="34" charset="0"/>
                <a:ea typeface="Times New Roman" panose="02020603050405020304" pitchFamily="18" charset="0"/>
              </a:rPr>
              <a:t>informed approach delivering NHSE </a:t>
            </a:r>
            <a:r>
              <a:rPr lang="en-GB" sz="2000" dirty="0">
                <a:effectLst/>
                <a:latin typeface="Arial" panose="020B0604020202020204" pitchFamily="34" charset="0"/>
                <a:ea typeface="Times New Roman" panose="02020603050405020304" pitchFamily="18" charset="0"/>
              </a:rPr>
              <a:t>Culture of Care </a:t>
            </a:r>
            <a:r>
              <a:rPr lang="en-GB" sz="2000" dirty="0">
                <a:latin typeface="Arial" panose="020B0604020202020204" pitchFamily="34" charset="0"/>
                <a:ea typeface="Times New Roman" panose="02020603050405020304" pitchFamily="18" charset="0"/>
              </a:rPr>
              <a:t>Quality Transformation Programme</a:t>
            </a:r>
            <a:endParaRPr lang="fr-FR" sz="2000" dirty="0">
              <a:effectLst/>
              <a:latin typeface="Arial" panose="020B0604020202020204" pitchFamily="34" charset="0"/>
              <a:ea typeface="Times New Roman" panose="02020603050405020304" pitchFamily="18" charset="0"/>
            </a:endParaRPr>
          </a:p>
          <a:p>
            <a:pPr marL="342900" indent="-342900">
              <a:buFont typeface="Symbol" panose="05050102010706020507" pitchFamily="18" charset="2"/>
              <a:buChar char=""/>
            </a:pPr>
            <a:r>
              <a:rPr lang="fr-FR" sz="2000" dirty="0">
                <a:effectLst/>
                <a:latin typeface="Arial" panose="020B0604020202020204" pitchFamily="34" charset="0"/>
                <a:ea typeface="Times New Roman" panose="02020603050405020304" pitchFamily="18" charset="0"/>
              </a:rPr>
              <a:t>Advance Choice Documents </a:t>
            </a:r>
          </a:p>
          <a:p>
            <a:pPr marL="34290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Board to ward training via Advancing Mental Health Equalities (AMHE) Collaborative</a:t>
            </a:r>
            <a:endParaRPr lang="fr-FR" sz="2000" dirty="0">
              <a:effectLst/>
              <a:latin typeface="Arial" panose="020B0604020202020204" pitchFamily="34" charset="0"/>
              <a:ea typeface="Times New Roman" panose="02020603050405020304" pitchFamily="18" charset="0"/>
            </a:endParaRPr>
          </a:p>
          <a:p>
            <a:pPr marL="342900" indent="-342900">
              <a:buFont typeface="Symbol" panose="05050102010706020507" pitchFamily="18" charset="2"/>
              <a:buChar char=""/>
            </a:pPr>
            <a:r>
              <a:rPr lang="en-GB" sz="2000" dirty="0">
                <a:latin typeface="Arial" panose="020B0604020202020204" pitchFamily="34" charset="0"/>
                <a:ea typeface="Times New Roman" panose="02020603050405020304" pitchFamily="18" charset="0"/>
              </a:rPr>
              <a:t>Reciprocal mentoring</a:t>
            </a:r>
          </a:p>
          <a:p>
            <a:pPr marL="342900" indent="-342900">
              <a:buFont typeface="Symbol" panose="05050102010706020507" pitchFamily="18" charset="2"/>
              <a:buChar char=""/>
            </a:pPr>
            <a:r>
              <a:rPr lang="en-GB" sz="2000" dirty="0">
                <a:latin typeface="Arial" panose="020B0604020202020204" pitchFamily="34" charset="0"/>
                <a:ea typeface="Times New Roman" panose="02020603050405020304" pitchFamily="18" charset="0"/>
              </a:rPr>
              <a:t>Review our p</a:t>
            </a:r>
            <a:r>
              <a:rPr lang="en-GB" sz="2000" dirty="0">
                <a:effectLst/>
                <a:latin typeface="Arial" panose="020B0604020202020204" pitchFamily="34" charset="0"/>
                <a:ea typeface="Times New Roman" panose="02020603050405020304" pitchFamily="18" charset="0"/>
              </a:rPr>
              <a:t>olicies with a racialised lens </a:t>
            </a:r>
            <a:endParaRPr lang="en-GB" sz="2000" dirty="0">
              <a:effectLst/>
              <a:latin typeface="Calibri" panose="020F0502020204030204" pitchFamily="34" charset="0"/>
              <a:ea typeface="Aptos" panose="020B0004020202020204" pitchFamily="34" charset="0"/>
            </a:endParaRP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Structured </a:t>
            </a:r>
            <a:r>
              <a:rPr lang="en-GB" sz="2000" dirty="0">
                <a:latin typeface="Arial" panose="020B0604020202020204" pitchFamily="34" charset="0"/>
                <a:ea typeface="Times New Roman" panose="02020603050405020304" pitchFamily="18" charset="0"/>
              </a:rPr>
              <a:t>J</a:t>
            </a:r>
            <a:r>
              <a:rPr lang="en-GB" sz="2000" dirty="0">
                <a:effectLst/>
                <a:latin typeface="Arial" panose="020B0604020202020204" pitchFamily="34" charset="0"/>
                <a:ea typeface="Times New Roman" panose="02020603050405020304" pitchFamily="18" charset="0"/>
              </a:rPr>
              <a:t>udgement </a:t>
            </a:r>
            <a:r>
              <a:rPr lang="en-GB" sz="2000" dirty="0">
                <a:latin typeface="Arial" panose="020B0604020202020204" pitchFamily="34" charset="0"/>
                <a:ea typeface="Times New Roman" panose="02020603050405020304" pitchFamily="18" charset="0"/>
              </a:rPr>
              <a:t>R</a:t>
            </a:r>
            <a:r>
              <a:rPr lang="en-GB" sz="2000" dirty="0">
                <a:effectLst/>
                <a:latin typeface="Arial" panose="020B0604020202020204" pitchFamily="34" charset="0"/>
                <a:ea typeface="Times New Roman" panose="02020603050405020304" pitchFamily="18" charset="0"/>
              </a:rPr>
              <a:t>eviews </a:t>
            </a:r>
            <a:endParaRPr lang="en-GB" sz="2000" dirty="0">
              <a:effectLst/>
              <a:latin typeface="Calibri" panose="020F0502020204030204" pitchFamily="34" charset="0"/>
              <a:ea typeface="Aptos" panose="020B0004020202020204" pitchFamily="34" charset="0"/>
            </a:endParaRPr>
          </a:p>
          <a:p>
            <a:pPr marL="342900" lvl="0" indent="-342900">
              <a:buFont typeface="Symbol" panose="05050102010706020507" pitchFamily="18" charset="2"/>
              <a:buChar char=""/>
            </a:pPr>
            <a:r>
              <a:rPr lang="en-GB" sz="2000" dirty="0">
                <a:latin typeface="Arial" panose="020B0604020202020204" pitchFamily="34" charset="0"/>
                <a:ea typeface="Times New Roman" panose="02020603050405020304" pitchFamily="18" charset="0"/>
              </a:rPr>
              <a:t>Designing and delivering health equity city wide continuous professional development</a:t>
            </a:r>
            <a:endParaRPr lang="en-GB" sz="2000" dirty="0"/>
          </a:p>
        </p:txBody>
      </p:sp>
      <p:pic>
        <p:nvPicPr>
          <p:cNvPr id="4" name="Picture 3">
            <a:extLst>
              <a:ext uri="{FF2B5EF4-FFF2-40B4-BE49-F238E27FC236}">
                <a16:creationId xmlns:a16="http://schemas.microsoft.com/office/drawing/2014/main" id="{D571E0BE-476C-1708-CE51-BD6F902DDDC2}"/>
              </a:ext>
            </a:extLst>
          </p:cNvPr>
          <p:cNvPicPr>
            <a:picLocks noChangeAspect="1"/>
          </p:cNvPicPr>
          <p:nvPr/>
        </p:nvPicPr>
        <p:blipFill>
          <a:blip r:embed="rId2"/>
          <a:stretch>
            <a:fillRect/>
          </a:stretch>
        </p:blipFill>
        <p:spPr>
          <a:xfrm>
            <a:off x="10662900" y="365125"/>
            <a:ext cx="969348" cy="1316850"/>
          </a:xfrm>
          <a:prstGeom prst="rect">
            <a:avLst/>
          </a:prstGeom>
        </p:spPr>
      </p:pic>
    </p:spTree>
    <p:extLst>
      <p:ext uri="{BB962C8B-B14F-4D97-AF65-F5344CB8AC3E}">
        <p14:creationId xmlns:p14="http://schemas.microsoft.com/office/powerpoint/2010/main" val="1473448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B0A31E-5696-645D-8BCD-7DB5A87EEA41}"/>
              </a:ext>
            </a:extLst>
          </p:cNvPr>
          <p:cNvPicPr>
            <a:picLocks noChangeAspect="1"/>
          </p:cNvPicPr>
          <p:nvPr/>
        </p:nvPicPr>
        <p:blipFill>
          <a:blip r:embed="rId2"/>
          <a:stretch>
            <a:fillRect/>
          </a:stretch>
        </p:blipFill>
        <p:spPr>
          <a:xfrm>
            <a:off x="10842625" y="230188"/>
            <a:ext cx="969963" cy="1320800"/>
          </a:xfrm>
          <a:prstGeom prst="rect">
            <a:avLst/>
          </a:prstGeom>
        </p:spPr>
      </p:pic>
      <p:sp>
        <p:nvSpPr>
          <p:cNvPr id="3" name="TextBox 2">
            <a:extLst>
              <a:ext uri="{FF2B5EF4-FFF2-40B4-BE49-F238E27FC236}">
                <a16:creationId xmlns:a16="http://schemas.microsoft.com/office/drawing/2014/main" id="{02BEAF9F-2331-70C4-E0B9-E8271775A708}"/>
              </a:ext>
            </a:extLst>
          </p:cNvPr>
          <p:cNvSpPr txBox="1"/>
          <p:nvPr/>
        </p:nvSpPr>
        <p:spPr>
          <a:xfrm>
            <a:off x="707200" y="705922"/>
            <a:ext cx="30631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0000"/>
                </a:solidFill>
                <a:effectLst/>
                <a:uLnTx/>
                <a:uFillTx/>
                <a:latin typeface="Arial" panose="020B0604020202020204"/>
                <a:ea typeface="+mn-ea"/>
                <a:cs typeface="+mn-cs"/>
              </a:rPr>
              <a:t>Question 3  </a:t>
            </a:r>
          </a:p>
        </p:txBody>
      </p:sp>
      <p:sp>
        <p:nvSpPr>
          <p:cNvPr id="4" name="Thought Bubble: Cloud 3">
            <a:extLst>
              <a:ext uri="{FF2B5EF4-FFF2-40B4-BE49-F238E27FC236}">
                <a16:creationId xmlns:a16="http://schemas.microsoft.com/office/drawing/2014/main" id="{CC8AFFD9-8C3F-5319-A4CF-F9347A279F63}"/>
              </a:ext>
            </a:extLst>
          </p:cNvPr>
          <p:cNvSpPr/>
          <p:nvPr/>
        </p:nvSpPr>
        <p:spPr>
          <a:xfrm>
            <a:off x="2342367" y="705922"/>
            <a:ext cx="8016657" cy="5010411"/>
          </a:xfrm>
          <a:prstGeom prst="cloud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itle 9">
            <a:extLst>
              <a:ext uri="{FF2B5EF4-FFF2-40B4-BE49-F238E27FC236}">
                <a16:creationId xmlns:a16="http://schemas.microsoft.com/office/drawing/2014/main" id="{0CE58CEB-5934-B466-6A37-17EA28648231}"/>
              </a:ext>
            </a:extLst>
          </p:cNvPr>
          <p:cNvSpPr>
            <a:spLocks noGrp="1"/>
          </p:cNvSpPr>
          <p:nvPr>
            <p:ph type="ctrTitle"/>
          </p:nvPr>
        </p:nvSpPr>
        <p:spPr>
          <a:xfrm>
            <a:off x="3275555" y="2284857"/>
            <a:ext cx="6150280" cy="2056508"/>
          </a:xfrm>
        </p:spPr>
        <p:txBody>
          <a:bodyPr lIns="91440" tIns="45720" rIns="91440" bIns="45720" anchor="b" anchorCtr="0"/>
          <a:lstStyle/>
          <a:p>
            <a:pPr algn="ctr" rtl="0" fontAlgn="base"/>
            <a:r>
              <a:rPr lang="en-GB" sz="2800" dirty="0">
                <a:solidFill>
                  <a:schemeClr val="tx1"/>
                </a:solidFill>
                <a:cs typeface="Arial" panose="020B0604020202020204"/>
              </a:rPr>
              <a:t>What is the biggest </a:t>
            </a:r>
            <a:br>
              <a:rPr lang="en-GB" sz="2800" dirty="0">
                <a:solidFill>
                  <a:schemeClr val="tx1"/>
                </a:solidFill>
                <a:cs typeface="Arial" panose="020B0604020202020204"/>
              </a:rPr>
            </a:br>
            <a:r>
              <a:rPr lang="en-GB" sz="2800" dirty="0">
                <a:solidFill>
                  <a:schemeClr val="tx1"/>
                </a:solidFill>
                <a:cs typeface="Arial" panose="020B0604020202020204"/>
              </a:rPr>
              <a:t>racial inequity priority to you? </a:t>
            </a:r>
            <a:br>
              <a:rPr lang="en-GB" sz="2800" dirty="0">
                <a:solidFill>
                  <a:schemeClr val="tx1"/>
                </a:solidFill>
                <a:cs typeface="Arial" panose="020B0604020202020204"/>
              </a:rPr>
            </a:br>
            <a:r>
              <a:rPr lang="en-GB" sz="2800" dirty="0">
                <a:solidFill>
                  <a:schemeClr val="tx1"/>
                </a:solidFill>
                <a:cs typeface="Arial" panose="020B0604020202020204"/>
              </a:rPr>
              <a:t>(word bubble)</a:t>
            </a:r>
            <a:br>
              <a:rPr lang="en-GB" sz="2800" dirty="0">
                <a:solidFill>
                  <a:schemeClr val="tx1"/>
                </a:solidFill>
                <a:cs typeface="Arial" panose="020B0604020202020204"/>
              </a:rPr>
            </a:br>
            <a:endParaRPr lang="en-GB" sz="2800" dirty="0">
              <a:solidFill>
                <a:schemeClr val="tx1"/>
              </a:solidFill>
              <a:cs typeface="Arial" panose="020B0604020202020204"/>
            </a:endParaRPr>
          </a:p>
        </p:txBody>
      </p:sp>
    </p:spTree>
    <p:extLst>
      <p:ext uri="{BB962C8B-B14F-4D97-AF65-F5344CB8AC3E}">
        <p14:creationId xmlns:p14="http://schemas.microsoft.com/office/powerpoint/2010/main" val="2626718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504E2-88D7-E09D-636C-B21ED1CF47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0AC8EA9-DA37-2EEF-499C-E972BC18DE86}"/>
              </a:ext>
            </a:extLst>
          </p:cNvPr>
          <p:cNvSpPr>
            <a:spLocks noGrp="1"/>
          </p:cNvSpPr>
          <p:nvPr>
            <p:ph type="ctrTitle"/>
          </p:nvPr>
        </p:nvSpPr>
        <p:spPr>
          <a:xfrm>
            <a:off x="775946" y="2301687"/>
            <a:ext cx="11694350" cy="1682429"/>
          </a:xfrm>
        </p:spPr>
        <p:txBody>
          <a:bodyPr/>
          <a:lstStyle/>
          <a:p>
            <a:r>
              <a:rPr lang="en-GB" dirty="0"/>
              <a:t>What is our evidence telling us? </a:t>
            </a:r>
          </a:p>
        </p:txBody>
      </p:sp>
      <p:pic>
        <p:nvPicPr>
          <p:cNvPr id="2" name="Picture 1">
            <a:extLst>
              <a:ext uri="{FF2B5EF4-FFF2-40B4-BE49-F238E27FC236}">
                <a16:creationId xmlns:a16="http://schemas.microsoft.com/office/drawing/2014/main" id="{F22F00B3-C06D-BB42-D1AE-33B61451D61B}"/>
              </a:ext>
            </a:extLst>
          </p:cNvPr>
          <p:cNvPicPr>
            <a:picLocks noChangeAspect="1"/>
          </p:cNvPicPr>
          <p:nvPr/>
        </p:nvPicPr>
        <p:blipFill>
          <a:blip r:embed="rId2"/>
          <a:stretch>
            <a:fillRect/>
          </a:stretch>
        </p:blipFill>
        <p:spPr>
          <a:xfrm>
            <a:off x="10647152" y="226158"/>
            <a:ext cx="969348" cy="1316850"/>
          </a:xfrm>
          <a:prstGeom prst="rect">
            <a:avLst/>
          </a:prstGeom>
        </p:spPr>
      </p:pic>
    </p:spTree>
    <p:extLst>
      <p:ext uri="{BB962C8B-B14F-4D97-AF65-F5344CB8AC3E}">
        <p14:creationId xmlns:p14="http://schemas.microsoft.com/office/powerpoint/2010/main" val="3511281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ED4609F-232C-F233-FB17-06D0ABA414B7}"/>
              </a:ext>
            </a:extLst>
          </p:cNvPr>
          <p:cNvGrpSpPr/>
          <p:nvPr/>
        </p:nvGrpSpPr>
        <p:grpSpPr>
          <a:xfrm>
            <a:off x="8285019" y="1839551"/>
            <a:ext cx="3975044" cy="4464339"/>
            <a:chOff x="7057304" y="365558"/>
            <a:chExt cx="4460586" cy="5895975"/>
          </a:xfrm>
        </p:grpSpPr>
        <p:pic>
          <p:nvPicPr>
            <p:cNvPr id="7" name="Picture 6" descr="A graph with blue and white bars&#10;&#10;Description automatically generated">
              <a:extLst>
                <a:ext uri="{FF2B5EF4-FFF2-40B4-BE49-F238E27FC236}">
                  <a16:creationId xmlns:a16="http://schemas.microsoft.com/office/drawing/2014/main" id="{746BF84F-5FD7-4B3D-B92C-C4B90BC4B932}"/>
                </a:ext>
              </a:extLst>
            </p:cNvPr>
            <p:cNvPicPr>
              <a:picLocks noChangeAspect="1"/>
            </p:cNvPicPr>
            <p:nvPr/>
          </p:nvPicPr>
          <p:blipFill>
            <a:blip r:embed="rId2"/>
            <a:stretch>
              <a:fillRect/>
            </a:stretch>
          </p:blipFill>
          <p:spPr>
            <a:xfrm>
              <a:off x="9679565" y="365558"/>
              <a:ext cx="1838325" cy="5895975"/>
            </a:xfrm>
            <a:prstGeom prst="rect">
              <a:avLst/>
            </a:prstGeom>
          </p:spPr>
        </p:pic>
        <p:pic>
          <p:nvPicPr>
            <p:cNvPr id="8" name="Picture 7" descr="A screenshot of a graph&#10;&#10;Description automatically generated">
              <a:extLst>
                <a:ext uri="{FF2B5EF4-FFF2-40B4-BE49-F238E27FC236}">
                  <a16:creationId xmlns:a16="http://schemas.microsoft.com/office/drawing/2014/main" id="{B12E56B0-B267-4B92-4617-0884F142B311}"/>
                </a:ext>
              </a:extLst>
            </p:cNvPr>
            <p:cNvPicPr>
              <a:picLocks noChangeAspect="1"/>
            </p:cNvPicPr>
            <p:nvPr/>
          </p:nvPicPr>
          <p:blipFill>
            <a:blip r:embed="rId3"/>
            <a:stretch>
              <a:fillRect/>
            </a:stretch>
          </p:blipFill>
          <p:spPr>
            <a:xfrm>
              <a:off x="7057304" y="365558"/>
              <a:ext cx="2695575" cy="5895975"/>
            </a:xfrm>
            <a:prstGeom prst="rect">
              <a:avLst/>
            </a:prstGeom>
          </p:spPr>
        </p:pic>
      </p:grpSp>
      <p:sp>
        <p:nvSpPr>
          <p:cNvPr id="2" name="Title 1">
            <a:extLst>
              <a:ext uri="{FF2B5EF4-FFF2-40B4-BE49-F238E27FC236}">
                <a16:creationId xmlns:a16="http://schemas.microsoft.com/office/drawing/2014/main" id="{F1068A08-AE7A-0B81-F2B4-0710E1EEB51A}"/>
              </a:ext>
            </a:extLst>
          </p:cNvPr>
          <p:cNvSpPr>
            <a:spLocks noGrp="1"/>
          </p:cNvSpPr>
          <p:nvPr>
            <p:ph type="title"/>
          </p:nvPr>
        </p:nvSpPr>
        <p:spPr/>
        <p:txBody>
          <a:bodyPr lIns="91440" tIns="45720" rIns="91440" bIns="45720" anchor="ctr" anchorCtr="0"/>
          <a:lstStyle/>
          <a:p>
            <a:r>
              <a:rPr lang="en-US" dirty="0">
                <a:cs typeface="Arial"/>
              </a:rPr>
              <a:t>Who makes up Leeds? </a:t>
            </a:r>
            <a:endParaRPr lang="en-US" dirty="0"/>
          </a:p>
        </p:txBody>
      </p:sp>
      <p:sp>
        <p:nvSpPr>
          <p:cNvPr id="3" name="Subtitle 2">
            <a:extLst>
              <a:ext uri="{FF2B5EF4-FFF2-40B4-BE49-F238E27FC236}">
                <a16:creationId xmlns:a16="http://schemas.microsoft.com/office/drawing/2014/main" id="{A577A08E-0C34-F4AD-2F1E-BD61CA55F67E}"/>
              </a:ext>
            </a:extLst>
          </p:cNvPr>
          <p:cNvSpPr>
            <a:spLocks noGrp="1"/>
          </p:cNvSpPr>
          <p:nvPr>
            <p:ph idx="1"/>
          </p:nvPr>
        </p:nvSpPr>
        <p:spPr>
          <a:xfrm>
            <a:off x="488949" y="1847108"/>
            <a:ext cx="8530764" cy="4155065"/>
          </a:xfrm>
        </p:spPr>
        <p:txBody>
          <a:bodyPr lIns="91440" tIns="45720" rIns="91440" bIns="45720" anchor="t"/>
          <a:lstStyle/>
          <a:p>
            <a:r>
              <a:rPr lang="en-US" sz="1800" b="1">
                <a:ea typeface="+mn-lt"/>
                <a:cs typeface="+mn-lt"/>
              </a:rPr>
              <a:t>Equitable services must reflect the populations they serve and their health needs</a:t>
            </a:r>
            <a:endParaRPr lang="en-US" sz="1800">
              <a:cs typeface="Arial"/>
            </a:endParaRPr>
          </a:p>
          <a:p>
            <a:r>
              <a:rPr lang="en-US" sz="1800">
                <a:ea typeface="+mn-lt"/>
                <a:cs typeface="+mn-lt"/>
              </a:rPr>
              <a:t>Leeds has a </a:t>
            </a:r>
            <a:r>
              <a:rPr lang="en-US" sz="1800" b="1">
                <a:ea typeface="+mn-lt"/>
                <a:cs typeface="+mn-lt"/>
              </a:rPr>
              <a:t>rapidly growing population</a:t>
            </a:r>
            <a:r>
              <a:rPr lang="en-US" sz="1800">
                <a:ea typeface="+mn-lt"/>
                <a:cs typeface="+mn-lt"/>
              </a:rPr>
              <a:t> with growth fastest in inner city areas creating increased density. </a:t>
            </a:r>
          </a:p>
          <a:p>
            <a:r>
              <a:rPr lang="en-US" sz="1800">
                <a:ea typeface="+mn-lt"/>
                <a:cs typeface="+mn-lt"/>
              </a:rPr>
              <a:t>Total population: </a:t>
            </a:r>
            <a:r>
              <a:rPr lang="en-US" sz="1800" b="1">
                <a:ea typeface="+mn-lt"/>
                <a:cs typeface="+mn-lt"/>
              </a:rPr>
              <a:t>751,500 </a:t>
            </a:r>
            <a:r>
              <a:rPr lang="en-US" sz="1800">
                <a:ea typeface="+mn-lt"/>
                <a:cs typeface="+mn-lt"/>
              </a:rPr>
              <a:t>in 2011, increased to around </a:t>
            </a:r>
            <a:r>
              <a:rPr lang="en-US" sz="1800" b="1">
                <a:ea typeface="+mn-lt"/>
                <a:cs typeface="+mn-lt"/>
              </a:rPr>
              <a:t>812,000</a:t>
            </a:r>
            <a:r>
              <a:rPr lang="en-US" sz="1800">
                <a:ea typeface="+mn-lt"/>
                <a:cs typeface="+mn-lt"/>
              </a:rPr>
              <a:t> in 2021.</a:t>
            </a:r>
            <a:endParaRPr lang="en-US" sz="1800">
              <a:cs typeface="Arial"/>
            </a:endParaRPr>
          </a:p>
          <a:p>
            <a:r>
              <a:rPr lang="en-US" sz="1800">
                <a:ea typeface="+mn-lt"/>
                <a:cs typeface="+mn-lt"/>
              </a:rPr>
              <a:t>Leeds is 51% female and 49% male </a:t>
            </a:r>
          </a:p>
          <a:p>
            <a:r>
              <a:rPr lang="en-US" sz="1800">
                <a:ea typeface="+mn-lt"/>
                <a:cs typeface="+mn-lt"/>
              </a:rPr>
              <a:t>Sustained growth in the population of children &amp; young people which continues to become more diverse and is concentrated in our inner-city areas. </a:t>
            </a:r>
          </a:p>
          <a:p>
            <a:r>
              <a:rPr lang="en-US" sz="1800" b="1">
                <a:ea typeface="+mn-lt"/>
                <a:cs typeface="+mn-lt"/>
              </a:rPr>
              <a:t>34% of Leeds Children live in IMD 1.</a:t>
            </a:r>
          </a:p>
          <a:p>
            <a:pPr marL="0" indent="0">
              <a:buNone/>
            </a:pPr>
            <a:endParaRPr lang="en-US" sz="1800" b="1">
              <a:cs typeface="Arial"/>
            </a:endParaRPr>
          </a:p>
          <a:p>
            <a:r>
              <a:rPr lang="en-US" sz="1800" b="1">
                <a:cs typeface="Arial"/>
              </a:rPr>
              <a:t>Horizon scanning: Expect significant growth in populations living in deprived inner-city areas. The need to tackle health inequalities will only continue to grow. </a:t>
            </a:r>
          </a:p>
        </p:txBody>
      </p:sp>
      <p:sp>
        <p:nvSpPr>
          <p:cNvPr id="10" name="TextBox 9">
            <a:extLst>
              <a:ext uri="{FF2B5EF4-FFF2-40B4-BE49-F238E27FC236}">
                <a16:creationId xmlns:a16="http://schemas.microsoft.com/office/drawing/2014/main" id="{906B8034-51E3-D01D-BBA2-6AEDC737AFE9}"/>
              </a:ext>
            </a:extLst>
          </p:cNvPr>
          <p:cNvSpPr txBox="1"/>
          <p:nvPr/>
        </p:nvSpPr>
        <p:spPr>
          <a:xfrm>
            <a:off x="7885545" y="6430818"/>
            <a:ext cx="33943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Source: ONS </a:t>
            </a:r>
            <a:r>
              <a:rPr lang="en-US" sz="1200">
                <a:cs typeface="Arial"/>
                <a:hlinkClick r:id="rId4"/>
              </a:rPr>
              <a:t>(taken from Leeds Observatory)</a:t>
            </a:r>
            <a:endParaRPr lang="en-US" sz="1200">
              <a:cs typeface="Arial"/>
            </a:endParaRPr>
          </a:p>
        </p:txBody>
      </p:sp>
      <p:sp>
        <p:nvSpPr>
          <p:cNvPr id="11" name="TextBox 10">
            <a:extLst>
              <a:ext uri="{FF2B5EF4-FFF2-40B4-BE49-F238E27FC236}">
                <a16:creationId xmlns:a16="http://schemas.microsoft.com/office/drawing/2014/main" id="{5598BF3B-A138-F8FE-0ACD-D3C83242EAC7}"/>
              </a:ext>
            </a:extLst>
          </p:cNvPr>
          <p:cNvSpPr txBox="1"/>
          <p:nvPr/>
        </p:nvSpPr>
        <p:spPr>
          <a:xfrm>
            <a:off x="7758544" y="1443181"/>
            <a:ext cx="43410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Percentage of Leeds Population by Age and Sex in 2021</a:t>
            </a:r>
            <a:endParaRPr lang="en-US"/>
          </a:p>
        </p:txBody>
      </p:sp>
      <p:pic>
        <p:nvPicPr>
          <p:cNvPr id="4" name="Picture 3">
            <a:extLst>
              <a:ext uri="{FF2B5EF4-FFF2-40B4-BE49-F238E27FC236}">
                <a16:creationId xmlns:a16="http://schemas.microsoft.com/office/drawing/2014/main" id="{7EF1E8BB-947F-ACB7-B60D-ACD46DCAC586}"/>
              </a:ext>
            </a:extLst>
          </p:cNvPr>
          <p:cNvPicPr>
            <a:picLocks noChangeAspect="1"/>
          </p:cNvPicPr>
          <p:nvPr/>
        </p:nvPicPr>
        <p:blipFill>
          <a:blip r:embed="rId5"/>
          <a:stretch>
            <a:fillRect/>
          </a:stretch>
        </p:blipFill>
        <p:spPr>
          <a:xfrm>
            <a:off x="10635095" y="0"/>
            <a:ext cx="969348" cy="1316850"/>
          </a:xfrm>
          <a:prstGeom prst="rect">
            <a:avLst/>
          </a:prstGeom>
        </p:spPr>
      </p:pic>
    </p:spTree>
    <p:extLst>
      <p:ext uri="{BB962C8B-B14F-4D97-AF65-F5344CB8AC3E}">
        <p14:creationId xmlns:p14="http://schemas.microsoft.com/office/powerpoint/2010/main" val="518390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7A46-65BB-BBBC-8F41-771C9258589A}"/>
              </a:ext>
            </a:extLst>
          </p:cNvPr>
          <p:cNvSpPr>
            <a:spLocks noGrp="1"/>
          </p:cNvSpPr>
          <p:nvPr>
            <p:ph type="title"/>
          </p:nvPr>
        </p:nvSpPr>
        <p:spPr/>
        <p:txBody>
          <a:bodyPr lIns="91440" tIns="45720" rIns="91440" bIns="45720" anchor="ctr" anchorCtr="0"/>
          <a:lstStyle/>
          <a:p>
            <a:r>
              <a:rPr lang="en-US" dirty="0">
                <a:cs typeface="Arial"/>
              </a:rPr>
              <a:t>Who makes up Leeds? </a:t>
            </a:r>
            <a:endParaRPr lang="en-US" dirty="0"/>
          </a:p>
        </p:txBody>
      </p:sp>
      <p:pic>
        <p:nvPicPr>
          <p:cNvPr id="4" name="Content Placeholder 3" descr="A pie chart with text on it&#10;&#10;Description automatically generated">
            <a:extLst>
              <a:ext uri="{FF2B5EF4-FFF2-40B4-BE49-F238E27FC236}">
                <a16:creationId xmlns:a16="http://schemas.microsoft.com/office/drawing/2014/main" id="{67FE0FD3-DED8-16F6-56BB-265A943D0D1E}"/>
              </a:ext>
            </a:extLst>
          </p:cNvPr>
          <p:cNvPicPr>
            <a:picLocks noGrp="1" noChangeAspect="1"/>
          </p:cNvPicPr>
          <p:nvPr>
            <p:ph idx="1"/>
          </p:nvPr>
        </p:nvPicPr>
        <p:blipFill>
          <a:blip r:embed="rId2"/>
          <a:stretch>
            <a:fillRect/>
          </a:stretch>
        </p:blipFill>
        <p:spPr>
          <a:xfrm>
            <a:off x="697994" y="2767662"/>
            <a:ext cx="3504912" cy="3529446"/>
          </a:xfrm>
        </p:spPr>
      </p:pic>
      <p:pic>
        <p:nvPicPr>
          <p:cNvPr id="5" name="Picture 4" descr="A graph with blue squares and white text&#10;&#10;Description automatically generated">
            <a:extLst>
              <a:ext uri="{FF2B5EF4-FFF2-40B4-BE49-F238E27FC236}">
                <a16:creationId xmlns:a16="http://schemas.microsoft.com/office/drawing/2014/main" id="{F2A68FD8-6239-E383-8E6F-129A2C70C973}"/>
              </a:ext>
            </a:extLst>
          </p:cNvPr>
          <p:cNvPicPr>
            <a:picLocks noChangeAspect="1"/>
          </p:cNvPicPr>
          <p:nvPr/>
        </p:nvPicPr>
        <p:blipFill>
          <a:blip r:embed="rId3"/>
          <a:stretch>
            <a:fillRect/>
          </a:stretch>
        </p:blipFill>
        <p:spPr>
          <a:xfrm>
            <a:off x="5365750" y="3196936"/>
            <a:ext cx="6101773" cy="3096491"/>
          </a:xfrm>
          <a:prstGeom prst="rect">
            <a:avLst/>
          </a:prstGeom>
        </p:spPr>
      </p:pic>
      <p:sp>
        <p:nvSpPr>
          <p:cNvPr id="6" name="Arrow: Right 5">
            <a:extLst>
              <a:ext uri="{FF2B5EF4-FFF2-40B4-BE49-F238E27FC236}">
                <a16:creationId xmlns:a16="http://schemas.microsoft.com/office/drawing/2014/main" id="{D2C66A42-2BD5-B03C-C397-C82B6DDB6B25}"/>
              </a:ext>
            </a:extLst>
          </p:cNvPr>
          <p:cNvSpPr/>
          <p:nvPr/>
        </p:nvSpPr>
        <p:spPr>
          <a:xfrm>
            <a:off x="3613726" y="3429000"/>
            <a:ext cx="1697181" cy="300181"/>
          </a:xfrm>
          <a:prstGeom prst="rightArrow">
            <a:avLst/>
          </a:prstGeom>
          <a:solidFill>
            <a:schemeClr val="accent2">
              <a:lumMod val="5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DD68F2-C262-7AEB-A8D9-82980CD3942D}"/>
              </a:ext>
            </a:extLst>
          </p:cNvPr>
          <p:cNvSpPr txBox="1"/>
          <p:nvPr/>
        </p:nvSpPr>
        <p:spPr>
          <a:xfrm>
            <a:off x="487218" y="1941946"/>
            <a:ext cx="1119447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a:latin typeface="Arial"/>
                <a:cs typeface="Arial"/>
              </a:rPr>
              <a:t>Leeds is becoming more ethnically diverse</a:t>
            </a:r>
          </a:p>
          <a:p>
            <a:pPr marL="285750" indent="-285750">
              <a:buFont typeface="Arial" panose="020B0604020202020204" pitchFamily="34" charset="0"/>
              <a:buChar char="•"/>
            </a:pPr>
            <a:r>
              <a:rPr lang="en-US" sz="1600">
                <a:latin typeface="Arial"/>
                <a:cs typeface="Arial"/>
              </a:rPr>
              <a:t>26.6% of residents coming from ethnically diverse backgrounds (Census 2021).</a:t>
            </a:r>
          </a:p>
          <a:p>
            <a:pPr marL="285750" indent="-285750">
              <a:buFont typeface="Arial" panose="020B0604020202020204" pitchFamily="34" charset="0"/>
              <a:buChar char="•"/>
            </a:pPr>
            <a:r>
              <a:rPr lang="en-US" sz="1600">
                <a:latin typeface="Arial"/>
                <a:cs typeface="Arial"/>
              </a:rPr>
              <a:t>This has gone up from 19% in 2011 (Census 2011). </a:t>
            </a:r>
            <a:endParaRPr lang="en-US">
              <a:latin typeface="Arial"/>
              <a:cs typeface="Arial"/>
            </a:endParaRPr>
          </a:p>
        </p:txBody>
      </p:sp>
      <p:sp>
        <p:nvSpPr>
          <p:cNvPr id="9" name="TextBox 8">
            <a:extLst>
              <a:ext uri="{FF2B5EF4-FFF2-40B4-BE49-F238E27FC236}">
                <a16:creationId xmlns:a16="http://schemas.microsoft.com/office/drawing/2014/main" id="{C0CBA5FA-B700-5932-EF29-A48F8B23BC3D}"/>
              </a:ext>
            </a:extLst>
          </p:cNvPr>
          <p:cNvSpPr txBox="1"/>
          <p:nvPr/>
        </p:nvSpPr>
        <p:spPr>
          <a:xfrm>
            <a:off x="5370944" y="2773219"/>
            <a:ext cx="26970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Arial"/>
              </a:rPr>
              <a:t>Ethnicity in Leeds, 2021 census data</a:t>
            </a:r>
          </a:p>
        </p:txBody>
      </p:sp>
      <p:pic>
        <p:nvPicPr>
          <p:cNvPr id="3" name="Picture 2">
            <a:extLst>
              <a:ext uri="{FF2B5EF4-FFF2-40B4-BE49-F238E27FC236}">
                <a16:creationId xmlns:a16="http://schemas.microsoft.com/office/drawing/2014/main" id="{343D795E-5EE0-9236-BDCB-14E874992D96}"/>
              </a:ext>
            </a:extLst>
          </p:cNvPr>
          <p:cNvPicPr>
            <a:picLocks noChangeAspect="1"/>
          </p:cNvPicPr>
          <p:nvPr/>
        </p:nvPicPr>
        <p:blipFill>
          <a:blip r:embed="rId4"/>
          <a:stretch>
            <a:fillRect/>
          </a:stretch>
        </p:blipFill>
        <p:spPr>
          <a:xfrm>
            <a:off x="10712341" y="201103"/>
            <a:ext cx="969348" cy="1316850"/>
          </a:xfrm>
          <a:prstGeom prst="rect">
            <a:avLst/>
          </a:prstGeom>
        </p:spPr>
      </p:pic>
    </p:spTree>
    <p:extLst>
      <p:ext uri="{BB962C8B-B14F-4D97-AF65-F5344CB8AC3E}">
        <p14:creationId xmlns:p14="http://schemas.microsoft.com/office/powerpoint/2010/main" val="1839978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7A46-65BB-BBBC-8F41-771C9258589A}"/>
              </a:ext>
            </a:extLst>
          </p:cNvPr>
          <p:cNvSpPr>
            <a:spLocks noGrp="1"/>
          </p:cNvSpPr>
          <p:nvPr>
            <p:ph type="title"/>
          </p:nvPr>
        </p:nvSpPr>
        <p:spPr>
          <a:xfrm>
            <a:off x="488949" y="365125"/>
            <a:ext cx="9026112" cy="1325563"/>
          </a:xfrm>
        </p:spPr>
        <p:txBody>
          <a:bodyPr lIns="91440" tIns="45720" rIns="91440" bIns="45720" anchor="ctr" anchorCtr="0"/>
          <a:lstStyle/>
          <a:p>
            <a:r>
              <a:rPr lang="en-US" dirty="0">
                <a:cs typeface="Arial"/>
              </a:rPr>
              <a:t>Who makes up Leeds? </a:t>
            </a:r>
            <a:endParaRPr lang="en-US" dirty="0"/>
          </a:p>
        </p:txBody>
      </p:sp>
      <p:pic>
        <p:nvPicPr>
          <p:cNvPr id="11" name="Picture 10">
            <a:extLst>
              <a:ext uri="{FF2B5EF4-FFF2-40B4-BE49-F238E27FC236}">
                <a16:creationId xmlns:a16="http://schemas.microsoft.com/office/drawing/2014/main" id="{F6D828F0-73C3-58B2-8AE2-A637302A6835}"/>
              </a:ext>
            </a:extLst>
          </p:cNvPr>
          <p:cNvPicPr>
            <a:picLocks noChangeAspect="1"/>
          </p:cNvPicPr>
          <p:nvPr/>
        </p:nvPicPr>
        <p:blipFill>
          <a:blip r:embed="rId2"/>
          <a:stretch>
            <a:fillRect/>
          </a:stretch>
        </p:blipFill>
        <p:spPr>
          <a:xfrm>
            <a:off x="568036" y="2313132"/>
            <a:ext cx="6598228" cy="3531177"/>
          </a:xfrm>
          <a:prstGeom prst="rect">
            <a:avLst/>
          </a:prstGeom>
        </p:spPr>
      </p:pic>
      <p:sp>
        <p:nvSpPr>
          <p:cNvPr id="12" name="TextBox 11">
            <a:extLst>
              <a:ext uri="{FF2B5EF4-FFF2-40B4-BE49-F238E27FC236}">
                <a16:creationId xmlns:a16="http://schemas.microsoft.com/office/drawing/2014/main" id="{76650F22-377E-0BEA-5EA4-A0E1A5D1D16B}"/>
              </a:ext>
            </a:extLst>
          </p:cNvPr>
          <p:cNvSpPr txBox="1"/>
          <p:nvPr/>
        </p:nvSpPr>
        <p:spPr>
          <a:xfrm>
            <a:off x="568036" y="1953491"/>
            <a:ext cx="47174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Aptos"/>
              </a:rPr>
              <a:t>Ethnicity profile for each Index of Multiple Deprivation 2019 decile</a:t>
            </a:r>
            <a:r>
              <a:rPr lang="en-US" sz="1200">
                <a:latin typeface="Aptos"/>
              </a:rPr>
              <a:t> </a:t>
            </a:r>
            <a:r>
              <a:rPr lang="en-US"/>
              <a:t> </a:t>
            </a:r>
          </a:p>
        </p:txBody>
      </p:sp>
      <p:sp>
        <p:nvSpPr>
          <p:cNvPr id="13" name="TextBox 12">
            <a:extLst>
              <a:ext uri="{FF2B5EF4-FFF2-40B4-BE49-F238E27FC236}">
                <a16:creationId xmlns:a16="http://schemas.microsoft.com/office/drawing/2014/main" id="{CE3E6F0A-DEBB-804D-30D4-1C5329B8FCA4}"/>
              </a:ext>
            </a:extLst>
          </p:cNvPr>
          <p:cNvSpPr txBox="1"/>
          <p:nvPr/>
        </p:nvSpPr>
        <p:spPr>
          <a:xfrm>
            <a:off x="4424218" y="584430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Aptos"/>
              </a:rPr>
              <a:t>Source: IMD 2019 and Census 2021</a:t>
            </a:r>
            <a:r>
              <a:rPr lang="en-US" sz="1200">
                <a:latin typeface="Aptos"/>
              </a:rPr>
              <a:t> </a:t>
            </a:r>
            <a:r>
              <a:rPr lang="en-US"/>
              <a:t> </a:t>
            </a:r>
          </a:p>
        </p:txBody>
      </p:sp>
      <p:sp>
        <p:nvSpPr>
          <p:cNvPr id="14" name="TextBox 13">
            <a:extLst>
              <a:ext uri="{FF2B5EF4-FFF2-40B4-BE49-F238E27FC236}">
                <a16:creationId xmlns:a16="http://schemas.microsoft.com/office/drawing/2014/main" id="{AAE5EFF8-CAD6-B77B-E95A-B4150794B05E}"/>
              </a:ext>
            </a:extLst>
          </p:cNvPr>
          <p:cNvSpPr txBox="1"/>
          <p:nvPr/>
        </p:nvSpPr>
        <p:spPr>
          <a:xfrm>
            <a:off x="7356763" y="2322945"/>
            <a:ext cx="475395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Disproportionate concentration of every ethnic group (except those who describe themselves as White) in the most disadvantaged communities in the city. </a:t>
            </a:r>
            <a:endParaRPr lang="en-US">
              <a:ea typeface="+mn-lt"/>
              <a:cs typeface="+mn-lt"/>
            </a:endParaRPr>
          </a:p>
          <a:p>
            <a:endParaRPr lang="en-US" sz="2000">
              <a:cs typeface="Arial"/>
            </a:endParaRPr>
          </a:p>
          <a:p>
            <a:r>
              <a:rPr lang="en-US" sz="2000">
                <a:cs typeface="Arial"/>
              </a:rPr>
              <a:t>41% of all ethnically diverse people live in IMD1. </a:t>
            </a:r>
            <a:endParaRPr lang="en-US"/>
          </a:p>
          <a:p>
            <a:endParaRPr lang="en-US" sz="2000">
              <a:cs typeface="Arial"/>
            </a:endParaRPr>
          </a:p>
          <a:p>
            <a:r>
              <a:rPr lang="en-US" sz="2000">
                <a:cs typeface="Arial"/>
              </a:rPr>
              <a:t>For example, over 70% of all black people in Leeds live in IMD 1 or 2.  </a:t>
            </a:r>
            <a:endParaRPr lang="en-US">
              <a:cs typeface="Arial"/>
            </a:endParaRPr>
          </a:p>
          <a:p>
            <a:endParaRPr lang="en-US" sz="2000">
              <a:cs typeface="Arial"/>
            </a:endParaRPr>
          </a:p>
        </p:txBody>
      </p:sp>
      <p:sp>
        <p:nvSpPr>
          <p:cNvPr id="4" name="Oval 3">
            <a:extLst>
              <a:ext uri="{FF2B5EF4-FFF2-40B4-BE49-F238E27FC236}">
                <a16:creationId xmlns:a16="http://schemas.microsoft.com/office/drawing/2014/main" id="{90651B32-9BEE-DAD7-15BE-772656FF88A5}"/>
              </a:ext>
            </a:extLst>
          </p:cNvPr>
          <p:cNvSpPr/>
          <p:nvPr/>
        </p:nvSpPr>
        <p:spPr>
          <a:xfrm rot="5400000">
            <a:off x="761957" y="3307032"/>
            <a:ext cx="1630144" cy="6140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sz="2400">
              <a:solidFill>
                <a:prstClr val="white"/>
              </a:solidFill>
            </a:endParaRPr>
          </a:p>
        </p:txBody>
      </p:sp>
      <p:pic>
        <p:nvPicPr>
          <p:cNvPr id="3" name="Picture 2">
            <a:extLst>
              <a:ext uri="{FF2B5EF4-FFF2-40B4-BE49-F238E27FC236}">
                <a16:creationId xmlns:a16="http://schemas.microsoft.com/office/drawing/2014/main" id="{4B62AD50-7C67-A48B-68EC-3944136630B0}"/>
              </a:ext>
            </a:extLst>
          </p:cNvPr>
          <p:cNvPicPr>
            <a:picLocks noChangeAspect="1"/>
          </p:cNvPicPr>
          <p:nvPr/>
        </p:nvPicPr>
        <p:blipFill>
          <a:blip r:embed="rId3"/>
          <a:stretch>
            <a:fillRect/>
          </a:stretch>
        </p:blipFill>
        <p:spPr>
          <a:xfrm>
            <a:off x="10733703" y="252662"/>
            <a:ext cx="969348" cy="1316850"/>
          </a:xfrm>
          <a:prstGeom prst="rect">
            <a:avLst/>
          </a:prstGeom>
        </p:spPr>
      </p:pic>
    </p:spTree>
    <p:extLst>
      <p:ext uri="{BB962C8B-B14F-4D97-AF65-F5344CB8AC3E}">
        <p14:creationId xmlns:p14="http://schemas.microsoft.com/office/powerpoint/2010/main" val="3228817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208B2F-299C-8302-BA33-2487C245939E}"/>
              </a:ext>
            </a:extLst>
          </p:cNvPr>
          <p:cNvSpPr/>
          <p:nvPr/>
        </p:nvSpPr>
        <p:spPr>
          <a:xfrm>
            <a:off x="488949" y="6188765"/>
            <a:ext cx="11491016" cy="5698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AA01408-BF2E-472E-0201-006DF42C123B}"/>
              </a:ext>
            </a:extLst>
          </p:cNvPr>
          <p:cNvSpPr>
            <a:spLocks noGrp="1"/>
          </p:cNvSpPr>
          <p:nvPr>
            <p:ph type="title"/>
          </p:nvPr>
        </p:nvSpPr>
        <p:spPr>
          <a:xfrm>
            <a:off x="488949" y="365125"/>
            <a:ext cx="9238147" cy="1325563"/>
          </a:xfrm>
        </p:spPr>
        <p:txBody>
          <a:bodyPr/>
          <a:lstStyle/>
          <a:p>
            <a:r>
              <a:rPr lang="en-GB" dirty="0"/>
              <a:t>Rate of Mental Health Act Detentions by </a:t>
            </a:r>
            <a:br>
              <a:rPr lang="en-GB" dirty="0"/>
            </a:br>
            <a:r>
              <a:rPr lang="en-GB" dirty="0"/>
              <a:t>Index of Multiple Deprivation </a:t>
            </a:r>
            <a:r>
              <a:rPr lang="en-GB" sz="2000" dirty="0"/>
              <a:t>(March 2024 / Feb 25)</a:t>
            </a:r>
            <a:endParaRPr lang="en-GB" dirty="0"/>
          </a:p>
        </p:txBody>
      </p:sp>
      <p:sp>
        <p:nvSpPr>
          <p:cNvPr id="3" name="Content Placeholder 2">
            <a:extLst>
              <a:ext uri="{FF2B5EF4-FFF2-40B4-BE49-F238E27FC236}">
                <a16:creationId xmlns:a16="http://schemas.microsoft.com/office/drawing/2014/main" id="{A4E23A43-0529-92E6-EE3A-E94CAF885EAE}"/>
              </a:ext>
            </a:extLst>
          </p:cNvPr>
          <p:cNvSpPr>
            <a:spLocks noGrp="1"/>
          </p:cNvSpPr>
          <p:nvPr>
            <p:ph idx="1"/>
          </p:nvPr>
        </p:nvSpPr>
        <p:spPr>
          <a:xfrm>
            <a:off x="8759688" y="2998442"/>
            <a:ext cx="3220277" cy="2222914"/>
          </a:xfrm>
        </p:spPr>
        <p:txBody>
          <a:bodyPr/>
          <a:lstStyle/>
          <a:p>
            <a:pPr marL="0" indent="0">
              <a:buNone/>
            </a:pPr>
            <a:r>
              <a:rPr lang="en-GB" sz="2000" dirty="0"/>
              <a:t>Most detentions occur in those living in the most deprived areas (IMD1), and the least detentions in the least deprived areas (IMD 10). </a:t>
            </a:r>
          </a:p>
        </p:txBody>
      </p:sp>
      <p:graphicFrame>
        <p:nvGraphicFramePr>
          <p:cNvPr id="4" name="Chart 3">
            <a:extLst>
              <a:ext uri="{FF2B5EF4-FFF2-40B4-BE49-F238E27FC236}">
                <a16:creationId xmlns:a16="http://schemas.microsoft.com/office/drawing/2014/main" id="{BAB1BD2B-39C9-425E-9F3F-407508A7ED54}"/>
              </a:ext>
            </a:extLst>
          </p:cNvPr>
          <p:cNvGraphicFramePr/>
          <p:nvPr>
            <p:extLst>
              <p:ext uri="{D42A27DB-BD31-4B8C-83A1-F6EECF244321}">
                <p14:modId xmlns:p14="http://schemas.microsoft.com/office/powerpoint/2010/main" val="1271530259"/>
              </p:ext>
            </p:extLst>
          </p:nvPr>
        </p:nvGraphicFramePr>
        <p:xfrm>
          <a:off x="371060" y="1730444"/>
          <a:ext cx="8759687" cy="51673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D63F4719-520A-2B26-6E5A-57CEA6BB54B9}"/>
              </a:ext>
            </a:extLst>
          </p:cNvPr>
          <p:cNvPicPr>
            <a:picLocks noChangeAspect="1"/>
          </p:cNvPicPr>
          <p:nvPr/>
        </p:nvPicPr>
        <p:blipFill>
          <a:blip r:embed="rId3"/>
          <a:stretch>
            <a:fillRect/>
          </a:stretch>
        </p:blipFill>
        <p:spPr>
          <a:xfrm>
            <a:off x="10733703" y="177989"/>
            <a:ext cx="969348" cy="1316850"/>
          </a:xfrm>
          <a:prstGeom prst="rect">
            <a:avLst/>
          </a:prstGeom>
        </p:spPr>
      </p:pic>
    </p:spTree>
    <p:extLst>
      <p:ext uri="{BB962C8B-B14F-4D97-AF65-F5344CB8AC3E}">
        <p14:creationId xmlns:p14="http://schemas.microsoft.com/office/powerpoint/2010/main" val="2088607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3FE98-5745-DA1C-A2BE-6494238553A6}"/>
              </a:ext>
            </a:extLst>
          </p:cNvPr>
          <p:cNvSpPr>
            <a:spLocks noGrp="1"/>
          </p:cNvSpPr>
          <p:nvPr>
            <p:ph type="title"/>
          </p:nvPr>
        </p:nvSpPr>
        <p:spPr>
          <a:xfrm>
            <a:off x="851644" y="349578"/>
            <a:ext cx="2836954" cy="1325563"/>
          </a:xfrm>
        </p:spPr>
        <p:txBody>
          <a:bodyPr/>
          <a:lstStyle/>
          <a:p>
            <a:r>
              <a:rPr lang="en-GB" dirty="0"/>
              <a:t>Agenda</a:t>
            </a:r>
          </a:p>
        </p:txBody>
      </p:sp>
      <p:sp>
        <p:nvSpPr>
          <p:cNvPr id="3" name="Content Placeholder 2">
            <a:extLst>
              <a:ext uri="{FF2B5EF4-FFF2-40B4-BE49-F238E27FC236}">
                <a16:creationId xmlns:a16="http://schemas.microsoft.com/office/drawing/2014/main" id="{C406AA92-4956-B672-5D4B-B9F0FB9C49FB}"/>
              </a:ext>
            </a:extLst>
          </p:cNvPr>
          <p:cNvSpPr>
            <a:spLocks noGrp="1"/>
          </p:cNvSpPr>
          <p:nvPr>
            <p:ph idx="1"/>
          </p:nvPr>
        </p:nvSpPr>
        <p:spPr>
          <a:xfrm>
            <a:off x="1023920" y="2171136"/>
            <a:ext cx="11619327" cy="3894668"/>
          </a:xfrm>
        </p:spPr>
        <p:txBody>
          <a:bodyPr/>
          <a:lstStyle/>
          <a:p>
            <a:pPr>
              <a:lnSpc>
                <a:spcPct val="100000"/>
              </a:lnSpc>
              <a:spcAft>
                <a:spcPts val="600"/>
              </a:spcAft>
            </a:pPr>
            <a:r>
              <a:rPr lang="en-GB" sz="2400" dirty="0"/>
              <a:t>Improving Health Equity update </a:t>
            </a:r>
          </a:p>
          <a:p>
            <a:pPr>
              <a:lnSpc>
                <a:spcPct val="100000"/>
              </a:lnSpc>
              <a:spcAft>
                <a:spcPts val="600"/>
              </a:spcAft>
            </a:pPr>
            <a:r>
              <a:rPr lang="en-GB" sz="2400" dirty="0"/>
              <a:t>Launching PCREF - Making anti-racism work for all Mental Health providers</a:t>
            </a:r>
          </a:p>
          <a:p>
            <a:pPr>
              <a:lnSpc>
                <a:spcPct val="100000"/>
              </a:lnSpc>
              <a:spcAft>
                <a:spcPts val="600"/>
              </a:spcAft>
            </a:pPr>
            <a:r>
              <a:rPr lang="en-GB" sz="2400" dirty="0"/>
              <a:t>Share our local PCREF action plan </a:t>
            </a:r>
          </a:p>
          <a:p>
            <a:pPr>
              <a:lnSpc>
                <a:spcPct val="100000"/>
              </a:lnSpc>
              <a:spcAft>
                <a:spcPts val="600"/>
              </a:spcAft>
            </a:pPr>
            <a:r>
              <a:rPr lang="en-GB" sz="2400" dirty="0"/>
              <a:t>Share some local intelligence on racial equity and mental health </a:t>
            </a:r>
          </a:p>
          <a:p>
            <a:pPr>
              <a:lnSpc>
                <a:spcPct val="100000"/>
              </a:lnSpc>
              <a:spcAft>
                <a:spcPts val="600"/>
              </a:spcAft>
            </a:pPr>
            <a:r>
              <a:rPr lang="en-GB" sz="2400" dirty="0"/>
              <a:t>Open panel discussion </a:t>
            </a:r>
          </a:p>
          <a:p>
            <a:pPr>
              <a:lnSpc>
                <a:spcPct val="100000"/>
              </a:lnSpc>
              <a:spcAft>
                <a:spcPts val="600"/>
              </a:spcAft>
            </a:pPr>
            <a:r>
              <a:rPr lang="en-GB" sz="2400" dirty="0"/>
              <a:t>Share practical steps to being anti-racist &amp; how to get involved </a:t>
            </a:r>
          </a:p>
          <a:p>
            <a:pPr>
              <a:lnSpc>
                <a:spcPct val="100000"/>
              </a:lnSpc>
              <a:spcAft>
                <a:spcPts val="600"/>
              </a:spcAft>
            </a:pPr>
            <a:r>
              <a:rPr lang="en-GB" sz="2400" dirty="0"/>
              <a:t>Next steps &amp; close </a:t>
            </a:r>
          </a:p>
        </p:txBody>
      </p:sp>
      <p:pic>
        <p:nvPicPr>
          <p:cNvPr id="4" name="Picture 3">
            <a:extLst>
              <a:ext uri="{FF2B5EF4-FFF2-40B4-BE49-F238E27FC236}">
                <a16:creationId xmlns:a16="http://schemas.microsoft.com/office/drawing/2014/main" id="{4371B901-4583-4F26-AC8A-03F7419E0C07}"/>
              </a:ext>
            </a:extLst>
          </p:cNvPr>
          <p:cNvPicPr>
            <a:picLocks noChangeAspect="1"/>
          </p:cNvPicPr>
          <p:nvPr/>
        </p:nvPicPr>
        <p:blipFill>
          <a:blip r:embed="rId2"/>
          <a:stretch>
            <a:fillRect/>
          </a:stretch>
        </p:blipFill>
        <p:spPr>
          <a:xfrm>
            <a:off x="10649979" y="365125"/>
            <a:ext cx="969348" cy="1316850"/>
          </a:xfrm>
          <a:prstGeom prst="rect">
            <a:avLst/>
          </a:prstGeom>
        </p:spPr>
      </p:pic>
    </p:spTree>
    <p:extLst>
      <p:ext uri="{BB962C8B-B14F-4D97-AF65-F5344CB8AC3E}">
        <p14:creationId xmlns:p14="http://schemas.microsoft.com/office/powerpoint/2010/main" val="1097964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number of people&#10;&#10;Description automatically generated">
            <a:extLst>
              <a:ext uri="{FF2B5EF4-FFF2-40B4-BE49-F238E27FC236}">
                <a16:creationId xmlns:a16="http://schemas.microsoft.com/office/drawing/2014/main" id="{6DD6409A-7B53-7C35-B3BB-BD162D6EB2DC}"/>
              </a:ext>
            </a:extLst>
          </p:cNvPr>
          <p:cNvPicPr>
            <a:picLocks noChangeAspect="1"/>
          </p:cNvPicPr>
          <p:nvPr/>
        </p:nvPicPr>
        <p:blipFill rotWithShape="1">
          <a:blip r:embed="rId2"/>
          <a:srcRect l="-45" t="10687" r="-197" b="-162"/>
          <a:stretch/>
        </p:blipFill>
        <p:spPr>
          <a:xfrm>
            <a:off x="6149194" y="2472956"/>
            <a:ext cx="6042806" cy="3814141"/>
          </a:xfrm>
          <a:prstGeom prst="rect">
            <a:avLst/>
          </a:prstGeom>
        </p:spPr>
      </p:pic>
      <p:sp>
        <p:nvSpPr>
          <p:cNvPr id="2" name="Title 1">
            <a:extLst>
              <a:ext uri="{FF2B5EF4-FFF2-40B4-BE49-F238E27FC236}">
                <a16:creationId xmlns:a16="http://schemas.microsoft.com/office/drawing/2014/main" id="{FB483CE3-88FC-E2B0-1888-DF6BD5E66D93}"/>
              </a:ext>
            </a:extLst>
          </p:cNvPr>
          <p:cNvSpPr>
            <a:spLocks noGrp="1"/>
          </p:cNvSpPr>
          <p:nvPr>
            <p:ph type="title"/>
          </p:nvPr>
        </p:nvSpPr>
        <p:spPr>
          <a:xfrm>
            <a:off x="488949" y="365125"/>
            <a:ext cx="7515363" cy="1325563"/>
          </a:xfrm>
        </p:spPr>
        <p:txBody>
          <a:bodyPr lIns="91440" tIns="45720" rIns="91440" bIns="45720" anchor="ctr" anchorCtr="0"/>
          <a:lstStyle/>
          <a:p>
            <a:r>
              <a:rPr lang="en-US" dirty="0">
                <a:cs typeface="Arial"/>
              </a:rPr>
              <a:t>Serious Mental Illness, </a:t>
            </a:r>
            <a:br>
              <a:rPr lang="en-US" dirty="0">
                <a:cs typeface="Arial"/>
              </a:rPr>
            </a:br>
            <a:r>
              <a:rPr lang="en-US" dirty="0">
                <a:cs typeface="Arial"/>
              </a:rPr>
              <a:t>Health Inequality &amp; Ethnicity</a:t>
            </a:r>
            <a:endParaRPr lang="en-US" dirty="0"/>
          </a:p>
        </p:txBody>
      </p:sp>
      <p:sp>
        <p:nvSpPr>
          <p:cNvPr id="3" name="Content Placeholder 2">
            <a:extLst>
              <a:ext uri="{FF2B5EF4-FFF2-40B4-BE49-F238E27FC236}">
                <a16:creationId xmlns:a16="http://schemas.microsoft.com/office/drawing/2014/main" id="{D1BE6976-8589-CA1A-8408-53C2D50D2714}"/>
              </a:ext>
            </a:extLst>
          </p:cNvPr>
          <p:cNvSpPr>
            <a:spLocks noGrp="1"/>
          </p:cNvSpPr>
          <p:nvPr>
            <p:ph idx="1"/>
          </p:nvPr>
        </p:nvSpPr>
        <p:spPr>
          <a:xfrm>
            <a:off x="488950" y="1825625"/>
            <a:ext cx="11320488" cy="4667250"/>
          </a:xfrm>
        </p:spPr>
        <p:txBody>
          <a:bodyPr lIns="91440" tIns="45720" rIns="91440" bIns="45720" anchor="t"/>
          <a:lstStyle/>
          <a:p>
            <a:endParaRPr lang="en-US" dirty="0">
              <a:solidFill>
                <a:srgbClr val="0B0C0C"/>
              </a:solidFill>
              <a:cs typeface="Arial"/>
            </a:endParaRPr>
          </a:p>
          <a:p>
            <a:endParaRPr lang="en-US" dirty="0">
              <a:cs typeface="Arial"/>
            </a:endParaRPr>
          </a:p>
        </p:txBody>
      </p:sp>
      <p:sp>
        <p:nvSpPr>
          <p:cNvPr id="4" name="TextBox 3">
            <a:extLst>
              <a:ext uri="{FF2B5EF4-FFF2-40B4-BE49-F238E27FC236}">
                <a16:creationId xmlns:a16="http://schemas.microsoft.com/office/drawing/2014/main" id="{F460ACE2-85D2-24A3-9151-D045DA8D5B4E}"/>
              </a:ext>
            </a:extLst>
          </p:cNvPr>
          <p:cNvSpPr txBox="1"/>
          <p:nvPr/>
        </p:nvSpPr>
        <p:spPr>
          <a:xfrm>
            <a:off x="382562" y="1990490"/>
            <a:ext cx="5845520" cy="43550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Arial"/>
              </a:rPr>
              <a:t>Those with SMI from an ethnic minority background experience additional inequalities e.g. </a:t>
            </a:r>
            <a:endParaRPr lang="en-US" dirty="0">
              <a:cs typeface="Arial"/>
            </a:endParaRPr>
          </a:p>
          <a:p>
            <a:endParaRPr lang="en-US" sz="500" dirty="0">
              <a:cs typeface="Arial"/>
            </a:endParaRPr>
          </a:p>
          <a:p>
            <a:endParaRPr lang="en-US" sz="1400" b="1" dirty="0">
              <a:cs typeface="Arial"/>
            </a:endParaRPr>
          </a:p>
          <a:p>
            <a:r>
              <a:rPr lang="en-US" sz="1400" b="1" dirty="0">
                <a:cs typeface="Arial"/>
              </a:rPr>
              <a:t>Crisis services: </a:t>
            </a:r>
          </a:p>
          <a:p>
            <a:r>
              <a:rPr lang="en-US" sz="1400" dirty="0">
                <a:cs typeface="Arial"/>
              </a:rPr>
              <a:t>People from Black or Mixed ethnic groups in Leeds are </a:t>
            </a:r>
            <a:r>
              <a:rPr lang="en-US" sz="1400" b="1" dirty="0">
                <a:cs typeface="Arial"/>
              </a:rPr>
              <a:t>twice as likely to be​ admitted to a mental health ward having accessed a crisis service</a:t>
            </a:r>
            <a:r>
              <a:rPr lang="en-US" sz="1400" dirty="0">
                <a:cs typeface="Arial"/>
              </a:rPr>
              <a:t> as people from White ethnic​ groups. </a:t>
            </a:r>
          </a:p>
          <a:p>
            <a:endParaRPr lang="en-US" sz="1400" dirty="0">
              <a:cs typeface="Arial"/>
            </a:endParaRPr>
          </a:p>
          <a:p>
            <a:r>
              <a:rPr lang="en-US" sz="1400" dirty="0">
                <a:cs typeface="Arial"/>
              </a:rPr>
              <a:t>This may represent higher levels of need in some population groups and/or limitations across​ mental health and social care pathways to meet the needs of these groups before crisis occurs.​</a:t>
            </a:r>
          </a:p>
          <a:p>
            <a:endParaRPr lang="en-US" sz="1400" dirty="0">
              <a:cs typeface="Arial"/>
            </a:endParaRPr>
          </a:p>
          <a:p>
            <a:r>
              <a:rPr lang="en-US" sz="1400" b="1" dirty="0">
                <a:cs typeface="Arial"/>
              </a:rPr>
              <a:t>Mental Health Detentions: </a:t>
            </a:r>
          </a:p>
          <a:p>
            <a:r>
              <a:rPr lang="en-GB" sz="1400" dirty="0">
                <a:cs typeface="Arial"/>
              </a:rPr>
              <a:t>In our services, Black and mixed ethnicities have a high rate per 1,000 population of mental health detentions (1.93 and 1.87 respectively), </a:t>
            </a:r>
            <a:r>
              <a:rPr lang="en-GB" sz="1400" b="1" dirty="0">
                <a:cs typeface="Arial"/>
              </a:rPr>
              <a:t>nearly double that of their white counterparts </a:t>
            </a:r>
            <a:r>
              <a:rPr lang="en-GB" sz="1400" dirty="0">
                <a:cs typeface="Arial"/>
              </a:rPr>
              <a:t>(0.99). The difference in detention rates between white and black ethnicities has </a:t>
            </a:r>
            <a:r>
              <a:rPr lang="en-GB" sz="1400" b="1" dirty="0">
                <a:cs typeface="Arial"/>
              </a:rPr>
              <a:t>widened over the last year.  </a:t>
            </a:r>
            <a:endParaRPr lang="en-US" sz="1400" b="1" dirty="0">
              <a:cs typeface="Arial"/>
            </a:endParaRPr>
          </a:p>
          <a:p>
            <a:endParaRPr lang="en-US" sz="1200" dirty="0">
              <a:cs typeface="Arial"/>
            </a:endParaRPr>
          </a:p>
        </p:txBody>
      </p:sp>
      <p:sp>
        <p:nvSpPr>
          <p:cNvPr id="10" name="TextBox 9">
            <a:extLst>
              <a:ext uri="{FF2B5EF4-FFF2-40B4-BE49-F238E27FC236}">
                <a16:creationId xmlns:a16="http://schemas.microsoft.com/office/drawing/2014/main" id="{5F0132C3-E612-82A0-BA8A-A5F5FF0E735E}"/>
              </a:ext>
            </a:extLst>
          </p:cNvPr>
          <p:cNvSpPr txBox="1"/>
          <p:nvPr/>
        </p:nvSpPr>
        <p:spPr>
          <a:xfrm>
            <a:off x="6306918" y="2011291"/>
            <a:ext cx="58179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cs typeface="Arial"/>
              </a:rPr>
              <a:t>LYPFT </a:t>
            </a:r>
          </a:p>
          <a:p>
            <a:pPr algn="ctr"/>
            <a:r>
              <a:rPr lang="en-US" sz="1200" b="1" dirty="0">
                <a:cs typeface="Arial"/>
              </a:rPr>
              <a:t>Mental Health Detention Rates 22-24 by Ethnic Group (high-level groupings) </a:t>
            </a:r>
            <a:endParaRPr lang="en-US" dirty="0"/>
          </a:p>
        </p:txBody>
      </p:sp>
      <p:pic>
        <p:nvPicPr>
          <p:cNvPr id="5" name="Picture 4">
            <a:extLst>
              <a:ext uri="{FF2B5EF4-FFF2-40B4-BE49-F238E27FC236}">
                <a16:creationId xmlns:a16="http://schemas.microsoft.com/office/drawing/2014/main" id="{B38AD620-D730-B5EF-66BC-7A88A605B203}"/>
              </a:ext>
            </a:extLst>
          </p:cNvPr>
          <p:cNvPicPr>
            <a:picLocks noChangeAspect="1"/>
          </p:cNvPicPr>
          <p:nvPr/>
        </p:nvPicPr>
        <p:blipFill>
          <a:blip r:embed="rId3"/>
          <a:stretch>
            <a:fillRect/>
          </a:stretch>
        </p:blipFill>
        <p:spPr>
          <a:xfrm>
            <a:off x="10716240" y="239893"/>
            <a:ext cx="969348" cy="1316850"/>
          </a:xfrm>
          <a:prstGeom prst="rect">
            <a:avLst/>
          </a:prstGeom>
        </p:spPr>
      </p:pic>
    </p:spTree>
    <p:extLst>
      <p:ext uri="{BB962C8B-B14F-4D97-AF65-F5344CB8AC3E}">
        <p14:creationId xmlns:p14="http://schemas.microsoft.com/office/powerpoint/2010/main" val="367491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78583-112D-6009-4E3D-339E9151BADF}"/>
              </a:ext>
            </a:extLst>
          </p:cNvPr>
          <p:cNvSpPr>
            <a:spLocks noGrp="1"/>
          </p:cNvSpPr>
          <p:nvPr>
            <p:ph type="title"/>
          </p:nvPr>
        </p:nvSpPr>
        <p:spPr>
          <a:xfrm>
            <a:off x="488949" y="365125"/>
            <a:ext cx="9945231" cy="1325563"/>
          </a:xfrm>
        </p:spPr>
        <p:txBody>
          <a:bodyPr/>
          <a:lstStyle/>
          <a:p>
            <a:r>
              <a:rPr lang="en-GB" sz="3300" dirty="0"/>
              <a:t>Health inequalities are affecting the communities we serve</a:t>
            </a:r>
          </a:p>
        </p:txBody>
      </p:sp>
      <p:sp>
        <p:nvSpPr>
          <p:cNvPr id="3" name="Content Placeholder 2">
            <a:extLst>
              <a:ext uri="{FF2B5EF4-FFF2-40B4-BE49-F238E27FC236}">
                <a16:creationId xmlns:a16="http://schemas.microsoft.com/office/drawing/2014/main" id="{8FA27956-4931-313D-B30B-DC0EC9C11F35}"/>
              </a:ext>
            </a:extLst>
          </p:cNvPr>
          <p:cNvSpPr>
            <a:spLocks noGrp="1"/>
          </p:cNvSpPr>
          <p:nvPr>
            <p:ph idx="1"/>
          </p:nvPr>
        </p:nvSpPr>
        <p:spPr>
          <a:xfrm>
            <a:off x="656068" y="2185484"/>
            <a:ext cx="11250924" cy="4042046"/>
          </a:xfrm>
        </p:spPr>
        <p:txBody>
          <a:bodyPr/>
          <a:lstStyle/>
          <a:p>
            <a:pPr>
              <a:lnSpc>
                <a:spcPct val="100000"/>
              </a:lnSpc>
            </a:pPr>
            <a:r>
              <a:rPr lang="en-GB" sz="1800" dirty="0"/>
              <a:t>Nationally, people with SMI </a:t>
            </a:r>
            <a:r>
              <a:rPr lang="en-GB" sz="1800" b="1" dirty="0"/>
              <a:t>die on average 15 to 20 years earlier </a:t>
            </a:r>
            <a:r>
              <a:rPr lang="en-GB" sz="1800" dirty="0"/>
              <a:t>than the general population. </a:t>
            </a:r>
          </a:p>
          <a:p>
            <a:pPr>
              <a:lnSpc>
                <a:spcPct val="100000"/>
              </a:lnSpc>
            </a:pPr>
            <a:r>
              <a:rPr lang="en-GB" sz="1800" dirty="0"/>
              <a:t>People in the most deprived parts of Leeds, on average die </a:t>
            </a:r>
            <a:r>
              <a:rPr lang="en-GB" sz="1800" b="1" dirty="0"/>
              <a:t>10 years younger </a:t>
            </a:r>
            <a:r>
              <a:rPr lang="en-GB" sz="1800" dirty="0"/>
              <a:t>than those in the least deprived areas. </a:t>
            </a:r>
          </a:p>
          <a:p>
            <a:pPr>
              <a:lnSpc>
                <a:spcPct val="100000"/>
              </a:lnSpc>
            </a:pPr>
            <a:r>
              <a:rPr lang="en-GB" sz="1800" dirty="0"/>
              <a:t>Women with a learning disability </a:t>
            </a:r>
            <a:r>
              <a:rPr lang="en-GB" sz="1800" b="1" dirty="0"/>
              <a:t>die on average 27 years younger </a:t>
            </a:r>
            <a:r>
              <a:rPr lang="en-GB" sz="1800" dirty="0"/>
              <a:t>than the rest of the population. </a:t>
            </a:r>
          </a:p>
          <a:p>
            <a:pPr>
              <a:lnSpc>
                <a:spcPct val="100000"/>
              </a:lnSpc>
            </a:pPr>
            <a:r>
              <a:rPr lang="en-GB" sz="1800" dirty="0"/>
              <a:t>People with a learning disability are </a:t>
            </a:r>
            <a:r>
              <a:rPr lang="en-GB" sz="1800" b="1" dirty="0"/>
              <a:t>3 to 4 times </a:t>
            </a:r>
            <a:r>
              <a:rPr lang="en-GB" sz="1800" dirty="0"/>
              <a:t>as likely to die from avoidable medical causes.  </a:t>
            </a:r>
          </a:p>
          <a:p>
            <a:pPr>
              <a:lnSpc>
                <a:spcPct val="100000"/>
              </a:lnSpc>
            </a:pPr>
            <a:r>
              <a:rPr lang="en-GB" sz="1800" dirty="0"/>
              <a:t>Black adults have the </a:t>
            </a:r>
            <a:r>
              <a:rPr lang="en-GB" sz="1800" b="1" dirty="0"/>
              <a:t>lowest mental health treatment </a:t>
            </a:r>
            <a:r>
              <a:rPr lang="en-GB" sz="1800" dirty="0"/>
              <a:t>rate of any ethnic group, at 6% (compared to 13% in White British group).</a:t>
            </a:r>
          </a:p>
          <a:p>
            <a:pPr>
              <a:lnSpc>
                <a:spcPct val="100000"/>
              </a:lnSpc>
            </a:pPr>
            <a:r>
              <a:rPr lang="en-GB" sz="1800" dirty="0"/>
              <a:t>Black women/birthing people are </a:t>
            </a:r>
            <a:r>
              <a:rPr lang="en-GB" sz="1800" b="1" dirty="0"/>
              <a:t>3 times more likely </a:t>
            </a:r>
            <a:r>
              <a:rPr lang="en-GB" sz="1800" dirty="0"/>
              <a:t>to die during childbirth than white women in UK.</a:t>
            </a:r>
          </a:p>
          <a:p>
            <a:pPr>
              <a:lnSpc>
                <a:spcPct val="100000"/>
              </a:lnSpc>
            </a:pPr>
            <a:r>
              <a:rPr lang="en-GB" sz="1800" dirty="0"/>
              <a:t>Black women/birthing people are </a:t>
            </a:r>
            <a:r>
              <a:rPr lang="en-GB" sz="1800" b="1" dirty="0"/>
              <a:t>40% more likely </a:t>
            </a:r>
            <a:r>
              <a:rPr lang="en-GB" sz="1800" dirty="0"/>
              <a:t>to experience postnatal depression.</a:t>
            </a:r>
          </a:p>
          <a:p>
            <a:endParaRPr lang="en-GB" sz="1800" dirty="0"/>
          </a:p>
        </p:txBody>
      </p:sp>
      <p:pic>
        <p:nvPicPr>
          <p:cNvPr id="4" name="Picture 3">
            <a:extLst>
              <a:ext uri="{FF2B5EF4-FFF2-40B4-BE49-F238E27FC236}">
                <a16:creationId xmlns:a16="http://schemas.microsoft.com/office/drawing/2014/main" id="{1AA64BDD-983F-8E55-77BD-A870ABA62051}"/>
              </a:ext>
            </a:extLst>
          </p:cNvPr>
          <p:cNvPicPr>
            <a:picLocks noChangeAspect="1"/>
          </p:cNvPicPr>
          <p:nvPr/>
        </p:nvPicPr>
        <p:blipFill>
          <a:blip r:embed="rId2"/>
          <a:stretch>
            <a:fillRect/>
          </a:stretch>
        </p:blipFill>
        <p:spPr>
          <a:xfrm>
            <a:off x="11044005" y="181552"/>
            <a:ext cx="969963" cy="1320800"/>
          </a:xfrm>
          <a:prstGeom prst="rect">
            <a:avLst/>
          </a:prstGeom>
        </p:spPr>
      </p:pic>
    </p:spTree>
    <p:extLst>
      <p:ext uri="{BB962C8B-B14F-4D97-AF65-F5344CB8AC3E}">
        <p14:creationId xmlns:p14="http://schemas.microsoft.com/office/powerpoint/2010/main" val="3873030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a:extLst>
              <a:ext uri="{FF2B5EF4-FFF2-40B4-BE49-F238E27FC236}">
                <a16:creationId xmlns:a16="http://schemas.microsoft.com/office/drawing/2014/main" id="{B021DB0F-D701-70ED-F9B1-EB36EF007A48}"/>
              </a:ext>
            </a:extLst>
          </p:cNvPr>
          <p:cNvSpPr/>
          <p:nvPr/>
        </p:nvSpPr>
        <p:spPr>
          <a:xfrm>
            <a:off x="2011680" y="291332"/>
            <a:ext cx="9144000" cy="6406648"/>
          </a:xfrm>
          <a:prstGeom prst="lightningBol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14723AA6-F457-D1A3-0EE9-D2613AF758FE}"/>
              </a:ext>
            </a:extLst>
          </p:cNvPr>
          <p:cNvSpPr>
            <a:spLocks noGrp="1"/>
          </p:cNvSpPr>
          <p:nvPr>
            <p:ph type="ctrTitle"/>
          </p:nvPr>
        </p:nvSpPr>
        <p:spPr>
          <a:xfrm>
            <a:off x="564153" y="291332"/>
            <a:ext cx="9144000" cy="1259835"/>
          </a:xfrm>
        </p:spPr>
        <p:txBody>
          <a:bodyPr/>
          <a:lstStyle/>
          <a:p>
            <a:r>
              <a:rPr lang="en-GB" dirty="0"/>
              <a:t>Panel Discussion </a:t>
            </a:r>
          </a:p>
        </p:txBody>
      </p:sp>
    </p:spTree>
    <p:extLst>
      <p:ext uri="{BB962C8B-B14F-4D97-AF65-F5344CB8AC3E}">
        <p14:creationId xmlns:p14="http://schemas.microsoft.com/office/powerpoint/2010/main" val="1491298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B0A31E-5696-645D-8BCD-7DB5A87EEA41}"/>
              </a:ext>
            </a:extLst>
          </p:cNvPr>
          <p:cNvPicPr>
            <a:picLocks noChangeAspect="1"/>
          </p:cNvPicPr>
          <p:nvPr/>
        </p:nvPicPr>
        <p:blipFill>
          <a:blip r:embed="rId2"/>
          <a:stretch>
            <a:fillRect/>
          </a:stretch>
        </p:blipFill>
        <p:spPr>
          <a:xfrm>
            <a:off x="10842625" y="230188"/>
            <a:ext cx="969963" cy="1320800"/>
          </a:xfrm>
          <a:prstGeom prst="rect">
            <a:avLst/>
          </a:prstGeom>
        </p:spPr>
      </p:pic>
      <p:sp>
        <p:nvSpPr>
          <p:cNvPr id="4" name="Thought Bubble: Cloud 3">
            <a:extLst>
              <a:ext uri="{FF2B5EF4-FFF2-40B4-BE49-F238E27FC236}">
                <a16:creationId xmlns:a16="http://schemas.microsoft.com/office/drawing/2014/main" id="{CC8AFFD9-8C3F-5319-A4CF-F9347A279F63}"/>
              </a:ext>
            </a:extLst>
          </p:cNvPr>
          <p:cNvSpPr/>
          <p:nvPr/>
        </p:nvSpPr>
        <p:spPr>
          <a:xfrm>
            <a:off x="2342367" y="705922"/>
            <a:ext cx="8016657" cy="5010411"/>
          </a:xfrm>
          <a:prstGeom prst="cloud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Rounded Corners 1">
            <a:extLst>
              <a:ext uri="{FF2B5EF4-FFF2-40B4-BE49-F238E27FC236}">
                <a16:creationId xmlns:a16="http://schemas.microsoft.com/office/drawing/2014/main" id="{BB016785-3573-B961-784D-35948DFACC52}"/>
              </a:ext>
            </a:extLst>
          </p:cNvPr>
          <p:cNvSpPr/>
          <p:nvPr/>
        </p:nvSpPr>
        <p:spPr>
          <a:xfrm>
            <a:off x="8496300" y="3086100"/>
            <a:ext cx="817715" cy="78105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0CE58CEB-5934-B466-6A37-17EA28648231}"/>
              </a:ext>
            </a:extLst>
          </p:cNvPr>
          <p:cNvSpPr>
            <a:spLocks noGrp="1"/>
          </p:cNvSpPr>
          <p:nvPr>
            <p:ph type="ctrTitle"/>
          </p:nvPr>
        </p:nvSpPr>
        <p:spPr>
          <a:xfrm>
            <a:off x="3381573" y="2306317"/>
            <a:ext cx="6150280" cy="1809620"/>
          </a:xfrm>
        </p:spPr>
        <p:txBody>
          <a:bodyPr lIns="91440" tIns="45720" rIns="91440" bIns="45720" anchor="b" anchorCtr="0"/>
          <a:lstStyle/>
          <a:p>
            <a:pPr algn="ctr" rtl="0" fontAlgn="base">
              <a:lnSpc>
                <a:spcPct val="150000"/>
              </a:lnSpc>
              <a:spcBef>
                <a:spcPts val="600"/>
              </a:spcBef>
            </a:pPr>
            <a:r>
              <a:rPr lang="en-GB" sz="2800" dirty="0">
                <a:solidFill>
                  <a:schemeClr val="tx1"/>
                </a:solidFill>
                <a:cs typeface="Arial" panose="020B0604020202020204"/>
              </a:rPr>
              <a:t>Why is the PCREF </a:t>
            </a:r>
            <a:br>
              <a:rPr lang="en-GB" sz="2800" dirty="0">
                <a:solidFill>
                  <a:schemeClr val="tx1"/>
                </a:solidFill>
                <a:cs typeface="Arial" panose="020B0604020202020204"/>
              </a:rPr>
            </a:br>
            <a:r>
              <a:rPr lang="en-GB" sz="2800" dirty="0">
                <a:solidFill>
                  <a:schemeClr val="tx1"/>
                </a:solidFill>
                <a:cs typeface="Arial" panose="020B0604020202020204"/>
              </a:rPr>
              <a:t>important to you?</a:t>
            </a:r>
            <a:br>
              <a:rPr lang="en-GB" sz="2800" dirty="0">
                <a:solidFill>
                  <a:schemeClr val="tx1"/>
                </a:solidFill>
                <a:cs typeface="Arial" panose="020B0604020202020204"/>
              </a:rPr>
            </a:br>
            <a:endParaRPr lang="en-GB" sz="2800" dirty="0">
              <a:solidFill>
                <a:schemeClr val="tx1"/>
              </a:solidFill>
              <a:cs typeface="Arial" panose="020B0604020202020204"/>
            </a:endParaRPr>
          </a:p>
        </p:txBody>
      </p:sp>
    </p:spTree>
    <p:extLst>
      <p:ext uri="{BB962C8B-B14F-4D97-AF65-F5344CB8AC3E}">
        <p14:creationId xmlns:p14="http://schemas.microsoft.com/office/powerpoint/2010/main" val="2839226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F1F2F-B229-14E3-C70D-63EB7A0C15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C5A6B1-A825-8B0A-E91C-5C5BF4A7EA6B}"/>
              </a:ext>
            </a:extLst>
          </p:cNvPr>
          <p:cNvSpPr>
            <a:spLocks noGrp="1"/>
          </p:cNvSpPr>
          <p:nvPr>
            <p:ph type="title"/>
          </p:nvPr>
        </p:nvSpPr>
        <p:spPr>
          <a:xfrm>
            <a:off x="536355" y="567220"/>
            <a:ext cx="8968413" cy="778098"/>
          </a:xfrm>
        </p:spPr>
        <p:txBody>
          <a:bodyPr lIns="91440" tIns="45720" rIns="91440" bIns="45720" anchor="ctr" anchorCtr="0"/>
          <a:lstStyle/>
          <a:p>
            <a:r>
              <a:rPr lang="en-GB" dirty="0"/>
              <a:t>Six practical steps to being anti-racist</a:t>
            </a:r>
          </a:p>
        </p:txBody>
      </p:sp>
      <p:sp>
        <p:nvSpPr>
          <p:cNvPr id="10" name="TextBox 9">
            <a:extLst>
              <a:ext uri="{FF2B5EF4-FFF2-40B4-BE49-F238E27FC236}">
                <a16:creationId xmlns:a16="http://schemas.microsoft.com/office/drawing/2014/main" id="{4DE55889-235B-8A76-D7DB-94812338363C}"/>
              </a:ext>
            </a:extLst>
          </p:cNvPr>
          <p:cNvSpPr txBox="1"/>
          <p:nvPr/>
        </p:nvSpPr>
        <p:spPr>
          <a:xfrm>
            <a:off x="367841" y="1953225"/>
            <a:ext cx="11824159" cy="437042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GB" sz="2800" b="1" i="0" u="none" strike="noStrike" kern="1200" cap="none" spc="0" normalizeH="0" baseline="0" noProof="0" dirty="0">
                <a:ln>
                  <a:noFill/>
                </a:ln>
                <a:solidFill>
                  <a:srgbClr val="000000"/>
                </a:solidFill>
                <a:effectLst/>
                <a:uLnTx/>
                <a:uFillTx/>
                <a:latin typeface="Arial" panose="020B0604020202020204"/>
                <a:ea typeface="+mn-ea"/>
                <a:cs typeface="+mn-cs"/>
              </a:rPr>
              <a:t>Listen</a:t>
            </a:r>
            <a: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t> to voices of those accessing our services – how/does racial inequity show up? </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GB" sz="2800" b="1" i="0" u="none" strike="noStrike" kern="1200" cap="none" spc="0" normalizeH="0" baseline="0" noProof="0" dirty="0">
                <a:ln>
                  <a:noFill/>
                </a:ln>
                <a:solidFill>
                  <a:srgbClr val="000000"/>
                </a:solidFill>
                <a:effectLst/>
                <a:uLnTx/>
                <a:uFillTx/>
                <a:latin typeface="Arial" panose="020B0604020202020204"/>
                <a:ea typeface="+mn-ea"/>
                <a:cs typeface="+mn-cs"/>
              </a:rPr>
              <a:t>Educate</a:t>
            </a:r>
            <a: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t> yourself, access training, do own research e.g. LYPFT ‘Cultural Competency and Humility Training’, West Yorkshire ICB ‘Exploring the Impact of Racial Trauma’.  </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GB" sz="2800" b="1" i="0" u="none" strike="noStrike" kern="1200" cap="none" spc="0" normalizeH="0" baseline="0" noProof="0" dirty="0">
                <a:ln>
                  <a:noFill/>
                </a:ln>
                <a:solidFill>
                  <a:srgbClr val="000000"/>
                </a:solidFill>
                <a:effectLst/>
                <a:uLnTx/>
                <a:uFillTx/>
                <a:latin typeface="Arial" panose="020B0604020202020204"/>
                <a:ea typeface="+mn-ea"/>
                <a:cs typeface="+mn-cs"/>
              </a:rPr>
              <a:t>Acknowledge and respect difference </a:t>
            </a:r>
            <a:r>
              <a:rPr kumimoji="0" lang="en-GB" sz="20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GB" sz="2000" i="0" u="none" strike="noStrike" kern="1200" cap="none" spc="0" normalizeH="0" baseline="0" noProof="0" dirty="0">
                <a:ln>
                  <a:noFill/>
                </a:ln>
                <a:solidFill>
                  <a:srgbClr val="000000"/>
                </a:solidFill>
                <a:effectLst/>
                <a:uLnTx/>
                <a:uFillTx/>
                <a:latin typeface="Arial" panose="020B0604020202020204"/>
                <a:ea typeface="+mn-ea"/>
                <a:cs typeface="+mn-cs"/>
              </a:rPr>
              <a:t>actively identify, challenge and dismantle racism </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GB" sz="2800" b="1" i="0" u="none" strike="noStrike" kern="1200" cap="none" spc="0" normalizeH="0" baseline="0" noProof="0" dirty="0">
                <a:ln>
                  <a:noFill/>
                </a:ln>
                <a:solidFill>
                  <a:srgbClr val="000000"/>
                </a:solidFill>
                <a:effectLst/>
                <a:uLnTx/>
                <a:uFillTx/>
                <a:latin typeface="Arial" panose="020B0604020202020204"/>
                <a:ea typeface="+mn-ea"/>
                <a:cs typeface="+mn-cs"/>
              </a:rPr>
              <a:t>Understand and use your privilege</a:t>
            </a:r>
            <a:r>
              <a:rPr kumimoji="0" lang="en-GB" sz="20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t>to drive improvements </a:t>
            </a:r>
          </a:p>
          <a:p>
            <a:pPr marL="342900" lvl="0" indent="-342900">
              <a:spcAft>
                <a:spcPts val="1200"/>
              </a:spcAft>
              <a:buFont typeface="+mj-lt"/>
              <a:buAutoNum type="arabicPeriod"/>
              <a:defRPr/>
            </a:pPr>
            <a:r>
              <a:rPr kumimoji="0" lang="en-GB" sz="2800" b="1" i="0" u="none" strike="noStrike" kern="1200" cap="none" spc="0" normalizeH="0" baseline="0" noProof="0" dirty="0">
                <a:ln>
                  <a:noFill/>
                </a:ln>
                <a:solidFill>
                  <a:srgbClr val="000000"/>
                </a:solidFill>
                <a:effectLst/>
                <a:uLnTx/>
                <a:uFillTx/>
                <a:latin typeface="Arial" panose="020B0604020202020204"/>
                <a:ea typeface="+mn-ea"/>
                <a:cs typeface="+mn-cs"/>
              </a:rPr>
              <a:t>Amplify voices </a:t>
            </a:r>
            <a:r>
              <a:rPr lang="en-GB" sz="2000" dirty="0">
                <a:solidFill>
                  <a:srgbClr val="000000"/>
                </a:solidFill>
              </a:rPr>
              <a:t>e.g. take every opportunity to make sure your ethnicity and religion data is accurate</a:t>
            </a:r>
            <a:endParaRPr kumimoji="0" lang="en-GB" sz="20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lvl="0" indent="-342900">
              <a:spcAft>
                <a:spcPts val="1200"/>
              </a:spcAft>
              <a:buFont typeface="+mj-lt"/>
              <a:buAutoNum type="arabicPeriod"/>
              <a:defRPr/>
            </a:pPr>
            <a:r>
              <a:rPr kumimoji="0" lang="en-GB" sz="2800" b="1" i="0" u="none" strike="noStrike" kern="1200" cap="none" spc="0" normalizeH="0" baseline="0" noProof="0" dirty="0">
                <a:ln>
                  <a:noFill/>
                </a:ln>
                <a:solidFill>
                  <a:srgbClr val="000000"/>
                </a:solidFill>
                <a:effectLst/>
                <a:uLnTx/>
                <a:uFillTx/>
                <a:latin typeface="Arial" panose="020B0604020202020204"/>
                <a:ea typeface="+mn-ea"/>
                <a:cs typeface="+mn-cs"/>
              </a:rPr>
              <a:t>Take action </a:t>
            </a:r>
            <a:r>
              <a:rPr kumimoji="0" lang="en-GB" sz="2000" i="0" u="none" strike="noStrike" kern="1200" cap="none" spc="0" normalizeH="0" baseline="0" noProof="0" dirty="0">
                <a:ln>
                  <a:noFill/>
                </a:ln>
                <a:solidFill>
                  <a:srgbClr val="000000"/>
                </a:solidFill>
                <a:effectLst/>
                <a:uLnTx/>
                <a:uFillTx/>
                <a:latin typeface="Arial" panose="020B0604020202020204"/>
                <a:ea typeface="+mn-ea"/>
                <a:cs typeface="+mn-cs"/>
              </a:rPr>
              <a:t>to create an equitable, inclusive and just mental health system</a:t>
            </a:r>
            <a:endPar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538A8B6E-AEA8-5CD6-B49C-887174ACEF00}"/>
              </a:ext>
            </a:extLst>
          </p:cNvPr>
          <p:cNvPicPr>
            <a:picLocks noChangeAspect="1"/>
          </p:cNvPicPr>
          <p:nvPr/>
        </p:nvPicPr>
        <p:blipFill>
          <a:blip r:embed="rId3"/>
          <a:stretch>
            <a:fillRect/>
          </a:stretch>
        </p:blipFill>
        <p:spPr>
          <a:xfrm>
            <a:off x="10799226" y="198659"/>
            <a:ext cx="969348" cy="1316850"/>
          </a:xfrm>
          <a:prstGeom prst="rect">
            <a:avLst/>
          </a:prstGeom>
        </p:spPr>
      </p:pic>
    </p:spTree>
    <p:extLst>
      <p:ext uri="{BB962C8B-B14F-4D97-AF65-F5344CB8AC3E}">
        <p14:creationId xmlns:p14="http://schemas.microsoft.com/office/powerpoint/2010/main" val="813407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92810-2BA3-C574-FC41-54D16A9613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74D355-B911-C5A1-2B7B-A19CF99E44AB}"/>
              </a:ext>
            </a:extLst>
          </p:cNvPr>
          <p:cNvSpPr>
            <a:spLocks noGrp="1"/>
          </p:cNvSpPr>
          <p:nvPr>
            <p:ph type="title"/>
          </p:nvPr>
        </p:nvSpPr>
        <p:spPr>
          <a:xfrm>
            <a:off x="639226" y="857084"/>
            <a:ext cx="10160000" cy="778098"/>
          </a:xfrm>
        </p:spPr>
        <p:txBody>
          <a:bodyPr lIns="91440" tIns="45720" rIns="91440" bIns="45720" anchor="ctr" anchorCtr="0"/>
          <a:lstStyle/>
          <a:p>
            <a:r>
              <a:rPr lang="en-GB" dirty="0"/>
              <a:t>How you can get involved in PCREF work</a:t>
            </a:r>
          </a:p>
        </p:txBody>
      </p:sp>
      <p:sp>
        <p:nvSpPr>
          <p:cNvPr id="4" name="TextBox 3">
            <a:extLst>
              <a:ext uri="{FF2B5EF4-FFF2-40B4-BE49-F238E27FC236}">
                <a16:creationId xmlns:a16="http://schemas.microsoft.com/office/drawing/2014/main" id="{B3397452-7EAE-4BA4-7376-38E31892CF6D}"/>
              </a:ext>
            </a:extLst>
          </p:cNvPr>
          <p:cNvSpPr txBox="1"/>
          <p:nvPr/>
        </p:nvSpPr>
        <p:spPr>
          <a:xfrm>
            <a:off x="465550" y="2015353"/>
            <a:ext cx="11260899" cy="4247317"/>
          </a:xfrm>
          <a:prstGeom prst="rect">
            <a:avLst/>
          </a:prstGeom>
          <a:noFill/>
        </p:spPr>
        <p:txBody>
          <a:bodyPr wrap="square">
            <a:spAutoFit/>
          </a:bodyPr>
          <a:lstStyle/>
          <a:p>
            <a:pPr marL="342900" indent="-342900">
              <a:buAutoNum type="arabicParenR"/>
            </a:pPr>
            <a:r>
              <a:rPr lang="en-GB" b="1" dirty="0"/>
              <a:t>Get involved</a:t>
            </a:r>
          </a:p>
          <a:p>
            <a:pPr marL="742950" lvl="1" indent="-285750">
              <a:buFont typeface="Arial" panose="020B0604020202020204" pitchFamily="34" charset="0"/>
              <a:buChar char="•"/>
            </a:pPr>
            <a:r>
              <a:rPr lang="en-GB" dirty="0"/>
              <a:t>Take part in our workshops, events, and meetings to help shape our direction </a:t>
            </a:r>
          </a:p>
          <a:p>
            <a:pPr marL="742950" lvl="1" indent="-285750">
              <a:buFont typeface="Arial" panose="020B0604020202020204" pitchFamily="34" charset="0"/>
              <a:buChar char="•"/>
            </a:pPr>
            <a:r>
              <a:rPr lang="en-GB" dirty="0"/>
              <a:t>To lend your time, expertise and help us achieve our goals please contact our Improving Health Equity Team at </a:t>
            </a:r>
            <a:r>
              <a:rPr lang="en-GB" dirty="0">
                <a:hlinkClick r:id="rId3"/>
              </a:rPr>
              <a:t>lmh-tr.healthequity@nhs.net</a:t>
            </a:r>
            <a:r>
              <a:rPr lang="en-GB" dirty="0"/>
              <a:t> </a:t>
            </a:r>
          </a:p>
          <a:p>
            <a:pPr marL="285750" indent="-285750">
              <a:buFont typeface="Arial" panose="020B0604020202020204" pitchFamily="34" charset="0"/>
              <a:buChar char="•"/>
            </a:pPr>
            <a:endParaRPr lang="en-GB" dirty="0"/>
          </a:p>
          <a:p>
            <a:r>
              <a:rPr lang="en-GB" b="1" dirty="0"/>
              <a:t>2) Feedback</a:t>
            </a:r>
          </a:p>
          <a:p>
            <a:r>
              <a:rPr lang="en-GB" dirty="0"/>
              <a:t>	Attendees will receive the slide pack and links for our two feedback forms:</a:t>
            </a:r>
          </a:p>
          <a:p>
            <a:pPr marL="1257300" lvl="2" indent="-342900">
              <a:buFont typeface="+mj-lt"/>
              <a:buAutoNum type="alphaLcParenR"/>
            </a:pPr>
            <a:r>
              <a:rPr lang="en-GB" dirty="0"/>
              <a:t>Anonymous feedback form – share information, experiences or ideas related to PCREF </a:t>
            </a:r>
          </a:p>
          <a:p>
            <a:pPr marL="1257300" lvl="2" indent="-342900">
              <a:buFont typeface="+mj-lt"/>
              <a:buAutoNum type="alphaLcParenR"/>
            </a:pPr>
            <a:r>
              <a:rPr lang="en-GB" dirty="0"/>
              <a:t>Partnership work feedback - share current work you are doing around racial equity </a:t>
            </a:r>
          </a:p>
          <a:p>
            <a:endParaRPr lang="en-GB" dirty="0"/>
          </a:p>
          <a:p>
            <a:r>
              <a:rPr lang="en-GB" b="1" dirty="0"/>
              <a:t>3) Listening event (20/05/25) </a:t>
            </a:r>
          </a:p>
          <a:p>
            <a:r>
              <a:rPr lang="en-GB" dirty="0"/>
              <a:t>	The third event hosted West Yorkshire ICB Mental Health and Learning Disability Programme.</a:t>
            </a:r>
          </a:p>
          <a:p>
            <a:r>
              <a:rPr lang="en-GB" dirty="0"/>
              <a:t>	Focus: how we as providers are empowered to listen to the voices of those with the expertise and 	experience needed to develop anti-racist mental health services. </a:t>
            </a:r>
          </a:p>
          <a:p>
            <a:endParaRPr lang="en-GB" dirty="0"/>
          </a:p>
        </p:txBody>
      </p:sp>
      <p:pic>
        <p:nvPicPr>
          <p:cNvPr id="3" name="Picture 2">
            <a:extLst>
              <a:ext uri="{FF2B5EF4-FFF2-40B4-BE49-F238E27FC236}">
                <a16:creationId xmlns:a16="http://schemas.microsoft.com/office/drawing/2014/main" id="{2DD093E1-12E3-08C4-7E8F-5244B7F9A08E}"/>
              </a:ext>
            </a:extLst>
          </p:cNvPr>
          <p:cNvPicPr>
            <a:picLocks noChangeAspect="1"/>
          </p:cNvPicPr>
          <p:nvPr/>
        </p:nvPicPr>
        <p:blipFill>
          <a:blip r:embed="rId4"/>
          <a:stretch>
            <a:fillRect/>
          </a:stretch>
        </p:blipFill>
        <p:spPr>
          <a:xfrm>
            <a:off x="10583426" y="318332"/>
            <a:ext cx="969348" cy="1316850"/>
          </a:xfrm>
          <a:prstGeom prst="rect">
            <a:avLst/>
          </a:prstGeom>
        </p:spPr>
      </p:pic>
    </p:spTree>
    <p:extLst>
      <p:ext uri="{BB962C8B-B14F-4D97-AF65-F5344CB8AC3E}">
        <p14:creationId xmlns:p14="http://schemas.microsoft.com/office/powerpoint/2010/main" val="3237697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FCB1C-EB3B-077B-EB59-A313A98BAB36}"/>
              </a:ext>
            </a:extLst>
          </p:cNvPr>
          <p:cNvSpPr>
            <a:spLocks noGrp="1"/>
          </p:cNvSpPr>
          <p:nvPr>
            <p:ph type="title"/>
          </p:nvPr>
        </p:nvSpPr>
        <p:spPr/>
        <p:txBody>
          <a:bodyPr/>
          <a:lstStyle/>
          <a:p>
            <a:r>
              <a:rPr lang="en-GB" dirty="0"/>
              <a:t>Have Your Say</a:t>
            </a:r>
          </a:p>
        </p:txBody>
      </p:sp>
      <p:sp>
        <p:nvSpPr>
          <p:cNvPr id="3" name="Content Placeholder 2">
            <a:extLst>
              <a:ext uri="{FF2B5EF4-FFF2-40B4-BE49-F238E27FC236}">
                <a16:creationId xmlns:a16="http://schemas.microsoft.com/office/drawing/2014/main" id="{8EEE702A-9F9E-ED25-102A-532DBDBB64B6}"/>
              </a:ext>
            </a:extLst>
          </p:cNvPr>
          <p:cNvSpPr>
            <a:spLocks noGrp="1"/>
          </p:cNvSpPr>
          <p:nvPr>
            <p:ph idx="1"/>
          </p:nvPr>
        </p:nvSpPr>
        <p:spPr>
          <a:xfrm>
            <a:off x="488949" y="2141537"/>
            <a:ext cx="11196638" cy="4351338"/>
          </a:xfrm>
        </p:spPr>
        <p:txBody>
          <a:bodyPr/>
          <a:lstStyle/>
          <a:p>
            <a:pPr>
              <a:buNone/>
            </a:pPr>
            <a:r>
              <a:rPr lang="en-GB" sz="1800" dirty="0"/>
              <a:t>Service users and carers can provide feedback at any point in their care journey by the following ways:</a:t>
            </a:r>
          </a:p>
          <a:p>
            <a:pPr>
              <a:buNone/>
            </a:pPr>
            <a:endParaRPr lang="en-GB" sz="1800" dirty="0"/>
          </a:p>
          <a:p>
            <a:pPr>
              <a:buFont typeface="Arial" panose="020B0604020202020204" pitchFamily="34" charset="0"/>
              <a:buChar char="•"/>
            </a:pPr>
            <a:r>
              <a:rPr lang="en-GB" sz="1800" dirty="0"/>
              <a:t>Complete a Have Your Say postcard (located on wards and at community sites)</a:t>
            </a:r>
          </a:p>
          <a:p>
            <a:pPr>
              <a:buFont typeface="Arial" panose="020B0604020202020204" pitchFamily="34" charset="0"/>
              <a:buChar char="•"/>
            </a:pPr>
            <a:r>
              <a:rPr lang="en-GB" sz="1800" dirty="0"/>
              <a:t>access our online survey</a:t>
            </a:r>
            <a:r>
              <a:rPr lang="en-GB" sz="1800" b="1" dirty="0"/>
              <a:t> </a:t>
            </a:r>
            <a:r>
              <a:rPr lang="en-GB" sz="1800" dirty="0">
                <a:hlinkClick r:id="rId2" tooltip="http://www.myonlinesurvey.co.uk/pfft/rgd"/>
              </a:rPr>
              <a:t>(www.myonlinesurvey.co.uk/PFFT/RGD)</a:t>
            </a:r>
            <a:endParaRPr lang="en-GB" sz="1800" dirty="0"/>
          </a:p>
          <a:p>
            <a:pPr>
              <a:buFont typeface="Arial" panose="020B0604020202020204" pitchFamily="34" charset="0"/>
              <a:buChar char="•"/>
            </a:pPr>
            <a:r>
              <a:rPr lang="en-GB" sz="1800" dirty="0"/>
              <a:t>scan a QR code located on wards and at community sites</a:t>
            </a:r>
          </a:p>
          <a:p>
            <a:pPr>
              <a:buFont typeface="Arial" panose="020B0604020202020204" pitchFamily="34" charset="0"/>
              <a:buChar char="•"/>
            </a:pPr>
            <a:r>
              <a:rPr lang="en-GB" sz="1800" dirty="0"/>
              <a:t>Telephone </a:t>
            </a:r>
            <a:r>
              <a:rPr lang="en-GB" sz="1800" dirty="0">
                <a:solidFill>
                  <a:srgbClr val="1E53A3"/>
                </a:solidFill>
                <a:effectLst/>
              </a:rPr>
              <a:t>0800 052 5790</a:t>
            </a:r>
            <a:endParaRPr lang="en-GB" sz="1800" dirty="0"/>
          </a:p>
          <a:p>
            <a:pPr>
              <a:buFont typeface="Arial" panose="020B0604020202020204" pitchFamily="34" charset="0"/>
              <a:buChar char="•"/>
            </a:pPr>
            <a:r>
              <a:rPr lang="en-GB" sz="1800" dirty="0"/>
              <a:t>Email </a:t>
            </a:r>
            <a:r>
              <a:rPr lang="en-GB" sz="1800" u="sng" dirty="0"/>
              <a:t>haveyoursay.lypft@nhs.net</a:t>
            </a:r>
            <a:endParaRPr lang="en-GB" sz="1800" dirty="0"/>
          </a:p>
          <a:p>
            <a:pPr>
              <a:buNone/>
            </a:pPr>
            <a:r>
              <a:rPr lang="en-GB" sz="1800" dirty="0"/>
              <a:t> </a:t>
            </a:r>
          </a:p>
          <a:p>
            <a:r>
              <a:rPr lang="en-GB" sz="1800" dirty="0"/>
              <a:t>We also have a version of the ‘Have Your Say’ feedback measure in an easy read version and in British Sign Language by contacting </a:t>
            </a:r>
            <a:r>
              <a:rPr lang="en-GB" sz="1800" dirty="0">
                <a:hlinkClick r:id="rId3"/>
              </a:rPr>
              <a:t>patientexperience.lypft@nhs.net</a:t>
            </a:r>
            <a:r>
              <a:rPr lang="en-GB" sz="1800" dirty="0"/>
              <a:t> </a:t>
            </a:r>
          </a:p>
          <a:p>
            <a:endParaRPr lang="en-GB" sz="1800" dirty="0"/>
          </a:p>
        </p:txBody>
      </p:sp>
      <p:pic>
        <p:nvPicPr>
          <p:cNvPr id="4" name="Picture 3">
            <a:extLst>
              <a:ext uri="{FF2B5EF4-FFF2-40B4-BE49-F238E27FC236}">
                <a16:creationId xmlns:a16="http://schemas.microsoft.com/office/drawing/2014/main" id="{1C3F3DEA-1DDA-8E08-23A9-8F17033C7859}"/>
              </a:ext>
            </a:extLst>
          </p:cNvPr>
          <p:cNvPicPr>
            <a:picLocks noChangeAspect="1"/>
          </p:cNvPicPr>
          <p:nvPr/>
        </p:nvPicPr>
        <p:blipFill>
          <a:blip r:embed="rId4"/>
          <a:stretch>
            <a:fillRect/>
          </a:stretch>
        </p:blipFill>
        <p:spPr>
          <a:xfrm>
            <a:off x="10694774" y="246316"/>
            <a:ext cx="969348" cy="1316850"/>
          </a:xfrm>
          <a:prstGeom prst="rect">
            <a:avLst/>
          </a:prstGeom>
        </p:spPr>
      </p:pic>
    </p:spTree>
    <p:extLst>
      <p:ext uri="{BB962C8B-B14F-4D97-AF65-F5344CB8AC3E}">
        <p14:creationId xmlns:p14="http://schemas.microsoft.com/office/powerpoint/2010/main" val="3792603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F6D770-0C17-CE9A-B64F-4D3F2DBF9DCC}"/>
              </a:ext>
            </a:extLst>
          </p:cNvPr>
          <p:cNvSpPr>
            <a:spLocks noGrp="1"/>
          </p:cNvSpPr>
          <p:nvPr>
            <p:ph type="ctrTitle"/>
          </p:nvPr>
        </p:nvSpPr>
        <p:spPr>
          <a:xfrm>
            <a:off x="1456224" y="1986591"/>
            <a:ext cx="9144000" cy="870269"/>
          </a:xfrm>
        </p:spPr>
        <p:txBody>
          <a:bodyPr/>
          <a:lstStyle/>
          <a:p>
            <a:r>
              <a:rPr lang="en-GB" dirty="0"/>
              <a:t>Thank you! </a:t>
            </a:r>
          </a:p>
        </p:txBody>
      </p:sp>
      <p:sp>
        <p:nvSpPr>
          <p:cNvPr id="5" name="Subtitle 4">
            <a:extLst>
              <a:ext uri="{FF2B5EF4-FFF2-40B4-BE49-F238E27FC236}">
                <a16:creationId xmlns:a16="http://schemas.microsoft.com/office/drawing/2014/main" id="{2F29DE84-8CAF-AA2E-E37E-27B70DD251FD}"/>
              </a:ext>
            </a:extLst>
          </p:cNvPr>
          <p:cNvSpPr>
            <a:spLocks noGrp="1"/>
          </p:cNvSpPr>
          <p:nvPr>
            <p:ph type="subTitle" idx="1"/>
          </p:nvPr>
        </p:nvSpPr>
        <p:spPr>
          <a:xfrm>
            <a:off x="1191731" y="3573302"/>
            <a:ext cx="10025617" cy="1711079"/>
          </a:xfrm>
        </p:spPr>
        <p:txBody>
          <a:bodyPr/>
          <a:lstStyle/>
          <a:p>
            <a:r>
              <a:rPr lang="en-GB" sz="2000" dirty="0"/>
              <a:t>To get involved, give feedback or any further information please contact:</a:t>
            </a:r>
          </a:p>
          <a:p>
            <a:pPr marL="3086100" lvl="6" indent="-342900" algn="l">
              <a:buFont typeface="Wingdings" panose="05000000000000000000" pitchFamily="2" charset="2"/>
              <a:buChar char="Ø"/>
            </a:pPr>
            <a:r>
              <a:rPr lang="en-GB" sz="2000" dirty="0">
                <a:hlinkClick r:id="rId2"/>
              </a:rPr>
              <a:t>lmh-tr.healthequity@nhs.net</a:t>
            </a:r>
            <a:r>
              <a:rPr lang="en-GB" sz="2000" dirty="0"/>
              <a:t> </a:t>
            </a:r>
          </a:p>
          <a:p>
            <a:pPr marL="3086100" lvl="6" indent="-342900" algn="l">
              <a:buFont typeface="Wingdings" panose="05000000000000000000" pitchFamily="2" charset="2"/>
              <a:buChar char="Ø"/>
            </a:pPr>
            <a:r>
              <a:rPr lang="en-GB" sz="2000" dirty="0">
                <a:hlinkClick r:id="rId3"/>
              </a:rPr>
              <a:t>sophie.valinakis@nhs.net</a:t>
            </a:r>
            <a:r>
              <a:rPr lang="en-GB" sz="2000" dirty="0"/>
              <a:t> </a:t>
            </a:r>
          </a:p>
        </p:txBody>
      </p:sp>
      <p:pic>
        <p:nvPicPr>
          <p:cNvPr id="2" name="Picture 1">
            <a:extLst>
              <a:ext uri="{FF2B5EF4-FFF2-40B4-BE49-F238E27FC236}">
                <a16:creationId xmlns:a16="http://schemas.microsoft.com/office/drawing/2014/main" id="{6D4EB5E7-9B50-4309-36BB-8E8825050576}"/>
              </a:ext>
            </a:extLst>
          </p:cNvPr>
          <p:cNvPicPr>
            <a:picLocks noChangeAspect="1"/>
          </p:cNvPicPr>
          <p:nvPr/>
        </p:nvPicPr>
        <p:blipFill>
          <a:blip r:embed="rId4"/>
          <a:stretch>
            <a:fillRect/>
          </a:stretch>
        </p:blipFill>
        <p:spPr>
          <a:xfrm>
            <a:off x="486876" y="246450"/>
            <a:ext cx="969348" cy="1316850"/>
          </a:xfrm>
          <a:prstGeom prst="rect">
            <a:avLst/>
          </a:prstGeom>
        </p:spPr>
      </p:pic>
    </p:spTree>
    <p:extLst>
      <p:ext uri="{BB962C8B-B14F-4D97-AF65-F5344CB8AC3E}">
        <p14:creationId xmlns:p14="http://schemas.microsoft.com/office/powerpoint/2010/main" val="2374165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B20E64-79CC-F341-F0A5-D2F1207C23AB}"/>
              </a:ext>
            </a:extLst>
          </p:cNvPr>
          <p:cNvSpPr>
            <a:spLocks noGrp="1"/>
          </p:cNvSpPr>
          <p:nvPr>
            <p:ph type="ctrTitle"/>
          </p:nvPr>
        </p:nvSpPr>
        <p:spPr>
          <a:xfrm>
            <a:off x="510903" y="-152991"/>
            <a:ext cx="10104088" cy="1682429"/>
          </a:xfrm>
        </p:spPr>
        <p:txBody>
          <a:bodyPr/>
          <a:lstStyle/>
          <a:p>
            <a:r>
              <a:rPr lang="en-GB" dirty="0"/>
              <a:t>Improving Health Equity update </a:t>
            </a:r>
          </a:p>
        </p:txBody>
      </p:sp>
      <p:pic>
        <p:nvPicPr>
          <p:cNvPr id="2" name="Picture 1">
            <a:extLst>
              <a:ext uri="{FF2B5EF4-FFF2-40B4-BE49-F238E27FC236}">
                <a16:creationId xmlns:a16="http://schemas.microsoft.com/office/drawing/2014/main" id="{0F5AC6CF-7A79-2742-6F09-2EE871BFB6D4}"/>
              </a:ext>
            </a:extLst>
          </p:cNvPr>
          <p:cNvPicPr>
            <a:picLocks noChangeAspect="1"/>
          </p:cNvPicPr>
          <p:nvPr/>
        </p:nvPicPr>
        <p:blipFill>
          <a:blip r:embed="rId2"/>
          <a:stretch>
            <a:fillRect/>
          </a:stretch>
        </p:blipFill>
        <p:spPr>
          <a:xfrm>
            <a:off x="3024229" y="1962086"/>
            <a:ext cx="5920987" cy="4194438"/>
          </a:xfrm>
          <a:prstGeom prst="rect">
            <a:avLst/>
          </a:prstGeom>
        </p:spPr>
      </p:pic>
      <p:pic>
        <p:nvPicPr>
          <p:cNvPr id="3" name="Picture 2">
            <a:extLst>
              <a:ext uri="{FF2B5EF4-FFF2-40B4-BE49-F238E27FC236}">
                <a16:creationId xmlns:a16="http://schemas.microsoft.com/office/drawing/2014/main" id="{DE8AB657-D9D3-5E86-9F80-AC0B88C01C2F}"/>
              </a:ext>
            </a:extLst>
          </p:cNvPr>
          <p:cNvPicPr>
            <a:picLocks noChangeAspect="1"/>
          </p:cNvPicPr>
          <p:nvPr/>
        </p:nvPicPr>
        <p:blipFill>
          <a:blip r:embed="rId3"/>
          <a:stretch>
            <a:fillRect/>
          </a:stretch>
        </p:blipFill>
        <p:spPr>
          <a:xfrm>
            <a:off x="10641495" y="359917"/>
            <a:ext cx="969348" cy="1316850"/>
          </a:xfrm>
          <a:prstGeom prst="rect">
            <a:avLst/>
          </a:prstGeom>
        </p:spPr>
      </p:pic>
    </p:spTree>
    <p:extLst>
      <p:ext uri="{BB962C8B-B14F-4D97-AF65-F5344CB8AC3E}">
        <p14:creationId xmlns:p14="http://schemas.microsoft.com/office/powerpoint/2010/main" val="2798422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35831-CD8B-947E-D18E-2CD8C88C1995}"/>
              </a:ext>
            </a:extLst>
          </p:cNvPr>
          <p:cNvSpPr>
            <a:spLocks noGrp="1"/>
          </p:cNvSpPr>
          <p:nvPr>
            <p:ph type="title"/>
          </p:nvPr>
        </p:nvSpPr>
        <p:spPr/>
        <p:txBody>
          <a:bodyPr/>
          <a:lstStyle/>
          <a:p>
            <a:r>
              <a:rPr lang="en-GB" dirty="0"/>
              <a:t>Improving Health Equity update </a:t>
            </a:r>
          </a:p>
        </p:txBody>
      </p:sp>
      <p:sp>
        <p:nvSpPr>
          <p:cNvPr id="3" name="Content Placeholder 2">
            <a:extLst>
              <a:ext uri="{FF2B5EF4-FFF2-40B4-BE49-F238E27FC236}">
                <a16:creationId xmlns:a16="http://schemas.microsoft.com/office/drawing/2014/main" id="{8608C423-EEFF-652A-651A-131C9E9C8788}"/>
              </a:ext>
            </a:extLst>
          </p:cNvPr>
          <p:cNvSpPr>
            <a:spLocks noGrp="1"/>
          </p:cNvSpPr>
          <p:nvPr>
            <p:ph idx="1"/>
          </p:nvPr>
        </p:nvSpPr>
        <p:spPr>
          <a:xfrm>
            <a:off x="488949" y="1825625"/>
            <a:ext cx="11597033" cy="4508914"/>
          </a:xfrm>
        </p:spPr>
        <p:txBody>
          <a:bodyPr/>
          <a:lstStyle/>
          <a:p>
            <a:pPr>
              <a:lnSpc>
                <a:spcPct val="100000"/>
              </a:lnSpc>
              <a:spcAft>
                <a:spcPts val="600"/>
              </a:spcAft>
            </a:pPr>
            <a:r>
              <a:rPr lang="en-GB" b="0" i="0" dirty="0">
                <a:effectLst/>
                <a:latin typeface="Helvetica" panose="020B0604020202020204" pitchFamily="34" charset="0"/>
              </a:rPr>
              <a:t>Our mission is to enable equity at the heart of everything we do </a:t>
            </a:r>
          </a:p>
          <a:p>
            <a:pPr>
              <a:lnSpc>
                <a:spcPct val="100000"/>
              </a:lnSpc>
              <a:spcAft>
                <a:spcPts val="600"/>
              </a:spcAft>
            </a:pPr>
            <a:r>
              <a:rPr lang="en-GB" dirty="0">
                <a:latin typeface="Helvetica" panose="020B0604020202020204" pitchFamily="34" charset="0"/>
              </a:rPr>
              <a:t>We are working to </a:t>
            </a:r>
            <a:r>
              <a:rPr lang="en-GB" b="0" i="0" dirty="0">
                <a:effectLst/>
                <a:latin typeface="Helvetica" panose="020B0604020202020204" pitchFamily="34" charset="0"/>
              </a:rPr>
              <a:t>maximise the Trust’s contribution to improving health equity in the populations we serve</a:t>
            </a:r>
          </a:p>
          <a:p>
            <a:pPr algn="l">
              <a:lnSpc>
                <a:spcPct val="100000"/>
              </a:lnSpc>
              <a:spcAft>
                <a:spcPts val="600"/>
              </a:spcAft>
            </a:pPr>
            <a:r>
              <a:rPr lang="en-GB" dirty="0">
                <a:latin typeface="Helvetica" panose="020B0604020202020204" pitchFamily="34" charset="0"/>
              </a:rPr>
              <a:t>Huge thank you for helping us! </a:t>
            </a:r>
          </a:p>
          <a:p>
            <a:pPr algn="l">
              <a:lnSpc>
                <a:spcPct val="100000"/>
              </a:lnSpc>
              <a:spcAft>
                <a:spcPts val="600"/>
              </a:spcAft>
            </a:pPr>
            <a:r>
              <a:rPr lang="en-GB" b="0" i="0" dirty="0">
                <a:effectLst/>
                <a:latin typeface="Helvetica" panose="020B0604020202020204" pitchFamily="34" charset="0"/>
              </a:rPr>
              <a:t>In January (2025) the Trust Board approved our </a:t>
            </a:r>
            <a:r>
              <a:rPr lang="en-GB" b="0" i="0" dirty="0">
                <a:solidFill>
                  <a:schemeClr val="accent3"/>
                </a:solidFill>
                <a:effectLst/>
                <a:latin typeface="Helvetica" panose="020B0604020202020204" pitchFamily="34" charset="0"/>
                <a:hlinkClick r:id="rId2">
                  <a:extLst>
                    <a:ext uri="{A12FA001-AC4F-418D-AE19-62706E023703}">
                      <ahyp:hlinkClr xmlns:ahyp="http://schemas.microsoft.com/office/drawing/2018/hyperlinkcolor" val="tx"/>
                    </a:ext>
                  </a:extLst>
                </a:hlinkClick>
              </a:rPr>
              <a:t>Improving Health Equity Strategic Plan 2025 – 2029</a:t>
            </a:r>
            <a:r>
              <a:rPr lang="en-GB" b="0" i="0" dirty="0">
                <a:solidFill>
                  <a:schemeClr val="accent3"/>
                </a:solidFill>
                <a:effectLst/>
                <a:latin typeface="Helvetica" panose="020B0604020202020204" pitchFamily="34" charset="0"/>
              </a:rPr>
              <a:t> </a:t>
            </a:r>
            <a:endParaRPr lang="en-GB" dirty="0">
              <a:solidFill>
                <a:schemeClr val="accent3"/>
              </a:solidFill>
              <a:latin typeface="Helvetica" panose="020B0604020202020204" pitchFamily="34" charset="0"/>
            </a:endParaRPr>
          </a:p>
          <a:p>
            <a:pPr algn="l">
              <a:lnSpc>
                <a:spcPct val="100000"/>
              </a:lnSpc>
              <a:spcAft>
                <a:spcPts val="600"/>
              </a:spcAft>
            </a:pPr>
            <a:r>
              <a:rPr lang="en-GB" b="0" i="0" dirty="0">
                <a:effectLst/>
                <a:latin typeface="Helvetica" panose="020B0604020202020204" pitchFamily="34" charset="0"/>
              </a:rPr>
              <a:t>Contact </a:t>
            </a:r>
            <a:r>
              <a:rPr lang="en-GB" b="0" i="0" u="sng" dirty="0">
                <a:solidFill>
                  <a:schemeClr val="accent3"/>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lmh-tr.healthequity@nhs.net</a:t>
            </a:r>
            <a:r>
              <a:rPr lang="en-GB" dirty="0">
                <a:solidFill>
                  <a:schemeClr val="accent3"/>
                </a:solidFill>
              </a:rPr>
              <a:t> </a:t>
            </a:r>
            <a:r>
              <a:rPr lang="en-GB" dirty="0"/>
              <a:t>to receive a copy. </a:t>
            </a:r>
          </a:p>
          <a:p>
            <a:pPr marL="0" indent="0" algn="l">
              <a:buNone/>
            </a:pPr>
            <a:endParaRPr lang="en-GB" dirty="0"/>
          </a:p>
        </p:txBody>
      </p:sp>
      <p:pic>
        <p:nvPicPr>
          <p:cNvPr id="4" name="Picture 3">
            <a:extLst>
              <a:ext uri="{FF2B5EF4-FFF2-40B4-BE49-F238E27FC236}">
                <a16:creationId xmlns:a16="http://schemas.microsoft.com/office/drawing/2014/main" id="{97A3AFC0-6F0C-A3D6-75B6-683D9C44BBB6}"/>
              </a:ext>
            </a:extLst>
          </p:cNvPr>
          <p:cNvPicPr>
            <a:picLocks noChangeAspect="1"/>
          </p:cNvPicPr>
          <p:nvPr/>
        </p:nvPicPr>
        <p:blipFill>
          <a:blip r:embed="rId4"/>
          <a:stretch>
            <a:fillRect/>
          </a:stretch>
        </p:blipFill>
        <p:spPr>
          <a:xfrm>
            <a:off x="10716240" y="365125"/>
            <a:ext cx="969348" cy="1316850"/>
          </a:xfrm>
          <a:prstGeom prst="rect">
            <a:avLst/>
          </a:prstGeom>
        </p:spPr>
      </p:pic>
    </p:spTree>
    <p:extLst>
      <p:ext uri="{BB962C8B-B14F-4D97-AF65-F5344CB8AC3E}">
        <p14:creationId xmlns:p14="http://schemas.microsoft.com/office/powerpoint/2010/main" val="2839903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2D4B2B-1BE8-0C59-C85D-496AC1C3CB9F}"/>
              </a:ext>
            </a:extLst>
          </p:cNvPr>
          <p:cNvSpPr/>
          <p:nvPr/>
        </p:nvSpPr>
        <p:spPr>
          <a:xfrm>
            <a:off x="8044070" y="1563757"/>
            <a:ext cx="3776869" cy="5300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CFF0C05-F44A-2C75-702F-376814C52D71}"/>
              </a:ext>
            </a:extLst>
          </p:cNvPr>
          <p:cNvSpPr>
            <a:spLocks noGrp="1"/>
          </p:cNvSpPr>
          <p:nvPr>
            <p:ph type="title"/>
          </p:nvPr>
        </p:nvSpPr>
        <p:spPr>
          <a:xfrm>
            <a:off x="488950" y="365125"/>
            <a:ext cx="7687642" cy="1325563"/>
          </a:xfrm>
        </p:spPr>
        <p:txBody>
          <a:bodyPr/>
          <a:lstStyle/>
          <a:p>
            <a:r>
              <a:rPr lang="en-GB" dirty="0"/>
              <a:t>Our Strategic Plan areas of focus</a:t>
            </a:r>
          </a:p>
        </p:txBody>
      </p:sp>
      <p:pic>
        <p:nvPicPr>
          <p:cNvPr id="4" name="Content Placeholder 3">
            <a:extLst>
              <a:ext uri="{FF2B5EF4-FFF2-40B4-BE49-F238E27FC236}">
                <a16:creationId xmlns:a16="http://schemas.microsoft.com/office/drawing/2014/main" id="{C1060B76-7E02-24A4-B4A8-84C9F8C4F10F}"/>
              </a:ext>
            </a:extLst>
          </p:cNvPr>
          <p:cNvPicPr>
            <a:picLocks noGrp="1" noChangeAspect="1"/>
          </p:cNvPicPr>
          <p:nvPr>
            <p:ph idx="1"/>
          </p:nvPr>
        </p:nvPicPr>
        <p:blipFill>
          <a:blip r:embed="rId2"/>
          <a:stretch>
            <a:fillRect/>
          </a:stretch>
        </p:blipFill>
        <p:spPr>
          <a:xfrm>
            <a:off x="8082446" y="149768"/>
            <a:ext cx="3990284" cy="2827977"/>
          </a:xfrm>
          <a:prstGeom prst="rect">
            <a:avLst/>
          </a:prstGeom>
        </p:spPr>
      </p:pic>
      <p:sp>
        <p:nvSpPr>
          <p:cNvPr id="6" name="TextBox 5">
            <a:extLst>
              <a:ext uri="{FF2B5EF4-FFF2-40B4-BE49-F238E27FC236}">
                <a16:creationId xmlns:a16="http://schemas.microsoft.com/office/drawing/2014/main" id="{C97066A1-A749-3AF5-5A6A-3A5885E92D3B}"/>
              </a:ext>
            </a:extLst>
          </p:cNvPr>
          <p:cNvSpPr txBox="1"/>
          <p:nvPr/>
        </p:nvSpPr>
        <p:spPr>
          <a:xfrm>
            <a:off x="488950" y="1690688"/>
            <a:ext cx="11583780" cy="4401205"/>
          </a:xfrm>
          <a:prstGeom prst="rect">
            <a:avLst/>
          </a:prstGeom>
          <a:noFill/>
        </p:spPr>
        <p:txBody>
          <a:bodyPr wrap="square">
            <a:spAutoFit/>
          </a:bodyPr>
          <a:lstStyle/>
          <a:p>
            <a:endParaRPr lang="en-GB" sz="2000" dirty="0"/>
          </a:p>
          <a:p>
            <a:pPr marL="342900" indent="-342900">
              <a:buAutoNum type="arabicPeriod"/>
            </a:pPr>
            <a:r>
              <a:rPr lang="en-GB" sz="2000" dirty="0"/>
              <a:t>The systematic, unfair and avoidable differences in health </a:t>
            </a:r>
          </a:p>
          <a:p>
            <a:r>
              <a:rPr lang="en-GB" sz="2000" dirty="0"/>
              <a:t>between those with learning disability, neurodiversity, severe and </a:t>
            </a:r>
          </a:p>
          <a:p>
            <a:r>
              <a:rPr lang="en-GB" sz="2000" dirty="0"/>
              <a:t>enduring mental illness, and those without.</a:t>
            </a:r>
          </a:p>
          <a:p>
            <a:endParaRPr lang="en-GB" sz="2000" dirty="0"/>
          </a:p>
          <a:p>
            <a:r>
              <a:rPr lang="en-GB" sz="2000" dirty="0"/>
              <a:t>2. Tackling racial health inequity within mental health services which have been evidenced to be extensive and persistent.</a:t>
            </a:r>
          </a:p>
          <a:p>
            <a:endParaRPr lang="en-GB" sz="2000" dirty="0"/>
          </a:p>
          <a:p>
            <a:r>
              <a:rPr lang="en-GB" sz="2000" dirty="0"/>
              <a:t>3. Intersectionality: People at exceptionally high risk of poor health outcomes because they are a member of multiple groups and experience compounding disadvantage e.g. those with a severe mental illness, and from a racialised community, and who also live in an underprivileged community.</a:t>
            </a:r>
          </a:p>
          <a:p>
            <a:endParaRPr lang="en-GB" sz="2000" dirty="0"/>
          </a:p>
          <a:p>
            <a:r>
              <a:rPr lang="en-GB" sz="2000" dirty="0"/>
              <a:t>4. Our service users who experience deprivation living in the 10% most deprived communities nationally.</a:t>
            </a:r>
          </a:p>
        </p:txBody>
      </p:sp>
    </p:spTree>
    <p:extLst>
      <p:ext uri="{BB962C8B-B14F-4D97-AF65-F5344CB8AC3E}">
        <p14:creationId xmlns:p14="http://schemas.microsoft.com/office/powerpoint/2010/main" val="1902226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61EF0-D0A2-EA7F-4288-A637C84DB313}"/>
              </a:ext>
            </a:extLst>
          </p:cNvPr>
          <p:cNvSpPr>
            <a:spLocks noGrp="1"/>
          </p:cNvSpPr>
          <p:nvPr>
            <p:ph type="title"/>
          </p:nvPr>
        </p:nvSpPr>
        <p:spPr/>
        <p:txBody>
          <a:bodyPr/>
          <a:lstStyle/>
          <a:p>
            <a:r>
              <a:rPr lang="en-GB" dirty="0"/>
              <a:t>Introducing Dr. Jacqui Dyer MBE </a:t>
            </a:r>
          </a:p>
        </p:txBody>
      </p:sp>
      <p:pic>
        <p:nvPicPr>
          <p:cNvPr id="4" name="Content Placeholder 3">
            <a:extLst>
              <a:ext uri="{FF2B5EF4-FFF2-40B4-BE49-F238E27FC236}">
                <a16:creationId xmlns:a16="http://schemas.microsoft.com/office/drawing/2014/main" id="{B7918731-8E07-ABD6-46B2-10E4B21AA46D}"/>
              </a:ext>
            </a:extLst>
          </p:cNvPr>
          <p:cNvPicPr>
            <a:picLocks noGrp="1" noChangeAspect="1"/>
          </p:cNvPicPr>
          <p:nvPr>
            <p:ph idx="1"/>
          </p:nvPr>
        </p:nvPicPr>
        <p:blipFill>
          <a:blip r:embed="rId2"/>
          <a:stretch>
            <a:fillRect/>
          </a:stretch>
        </p:blipFill>
        <p:spPr>
          <a:xfrm>
            <a:off x="8145577" y="2016539"/>
            <a:ext cx="3540011" cy="3628072"/>
          </a:xfrm>
          <a:prstGeom prst="rect">
            <a:avLst/>
          </a:prstGeom>
        </p:spPr>
      </p:pic>
      <p:sp>
        <p:nvSpPr>
          <p:cNvPr id="6" name="TextBox 5">
            <a:extLst>
              <a:ext uri="{FF2B5EF4-FFF2-40B4-BE49-F238E27FC236}">
                <a16:creationId xmlns:a16="http://schemas.microsoft.com/office/drawing/2014/main" id="{418E1C9F-355F-D739-9F44-B75250965696}"/>
              </a:ext>
            </a:extLst>
          </p:cNvPr>
          <p:cNvSpPr txBox="1"/>
          <p:nvPr/>
        </p:nvSpPr>
        <p:spPr>
          <a:xfrm>
            <a:off x="506412" y="2134925"/>
            <a:ext cx="6945521" cy="4712031"/>
          </a:xfrm>
          <a:prstGeom prst="rect">
            <a:avLst/>
          </a:prstGeom>
          <a:noFill/>
        </p:spPr>
        <p:txBody>
          <a:bodyPr wrap="square">
            <a:spAutoFit/>
          </a:bodyPr>
          <a:lstStyle/>
          <a:p>
            <a:pPr marL="285750" indent="-285750">
              <a:buFont typeface="Arial" panose="020B0604020202020204" pitchFamily="34" charset="0"/>
              <a:buChar char="•"/>
            </a:pPr>
            <a:r>
              <a:rPr lang="en-GB" sz="1600" dirty="0"/>
              <a:t>Honorary Fellow at King's College London</a:t>
            </a:r>
          </a:p>
          <a:p>
            <a:pPr marL="285750" indent="-285750">
              <a:buFont typeface="Arial" panose="020B0604020202020204" pitchFamily="34" charset="0"/>
              <a:buChar char="•"/>
            </a:pPr>
            <a:r>
              <a:rPr lang="en-GB" sz="1600" dirty="0"/>
              <a:t>Independent Health and Social Care Consultant with lived experience, </a:t>
            </a:r>
          </a:p>
          <a:p>
            <a:pPr marL="285750" indent="-285750">
              <a:buFont typeface="Arial" panose="020B0604020202020204" pitchFamily="34" charset="0"/>
              <a:buChar char="•"/>
            </a:pPr>
            <a:r>
              <a:rPr lang="en-GB" sz="1600" dirty="0"/>
              <a:t>Mental Health Equalities Advisor for NHSE, and Health Education England (HEE), leading on the Advancing Mental Health Equalities Strategy and the development of the Patient &amp; Carer Race Equality Framework as recommended in the MHARAC and subsequently agreed by the government.</a:t>
            </a:r>
          </a:p>
          <a:p>
            <a:pPr marL="285750" indent="-285750">
              <a:buFont typeface="Arial" panose="020B0604020202020204" pitchFamily="34" charset="0"/>
              <a:buChar char="•"/>
            </a:pPr>
            <a:r>
              <a:rPr lang="en-GB" sz="1600" dirty="0"/>
              <a:t>Jacqui was the vice chair of England's Mental Health Taskforce, developing the 5 Year Forward View for Mental Health (NHSE). </a:t>
            </a:r>
          </a:p>
          <a:p>
            <a:pPr marL="285750" indent="-285750">
              <a:buFont typeface="Arial" panose="020B0604020202020204" pitchFamily="34" charset="0"/>
              <a:buChar char="•"/>
            </a:pPr>
            <a:r>
              <a:rPr lang="en-GB" sz="1600" dirty="0"/>
              <a:t>Jacqui is an elected Councillor and cabinet member for inclusive economy and equalities having previously jointly held the health and adult social care cabinet portfolio.</a:t>
            </a:r>
          </a:p>
          <a:p>
            <a:pPr marL="285750" indent="-285750">
              <a:buFont typeface="Arial" panose="020B0604020202020204" pitchFamily="34" charset="0"/>
              <a:buChar char="•"/>
            </a:pPr>
            <a:r>
              <a:rPr lang="en-GB" sz="1600" dirty="0"/>
              <a:t>co-founder and chair of Lambeth’s Black Thrive Partnership</a:t>
            </a:r>
          </a:p>
          <a:p>
            <a:pPr marL="285750" indent="-285750">
              <a:buFont typeface="Arial" panose="020B0604020202020204" pitchFamily="34" charset="0"/>
              <a:buChar char="•"/>
            </a:pPr>
            <a:r>
              <a:rPr lang="en-GB" sz="1600" dirty="0"/>
              <a:t>involved in a range of international networks to elevate the voices of lived experience, community participation and leadership</a:t>
            </a:r>
          </a:p>
          <a:p>
            <a:endParaRPr lang="en-GB" dirty="0"/>
          </a:p>
          <a:p>
            <a:endParaRPr lang="en-GB" dirty="0"/>
          </a:p>
          <a:p>
            <a:endParaRPr lang="en-GB" dirty="0"/>
          </a:p>
        </p:txBody>
      </p:sp>
      <p:pic>
        <p:nvPicPr>
          <p:cNvPr id="7" name="Picture 6">
            <a:extLst>
              <a:ext uri="{FF2B5EF4-FFF2-40B4-BE49-F238E27FC236}">
                <a16:creationId xmlns:a16="http://schemas.microsoft.com/office/drawing/2014/main" id="{385AFA71-A27F-AB8B-8490-EB99E5A05860}"/>
              </a:ext>
            </a:extLst>
          </p:cNvPr>
          <p:cNvPicPr>
            <a:picLocks noChangeAspect="1"/>
          </p:cNvPicPr>
          <p:nvPr/>
        </p:nvPicPr>
        <p:blipFill>
          <a:blip r:embed="rId3"/>
          <a:stretch>
            <a:fillRect/>
          </a:stretch>
        </p:blipFill>
        <p:spPr>
          <a:xfrm>
            <a:off x="10689736" y="186401"/>
            <a:ext cx="969348" cy="1316850"/>
          </a:xfrm>
          <a:prstGeom prst="rect">
            <a:avLst/>
          </a:prstGeom>
        </p:spPr>
      </p:pic>
    </p:spTree>
    <p:extLst>
      <p:ext uri="{BB962C8B-B14F-4D97-AF65-F5344CB8AC3E}">
        <p14:creationId xmlns:p14="http://schemas.microsoft.com/office/powerpoint/2010/main" val="1287749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FE1DC-CB64-92A2-BEF1-B7381BAA86D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F93223B-6634-C0DB-2961-246B09191907}"/>
              </a:ext>
            </a:extLst>
          </p:cNvPr>
          <p:cNvSpPr>
            <a:spLocks noGrp="1"/>
          </p:cNvSpPr>
          <p:nvPr>
            <p:ph type="ctrTitle"/>
          </p:nvPr>
        </p:nvSpPr>
        <p:spPr>
          <a:xfrm>
            <a:off x="510903" y="617220"/>
            <a:ext cx="10104088" cy="1920240"/>
          </a:xfrm>
        </p:spPr>
        <p:txBody>
          <a:bodyPr/>
          <a:lstStyle/>
          <a:p>
            <a:r>
              <a:rPr lang="en-GB" dirty="0"/>
              <a:t>Making anti-racism work for all </a:t>
            </a:r>
            <a:br>
              <a:rPr lang="en-GB" dirty="0"/>
            </a:br>
            <a:r>
              <a:rPr lang="en-GB" dirty="0"/>
              <a:t>Mental Health providers</a:t>
            </a:r>
            <a:br>
              <a:rPr lang="en-GB" dirty="0"/>
            </a:br>
            <a:endParaRPr lang="en-GB" dirty="0"/>
          </a:p>
        </p:txBody>
      </p:sp>
      <p:pic>
        <p:nvPicPr>
          <p:cNvPr id="3" name="Picture 2">
            <a:extLst>
              <a:ext uri="{FF2B5EF4-FFF2-40B4-BE49-F238E27FC236}">
                <a16:creationId xmlns:a16="http://schemas.microsoft.com/office/drawing/2014/main" id="{23A7973D-218F-D32A-0A25-56BDB57624E8}"/>
              </a:ext>
            </a:extLst>
          </p:cNvPr>
          <p:cNvPicPr>
            <a:picLocks noChangeAspect="1"/>
          </p:cNvPicPr>
          <p:nvPr/>
        </p:nvPicPr>
        <p:blipFill>
          <a:blip r:embed="rId2"/>
          <a:stretch>
            <a:fillRect/>
          </a:stretch>
        </p:blipFill>
        <p:spPr>
          <a:xfrm>
            <a:off x="10641495" y="359917"/>
            <a:ext cx="969348" cy="1316850"/>
          </a:xfrm>
          <a:prstGeom prst="rect">
            <a:avLst/>
          </a:prstGeom>
        </p:spPr>
      </p:pic>
      <p:sp>
        <p:nvSpPr>
          <p:cNvPr id="6" name="TextBox 5">
            <a:extLst>
              <a:ext uri="{FF2B5EF4-FFF2-40B4-BE49-F238E27FC236}">
                <a16:creationId xmlns:a16="http://schemas.microsoft.com/office/drawing/2014/main" id="{ACAC7108-F477-BDA7-6E3C-238585006A13}"/>
              </a:ext>
            </a:extLst>
          </p:cNvPr>
          <p:cNvSpPr txBox="1"/>
          <p:nvPr/>
        </p:nvSpPr>
        <p:spPr>
          <a:xfrm>
            <a:off x="484399" y="2537460"/>
            <a:ext cx="6097904" cy="707886"/>
          </a:xfrm>
          <a:prstGeom prst="rect">
            <a:avLst/>
          </a:prstGeom>
          <a:noFill/>
        </p:spPr>
        <p:txBody>
          <a:bodyPr wrap="square">
            <a:spAutoFit/>
          </a:bodyPr>
          <a:lstStyle/>
          <a:p>
            <a:r>
              <a:rPr lang="en-GB" sz="2000" b="1" dirty="0"/>
              <a:t>Patient and Carer Race Equality Framework</a:t>
            </a:r>
          </a:p>
          <a:p>
            <a:r>
              <a:rPr lang="en-GB" sz="2000" b="1" dirty="0"/>
              <a:t>Dr Jacqui Dyer, MBE</a:t>
            </a:r>
          </a:p>
        </p:txBody>
      </p:sp>
    </p:spTree>
    <p:extLst>
      <p:ext uri="{BB962C8B-B14F-4D97-AF65-F5344CB8AC3E}">
        <p14:creationId xmlns:p14="http://schemas.microsoft.com/office/powerpoint/2010/main" val="979421599"/>
      </p:ext>
    </p:extLst>
  </p:cSld>
  <p:clrMapOvr>
    <a:masterClrMapping/>
  </p:clrMapOvr>
</p:sld>
</file>

<file path=ppt/theme/theme1.xml><?xml version="1.0" encoding="utf-8"?>
<a:theme xmlns:a="http://schemas.openxmlformats.org/drawingml/2006/main" name="1_Office Theme">
  <a:themeElements>
    <a:clrScheme name="LYPFT NHS">
      <a:dk1>
        <a:srgbClr val="000000"/>
      </a:dk1>
      <a:lt1>
        <a:srgbClr val="FFFFFF"/>
      </a:lt1>
      <a:dk2>
        <a:srgbClr val="415562"/>
      </a:dk2>
      <a:lt2>
        <a:srgbClr val="E7EDEE"/>
      </a:lt2>
      <a:accent1>
        <a:srgbClr val="005DB8"/>
      </a:accent1>
      <a:accent2>
        <a:srgbClr val="002F87"/>
      </a:accent2>
      <a:accent3>
        <a:srgbClr val="0072CD"/>
      </a:accent3>
      <a:accent4>
        <a:srgbClr val="40B5E5"/>
      </a:accent4>
      <a:accent5>
        <a:srgbClr val="00A9CE"/>
      </a:accent5>
      <a:accent6>
        <a:srgbClr val="05A399"/>
      </a:accent6>
      <a:hlink>
        <a:srgbClr val="039538"/>
      </a:hlink>
      <a:folHlink>
        <a:srgbClr val="75859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CREF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17593</TotalTime>
  <Words>3948</Words>
  <Application>Microsoft Office PowerPoint</Application>
  <PresentationFormat>Widescreen</PresentationFormat>
  <Paragraphs>408</Paragraphs>
  <Slides>47</Slides>
  <Notes>10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47</vt:i4>
      </vt:variant>
    </vt:vector>
  </HeadingPairs>
  <TitlesOfParts>
    <vt:vector size="59" baseType="lpstr">
      <vt:lpstr>Aptos</vt:lpstr>
      <vt:lpstr>Arial</vt:lpstr>
      <vt:lpstr>Calibri</vt:lpstr>
      <vt:lpstr>Calibri Light</vt:lpstr>
      <vt:lpstr>Courier New</vt:lpstr>
      <vt:lpstr>Helvetica</vt:lpstr>
      <vt:lpstr>Helvetica Neue Medium</vt:lpstr>
      <vt:lpstr>Symbol</vt:lpstr>
      <vt:lpstr>Wingdings</vt:lpstr>
      <vt:lpstr>1_Office Theme</vt:lpstr>
      <vt:lpstr>PCREF </vt:lpstr>
      <vt:lpstr>Office Theme</vt:lpstr>
      <vt:lpstr>Improving Health Equity</vt:lpstr>
      <vt:lpstr>  Which one best represents  how you feel today?    </vt:lpstr>
      <vt:lpstr>Introducing presenters today </vt:lpstr>
      <vt:lpstr>Agenda</vt:lpstr>
      <vt:lpstr>Improving Health Equity update </vt:lpstr>
      <vt:lpstr>Improving Health Equity update </vt:lpstr>
      <vt:lpstr>Our Strategic Plan areas of focus</vt:lpstr>
      <vt:lpstr>Introducing Dr. Jacqui Dyer MBE </vt:lpstr>
      <vt:lpstr>Making anti-racism work for all  Mental Health providers </vt:lpstr>
      <vt:lpstr>Patient and Carer Race Equality Framework  </vt:lpstr>
      <vt:lpstr>Background/history</vt:lpstr>
      <vt:lpstr>PowerPoint Presentation</vt:lpstr>
      <vt:lpstr>PowerPoint Presentation</vt:lpstr>
      <vt:lpstr>PowerPoint Presentation</vt:lpstr>
      <vt:lpstr>PowerPoint Presentation</vt:lpstr>
      <vt:lpstr>Evolution of the PCREF</vt:lpstr>
      <vt:lpstr>What makes the PCREF stand out? </vt:lpstr>
      <vt:lpstr>PowerPoint Presentation</vt:lpstr>
      <vt:lpstr>The importance of PCREF influencing the reforms </vt:lpstr>
      <vt:lpstr>Thank you </vt:lpstr>
      <vt:lpstr>PowerPoint Presentation</vt:lpstr>
      <vt:lpstr>PowerPoint Presentation</vt:lpstr>
      <vt:lpstr>Patient and Carer Race Equality Framework</vt:lpstr>
      <vt:lpstr>How pilot Trusts have implemented the PCREF:  good practice examples </vt:lpstr>
      <vt:lpstr>How confident do you feel about  identifying and tackling  racial inequity?  </vt:lpstr>
      <vt:lpstr>Our PCREF Action Plan  and work so far</vt:lpstr>
      <vt:lpstr>PCREF three key areas to drive improvement</vt:lpstr>
      <vt:lpstr>What does PCREF mean to us in practice? </vt:lpstr>
      <vt:lpstr>1. Leadership and governance actions</vt:lpstr>
      <vt:lpstr>2. Understanding our data actions</vt:lpstr>
      <vt:lpstr>3. Feedback mechanisms actions</vt:lpstr>
      <vt:lpstr>Patient and Carer Feedback Mechanism </vt:lpstr>
      <vt:lpstr>Highlighting some specific work areas  </vt:lpstr>
      <vt:lpstr>What is the biggest  racial inequity priority to you?  (word bubble) </vt:lpstr>
      <vt:lpstr>What is our evidence telling us? </vt:lpstr>
      <vt:lpstr>Who makes up Leeds? </vt:lpstr>
      <vt:lpstr>Who makes up Leeds? </vt:lpstr>
      <vt:lpstr>Who makes up Leeds? </vt:lpstr>
      <vt:lpstr>Rate of Mental Health Act Detentions by  Index of Multiple Deprivation (March 2024 / Feb 25)</vt:lpstr>
      <vt:lpstr>Serious Mental Illness,  Health Inequality &amp; Ethnicity</vt:lpstr>
      <vt:lpstr>Health inequalities are affecting the communities we serve</vt:lpstr>
      <vt:lpstr>Panel Discussion </vt:lpstr>
      <vt:lpstr>Why is the PCREF  important to you? </vt:lpstr>
      <vt:lpstr>Six practical steps to being anti-racist</vt:lpstr>
      <vt:lpstr>How you can get involved in PCREF work</vt:lpstr>
      <vt:lpstr>Have Your Say</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health equity</dc:title>
  <dc:creator>RAY, Anna Marie (LEEDS COMMUNITY HEALTHCARE NHS TRUST)</dc:creator>
  <cp:lastModifiedBy>VALINAKIS, Sophie (LEEDS AND YORK PARTNERSHIP NHS FOUNDATION TRUST)</cp:lastModifiedBy>
  <cp:revision>358</cp:revision>
  <dcterms:created xsi:type="dcterms:W3CDTF">2024-05-21T07:55:12Z</dcterms:created>
  <dcterms:modified xsi:type="dcterms:W3CDTF">2025-04-17T13:30:56Z</dcterms:modified>
</cp:coreProperties>
</file>